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heme/themeOverride2.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75"/>
  </p:notesMasterIdLst>
  <p:handoutMasterIdLst>
    <p:handoutMasterId r:id="rId176"/>
  </p:handoutMasterIdLst>
  <p:sldIdLst>
    <p:sldId id="256" r:id="rId2"/>
    <p:sldId id="655" r:id="rId3"/>
    <p:sldId id="656" r:id="rId4"/>
    <p:sldId id="456" r:id="rId5"/>
    <p:sldId id="457" r:id="rId6"/>
    <p:sldId id="458" r:id="rId7"/>
    <p:sldId id="459" r:id="rId8"/>
    <p:sldId id="460" r:id="rId9"/>
    <p:sldId id="461" r:id="rId10"/>
    <p:sldId id="652" r:id="rId11"/>
    <p:sldId id="653" r:id="rId12"/>
    <p:sldId id="588" r:id="rId13"/>
    <p:sldId id="400" r:id="rId14"/>
    <p:sldId id="401" r:id="rId15"/>
    <p:sldId id="402" r:id="rId16"/>
    <p:sldId id="462" r:id="rId17"/>
    <p:sldId id="681" r:id="rId18"/>
    <p:sldId id="589" r:id="rId19"/>
    <p:sldId id="590" r:id="rId20"/>
    <p:sldId id="500" r:id="rId21"/>
    <p:sldId id="501" r:id="rId22"/>
    <p:sldId id="502" r:id="rId23"/>
    <p:sldId id="654" r:id="rId24"/>
    <p:sldId id="463" r:id="rId25"/>
    <p:sldId id="464" r:id="rId26"/>
    <p:sldId id="488" r:id="rId27"/>
    <p:sldId id="489" r:id="rId28"/>
    <p:sldId id="490" r:id="rId29"/>
    <p:sldId id="491" r:id="rId30"/>
    <p:sldId id="591" r:id="rId31"/>
    <p:sldId id="471" r:id="rId32"/>
    <p:sldId id="263" r:id="rId33"/>
    <p:sldId id="465" r:id="rId34"/>
    <p:sldId id="593" r:id="rId35"/>
    <p:sldId id="682" r:id="rId36"/>
    <p:sldId id="261" r:id="rId37"/>
    <p:sldId id="594" r:id="rId38"/>
    <p:sldId id="595" r:id="rId39"/>
    <p:sldId id="596" r:id="rId40"/>
    <p:sldId id="466" r:id="rId41"/>
    <p:sldId id="467" r:id="rId42"/>
    <p:sldId id="475" r:id="rId43"/>
    <p:sldId id="468" r:id="rId44"/>
    <p:sldId id="469" r:id="rId45"/>
    <p:sldId id="470" r:id="rId46"/>
    <p:sldId id="524" r:id="rId47"/>
    <p:sldId id="506" r:id="rId48"/>
    <p:sldId id="507" r:id="rId49"/>
    <p:sldId id="597" r:id="rId50"/>
    <p:sldId id="492" r:id="rId51"/>
    <p:sldId id="521" r:id="rId52"/>
    <p:sldId id="522" r:id="rId53"/>
    <p:sldId id="526" r:id="rId54"/>
    <p:sldId id="527" r:id="rId55"/>
    <p:sldId id="523" r:id="rId56"/>
    <p:sldId id="493" r:id="rId57"/>
    <p:sldId id="494" r:id="rId58"/>
    <p:sldId id="495" r:id="rId59"/>
    <p:sldId id="525" r:id="rId60"/>
    <p:sldId id="499" r:id="rId61"/>
    <p:sldId id="572" r:id="rId62"/>
    <p:sldId id="474" r:id="rId63"/>
    <p:sldId id="592" r:id="rId64"/>
    <p:sldId id="598" r:id="rId65"/>
    <p:sldId id="264" r:id="rId66"/>
    <p:sldId id="332" r:id="rId67"/>
    <p:sldId id="333" r:id="rId68"/>
    <p:sldId id="334" r:id="rId69"/>
    <p:sldId id="335" r:id="rId70"/>
    <p:sldId id="336" r:id="rId71"/>
    <p:sldId id="337" r:id="rId72"/>
    <p:sldId id="338" r:id="rId73"/>
    <p:sldId id="647" r:id="rId74"/>
    <p:sldId id="650" r:id="rId75"/>
    <p:sldId id="649" r:id="rId76"/>
    <p:sldId id="648" r:id="rId77"/>
    <p:sldId id="683" r:id="rId78"/>
    <p:sldId id="496" r:id="rId79"/>
    <p:sldId id="497" r:id="rId80"/>
    <p:sldId id="498" r:id="rId81"/>
    <p:sldId id="659" r:id="rId82"/>
    <p:sldId id="660" r:id="rId83"/>
    <p:sldId id="661" r:id="rId84"/>
    <p:sldId id="662" r:id="rId85"/>
    <p:sldId id="663" r:id="rId86"/>
    <p:sldId id="664" r:id="rId87"/>
    <p:sldId id="665" r:id="rId88"/>
    <p:sldId id="271" r:id="rId89"/>
    <p:sldId id="684" r:id="rId90"/>
    <p:sldId id="599" r:id="rId91"/>
    <p:sldId id="600" r:id="rId92"/>
    <p:sldId id="601" r:id="rId93"/>
    <p:sldId id="651" r:id="rId94"/>
    <p:sldId id="602" r:id="rId95"/>
    <p:sldId id="685" r:id="rId96"/>
    <p:sldId id="617" r:id="rId97"/>
    <p:sldId id="618" r:id="rId98"/>
    <p:sldId id="619" r:id="rId99"/>
    <p:sldId id="327" r:id="rId100"/>
    <p:sldId id="439" r:id="rId101"/>
    <p:sldId id="440" r:id="rId102"/>
    <p:sldId id="620" r:id="rId103"/>
    <p:sldId id="331" r:id="rId104"/>
    <p:sldId id="621" r:id="rId105"/>
    <p:sldId id="688" r:id="rId106"/>
    <p:sldId id="329" r:id="rId107"/>
    <p:sldId id="622" r:id="rId108"/>
    <p:sldId id="623" r:id="rId109"/>
    <p:sldId id="624" r:id="rId110"/>
    <p:sldId id="625" r:id="rId111"/>
    <p:sldId id="330" r:id="rId112"/>
    <p:sldId id="626" r:id="rId113"/>
    <p:sldId id="627" r:id="rId114"/>
    <p:sldId id="357" r:id="rId115"/>
    <p:sldId id="628" r:id="rId116"/>
    <p:sldId id="358" r:id="rId117"/>
    <p:sldId id="359" r:id="rId118"/>
    <p:sldId id="360" r:id="rId119"/>
    <p:sldId id="361" r:id="rId120"/>
    <p:sldId id="362" r:id="rId121"/>
    <p:sldId id="363" r:id="rId122"/>
    <p:sldId id="364" r:id="rId123"/>
    <p:sldId id="629" r:id="rId124"/>
    <p:sldId id="630" r:id="rId125"/>
    <p:sldId id="631" r:id="rId126"/>
    <p:sldId id="686" r:id="rId127"/>
    <p:sldId id="695" r:id="rId128"/>
    <p:sldId id="603" r:id="rId129"/>
    <p:sldId id="604" r:id="rId130"/>
    <p:sldId id="605" r:id="rId131"/>
    <p:sldId id="262" r:id="rId132"/>
    <p:sldId id="606" r:id="rId133"/>
    <p:sldId id="607" r:id="rId134"/>
    <p:sldId id="568" r:id="rId135"/>
    <p:sldId id="696" r:id="rId136"/>
    <p:sldId id="569" r:id="rId137"/>
    <p:sldId id="697" r:id="rId138"/>
    <p:sldId id="698" r:id="rId139"/>
    <p:sldId id="570" r:id="rId140"/>
    <p:sldId id="571" r:id="rId141"/>
    <p:sldId id="699" r:id="rId142"/>
    <p:sldId id="584" r:id="rId143"/>
    <p:sldId id="658" r:id="rId144"/>
    <p:sldId id="608" r:id="rId145"/>
    <p:sldId id="609" r:id="rId146"/>
    <p:sldId id="700" r:id="rId147"/>
    <p:sldId id="701" r:id="rId148"/>
    <p:sldId id="702" r:id="rId149"/>
    <p:sldId id="610" r:id="rId150"/>
    <p:sldId id="690" r:id="rId151"/>
    <p:sldId id="585" r:id="rId152"/>
    <p:sldId id="692" r:id="rId153"/>
    <p:sldId id="693" r:id="rId154"/>
    <p:sldId id="694" r:id="rId155"/>
    <p:sldId id="689" r:id="rId156"/>
    <p:sldId id="687" r:id="rId157"/>
    <p:sldId id="667" r:id="rId158"/>
    <p:sldId id="703" r:id="rId159"/>
    <p:sldId id="668" r:id="rId160"/>
    <p:sldId id="669" r:id="rId161"/>
    <p:sldId id="670" r:id="rId162"/>
    <p:sldId id="671" r:id="rId163"/>
    <p:sldId id="672" r:id="rId164"/>
    <p:sldId id="302" r:id="rId165"/>
    <p:sldId id="673" r:id="rId166"/>
    <p:sldId id="674" r:id="rId167"/>
    <p:sldId id="675" r:id="rId168"/>
    <p:sldId id="676" r:id="rId169"/>
    <p:sldId id="677" r:id="rId170"/>
    <p:sldId id="678" r:id="rId171"/>
    <p:sldId id="679" r:id="rId172"/>
    <p:sldId id="680" r:id="rId173"/>
    <p:sldId id="691" r:id="rId174"/>
  </p:sldIdLst>
  <p:sldSz cx="9144000" cy="6858000" type="screen4x3"/>
  <p:notesSz cx="7010400" cy="9296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FF66"/>
    <a:srgbClr val="CC66FF"/>
    <a:srgbClr val="660066"/>
    <a:srgbClr val="CCCCFF"/>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4660"/>
  </p:normalViewPr>
  <p:slideViewPr>
    <p:cSldViewPr>
      <p:cViewPr varScale="1">
        <p:scale>
          <a:sx n="101" d="100"/>
          <a:sy n="101" d="100"/>
        </p:scale>
        <p:origin x="1914" y="102"/>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18AFF2C2-A7E2-B42D-4BD5-D928BAEF84A2}"/>
              </a:ext>
            </a:extLst>
          </p:cNvPr>
          <p:cNvSpPr>
            <a:spLocks noGrp="1" noChangeArrowheads="1"/>
          </p:cNvSpPr>
          <p:nvPr>
            <p:ph type="hdr" sz="quarter"/>
          </p:nvPr>
        </p:nvSpPr>
        <p:spPr bwMode="auto">
          <a:xfrm>
            <a:off x="0"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defTabSz="931863" eaLnBrk="1" hangingPunct="1">
              <a:defRPr sz="1200">
                <a:latin typeface="Arial" charset="0"/>
                <a:cs typeface="Arial" charset="0"/>
              </a:defRPr>
            </a:lvl1pPr>
          </a:lstStyle>
          <a:p>
            <a:pPr>
              <a:defRPr/>
            </a:pPr>
            <a:endParaRPr lang="en-US"/>
          </a:p>
        </p:txBody>
      </p:sp>
      <p:sp>
        <p:nvSpPr>
          <p:cNvPr id="109571" name="Rectangle 3">
            <a:extLst>
              <a:ext uri="{FF2B5EF4-FFF2-40B4-BE49-F238E27FC236}">
                <a16:creationId xmlns:a16="http://schemas.microsoft.com/office/drawing/2014/main" id="{E26FFE3D-85C4-0631-EA40-8BB2902708A6}"/>
              </a:ext>
            </a:extLst>
          </p:cNvPr>
          <p:cNvSpPr>
            <a:spLocks noGrp="1" noChangeArrowheads="1"/>
          </p:cNvSpPr>
          <p:nvPr>
            <p:ph type="dt" sz="quarter" idx="1"/>
          </p:nvPr>
        </p:nvSpPr>
        <p:spPr bwMode="auto">
          <a:xfrm>
            <a:off x="3970338" y="0"/>
            <a:ext cx="3038475" cy="465138"/>
          </a:xfrm>
          <a:prstGeom prst="rect">
            <a:avLst/>
          </a:prstGeom>
          <a:noFill/>
          <a:ln w="9525">
            <a:noFill/>
            <a:miter lim="800000"/>
            <a:headEnd/>
            <a:tailEnd/>
          </a:ln>
          <a:effectLst/>
        </p:spPr>
        <p:txBody>
          <a:bodyPr vert="horz" wrap="square" lIns="93177" tIns="46589" rIns="93177" bIns="46589" numCol="1" anchor="t" anchorCtr="0" compatLnSpc="1">
            <a:prstTxWarp prst="textNoShape">
              <a:avLst/>
            </a:prstTxWarp>
          </a:bodyPr>
          <a:lstStyle>
            <a:lvl1pPr algn="r" defTabSz="931863" eaLnBrk="1" hangingPunct="1">
              <a:defRPr sz="1200">
                <a:latin typeface="Arial" charset="0"/>
                <a:cs typeface="Arial" charset="0"/>
              </a:defRPr>
            </a:lvl1pPr>
          </a:lstStyle>
          <a:p>
            <a:pPr>
              <a:defRPr/>
            </a:pPr>
            <a:endParaRPr lang="en-US"/>
          </a:p>
        </p:txBody>
      </p:sp>
      <p:sp>
        <p:nvSpPr>
          <p:cNvPr id="109572" name="Rectangle 4">
            <a:extLst>
              <a:ext uri="{FF2B5EF4-FFF2-40B4-BE49-F238E27FC236}">
                <a16:creationId xmlns:a16="http://schemas.microsoft.com/office/drawing/2014/main" id="{125979BE-A2BE-FA84-3B4B-E168CD52EBBE}"/>
              </a:ext>
            </a:extLst>
          </p:cNvPr>
          <p:cNvSpPr>
            <a:spLocks noGrp="1" noChangeArrowheads="1"/>
          </p:cNvSpPr>
          <p:nvPr>
            <p:ph type="ftr" sz="quarter" idx="2"/>
          </p:nvPr>
        </p:nvSpPr>
        <p:spPr bwMode="auto">
          <a:xfrm>
            <a:off x="0"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defTabSz="931863" eaLnBrk="1" hangingPunct="1">
              <a:defRPr sz="1200">
                <a:latin typeface="Arial" charset="0"/>
                <a:cs typeface="Arial" charset="0"/>
              </a:defRPr>
            </a:lvl1pPr>
          </a:lstStyle>
          <a:p>
            <a:pPr>
              <a:defRPr/>
            </a:pPr>
            <a:endParaRPr lang="en-US"/>
          </a:p>
        </p:txBody>
      </p:sp>
      <p:sp>
        <p:nvSpPr>
          <p:cNvPr id="109573" name="Rectangle 5">
            <a:extLst>
              <a:ext uri="{FF2B5EF4-FFF2-40B4-BE49-F238E27FC236}">
                <a16:creationId xmlns:a16="http://schemas.microsoft.com/office/drawing/2014/main" id="{0AE06ADE-900D-1877-023B-B396171F81F9}"/>
              </a:ext>
            </a:extLst>
          </p:cNvPr>
          <p:cNvSpPr>
            <a:spLocks noGrp="1" noChangeArrowheads="1"/>
          </p:cNvSpPr>
          <p:nvPr>
            <p:ph type="sldNum" sz="quarter" idx="3"/>
          </p:nvPr>
        </p:nvSpPr>
        <p:spPr bwMode="auto">
          <a:xfrm>
            <a:off x="3970338" y="8829675"/>
            <a:ext cx="3038475" cy="465138"/>
          </a:xfrm>
          <a:prstGeom prst="rect">
            <a:avLst/>
          </a:prstGeom>
          <a:noFill/>
          <a:ln w="9525">
            <a:noFill/>
            <a:miter lim="800000"/>
            <a:headEnd/>
            <a:tailEnd/>
          </a:ln>
          <a:effectLst/>
        </p:spPr>
        <p:txBody>
          <a:bodyPr vert="horz" wrap="square" lIns="93177" tIns="46589" rIns="93177" bIns="46589" numCol="1" anchor="b" anchorCtr="0" compatLnSpc="1">
            <a:prstTxWarp prst="textNoShape">
              <a:avLst/>
            </a:prstTxWarp>
          </a:bodyPr>
          <a:lstStyle>
            <a:lvl1pPr algn="r" defTabSz="931863" eaLnBrk="1" hangingPunct="1">
              <a:defRPr sz="1200"/>
            </a:lvl1pPr>
          </a:lstStyle>
          <a:p>
            <a:pPr>
              <a:defRPr/>
            </a:pPr>
            <a:fld id="{86CEDCEA-DA40-4ED2-850F-6C468F58EB1A}"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B35AA2C-86FD-0E4E-18A9-D9771E23449F}"/>
              </a:ext>
            </a:extLst>
          </p:cNvPr>
          <p:cNvSpPr>
            <a:spLocks noGrp="1"/>
          </p:cNvSpPr>
          <p:nvPr>
            <p:ph type="hdr" sz="quarter"/>
          </p:nvPr>
        </p:nvSpPr>
        <p:spPr>
          <a:xfrm>
            <a:off x="0" y="0"/>
            <a:ext cx="3038475" cy="465138"/>
          </a:xfrm>
          <a:prstGeom prst="rect">
            <a:avLst/>
          </a:prstGeom>
        </p:spPr>
        <p:txBody>
          <a:bodyPr vert="horz" lIns="91440" tIns="45720" rIns="91440" bIns="45720" rtlCol="0"/>
          <a:lstStyle>
            <a:lvl1pPr algn="l" eaLnBrk="1" hangingPunct="1">
              <a:defRPr sz="1200">
                <a:latin typeface="Arial" charset="0"/>
                <a:cs typeface="Arial" charset="0"/>
              </a:defRPr>
            </a:lvl1pPr>
          </a:lstStyle>
          <a:p>
            <a:pPr>
              <a:defRPr/>
            </a:pPr>
            <a:endParaRPr lang="en-US"/>
          </a:p>
        </p:txBody>
      </p:sp>
      <p:sp>
        <p:nvSpPr>
          <p:cNvPr id="3" name="Date Placeholder 2">
            <a:extLst>
              <a:ext uri="{FF2B5EF4-FFF2-40B4-BE49-F238E27FC236}">
                <a16:creationId xmlns:a16="http://schemas.microsoft.com/office/drawing/2014/main" id="{35B5234C-4EAD-7B5D-4EB2-079DC703183F}"/>
              </a:ext>
            </a:extLst>
          </p:cNvPr>
          <p:cNvSpPr>
            <a:spLocks noGrp="1"/>
          </p:cNvSpPr>
          <p:nvPr>
            <p:ph type="dt" idx="1"/>
          </p:nvPr>
        </p:nvSpPr>
        <p:spPr>
          <a:xfrm>
            <a:off x="3970338" y="0"/>
            <a:ext cx="3038475" cy="465138"/>
          </a:xfrm>
          <a:prstGeom prst="rect">
            <a:avLst/>
          </a:prstGeom>
        </p:spPr>
        <p:txBody>
          <a:bodyPr vert="horz" lIns="91440" tIns="45720" rIns="91440" bIns="45720" rtlCol="0"/>
          <a:lstStyle>
            <a:lvl1pPr algn="r" eaLnBrk="1" hangingPunct="1">
              <a:defRPr sz="1200">
                <a:latin typeface="Arial" charset="0"/>
                <a:cs typeface="Arial" charset="0"/>
              </a:defRPr>
            </a:lvl1pPr>
          </a:lstStyle>
          <a:p>
            <a:pPr>
              <a:defRPr/>
            </a:pPr>
            <a:fld id="{60CFA233-596E-4157-B21D-A21D2695E4E7}" type="datetimeFigureOut">
              <a:rPr lang="en-US"/>
              <a:pPr>
                <a:defRPr/>
              </a:pPr>
              <a:t>9/3/2025</a:t>
            </a:fld>
            <a:endParaRPr lang="en-US"/>
          </a:p>
        </p:txBody>
      </p:sp>
      <p:sp>
        <p:nvSpPr>
          <p:cNvPr id="4" name="Slide Image Placeholder 3">
            <a:extLst>
              <a:ext uri="{FF2B5EF4-FFF2-40B4-BE49-F238E27FC236}">
                <a16:creationId xmlns:a16="http://schemas.microsoft.com/office/drawing/2014/main" id="{2C4766ED-03A6-A202-20C9-43FB20C1AFBD}"/>
              </a:ext>
            </a:extLst>
          </p:cNvPr>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4CD8E921-3F65-3FBF-7332-4AE6B2E5161F}"/>
              </a:ext>
            </a:extLst>
          </p:cNvPr>
          <p:cNvSpPr>
            <a:spLocks noGrp="1"/>
          </p:cNvSpPr>
          <p:nvPr>
            <p:ph type="body" sz="quarter" idx="3"/>
          </p:nvPr>
        </p:nvSpPr>
        <p:spPr>
          <a:xfrm>
            <a:off x="701675" y="4416425"/>
            <a:ext cx="5607050" cy="418306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E61A3DBD-E73E-E728-3154-FB98E1D32F46}"/>
              </a:ext>
            </a:extLst>
          </p:cNvPr>
          <p:cNvSpPr>
            <a:spLocks noGrp="1"/>
          </p:cNvSpPr>
          <p:nvPr>
            <p:ph type="ftr" sz="quarter" idx="4"/>
          </p:nvPr>
        </p:nvSpPr>
        <p:spPr>
          <a:xfrm>
            <a:off x="0" y="8829675"/>
            <a:ext cx="3038475" cy="465138"/>
          </a:xfrm>
          <a:prstGeom prst="rect">
            <a:avLst/>
          </a:prstGeom>
        </p:spPr>
        <p:txBody>
          <a:bodyPr vert="horz" lIns="91440" tIns="45720" rIns="91440" bIns="45720" rtlCol="0" anchor="b"/>
          <a:lstStyle>
            <a:lvl1pPr algn="l" eaLnBrk="1" hangingPunct="1">
              <a:defRPr sz="1200">
                <a:latin typeface="Arial" charset="0"/>
                <a:cs typeface="Arial" charset="0"/>
              </a:defRPr>
            </a:lvl1pPr>
          </a:lstStyle>
          <a:p>
            <a:pPr>
              <a:defRPr/>
            </a:pPr>
            <a:endParaRPr lang="en-US"/>
          </a:p>
        </p:txBody>
      </p:sp>
      <p:sp>
        <p:nvSpPr>
          <p:cNvPr id="7" name="Slide Number Placeholder 6">
            <a:extLst>
              <a:ext uri="{FF2B5EF4-FFF2-40B4-BE49-F238E27FC236}">
                <a16:creationId xmlns:a16="http://schemas.microsoft.com/office/drawing/2014/main" id="{935C2849-25B2-1E2D-F88E-798FB7E1CA8E}"/>
              </a:ext>
            </a:extLst>
          </p:cNvPr>
          <p:cNvSpPr>
            <a:spLocks noGrp="1"/>
          </p:cNvSpPr>
          <p:nvPr>
            <p:ph type="sldNum" sz="quarter" idx="5"/>
          </p:nvPr>
        </p:nvSpPr>
        <p:spPr>
          <a:xfrm>
            <a:off x="3970338" y="8829675"/>
            <a:ext cx="3038475" cy="465138"/>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AA2FF3D3-2C06-4DBA-81D7-3F7747DD45E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a:extLst>
              <a:ext uri="{FF2B5EF4-FFF2-40B4-BE49-F238E27FC236}">
                <a16:creationId xmlns:a16="http://schemas.microsoft.com/office/drawing/2014/main" id="{EBB9ED9D-49E2-5358-B124-26B5D52EB7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421116D-592D-45C2-AB40-15899DFA841B}" type="slidenum">
              <a:rPr lang="en-US" altLang="en-US" smtClean="0">
                <a:latin typeface="Arial" panose="020B0604020202020204" pitchFamily="34" charset="0"/>
              </a:rPr>
              <a:pPr>
                <a:spcBef>
                  <a:spcPct val="0"/>
                </a:spcBef>
              </a:pPr>
              <a:t>24</a:t>
            </a:fld>
            <a:endParaRPr lang="en-US" altLang="en-US">
              <a:latin typeface="Arial" panose="020B0604020202020204" pitchFamily="34" charset="0"/>
            </a:endParaRPr>
          </a:p>
        </p:txBody>
      </p:sp>
      <p:sp>
        <p:nvSpPr>
          <p:cNvPr id="24579" name="Rectangle 2">
            <a:extLst>
              <a:ext uri="{FF2B5EF4-FFF2-40B4-BE49-F238E27FC236}">
                <a16:creationId xmlns:a16="http://schemas.microsoft.com/office/drawing/2014/main" id="{CFC83F68-FB97-25A5-D298-6B587DD70B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4580" name="Rectangle 3">
            <a:extLst>
              <a:ext uri="{FF2B5EF4-FFF2-40B4-BE49-F238E27FC236}">
                <a16:creationId xmlns:a16="http://schemas.microsoft.com/office/drawing/2014/main" id="{AC4E2CBF-E5E3-61D7-FC2C-5FD496C0969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Arial" panose="020B0604020202020204" pitchFamily="34" charset="0"/>
              </a:rPr>
              <a:t>First generation Cordless phones were sued inside the house. Connects to Wired telephone system and range is few tens of a meter.</a:t>
            </a:r>
          </a:p>
          <a:p>
            <a:pPr eaLnBrk="1" hangingPunct="1">
              <a:spcBef>
                <a:spcPct val="0"/>
              </a:spcBef>
            </a:pPr>
            <a:r>
              <a:rPr lang="en-US" altLang="en-US">
                <a:latin typeface="Arial" panose="020B0604020202020204" pitchFamily="34" charset="0"/>
              </a:rPr>
              <a:t>Limited range and mobility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a:extLst>
              <a:ext uri="{FF2B5EF4-FFF2-40B4-BE49-F238E27FC236}">
                <a16:creationId xmlns:a16="http://schemas.microsoft.com/office/drawing/2014/main" id="{24B0B3AA-8FE1-EA3F-5FA5-F0CCBD1F8E7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2E78B7B-A787-4EE6-876D-035AB131D860}" type="slidenum">
              <a:rPr lang="en-US" altLang="en-US">
                <a:latin typeface="Arial" panose="020B0604020202020204" pitchFamily="34" charset="0"/>
              </a:rPr>
              <a:pPr/>
              <a:t>81</a:t>
            </a:fld>
            <a:endParaRPr lang="en-US" altLang="en-US">
              <a:latin typeface="Arial" panose="020B0604020202020204" pitchFamily="34" charset="0"/>
            </a:endParaRPr>
          </a:p>
        </p:txBody>
      </p:sp>
      <p:sp>
        <p:nvSpPr>
          <p:cNvPr id="80899" name="Rectangle 2">
            <a:extLst>
              <a:ext uri="{FF2B5EF4-FFF2-40B4-BE49-F238E27FC236}">
                <a16:creationId xmlns:a16="http://schemas.microsoft.com/office/drawing/2014/main" id="{9FBF110D-A2B8-9F76-AAC2-922D95C830A0}"/>
              </a:ext>
            </a:extLst>
          </p:cNvPr>
          <p:cNvSpPr>
            <a:spLocks noGrp="1" noRot="1" noChangeAspect="1" noChangeArrowheads="1" noTextEdit="1"/>
          </p:cNvSpPr>
          <p:nvPr>
            <p:ph type="sldImg"/>
          </p:nvPr>
        </p:nvSpPr>
        <p:spPr>
          <a:ln/>
        </p:spPr>
      </p:sp>
      <p:sp>
        <p:nvSpPr>
          <p:cNvPr id="80900" name="Rectangle 3">
            <a:extLst>
              <a:ext uri="{FF2B5EF4-FFF2-40B4-BE49-F238E27FC236}">
                <a16:creationId xmlns:a16="http://schemas.microsoft.com/office/drawing/2014/main" id="{F189810C-58BA-E7E7-F94E-3E15AD5AA99E}"/>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5A24C56C-4411-3C23-7402-1B23CC36E1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F01514E-2302-497C-B67F-ECFA82B8BBC5}" type="slidenum">
              <a:rPr lang="en-US" altLang="en-US">
                <a:latin typeface="Arial" panose="020B0604020202020204" pitchFamily="34" charset="0"/>
              </a:rPr>
              <a:pPr/>
              <a:t>82</a:t>
            </a:fld>
            <a:endParaRPr lang="en-US" altLang="en-US">
              <a:latin typeface="Arial" panose="020B0604020202020204" pitchFamily="34" charset="0"/>
            </a:endParaRPr>
          </a:p>
        </p:txBody>
      </p:sp>
      <p:sp>
        <p:nvSpPr>
          <p:cNvPr id="81923" name="Rectangle 2">
            <a:extLst>
              <a:ext uri="{FF2B5EF4-FFF2-40B4-BE49-F238E27FC236}">
                <a16:creationId xmlns:a16="http://schemas.microsoft.com/office/drawing/2014/main" id="{5A6A787A-9108-D41C-C0E1-C4D3F3DEACED}"/>
              </a:ext>
            </a:extLst>
          </p:cNvPr>
          <p:cNvSpPr>
            <a:spLocks noGrp="1" noRot="1" noChangeAspect="1" noChangeArrowheads="1" noTextEdit="1"/>
          </p:cNvSpPr>
          <p:nvPr>
            <p:ph type="sldImg"/>
          </p:nvPr>
        </p:nvSpPr>
        <p:spPr>
          <a:ln/>
        </p:spPr>
      </p:sp>
      <p:sp>
        <p:nvSpPr>
          <p:cNvPr id="81924" name="Rectangle 3">
            <a:extLst>
              <a:ext uri="{FF2B5EF4-FFF2-40B4-BE49-F238E27FC236}">
                <a16:creationId xmlns:a16="http://schemas.microsoft.com/office/drawing/2014/main" id="{9069AB20-4A03-30D9-EBEF-300BBDC862F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a:extLst>
              <a:ext uri="{FF2B5EF4-FFF2-40B4-BE49-F238E27FC236}">
                <a16:creationId xmlns:a16="http://schemas.microsoft.com/office/drawing/2014/main" id="{6757FE4C-B160-B19D-C20E-6C4D354A3D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BA67297-6A3C-4674-8CE3-67EA7BFF0E5E}" type="slidenum">
              <a:rPr lang="en-US" altLang="en-US">
                <a:latin typeface="Arial" panose="020B0604020202020204" pitchFamily="34" charset="0"/>
              </a:rPr>
              <a:pPr/>
              <a:t>83</a:t>
            </a:fld>
            <a:endParaRPr lang="en-US" altLang="en-US">
              <a:latin typeface="Arial" panose="020B0604020202020204" pitchFamily="34" charset="0"/>
            </a:endParaRPr>
          </a:p>
        </p:txBody>
      </p:sp>
      <p:sp>
        <p:nvSpPr>
          <p:cNvPr id="82947" name="Rectangle 2">
            <a:extLst>
              <a:ext uri="{FF2B5EF4-FFF2-40B4-BE49-F238E27FC236}">
                <a16:creationId xmlns:a16="http://schemas.microsoft.com/office/drawing/2014/main" id="{8C707E25-9C9F-49C2-1AC4-B43750B008E8}"/>
              </a:ext>
            </a:extLst>
          </p:cNvPr>
          <p:cNvSpPr>
            <a:spLocks noGrp="1" noRot="1" noChangeAspect="1" noChangeArrowheads="1" noTextEdit="1"/>
          </p:cNvSpPr>
          <p:nvPr>
            <p:ph type="sldImg"/>
          </p:nvPr>
        </p:nvSpPr>
        <p:spPr>
          <a:ln/>
        </p:spPr>
      </p:sp>
      <p:sp>
        <p:nvSpPr>
          <p:cNvPr id="82948" name="Rectangle 3">
            <a:extLst>
              <a:ext uri="{FF2B5EF4-FFF2-40B4-BE49-F238E27FC236}">
                <a16:creationId xmlns:a16="http://schemas.microsoft.com/office/drawing/2014/main" id="{1ADA8DD2-C6DB-E9F9-1D84-E3433552CDF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1A677FA8-301B-61C7-E669-D77D7FCC612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EB7477C-2B2A-458B-9C0D-103969BFD657}" type="slidenum">
              <a:rPr lang="en-US" altLang="en-US">
                <a:latin typeface="Arial" panose="020B0604020202020204" pitchFamily="34" charset="0"/>
              </a:rPr>
              <a:pPr/>
              <a:t>84</a:t>
            </a:fld>
            <a:endParaRPr lang="en-US" altLang="en-US">
              <a:latin typeface="Arial" panose="020B0604020202020204" pitchFamily="34" charset="0"/>
            </a:endParaRPr>
          </a:p>
        </p:txBody>
      </p:sp>
      <p:sp>
        <p:nvSpPr>
          <p:cNvPr id="83971" name="Rectangle 2">
            <a:extLst>
              <a:ext uri="{FF2B5EF4-FFF2-40B4-BE49-F238E27FC236}">
                <a16:creationId xmlns:a16="http://schemas.microsoft.com/office/drawing/2014/main" id="{261065F5-85D2-21A0-0652-5920455D912D}"/>
              </a:ext>
            </a:extLst>
          </p:cNvPr>
          <p:cNvSpPr>
            <a:spLocks noGrp="1" noRot="1" noChangeAspect="1" noChangeArrowheads="1" noTextEdit="1"/>
          </p:cNvSpPr>
          <p:nvPr>
            <p:ph type="sldImg"/>
          </p:nvPr>
        </p:nvSpPr>
        <p:spPr>
          <a:ln/>
        </p:spPr>
      </p:sp>
      <p:sp>
        <p:nvSpPr>
          <p:cNvPr id="83972" name="Rectangle 3">
            <a:extLst>
              <a:ext uri="{FF2B5EF4-FFF2-40B4-BE49-F238E27FC236}">
                <a16:creationId xmlns:a16="http://schemas.microsoft.com/office/drawing/2014/main" id="{26E6BAE7-66AA-C950-BB8F-0BC8596E319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2DFB6E7F-5477-6751-50FF-6197541A1B9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3597E28-C165-4E49-A48D-654803C75C40}" type="slidenum">
              <a:rPr lang="en-US" altLang="en-US">
                <a:latin typeface="Arial" panose="020B0604020202020204" pitchFamily="34" charset="0"/>
              </a:rPr>
              <a:pPr/>
              <a:t>85</a:t>
            </a:fld>
            <a:endParaRPr lang="en-US" altLang="en-US">
              <a:latin typeface="Arial" panose="020B0604020202020204" pitchFamily="34" charset="0"/>
            </a:endParaRPr>
          </a:p>
        </p:txBody>
      </p:sp>
      <p:sp>
        <p:nvSpPr>
          <p:cNvPr id="84995" name="Rectangle 2">
            <a:extLst>
              <a:ext uri="{FF2B5EF4-FFF2-40B4-BE49-F238E27FC236}">
                <a16:creationId xmlns:a16="http://schemas.microsoft.com/office/drawing/2014/main" id="{4AB7109B-DFAE-5D7D-8AB6-8154DE65310B}"/>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6BB942F5-D203-8C48-8F86-60C183AF3B8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a:extLst>
              <a:ext uri="{FF2B5EF4-FFF2-40B4-BE49-F238E27FC236}">
                <a16:creationId xmlns:a16="http://schemas.microsoft.com/office/drawing/2014/main" id="{61962388-131A-5571-34CC-193CF2B63DA0}"/>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D2A9894B-FACC-437E-8D1C-BDF8325026CC}" type="slidenum">
              <a:rPr lang="en-US" altLang="en-US">
                <a:latin typeface="Arial" panose="020B0604020202020204" pitchFamily="34" charset="0"/>
              </a:rPr>
              <a:pPr/>
              <a:t>86</a:t>
            </a:fld>
            <a:endParaRPr lang="en-US" altLang="en-US">
              <a:latin typeface="Arial" panose="020B0604020202020204" pitchFamily="34" charset="0"/>
            </a:endParaRPr>
          </a:p>
        </p:txBody>
      </p:sp>
      <p:sp>
        <p:nvSpPr>
          <p:cNvPr id="86019" name="Rectangle 2">
            <a:extLst>
              <a:ext uri="{FF2B5EF4-FFF2-40B4-BE49-F238E27FC236}">
                <a16:creationId xmlns:a16="http://schemas.microsoft.com/office/drawing/2014/main" id="{C77AA386-C665-9577-282E-1A3AD48499D5}"/>
              </a:ext>
            </a:extLst>
          </p:cNvPr>
          <p:cNvSpPr>
            <a:spLocks noGrp="1" noRot="1" noChangeAspect="1" noChangeArrowheads="1" noTextEdit="1"/>
          </p:cNvSpPr>
          <p:nvPr>
            <p:ph type="sldImg"/>
          </p:nvPr>
        </p:nvSpPr>
        <p:spPr>
          <a:ln/>
        </p:spPr>
      </p:sp>
      <p:sp>
        <p:nvSpPr>
          <p:cNvPr id="86020" name="Rectangle 3">
            <a:extLst>
              <a:ext uri="{FF2B5EF4-FFF2-40B4-BE49-F238E27FC236}">
                <a16:creationId xmlns:a16="http://schemas.microsoft.com/office/drawing/2014/main" id="{B3F670C3-8694-3796-4332-68B0A30F4A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a:extLst>
              <a:ext uri="{FF2B5EF4-FFF2-40B4-BE49-F238E27FC236}">
                <a16:creationId xmlns:a16="http://schemas.microsoft.com/office/drawing/2014/main" id="{4050469E-31A9-4586-9607-EDD0480CFA8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FD86EC4-FDAE-4020-A2E2-CE2DA462BACC}" type="slidenum">
              <a:rPr lang="en-US" altLang="en-US">
                <a:latin typeface="Arial" panose="020B0604020202020204" pitchFamily="34" charset="0"/>
              </a:rPr>
              <a:pPr/>
              <a:t>87</a:t>
            </a:fld>
            <a:endParaRPr lang="en-US" altLang="en-US">
              <a:latin typeface="Arial" panose="020B0604020202020204" pitchFamily="34" charset="0"/>
            </a:endParaRPr>
          </a:p>
        </p:txBody>
      </p:sp>
      <p:sp>
        <p:nvSpPr>
          <p:cNvPr id="87043" name="Rectangle 2">
            <a:extLst>
              <a:ext uri="{FF2B5EF4-FFF2-40B4-BE49-F238E27FC236}">
                <a16:creationId xmlns:a16="http://schemas.microsoft.com/office/drawing/2014/main" id="{75EDA9AC-FF1B-CFDA-EC21-8298E28FCC77}"/>
              </a:ext>
            </a:extLst>
          </p:cNvPr>
          <p:cNvSpPr>
            <a:spLocks noGrp="1" noRot="1" noChangeAspect="1" noChangeArrowheads="1" noTextEdit="1"/>
          </p:cNvSpPr>
          <p:nvPr>
            <p:ph type="sldImg"/>
          </p:nvPr>
        </p:nvSpPr>
        <p:spPr>
          <a:ln/>
        </p:spPr>
      </p:sp>
      <p:sp>
        <p:nvSpPr>
          <p:cNvPr id="87044" name="Rectangle 3">
            <a:extLst>
              <a:ext uri="{FF2B5EF4-FFF2-40B4-BE49-F238E27FC236}">
                <a16:creationId xmlns:a16="http://schemas.microsoft.com/office/drawing/2014/main" id="{A8919603-8E02-B7CC-89A3-9C93547A5C1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a:extLst>
              <a:ext uri="{FF2B5EF4-FFF2-40B4-BE49-F238E27FC236}">
                <a16:creationId xmlns:a16="http://schemas.microsoft.com/office/drawing/2014/main" id="{A1E69176-C259-DAD7-7A7F-5A0B2F7278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FCC85D2-A5B9-410C-837D-ED3489A45BFE}" type="slidenum">
              <a:rPr lang="en-US" altLang="en-US">
                <a:latin typeface="Arial" panose="020B0604020202020204" pitchFamily="34" charset="0"/>
              </a:rPr>
              <a:pPr/>
              <a:t>88</a:t>
            </a:fld>
            <a:endParaRPr lang="en-US" altLang="en-US">
              <a:latin typeface="Arial" panose="020B0604020202020204" pitchFamily="34" charset="0"/>
            </a:endParaRPr>
          </a:p>
        </p:txBody>
      </p:sp>
      <p:sp>
        <p:nvSpPr>
          <p:cNvPr id="88067" name="Rectangle 2">
            <a:extLst>
              <a:ext uri="{FF2B5EF4-FFF2-40B4-BE49-F238E27FC236}">
                <a16:creationId xmlns:a16="http://schemas.microsoft.com/office/drawing/2014/main" id="{87050ECF-60A3-5953-DED2-32BCC404BC6E}"/>
              </a:ext>
            </a:extLst>
          </p:cNvPr>
          <p:cNvSpPr>
            <a:spLocks noGrp="1" noRot="1" noChangeAspect="1" noChangeArrowheads="1" noTextEdit="1"/>
          </p:cNvSpPr>
          <p:nvPr>
            <p:ph type="sldImg"/>
          </p:nvPr>
        </p:nvSpPr>
        <p:spPr>
          <a:ln/>
        </p:spPr>
      </p:sp>
      <p:sp>
        <p:nvSpPr>
          <p:cNvPr id="88068" name="Rectangle 3">
            <a:extLst>
              <a:ext uri="{FF2B5EF4-FFF2-40B4-BE49-F238E27FC236}">
                <a16:creationId xmlns:a16="http://schemas.microsoft.com/office/drawing/2014/main" id="{3A2DF0C9-434A-0AB9-8111-B87A3EE2B7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a:extLst>
              <a:ext uri="{FF2B5EF4-FFF2-40B4-BE49-F238E27FC236}">
                <a16:creationId xmlns:a16="http://schemas.microsoft.com/office/drawing/2014/main" id="{DA19C8EF-5B19-DA89-30F3-40A6BAE892E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4B35F09-4888-498A-9017-17A388757B5F}" type="slidenum">
              <a:rPr lang="en-US" altLang="en-US" smtClean="0">
                <a:latin typeface="Times New Roman" panose="02020603050405020304" pitchFamily="18" charset="0"/>
              </a:rPr>
              <a:pPr>
                <a:spcBef>
                  <a:spcPct val="0"/>
                </a:spcBef>
              </a:pPr>
              <a:t>94</a:t>
            </a:fld>
            <a:endParaRPr lang="en-US" altLang="en-US">
              <a:latin typeface="Times New Roman" panose="02020603050405020304" pitchFamily="18" charset="0"/>
            </a:endParaRPr>
          </a:p>
        </p:txBody>
      </p:sp>
      <p:sp>
        <p:nvSpPr>
          <p:cNvPr id="92163" name="Rectangle 2">
            <a:extLst>
              <a:ext uri="{FF2B5EF4-FFF2-40B4-BE49-F238E27FC236}">
                <a16:creationId xmlns:a16="http://schemas.microsoft.com/office/drawing/2014/main" id="{41E3BFE7-779D-173B-EAD5-6DD2214B7997}"/>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4" name="Rectangle 3">
            <a:extLst>
              <a:ext uri="{FF2B5EF4-FFF2-40B4-BE49-F238E27FC236}">
                <a16:creationId xmlns:a16="http://schemas.microsoft.com/office/drawing/2014/main" id="{826973BD-C1D4-C17E-395B-B6AA6C9CF23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Times" panose="02020603050405020304" pitchFamily="18" charset="0"/>
              </a:rPr>
              <a:t>In time, as more customers use the system, traffic may build up so that there are not enough frequencies assigned to a cell to handle its calls. A number of approaches have been used to cope with this situation, including the following:</a:t>
            </a:r>
          </a:p>
          <a:p>
            <a:pPr eaLnBrk="1" hangingPunct="1"/>
            <a:r>
              <a:rPr lang="en-US" altLang="en-US">
                <a:latin typeface="Times" panose="02020603050405020304" pitchFamily="18" charset="0"/>
                <a:cs typeface="Times New Roman" panose="02020603050405020304" pitchFamily="18" charset="0"/>
              </a:rPr>
              <a:t>• </a:t>
            </a:r>
            <a:r>
              <a:rPr lang="en-US" altLang="en-US" b="1">
                <a:latin typeface="Times" panose="02020603050405020304" pitchFamily="18" charset="0"/>
              </a:rPr>
              <a:t>Adding new channels:</a:t>
            </a:r>
            <a:r>
              <a:rPr lang="en-US" altLang="en-US">
                <a:latin typeface="Times" panose="02020603050405020304" pitchFamily="18" charset="0"/>
              </a:rPr>
              <a:t> Typically, when a system is set up in a region, not all of the channels are used, and growth and expansion can be managed in an orderly fashion by adding new channels.</a:t>
            </a:r>
          </a:p>
          <a:p>
            <a:pPr eaLnBrk="1" hangingPunct="1"/>
            <a:r>
              <a:rPr lang="en-US" altLang="en-US">
                <a:latin typeface="Times" panose="02020603050405020304" pitchFamily="18" charset="0"/>
                <a:cs typeface="Times New Roman" panose="02020603050405020304" pitchFamily="18" charset="0"/>
              </a:rPr>
              <a:t>• </a:t>
            </a:r>
            <a:r>
              <a:rPr lang="en-US" altLang="en-US" b="1">
                <a:latin typeface="Times" panose="02020603050405020304" pitchFamily="18" charset="0"/>
              </a:rPr>
              <a:t>Frequency borrowing:</a:t>
            </a:r>
            <a:r>
              <a:rPr lang="en-US" altLang="en-US">
                <a:latin typeface="Times" panose="02020603050405020304" pitchFamily="18" charset="0"/>
              </a:rPr>
              <a:t> In the simplest case, frequencies are taken from adjacent cells by congested cells. The frequencies can also be assigned to cells dynamically.</a:t>
            </a:r>
          </a:p>
          <a:p>
            <a:pPr eaLnBrk="1" hangingPunct="1">
              <a:buFontTx/>
              <a:buChar char="•"/>
            </a:pPr>
            <a:r>
              <a:rPr lang="en-US" altLang="en-US" b="1">
                <a:latin typeface="Times" panose="02020603050405020304" pitchFamily="18" charset="0"/>
              </a:rPr>
              <a:t> Cell splitting:</a:t>
            </a:r>
            <a:r>
              <a:rPr lang="en-US" altLang="en-US">
                <a:latin typeface="Times" panose="02020603050405020304" pitchFamily="18" charset="0"/>
              </a:rPr>
              <a:t> In practice, the distribution of traffic and topographic features is not uniform, and this presents opportunities for capacity increase. Cells in areas of high usage can be split into smaller cells. </a:t>
            </a:r>
          </a:p>
        </p:txBody>
      </p:sp>
    </p:spTree>
    <p:extLst>
      <p:ext uri="{BB962C8B-B14F-4D97-AF65-F5344CB8AC3E}">
        <p14:creationId xmlns:p14="http://schemas.microsoft.com/office/powerpoint/2010/main" val="671176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id="{C31A9238-393E-3E52-68A5-F7EC0CFAEB97}"/>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D373449D-8489-4983-95D1-B249A084B19C}" type="slidenum">
              <a:rPr lang="nn-NO" altLang="en-US" smtClean="0">
                <a:latin typeface="Times New Roman" panose="02020603050405020304" pitchFamily="18" charset="0"/>
              </a:rPr>
              <a:pPr>
                <a:spcBef>
                  <a:spcPct val="0"/>
                </a:spcBef>
              </a:pPr>
              <a:t>99</a:t>
            </a:fld>
            <a:endParaRPr lang="nn-NO" altLang="en-US">
              <a:latin typeface="Times New Roman" panose="02020603050405020304" pitchFamily="18" charset="0"/>
            </a:endParaRPr>
          </a:p>
        </p:txBody>
      </p:sp>
      <p:sp>
        <p:nvSpPr>
          <p:cNvPr id="141315" name="Rectangle 2">
            <a:extLst>
              <a:ext uri="{FF2B5EF4-FFF2-40B4-BE49-F238E27FC236}">
                <a16:creationId xmlns:a16="http://schemas.microsoft.com/office/drawing/2014/main" id="{AD1DECBB-6FE2-EFF6-535E-809E1E0C7D7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a:extLst>
              <a:ext uri="{FF2B5EF4-FFF2-40B4-BE49-F238E27FC236}">
                <a16:creationId xmlns:a16="http://schemas.microsoft.com/office/drawing/2014/main" id="{BF4DA52C-3425-FE85-3AE7-3FBA3F88AE0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AutoNum type="arabicPeriod"/>
            </a:pPr>
            <a:endParaRPr lang="nb-NO" altLang="en-US">
              <a:latin typeface="Times New Roman" panose="02020603050405020304" pitchFamily="18" charset="0"/>
            </a:endParaRPr>
          </a:p>
        </p:txBody>
      </p:sp>
    </p:spTree>
    <p:extLst>
      <p:ext uri="{BB962C8B-B14F-4D97-AF65-F5344CB8AC3E}">
        <p14:creationId xmlns:p14="http://schemas.microsoft.com/office/powerpoint/2010/main" val="999342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a:extLst>
              <a:ext uri="{FF2B5EF4-FFF2-40B4-BE49-F238E27FC236}">
                <a16:creationId xmlns:a16="http://schemas.microsoft.com/office/drawing/2014/main" id="{E2933ABB-C1A7-A24C-10F1-343ECEFA659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A8E81E1-A959-4B2A-B074-49E2D4149EE9}" type="slidenum">
              <a:rPr lang="en-US" altLang="en-US" smtClean="0">
                <a:latin typeface="Arial" panose="020B0604020202020204" pitchFamily="34" charset="0"/>
              </a:rPr>
              <a:pPr>
                <a:spcBef>
                  <a:spcPct val="0"/>
                </a:spcBef>
              </a:pPr>
              <a:t>25</a:t>
            </a:fld>
            <a:endParaRPr lang="en-US" altLang="en-US">
              <a:latin typeface="Arial" panose="020B0604020202020204" pitchFamily="34" charset="0"/>
            </a:endParaRPr>
          </a:p>
        </p:txBody>
      </p:sp>
      <p:sp>
        <p:nvSpPr>
          <p:cNvPr id="26627" name="Rectangle 2">
            <a:extLst>
              <a:ext uri="{FF2B5EF4-FFF2-40B4-BE49-F238E27FC236}">
                <a16:creationId xmlns:a16="http://schemas.microsoft.com/office/drawing/2014/main" id="{798A6424-697E-4FCE-7092-C2A63415C6D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6628" name="Rectangle 3">
            <a:extLst>
              <a:ext uri="{FF2B5EF4-FFF2-40B4-BE49-F238E27FC236}">
                <a16:creationId xmlns:a16="http://schemas.microsoft.com/office/drawing/2014/main" id="{27E695D7-D4E1-400F-DF1D-0F7E08C1E71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Arial" panose="020B0604020202020204" pitchFamily="34" charset="0"/>
              </a:rPr>
              <a:t>Paging is usually one way. It can be Numeric, alphanumeric  or a voice message. They are used to notify a subscriber that they need to call back or get in touch with somebody. Some applicatios are:</a:t>
            </a:r>
          </a:p>
          <a:p>
            <a:pPr eaLnBrk="1" hangingPunct="1">
              <a:spcBef>
                <a:spcPct val="0"/>
              </a:spcBef>
            </a:pPr>
            <a:r>
              <a:rPr lang="en-US" altLang="en-US">
                <a:latin typeface="Arial" panose="020B0604020202020204" pitchFamily="34" charset="0"/>
              </a:rPr>
              <a:t>New headlines</a:t>
            </a:r>
          </a:p>
          <a:p>
            <a:pPr eaLnBrk="1" hangingPunct="1">
              <a:spcBef>
                <a:spcPct val="0"/>
              </a:spcBef>
            </a:pPr>
            <a:r>
              <a:rPr lang="en-US" altLang="en-US">
                <a:latin typeface="Arial" panose="020B0604020202020204" pitchFamily="34" charset="0"/>
              </a:rPr>
              <a:t>Stock quoattions</a:t>
            </a:r>
          </a:p>
          <a:p>
            <a:pPr eaLnBrk="1" hangingPunct="1">
              <a:spcBef>
                <a:spcPct val="0"/>
              </a:spcBef>
            </a:pPr>
            <a:r>
              <a:rPr lang="en-US" altLang="en-US">
                <a:latin typeface="Arial" panose="020B0604020202020204" pitchFamily="34" charset="0"/>
              </a:rPr>
              <a:t>Fax</a:t>
            </a:r>
          </a:p>
          <a:p>
            <a:pPr eaLnBrk="1" hangingPunct="1">
              <a:spcBef>
                <a:spcPct val="0"/>
              </a:spcBef>
            </a:pPr>
            <a:r>
              <a:rPr lang="en-US" altLang="en-US">
                <a:latin typeface="Arial" panose="020B0604020202020204" pitchFamily="34" charset="0"/>
              </a:rPr>
              <a:t>Network management</a:t>
            </a:r>
          </a:p>
          <a:p>
            <a:pPr eaLnBrk="1" hangingPunct="1">
              <a:spcBef>
                <a:spcPct val="0"/>
              </a:spcBef>
            </a:pPr>
            <a:r>
              <a:rPr lang="en-US" altLang="en-US">
                <a:latin typeface="Arial" panose="020B0604020202020204" pitchFamily="34" charset="0"/>
              </a:rPr>
              <a:t>Distance and coverage:</a:t>
            </a:r>
          </a:p>
          <a:p>
            <a:pPr eaLnBrk="1" hangingPunct="1">
              <a:spcBef>
                <a:spcPct val="0"/>
              </a:spcBef>
            </a:pPr>
            <a:r>
              <a:rPr lang="en-US" altLang="en-US">
                <a:latin typeface="Arial" panose="020B0604020202020204" pitchFamily="34" charset="0"/>
              </a:rPr>
              <a:t>Inside a building</a:t>
            </a:r>
          </a:p>
          <a:p>
            <a:pPr eaLnBrk="1" hangingPunct="1">
              <a:spcBef>
                <a:spcPct val="0"/>
              </a:spcBef>
            </a:pPr>
            <a:r>
              <a:rPr lang="en-US" altLang="en-US">
                <a:latin typeface="Arial" panose="020B0604020202020204" pitchFamily="34" charset="0"/>
              </a:rPr>
              <a:t>Simple : 2 to 5 Kms</a:t>
            </a:r>
          </a:p>
          <a:p>
            <a:pPr eaLnBrk="1" hangingPunct="1">
              <a:spcBef>
                <a:spcPct val="0"/>
              </a:spcBef>
            </a:pPr>
            <a:r>
              <a:rPr lang="en-US" altLang="en-US">
                <a:latin typeface="Arial" panose="020B0604020202020204" pitchFamily="34" charset="0"/>
              </a:rPr>
              <a:t>Wide area paging : worldwide coverage.</a:t>
            </a:r>
          </a:p>
          <a:p>
            <a:pPr eaLnBrk="1" hangingPunct="1">
              <a:spcBef>
                <a:spcPct val="0"/>
              </a:spcBef>
            </a:pPr>
            <a:r>
              <a:rPr lang="en-US" altLang="en-US">
                <a:latin typeface="Arial" panose="020B0604020202020204" pitchFamily="34" charset="0"/>
              </a:rPr>
              <a:t>Concept is simple but the transmission systems are quite complicated</a:t>
            </a:r>
          </a:p>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a:extLst>
              <a:ext uri="{FF2B5EF4-FFF2-40B4-BE49-F238E27FC236}">
                <a16:creationId xmlns:a16="http://schemas.microsoft.com/office/drawing/2014/main" id="{AB8BB596-C17A-9A79-9081-0390F2DB6C8F}"/>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AFE0D8B-C3A1-459B-81B7-096DD8D65B0D}" type="slidenum">
              <a:rPr lang="nn-NO" altLang="en-US" smtClean="0">
                <a:latin typeface="Times New Roman" panose="02020603050405020304" pitchFamily="18" charset="0"/>
              </a:rPr>
              <a:pPr>
                <a:spcBef>
                  <a:spcPct val="0"/>
                </a:spcBef>
              </a:pPr>
              <a:t>102</a:t>
            </a:fld>
            <a:endParaRPr lang="nn-NO" altLang="en-US">
              <a:latin typeface="Times New Roman" panose="02020603050405020304" pitchFamily="18" charset="0"/>
            </a:endParaRPr>
          </a:p>
        </p:txBody>
      </p:sp>
      <p:sp>
        <p:nvSpPr>
          <p:cNvPr id="143363" name="Rectangle 2">
            <a:extLst>
              <a:ext uri="{FF2B5EF4-FFF2-40B4-BE49-F238E27FC236}">
                <a16:creationId xmlns:a16="http://schemas.microsoft.com/office/drawing/2014/main" id="{8CA72315-BF4D-03A7-E82F-E2EA087B303B}"/>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64" name="Rectangle 3">
            <a:extLst>
              <a:ext uri="{FF2B5EF4-FFF2-40B4-BE49-F238E27FC236}">
                <a16:creationId xmlns:a16="http://schemas.microsoft.com/office/drawing/2014/main" id="{607FCDCE-880D-3209-4EAF-1A793DA0C04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228600" indent="-228600">
              <a:buFontTx/>
              <a:buChar char="•"/>
            </a:pPr>
            <a:r>
              <a:rPr lang="nb-NO" altLang="en-US" b="1">
                <a:latin typeface="Times New Roman" panose="02020603050405020304" pitchFamily="18" charset="0"/>
              </a:rPr>
              <a:t>MSC</a:t>
            </a:r>
            <a:r>
              <a:rPr lang="nb-NO" altLang="en-US">
                <a:latin typeface="Times New Roman" panose="02020603050405020304" pitchFamily="18" charset="0"/>
              </a:rPr>
              <a:t>: Mobile Switching Centre</a:t>
            </a:r>
          </a:p>
          <a:p>
            <a:pPr marL="228600" indent="-228600">
              <a:buFontTx/>
              <a:buChar char="•"/>
            </a:pPr>
            <a:endParaRPr lang="nb-NO" altLang="en-US">
              <a:latin typeface="Times New Roman" panose="02020603050405020304" pitchFamily="18" charset="0"/>
            </a:endParaRPr>
          </a:p>
          <a:p>
            <a:pPr marL="228600" indent="-228600">
              <a:buFontTx/>
              <a:buChar char="•"/>
            </a:pPr>
            <a:r>
              <a:rPr lang="nb-NO" altLang="en-US">
                <a:latin typeface="Times New Roman" panose="02020603050405020304" pitchFamily="18" charset="0"/>
              </a:rPr>
              <a:t>Intra-BSC handover</a:t>
            </a:r>
          </a:p>
          <a:p>
            <a:pPr marL="685800" lvl="1" indent="-228600">
              <a:buFontTx/>
              <a:buChar char="•"/>
            </a:pPr>
            <a:r>
              <a:rPr lang="nb-NO" altLang="en-US">
                <a:latin typeface="Times New Roman" panose="02020603050405020304" pitchFamily="18" charset="0"/>
              </a:rPr>
              <a:t>Involves only the BSC</a:t>
            </a:r>
          </a:p>
          <a:p>
            <a:pPr marL="685800" lvl="1" indent="-228600">
              <a:buFontTx/>
              <a:buChar char="•"/>
            </a:pPr>
            <a:endParaRPr lang="nb-NO" altLang="en-US">
              <a:latin typeface="Times New Roman" panose="02020603050405020304" pitchFamily="18" charset="0"/>
            </a:endParaRPr>
          </a:p>
          <a:p>
            <a:pPr marL="228600" indent="-228600">
              <a:buFontTx/>
              <a:buChar char="•"/>
            </a:pPr>
            <a:r>
              <a:rPr lang="nb-NO" altLang="en-US">
                <a:latin typeface="Times New Roman" panose="02020603050405020304" pitchFamily="18" charset="0"/>
              </a:rPr>
              <a:t>Inter-BSC handover</a:t>
            </a:r>
          </a:p>
          <a:p>
            <a:pPr marL="685800" lvl="1" indent="-228600">
              <a:buFontTx/>
              <a:buChar char="•"/>
            </a:pPr>
            <a:r>
              <a:rPr lang="nb-NO" altLang="en-US">
                <a:latin typeface="Times New Roman" panose="02020603050405020304" pitchFamily="18" charset="0"/>
              </a:rPr>
              <a:t>Signalling up to the MSC</a:t>
            </a:r>
          </a:p>
          <a:p>
            <a:pPr marL="685800" lvl="1" indent="-228600"/>
            <a:endParaRPr lang="nb-NO" altLang="en-US">
              <a:latin typeface="Times New Roman" panose="02020603050405020304" pitchFamily="18" charset="0"/>
            </a:endParaRPr>
          </a:p>
          <a:p>
            <a:pPr marL="228600" indent="-228600">
              <a:buFontTx/>
              <a:buChar char="•"/>
            </a:pPr>
            <a:r>
              <a:rPr lang="nb-NO" altLang="en-US">
                <a:latin typeface="Times New Roman" panose="02020603050405020304" pitchFamily="18" charset="0"/>
              </a:rPr>
              <a:t>Inter-MSC handover</a:t>
            </a:r>
          </a:p>
          <a:p>
            <a:pPr marL="685800" lvl="1" indent="-228600">
              <a:buFontTx/>
              <a:buChar char="•"/>
            </a:pPr>
            <a:r>
              <a:rPr lang="nb-NO" altLang="en-US">
                <a:latin typeface="Times New Roman" panose="02020603050405020304" pitchFamily="18" charset="0"/>
              </a:rPr>
              <a:t>More complex when handover to another MSC is performed</a:t>
            </a:r>
          </a:p>
        </p:txBody>
      </p:sp>
    </p:spTree>
    <p:extLst>
      <p:ext uri="{BB962C8B-B14F-4D97-AF65-F5344CB8AC3E}">
        <p14:creationId xmlns:p14="http://schemas.microsoft.com/office/powerpoint/2010/main" val="1390227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54CABFA0-98BF-E3E1-7BC8-70F29575AE2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E5DFF13B-1B0C-4847-B225-025CD57D70CE}" type="slidenum">
              <a:rPr lang="nn-NO" altLang="en-US" smtClean="0">
                <a:latin typeface="Times New Roman" panose="02020603050405020304" pitchFamily="18" charset="0"/>
              </a:rPr>
              <a:pPr>
                <a:spcBef>
                  <a:spcPct val="0"/>
                </a:spcBef>
              </a:pPr>
              <a:t>106</a:t>
            </a:fld>
            <a:endParaRPr lang="nn-NO" altLang="en-US">
              <a:latin typeface="Times New Roman" panose="02020603050405020304" pitchFamily="18" charset="0"/>
            </a:endParaRPr>
          </a:p>
        </p:txBody>
      </p:sp>
      <p:sp>
        <p:nvSpPr>
          <p:cNvPr id="147459" name="Rectangle 2">
            <a:extLst>
              <a:ext uri="{FF2B5EF4-FFF2-40B4-BE49-F238E27FC236}">
                <a16:creationId xmlns:a16="http://schemas.microsoft.com/office/drawing/2014/main" id="{C7860008-83CB-8C04-9A35-D1E94248434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7460" name="Rectangle 3">
            <a:extLst>
              <a:ext uri="{FF2B5EF4-FFF2-40B4-BE49-F238E27FC236}">
                <a16:creationId xmlns:a16="http://schemas.microsoft.com/office/drawing/2014/main" id="{8F8D788E-9BDD-B6CC-937A-439A78585E8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nb-NO" altLang="en-US">
                <a:latin typeface="Times New Roman" panose="02020603050405020304" pitchFamily="18" charset="0"/>
              </a:rPr>
              <a:t>FDMA: Frequency Division Multiple Access</a:t>
            </a:r>
          </a:p>
          <a:p>
            <a:pPr>
              <a:buFontTx/>
              <a:buChar char="•"/>
            </a:pPr>
            <a:r>
              <a:rPr lang="nb-NO" altLang="en-US">
                <a:latin typeface="Times New Roman" panose="02020603050405020304" pitchFamily="18" charset="0"/>
              </a:rPr>
              <a:t>TDMA: Time Division Multiple Access</a:t>
            </a:r>
          </a:p>
          <a:p>
            <a:pPr>
              <a:buFontTx/>
              <a:buChar char="•"/>
            </a:pPr>
            <a:endParaRPr lang="nb-NO" altLang="en-US">
              <a:latin typeface="Times New Roman" panose="02020603050405020304" pitchFamily="18" charset="0"/>
            </a:endParaRPr>
          </a:p>
          <a:p>
            <a:pPr>
              <a:buFontTx/>
              <a:buChar char="•"/>
            </a:pPr>
            <a:r>
              <a:rPr lang="nb-NO" altLang="en-US">
                <a:latin typeface="Times New Roman" panose="02020603050405020304" pitchFamily="18" charset="0"/>
              </a:rPr>
              <a:t>Basing the handover on only signal strength is observed to give too many unneccessary handovers</a:t>
            </a:r>
          </a:p>
          <a:p>
            <a:pPr lvl="1">
              <a:buFontTx/>
              <a:buChar char="•"/>
            </a:pPr>
            <a:r>
              <a:rPr lang="nb-NO" altLang="en-US">
                <a:latin typeface="Times New Roman" panose="02020603050405020304" pitchFamily="18" charset="0"/>
              </a:rPr>
              <a:t>Thresholds may say when signal is sufficiently weak</a:t>
            </a:r>
          </a:p>
          <a:p>
            <a:pPr lvl="1">
              <a:buFontTx/>
              <a:buChar char="•"/>
            </a:pPr>
            <a:r>
              <a:rPr lang="nb-NO" altLang="en-US">
                <a:latin typeface="Times New Roman" panose="02020603050405020304" pitchFamily="18" charset="0"/>
              </a:rPr>
              <a:t>Margins may say when new signal is stronger by a given margin</a:t>
            </a:r>
          </a:p>
        </p:txBody>
      </p:sp>
    </p:spTree>
    <p:extLst>
      <p:ext uri="{BB962C8B-B14F-4D97-AF65-F5344CB8AC3E}">
        <p14:creationId xmlns:p14="http://schemas.microsoft.com/office/powerpoint/2010/main" val="4142812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F860E2B1-AD63-07B3-2921-826312B48F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37112AD3-8250-4815-916C-C90C32FDBE54}" type="slidenum">
              <a:rPr lang="nn-NO" altLang="en-US" smtClean="0">
                <a:latin typeface="Times New Roman" panose="02020603050405020304" pitchFamily="18" charset="0"/>
              </a:rPr>
              <a:pPr>
                <a:spcBef>
                  <a:spcPct val="0"/>
                </a:spcBef>
              </a:pPr>
              <a:t>111</a:t>
            </a:fld>
            <a:endParaRPr lang="nn-NO" altLang="en-US">
              <a:latin typeface="Times New Roman" panose="02020603050405020304" pitchFamily="18" charset="0"/>
            </a:endParaRPr>
          </a:p>
        </p:txBody>
      </p:sp>
      <p:sp>
        <p:nvSpPr>
          <p:cNvPr id="153603" name="Rectangle 2">
            <a:extLst>
              <a:ext uri="{FF2B5EF4-FFF2-40B4-BE49-F238E27FC236}">
                <a16:creationId xmlns:a16="http://schemas.microsoft.com/office/drawing/2014/main" id="{B71B9351-A9CF-1E3A-CC65-DFE587CF367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4" name="Rectangle 3">
            <a:extLst>
              <a:ext uri="{FF2B5EF4-FFF2-40B4-BE49-F238E27FC236}">
                <a16:creationId xmlns:a16="http://schemas.microsoft.com/office/drawing/2014/main" id="{59825394-EE39-7D28-A777-276C7C37119D}"/>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buFontTx/>
              <a:buChar char="•"/>
            </a:pPr>
            <a:r>
              <a:rPr lang="nb-NO" altLang="en-US">
                <a:latin typeface="Times New Roman" panose="02020603050405020304" pitchFamily="18" charset="0"/>
              </a:rPr>
              <a:t>CDMA (Code Division Multiple Access)</a:t>
            </a:r>
          </a:p>
          <a:p>
            <a:pPr lvl="1">
              <a:buFontTx/>
              <a:buChar char="•"/>
            </a:pPr>
            <a:r>
              <a:rPr lang="nb-NO" altLang="en-US">
                <a:latin typeface="Times New Roman" panose="02020603050405020304" pitchFamily="18" charset="0"/>
              </a:rPr>
              <a:t>SHO appears to a CDMA-MS as multipath components, but with different spreading codes</a:t>
            </a:r>
          </a:p>
          <a:p>
            <a:pPr lvl="1">
              <a:buFontTx/>
              <a:buChar char="•"/>
            </a:pPr>
            <a:r>
              <a:rPr lang="nb-NO" altLang="en-US">
                <a:latin typeface="Times New Roman" panose="02020603050405020304" pitchFamily="18" charset="0"/>
              </a:rPr>
              <a:t>When a base station’s signal exceeds a defined threshold, it is added to the active set of base stations in the mobile station</a:t>
            </a:r>
          </a:p>
          <a:p>
            <a:pPr lvl="1">
              <a:buFontTx/>
              <a:buChar char="•"/>
            </a:pPr>
            <a:r>
              <a:rPr lang="nb-NO" altLang="en-US">
                <a:latin typeface="Times New Roman" panose="02020603050405020304" pitchFamily="18" charset="0"/>
              </a:rPr>
              <a:t>Handovers in CDMA fundamentally different from TDMA</a:t>
            </a:r>
          </a:p>
          <a:p>
            <a:pPr>
              <a:buFontTx/>
              <a:buChar char="•"/>
            </a:pPr>
            <a:endParaRPr lang="nb-NO" altLang="en-US">
              <a:latin typeface="Times New Roman" panose="02020603050405020304" pitchFamily="18" charset="0"/>
            </a:endParaRPr>
          </a:p>
          <a:p>
            <a:pPr>
              <a:buFontTx/>
              <a:buChar char="•"/>
            </a:pPr>
            <a:r>
              <a:rPr lang="nb-NO" altLang="en-US" b="1">
                <a:latin typeface="Times New Roman" panose="02020603050405020304" pitchFamily="18" charset="0"/>
              </a:rPr>
              <a:t>UMTS</a:t>
            </a:r>
          </a:p>
          <a:p>
            <a:pPr lvl="1">
              <a:buFontTx/>
              <a:buChar char="•"/>
            </a:pPr>
            <a:r>
              <a:rPr lang="nb-NO" altLang="en-US" b="1">
                <a:latin typeface="Times New Roman" panose="02020603050405020304" pitchFamily="18" charset="0"/>
              </a:rPr>
              <a:t>Trade-off</a:t>
            </a:r>
            <a:r>
              <a:rPr lang="nb-NO" altLang="en-US">
                <a:latin typeface="Times New Roman" panose="02020603050405020304" pitchFamily="18" charset="0"/>
              </a:rPr>
              <a:t>: Improved mobility but more interference from transmitting same flow over several connections (possibly more Node Bs)</a:t>
            </a:r>
          </a:p>
        </p:txBody>
      </p:sp>
    </p:spTree>
    <p:extLst>
      <p:ext uri="{BB962C8B-B14F-4D97-AF65-F5344CB8AC3E}">
        <p14:creationId xmlns:p14="http://schemas.microsoft.com/office/powerpoint/2010/main" val="39820964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a:extLst>
              <a:ext uri="{FF2B5EF4-FFF2-40B4-BE49-F238E27FC236}">
                <a16:creationId xmlns:a16="http://schemas.microsoft.com/office/drawing/2014/main" id="{6F745E9C-CE6A-155A-6470-4C71BA152F7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F8BB6F0-1B09-4948-8794-B232E57772C4}" type="slidenum">
              <a:rPr lang="en-US" altLang="en-US" smtClean="0">
                <a:latin typeface="Times New Roman" panose="02020603050405020304" pitchFamily="18" charset="0"/>
              </a:rPr>
              <a:pPr>
                <a:spcBef>
                  <a:spcPct val="0"/>
                </a:spcBef>
              </a:pPr>
              <a:t>131</a:t>
            </a:fld>
            <a:endParaRPr lang="en-US" altLang="en-US">
              <a:latin typeface="Times New Roman" panose="02020603050405020304" pitchFamily="18" charset="0"/>
            </a:endParaRPr>
          </a:p>
        </p:txBody>
      </p:sp>
      <p:sp>
        <p:nvSpPr>
          <p:cNvPr id="97283" name="Rectangle 2">
            <a:extLst>
              <a:ext uri="{FF2B5EF4-FFF2-40B4-BE49-F238E27FC236}">
                <a16:creationId xmlns:a16="http://schemas.microsoft.com/office/drawing/2014/main" id="{E171163E-13E6-B3B3-8AD1-D3B7B2D7FA11}"/>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4" name="Rectangle 3">
            <a:extLst>
              <a:ext uri="{FF2B5EF4-FFF2-40B4-BE49-F238E27FC236}">
                <a16:creationId xmlns:a16="http://schemas.microsoft.com/office/drawing/2014/main" id="{89371992-7606-1EFD-9D5F-FBE5456DF25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Times" panose="02020603050405020304" pitchFamily="18" charset="0"/>
              </a:rPr>
              <a:t>Cells in areas of high usage can be split into smaller cells. Generally, the original cells are about 6.5 to 13 km in size. The smaller cells can themselves be split; however, 1.5-km cells are close to the practical minimum size as a general solution (but see the subsequent discussion of microcells). To use a smaller cell, the power level used must be reduced to keep the signal within the cell. Also, as the mobile units move, they pass from cell to cell, which requires transferring of the call from one base transceiver to another. This process is called a </a:t>
            </a:r>
            <a:r>
              <a:rPr lang="en-US" altLang="en-US" i="1">
                <a:latin typeface="Times" panose="02020603050405020304" pitchFamily="18" charset="0"/>
              </a:rPr>
              <a:t>handoff</a:t>
            </a:r>
            <a:r>
              <a:rPr lang="en-US" altLang="en-US">
                <a:latin typeface="Times" panose="02020603050405020304" pitchFamily="18" charset="0"/>
              </a:rPr>
              <a:t>. As the cells get smaller, these handoffs become much more frequent. </a:t>
            </a:r>
            <a:r>
              <a:rPr lang="en-US" altLang="en-US">
                <a:latin typeface="Times New Roman" panose="02020603050405020304" pitchFamily="18" charset="0"/>
              </a:rPr>
              <a:t>Stallings DCC8e </a:t>
            </a:r>
            <a:r>
              <a:rPr lang="en-US" altLang="en-US">
                <a:latin typeface="Times" panose="02020603050405020304" pitchFamily="18" charset="0"/>
              </a:rPr>
              <a:t>Figure 14.3 indicates schematically how cells can be divided to provide more capacity. A radius reduction by a factor of </a:t>
            </a:r>
            <a:r>
              <a:rPr lang="en-US" altLang="en-US" i="1">
                <a:latin typeface="Times" panose="02020603050405020304" pitchFamily="18" charset="0"/>
              </a:rPr>
              <a:t>F</a:t>
            </a:r>
            <a:r>
              <a:rPr lang="en-US" altLang="en-US">
                <a:latin typeface="Times" panose="02020603050405020304" pitchFamily="18" charset="0"/>
              </a:rPr>
              <a:t> reduces the coverage area and increases the required number of base stations by a factor of </a:t>
            </a:r>
            <a:r>
              <a:rPr lang="en-US" altLang="en-US" i="1">
                <a:latin typeface="Times" panose="02020603050405020304" pitchFamily="18" charset="0"/>
              </a:rPr>
              <a:t>F</a:t>
            </a:r>
            <a:r>
              <a:rPr lang="en-US" altLang="en-US" baseline="30000">
                <a:latin typeface="Times" panose="02020603050405020304" pitchFamily="18" charset="0"/>
              </a:rPr>
              <a:t>2</a:t>
            </a:r>
            <a:r>
              <a:rPr lang="en-US" altLang="en-US">
                <a:latin typeface="Times" panose="02020603050405020304" pitchFamily="18" charset="0"/>
              </a:rPr>
              <a:t>.</a:t>
            </a:r>
          </a:p>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9675095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a:extLst>
              <a:ext uri="{FF2B5EF4-FFF2-40B4-BE49-F238E27FC236}">
                <a16:creationId xmlns:a16="http://schemas.microsoft.com/office/drawing/2014/main" id="{5C15E707-C10D-7231-EDF8-33A4555D2CD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90F9D82-126E-4898-805B-D07D892BBC48}" type="slidenum">
              <a:rPr lang="en-US" altLang="en-US" smtClean="0">
                <a:latin typeface="Times New Roman" panose="02020603050405020304" pitchFamily="18" charset="0"/>
              </a:rPr>
              <a:pPr>
                <a:spcBef>
                  <a:spcPct val="0"/>
                </a:spcBef>
              </a:pPr>
              <a:t>149</a:t>
            </a:fld>
            <a:endParaRPr lang="en-US" altLang="en-US">
              <a:latin typeface="Times New Roman" panose="02020603050405020304" pitchFamily="18" charset="0"/>
            </a:endParaRPr>
          </a:p>
        </p:txBody>
      </p:sp>
      <p:sp>
        <p:nvSpPr>
          <p:cNvPr id="103427" name="Rectangle 2">
            <a:extLst>
              <a:ext uri="{FF2B5EF4-FFF2-40B4-BE49-F238E27FC236}">
                <a16:creationId xmlns:a16="http://schemas.microsoft.com/office/drawing/2014/main" id="{3C8F6070-D1CF-D848-D91E-B0F1E8D1646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8" name="Rectangle 3">
            <a:extLst>
              <a:ext uri="{FF2B5EF4-FFF2-40B4-BE49-F238E27FC236}">
                <a16:creationId xmlns:a16="http://schemas.microsoft.com/office/drawing/2014/main" id="{96BF3E68-1AA8-135B-2F3A-1A19C6682C0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Times" panose="02020603050405020304" pitchFamily="18" charset="0"/>
              </a:rPr>
              <a:t>Additional approaches to increase capacity include:</a:t>
            </a:r>
          </a:p>
          <a:p>
            <a:pPr eaLnBrk="1" hangingPunct="1"/>
            <a:r>
              <a:rPr lang="en-US" altLang="en-US">
                <a:latin typeface="Times" panose="02020603050405020304" pitchFamily="18" charset="0"/>
                <a:cs typeface="Times New Roman" panose="02020603050405020304" pitchFamily="18" charset="0"/>
              </a:rPr>
              <a:t>• </a:t>
            </a:r>
            <a:r>
              <a:rPr lang="en-US" altLang="en-US" b="1">
                <a:latin typeface="Times" panose="02020603050405020304" pitchFamily="18" charset="0"/>
              </a:rPr>
              <a:t>Cell sectoring:</a:t>
            </a:r>
            <a:r>
              <a:rPr lang="en-US" altLang="en-US">
                <a:latin typeface="Times" panose="02020603050405020304" pitchFamily="18" charset="0"/>
              </a:rPr>
              <a:t> With cell sectoring, a cell is divided into a number of wedge-shaped sectors, each with its own set of channels, typically three or six sectors per cell. Each sector is assigned a separate subset of the cell's channels, and directional antennas at the base station are used to focus on each sector.</a:t>
            </a:r>
          </a:p>
          <a:p>
            <a:pPr eaLnBrk="1" hangingPunct="1"/>
            <a:r>
              <a:rPr lang="en-US" altLang="en-US">
                <a:latin typeface="Times" panose="02020603050405020304" pitchFamily="18" charset="0"/>
                <a:cs typeface="Times New Roman" panose="02020603050405020304" pitchFamily="18" charset="0"/>
              </a:rPr>
              <a:t>• </a:t>
            </a:r>
            <a:r>
              <a:rPr lang="en-US" altLang="en-US" b="1">
                <a:latin typeface="Times" panose="02020603050405020304" pitchFamily="18" charset="0"/>
              </a:rPr>
              <a:t>Microcells: </a:t>
            </a:r>
            <a:r>
              <a:rPr lang="en-US" altLang="en-US">
                <a:latin typeface="Times" panose="02020603050405020304" pitchFamily="18" charset="0"/>
              </a:rPr>
              <a:t>As cells become smaller, antennas move from the tops of tall buildings or hills, to the tops of small buildings or the sides of large buildings, and finally to lamp posts, where they form microcells. Each decrease in cell size is accompanied by a reduction in the radiated power levels from the base stations and the mobile units. Microcells are useful in city streets in congested areas, along highways, and inside large public buildings.</a:t>
            </a:r>
          </a:p>
          <a:p>
            <a:pPr eaLnBrk="1" hangingPunct="1"/>
            <a:r>
              <a:rPr lang="en-US" altLang="en-US">
                <a:latin typeface="Times" panose="02020603050405020304" pitchFamily="18" charset="0"/>
              </a:rPr>
              <a:t>The use of smaller cells enables the use of lower power and provides superior propagation conditions.</a:t>
            </a:r>
          </a:p>
          <a:p>
            <a:pPr eaLnBrk="1" hangingPunct="1"/>
            <a:endParaRPr lang="en-US" altLang="en-US">
              <a:latin typeface="Times" panose="02020603050405020304" pitchFamily="18" charset="0"/>
            </a:endParaRPr>
          </a:p>
        </p:txBody>
      </p:sp>
    </p:spTree>
    <p:extLst>
      <p:ext uri="{BB962C8B-B14F-4D97-AF65-F5344CB8AC3E}">
        <p14:creationId xmlns:p14="http://schemas.microsoft.com/office/powerpoint/2010/main" val="5581760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a:extLst>
              <a:ext uri="{FF2B5EF4-FFF2-40B4-BE49-F238E27FC236}">
                <a16:creationId xmlns:a16="http://schemas.microsoft.com/office/drawing/2014/main" id="{2ED71E62-A5C0-9A5C-5086-7355ECCF822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0DFA7EB-C1EA-46DF-8544-D7233590C6C5}" type="slidenum">
              <a:rPr lang="en-US" altLang="en-US">
                <a:latin typeface="Arial" panose="020B0604020202020204" pitchFamily="34" charset="0"/>
              </a:rPr>
              <a:pPr/>
              <a:t>157</a:t>
            </a:fld>
            <a:endParaRPr lang="en-US" altLang="en-US">
              <a:latin typeface="Arial" panose="020B0604020202020204" pitchFamily="34" charset="0"/>
            </a:endParaRPr>
          </a:p>
        </p:txBody>
      </p:sp>
      <p:sp>
        <p:nvSpPr>
          <p:cNvPr id="104451" name="Rectangle 2">
            <a:extLst>
              <a:ext uri="{FF2B5EF4-FFF2-40B4-BE49-F238E27FC236}">
                <a16:creationId xmlns:a16="http://schemas.microsoft.com/office/drawing/2014/main" id="{A96F050E-D848-4A23-5F54-1CCBFF8D5FD5}"/>
              </a:ext>
            </a:extLst>
          </p:cNvPr>
          <p:cNvSpPr>
            <a:spLocks noGrp="1" noRot="1" noChangeAspect="1" noChangeArrowheads="1" noTextEdit="1"/>
          </p:cNvSpPr>
          <p:nvPr>
            <p:ph type="sldImg"/>
          </p:nvPr>
        </p:nvSpPr>
        <p:spPr>
          <a:ln/>
        </p:spPr>
      </p:sp>
      <p:sp>
        <p:nvSpPr>
          <p:cNvPr id="104452" name="Rectangle 3">
            <a:extLst>
              <a:ext uri="{FF2B5EF4-FFF2-40B4-BE49-F238E27FC236}">
                <a16:creationId xmlns:a16="http://schemas.microsoft.com/office/drawing/2014/main" id="{23866609-A982-ABE0-15F3-4B57DACE98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796649CA-83FA-7731-C87F-71876D7DE48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C15C1BDA-B617-4A6F-8114-DB03338A79C6}" type="slidenum">
              <a:rPr lang="en-US" altLang="en-US">
                <a:latin typeface="Arial" panose="020B0604020202020204" pitchFamily="34" charset="0"/>
              </a:rPr>
              <a:pPr/>
              <a:t>159</a:t>
            </a:fld>
            <a:endParaRPr lang="en-US" altLang="en-US">
              <a:latin typeface="Arial" panose="020B0604020202020204" pitchFamily="34" charset="0"/>
            </a:endParaRPr>
          </a:p>
        </p:txBody>
      </p:sp>
      <p:sp>
        <p:nvSpPr>
          <p:cNvPr id="105475" name="Rectangle 2">
            <a:extLst>
              <a:ext uri="{FF2B5EF4-FFF2-40B4-BE49-F238E27FC236}">
                <a16:creationId xmlns:a16="http://schemas.microsoft.com/office/drawing/2014/main" id="{8ED320C6-156E-BFE4-9CA3-7AEB134D54BF}"/>
              </a:ext>
            </a:extLst>
          </p:cNvPr>
          <p:cNvSpPr>
            <a:spLocks noGrp="1" noRot="1" noChangeAspect="1" noChangeArrowheads="1" noTextEdit="1"/>
          </p:cNvSpPr>
          <p:nvPr>
            <p:ph type="sldImg"/>
          </p:nvPr>
        </p:nvSpPr>
        <p:spPr>
          <a:ln/>
        </p:spPr>
      </p:sp>
      <p:sp>
        <p:nvSpPr>
          <p:cNvPr id="105476" name="Rectangle 3">
            <a:extLst>
              <a:ext uri="{FF2B5EF4-FFF2-40B4-BE49-F238E27FC236}">
                <a16:creationId xmlns:a16="http://schemas.microsoft.com/office/drawing/2014/main" id="{D200EA8F-09EF-2590-CF62-F139F6B127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26548592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a:extLst>
              <a:ext uri="{FF2B5EF4-FFF2-40B4-BE49-F238E27FC236}">
                <a16:creationId xmlns:a16="http://schemas.microsoft.com/office/drawing/2014/main" id="{00A2AC38-DC5D-4C96-6A55-0E54B5B94A1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B537568-BB63-4B3C-8265-187A16219B5F}" type="slidenum">
              <a:rPr lang="en-US" altLang="en-US">
                <a:latin typeface="Arial" panose="020B0604020202020204" pitchFamily="34" charset="0"/>
              </a:rPr>
              <a:pPr/>
              <a:t>160</a:t>
            </a:fld>
            <a:endParaRPr lang="en-US" altLang="en-US">
              <a:latin typeface="Arial" panose="020B0604020202020204" pitchFamily="34" charset="0"/>
            </a:endParaRPr>
          </a:p>
        </p:txBody>
      </p:sp>
      <p:sp>
        <p:nvSpPr>
          <p:cNvPr id="106499" name="Rectangle 2">
            <a:extLst>
              <a:ext uri="{FF2B5EF4-FFF2-40B4-BE49-F238E27FC236}">
                <a16:creationId xmlns:a16="http://schemas.microsoft.com/office/drawing/2014/main" id="{EDEF298A-50D4-B1C9-1143-F404A8E89FEC}"/>
              </a:ext>
            </a:extLst>
          </p:cNvPr>
          <p:cNvSpPr>
            <a:spLocks noGrp="1" noRot="1" noChangeAspect="1" noChangeArrowheads="1" noTextEdit="1"/>
          </p:cNvSpPr>
          <p:nvPr>
            <p:ph type="sldImg"/>
          </p:nvPr>
        </p:nvSpPr>
        <p:spPr>
          <a:ln/>
        </p:spPr>
      </p:sp>
      <p:sp>
        <p:nvSpPr>
          <p:cNvPr id="106500" name="Rectangle 3">
            <a:extLst>
              <a:ext uri="{FF2B5EF4-FFF2-40B4-BE49-F238E27FC236}">
                <a16:creationId xmlns:a16="http://schemas.microsoft.com/office/drawing/2014/main" id="{01600D7C-DD47-D096-DA8A-C0F7AB729A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a:extLst>
              <a:ext uri="{FF2B5EF4-FFF2-40B4-BE49-F238E27FC236}">
                <a16:creationId xmlns:a16="http://schemas.microsoft.com/office/drawing/2014/main" id="{A7125199-0F39-2230-D556-68F091E1A4C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14134F3-9EBA-4232-93B1-ABE8F9DF3901}" type="slidenum">
              <a:rPr lang="en-US" altLang="en-US">
                <a:latin typeface="Arial" panose="020B0604020202020204" pitchFamily="34" charset="0"/>
              </a:rPr>
              <a:pPr/>
              <a:t>161</a:t>
            </a:fld>
            <a:endParaRPr lang="en-US" altLang="en-US">
              <a:latin typeface="Arial" panose="020B0604020202020204" pitchFamily="34" charset="0"/>
            </a:endParaRPr>
          </a:p>
        </p:txBody>
      </p:sp>
      <p:sp>
        <p:nvSpPr>
          <p:cNvPr id="107523" name="Rectangle 2">
            <a:extLst>
              <a:ext uri="{FF2B5EF4-FFF2-40B4-BE49-F238E27FC236}">
                <a16:creationId xmlns:a16="http://schemas.microsoft.com/office/drawing/2014/main" id="{4267BF5E-8DB0-A57B-AD60-6727446158CD}"/>
              </a:ext>
            </a:extLst>
          </p:cNvPr>
          <p:cNvSpPr>
            <a:spLocks noGrp="1" noRot="1" noChangeAspect="1" noChangeArrowheads="1" noTextEdit="1"/>
          </p:cNvSpPr>
          <p:nvPr>
            <p:ph type="sldImg"/>
          </p:nvPr>
        </p:nvSpPr>
        <p:spPr>
          <a:ln/>
        </p:spPr>
      </p:sp>
      <p:sp>
        <p:nvSpPr>
          <p:cNvPr id="107524" name="Rectangle 3">
            <a:extLst>
              <a:ext uri="{FF2B5EF4-FFF2-40B4-BE49-F238E27FC236}">
                <a16:creationId xmlns:a16="http://schemas.microsoft.com/office/drawing/2014/main" id="{D4F4219D-0966-975A-8BCD-895FC5EAA9D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1A597327-C3F6-AF51-727F-C4A4C728F04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86A19E5-65D7-4EBA-9C53-6480870973B4}" type="slidenum">
              <a:rPr lang="en-US" altLang="en-US">
                <a:latin typeface="Arial" panose="020B0604020202020204" pitchFamily="34" charset="0"/>
              </a:rPr>
              <a:pPr/>
              <a:t>162</a:t>
            </a:fld>
            <a:endParaRPr lang="en-US" altLang="en-US">
              <a:latin typeface="Arial" panose="020B0604020202020204" pitchFamily="34" charset="0"/>
            </a:endParaRPr>
          </a:p>
        </p:txBody>
      </p:sp>
      <p:sp>
        <p:nvSpPr>
          <p:cNvPr id="108547" name="Rectangle 2">
            <a:extLst>
              <a:ext uri="{FF2B5EF4-FFF2-40B4-BE49-F238E27FC236}">
                <a16:creationId xmlns:a16="http://schemas.microsoft.com/office/drawing/2014/main" id="{BE2C4F5B-2C31-D86E-1F9A-07AAF9809CB2}"/>
              </a:ext>
            </a:extLst>
          </p:cNvPr>
          <p:cNvSpPr>
            <a:spLocks noGrp="1" noRot="1" noChangeAspect="1" noChangeArrowheads="1" noTextEdit="1"/>
          </p:cNvSpPr>
          <p:nvPr>
            <p:ph type="sldImg"/>
          </p:nvPr>
        </p:nvSpPr>
        <p:spPr>
          <a:ln/>
        </p:spPr>
      </p:sp>
      <p:sp>
        <p:nvSpPr>
          <p:cNvPr id="108548" name="Rectangle 3">
            <a:extLst>
              <a:ext uri="{FF2B5EF4-FFF2-40B4-BE49-F238E27FC236}">
                <a16:creationId xmlns:a16="http://schemas.microsoft.com/office/drawing/2014/main" id="{C915ABD9-6477-8347-D316-051029F684B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026">
            <a:extLst>
              <a:ext uri="{FF2B5EF4-FFF2-40B4-BE49-F238E27FC236}">
                <a16:creationId xmlns:a16="http://schemas.microsoft.com/office/drawing/2014/main" id="{476776E4-EECB-7324-988F-47585CFAEFE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Rectangle 1027">
            <a:extLst>
              <a:ext uri="{FF2B5EF4-FFF2-40B4-BE49-F238E27FC236}">
                <a16:creationId xmlns:a16="http://schemas.microsoft.com/office/drawing/2014/main" id="{AFB4D941-C79E-5A2F-9597-8EC05EFCF1D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t>BS- Base Station: Connection between the mobile user and public phone system</a:t>
            </a:r>
          </a:p>
          <a:p>
            <a:pPr eaLnBrk="1" hangingPunct="1">
              <a:spcBef>
                <a:spcPct val="0"/>
              </a:spcBef>
            </a:pPr>
            <a:r>
              <a:rPr lang="en-US" altLang="en-US"/>
              <a:t>MSC - Mobile Switching Center: controls several BSs</a:t>
            </a:r>
          </a:p>
          <a:p>
            <a:pPr eaLnBrk="1" hangingPunct="1">
              <a:spcBef>
                <a:spcPct val="0"/>
              </a:spcBef>
            </a:pPr>
            <a:r>
              <a:rPr lang="en-US" altLang="en-US"/>
              <a:t>PSTN - Public Switched Telephone Network: treat MSCs as ordinary fixed phone exchanges.</a:t>
            </a:r>
          </a:p>
        </p:txBody>
      </p:sp>
    </p:spTree>
    <p:extLst>
      <p:ext uri="{BB962C8B-B14F-4D97-AF65-F5344CB8AC3E}">
        <p14:creationId xmlns:p14="http://schemas.microsoft.com/office/powerpoint/2010/main" val="33559583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a:extLst>
              <a:ext uri="{FF2B5EF4-FFF2-40B4-BE49-F238E27FC236}">
                <a16:creationId xmlns:a16="http://schemas.microsoft.com/office/drawing/2014/main" id="{D1920404-55BD-151B-5B3B-CC0FA5F523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F8D67D7-425F-4022-BF57-C8210DDACF68}" type="slidenum">
              <a:rPr lang="en-US" altLang="en-US">
                <a:latin typeface="Arial" panose="020B0604020202020204" pitchFamily="34" charset="0"/>
              </a:rPr>
              <a:pPr/>
              <a:t>163</a:t>
            </a:fld>
            <a:endParaRPr lang="en-US" altLang="en-US">
              <a:latin typeface="Arial" panose="020B0604020202020204" pitchFamily="34" charset="0"/>
            </a:endParaRPr>
          </a:p>
        </p:txBody>
      </p:sp>
      <p:sp>
        <p:nvSpPr>
          <p:cNvPr id="109571" name="Rectangle 2">
            <a:extLst>
              <a:ext uri="{FF2B5EF4-FFF2-40B4-BE49-F238E27FC236}">
                <a16:creationId xmlns:a16="http://schemas.microsoft.com/office/drawing/2014/main" id="{1DA3ADA5-FA9D-3E70-6637-6D47A9295E08}"/>
              </a:ext>
            </a:extLst>
          </p:cNvPr>
          <p:cNvSpPr>
            <a:spLocks noGrp="1" noRot="1" noChangeAspect="1" noChangeArrowheads="1" noTextEdit="1"/>
          </p:cNvSpPr>
          <p:nvPr>
            <p:ph type="sldImg"/>
          </p:nvPr>
        </p:nvSpPr>
        <p:spPr>
          <a:ln/>
        </p:spPr>
      </p:sp>
      <p:sp>
        <p:nvSpPr>
          <p:cNvPr id="109572" name="Rectangle 3">
            <a:extLst>
              <a:ext uri="{FF2B5EF4-FFF2-40B4-BE49-F238E27FC236}">
                <a16:creationId xmlns:a16="http://schemas.microsoft.com/office/drawing/2014/main" id="{EF95FEC6-3DAD-C621-B60A-24CD4D98836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a:extLst>
              <a:ext uri="{FF2B5EF4-FFF2-40B4-BE49-F238E27FC236}">
                <a16:creationId xmlns:a16="http://schemas.microsoft.com/office/drawing/2014/main" id="{19DBF048-CA7E-1E51-DF67-7B2C62F467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759405D-BC29-438A-B504-E6D8851805B0}" type="slidenum">
              <a:rPr lang="en-US" altLang="en-US">
                <a:latin typeface="Arial" panose="020B0604020202020204" pitchFamily="34" charset="0"/>
              </a:rPr>
              <a:pPr/>
              <a:t>164</a:t>
            </a:fld>
            <a:endParaRPr lang="en-US" altLang="en-US">
              <a:latin typeface="Arial" panose="020B0604020202020204" pitchFamily="34" charset="0"/>
            </a:endParaRPr>
          </a:p>
        </p:txBody>
      </p:sp>
      <p:sp>
        <p:nvSpPr>
          <p:cNvPr id="110595" name="Rectangle 2">
            <a:extLst>
              <a:ext uri="{FF2B5EF4-FFF2-40B4-BE49-F238E27FC236}">
                <a16:creationId xmlns:a16="http://schemas.microsoft.com/office/drawing/2014/main" id="{464D3E11-1918-984F-C478-09B9AB29EB4F}"/>
              </a:ext>
            </a:extLst>
          </p:cNvPr>
          <p:cNvSpPr>
            <a:spLocks noGrp="1" noRot="1" noChangeAspect="1" noChangeArrowheads="1" noTextEdit="1"/>
          </p:cNvSpPr>
          <p:nvPr>
            <p:ph type="sldImg"/>
          </p:nvPr>
        </p:nvSpPr>
        <p:spPr>
          <a:ln/>
        </p:spPr>
      </p:sp>
      <p:sp>
        <p:nvSpPr>
          <p:cNvPr id="110596" name="Rectangle 3">
            <a:extLst>
              <a:ext uri="{FF2B5EF4-FFF2-40B4-BE49-F238E27FC236}">
                <a16:creationId xmlns:a16="http://schemas.microsoft.com/office/drawing/2014/main" id="{BCA87C32-1A94-D34B-7910-F018C233212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a:extLst>
              <a:ext uri="{FF2B5EF4-FFF2-40B4-BE49-F238E27FC236}">
                <a16:creationId xmlns:a16="http://schemas.microsoft.com/office/drawing/2014/main" id="{B4F9C619-67EF-2438-98AF-C8793ABBA2A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3D62883-04F6-4024-8C77-74B682B6E229}" type="slidenum">
              <a:rPr lang="en-US" altLang="en-US">
                <a:latin typeface="Arial" panose="020B0604020202020204" pitchFamily="34" charset="0"/>
              </a:rPr>
              <a:pPr/>
              <a:t>165</a:t>
            </a:fld>
            <a:endParaRPr lang="en-US" altLang="en-US">
              <a:latin typeface="Arial" panose="020B0604020202020204" pitchFamily="34" charset="0"/>
            </a:endParaRPr>
          </a:p>
        </p:txBody>
      </p:sp>
      <p:sp>
        <p:nvSpPr>
          <p:cNvPr id="111619" name="Rectangle 2">
            <a:extLst>
              <a:ext uri="{FF2B5EF4-FFF2-40B4-BE49-F238E27FC236}">
                <a16:creationId xmlns:a16="http://schemas.microsoft.com/office/drawing/2014/main" id="{EC506DC3-E1FD-962A-1266-BD8D324443F8}"/>
              </a:ext>
            </a:extLst>
          </p:cNvPr>
          <p:cNvSpPr>
            <a:spLocks noGrp="1" noRot="1" noChangeAspect="1" noChangeArrowheads="1" noTextEdit="1"/>
          </p:cNvSpPr>
          <p:nvPr>
            <p:ph type="sldImg"/>
          </p:nvPr>
        </p:nvSpPr>
        <p:spPr>
          <a:ln/>
        </p:spPr>
      </p:sp>
      <p:sp>
        <p:nvSpPr>
          <p:cNvPr id="111620" name="Rectangle 3">
            <a:extLst>
              <a:ext uri="{FF2B5EF4-FFF2-40B4-BE49-F238E27FC236}">
                <a16:creationId xmlns:a16="http://schemas.microsoft.com/office/drawing/2014/main" id="{A93B6AEB-D02B-F00F-D282-F862ED61029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a:extLst>
              <a:ext uri="{FF2B5EF4-FFF2-40B4-BE49-F238E27FC236}">
                <a16:creationId xmlns:a16="http://schemas.microsoft.com/office/drawing/2014/main" id="{9F962E2E-DEE9-16F5-28D2-0D32673688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FF0278F-8A53-4DDF-BE72-F981A7B98446}" type="slidenum">
              <a:rPr lang="en-US" altLang="en-US">
                <a:latin typeface="Arial" panose="020B0604020202020204" pitchFamily="34" charset="0"/>
              </a:rPr>
              <a:pPr/>
              <a:t>166</a:t>
            </a:fld>
            <a:endParaRPr lang="en-US" altLang="en-US">
              <a:latin typeface="Arial" panose="020B0604020202020204" pitchFamily="34" charset="0"/>
            </a:endParaRPr>
          </a:p>
        </p:txBody>
      </p:sp>
      <p:sp>
        <p:nvSpPr>
          <p:cNvPr id="112643" name="Rectangle 2">
            <a:extLst>
              <a:ext uri="{FF2B5EF4-FFF2-40B4-BE49-F238E27FC236}">
                <a16:creationId xmlns:a16="http://schemas.microsoft.com/office/drawing/2014/main" id="{563EF31C-8051-8E7B-44CB-3D7FB6D73C73}"/>
              </a:ext>
            </a:extLst>
          </p:cNvPr>
          <p:cNvSpPr>
            <a:spLocks noGrp="1" noRot="1" noChangeAspect="1" noChangeArrowheads="1" noTextEdit="1"/>
          </p:cNvSpPr>
          <p:nvPr>
            <p:ph type="sldImg"/>
          </p:nvPr>
        </p:nvSpPr>
        <p:spPr>
          <a:ln/>
        </p:spPr>
      </p:sp>
      <p:sp>
        <p:nvSpPr>
          <p:cNvPr id="112644" name="Rectangle 3">
            <a:extLst>
              <a:ext uri="{FF2B5EF4-FFF2-40B4-BE49-F238E27FC236}">
                <a16:creationId xmlns:a16="http://schemas.microsoft.com/office/drawing/2014/main" id="{2C2879C7-A67B-83E8-C727-8E9829AE663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a:extLst>
              <a:ext uri="{FF2B5EF4-FFF2-40B4-BE49-F238E27FC236}">
                <a16:creationId xmlns:a16="http://schemas.microsoft.com/office/drawing/2014/main" id="{BAC45374-FA68-381B-9530-B62146D57B5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9ED6D891-BEA8-4348-ACA7-C1EC6B3331CE}" type="slidenum">
              <a:rPr lang="en-US" altLang="en-US">
                <a:latin typeface="Arial" panose="020B0604020202020204" pitchFamily="34" charset="0"/>
              </a:rPr>
              <a:pPr/>
              <a:t>167</a:t>
            </a:fld>
            <a:endParaRPr lang="en-US" altLang="en-US">
              <a:latin typeface="Arial" panose="020B0604020202020204" pitchFamily="34" charset="0"/>
            </a:endParaRPr>
          </a:p>
        </p:txBody>
      </p:sp>
      <p:sp>
        <p:nvSpPr>
          <p:cNvPr id="113667" name="Rectangle 2">
            <a:extLst>
              <a:ext uri="{FF2B5EF4-FFF2-40B4-BE49-F238E27FC236}">
                <a16:creationId xmlns:a16="http://schemas.microsoft.com/office/drawing/2014/main" id="{BC3D5592-A967-45C8-E02D-54104E36DCC3}"/>
              </a:ext>
            </a:extLst>
          </p:cNvPr>
          <p:cNvSpPr>
            <a:spLocks noGrp="1" noRot="1" noChangeAspect="1" noChangeArrowheads="1" noTextEdit="1"/>
          </p:cNvSpPr>
          <p:nvPr>
            <p:ph type="sldImg"/>
          </p:nvPr>
        </p:nvSpPr>
        <p:spPr>
          <a:ln/>
        </p:spPr>
      </p:sp>
      <p:sp>
        <p:nvSpPr>
          <p:cNvPr id="113668" name="Rectangle 3">
            <a:extLst>
              <a:ext uri="{FF2B5EF4-FFF2-40B4-BE49-F238E27FC236}">
                <a16:creationId xmlns:a16="http://schemas.microsoft.com/office/drawing/2014/main" id="{DFB12E13-9174-051E-52FB-3887A32AD40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a:extLst>
              <a:ext uri="{FF2B5EF4-FFF2-40B4-BE49-F238E27FC236}">
                <a16:creationId xmlns:a16="http://schemas.microsoft.com/office/drawing/2014/main" id="{32EBE586-EC4F-E580-AA70-00544059305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5724F9F-85AC-4430-89CE-7F90CE6D0563}" type="slidenum">
              <a:rPr lang="en-US" altLang="en-US">
                <a:latin typeface="Arial" panose="020B0604020202020204" pitchFamily="34" charset="0"/>
              </a:rPr>
              <a:pPr/>
              <a:t>168</a:t>
            </a:fld>
            <a:endParaRPr lang="en-US" altLang="en-US">
              <a:latin typeface="Arial" panose="020B0604020202020204" pitchFamily="34" charset="0"/>
            </a:endParaRPr>
          </a:p>
        </p:txBody>
      </p:sp>
      <p:sp>
        <p:nvSpPr>
          <p:cNvPr id="114691" name="Rectangle 2">
            <a:extLst>
              <a:ext uri="{FF2B5EF4-FFF2-40B4-BE49-F238E27FC236}">
                <a16:creationId xmlns:a16="http://schemas.microsoft.com/office/drawing/2014/main" id="{A87D4CF8-91B7-7903-9B62-17848BB5B76D}"/>
              </a:ext>
            </a:extLst>
          </p:cNvPr>
          <p:cNvSpPr>
            <a:spLocks noGrp="1" noRot="1" noChangeAspect="1" noChangeArrowheads="1" noTextEdit="1"/>
          </p:cNvSpPr>
          <p:nvPr>
            <p:ph type="sldImg"/>
          </p:nvPr>
        </p:nvSpPr>
        <p:spPr>
          <a:ln/>
        </p:spPr>
      </p:sp>
      <p:sp>
        <p:nvSpPr>
          <p:cNvPr id="114692" name="Rectangle 3">
            <a:extLst>
              <a:ext uri="{FF2B5EF4-FFF2-40B4-BE49-F238E27FC236}">
                <a16:creationId xmlns:a16="http://schemas.microsoft.com/office/drawing/2014/main" id="{7F786990-E0B2-118F-23C1-CD5AC632BA1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a:extLst>
              <a:ext uri="{FF2B5EF4-FFF2-40B4-BE49-F238E27FC236}">
                <a16:creationId xmlns:a16="http://schemas.microsoft.com/office/drawing/2014/main" id="{34EF8A59-C428-8716-F69E-2C1EADAFD9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63E1FE1-26A5-4762-B8A2-88F149AF1E72}" type="slidenum">
              <a:rPr lang="en-US" altLang="en-US">
                <a:latin typeface="Arial" panose="020B0604020202020204" pitchFamily="34" charset="0"/>
              </a:rPr>
              <a:pPr/>
              <a:t>169</a:t>
            </a:fld>
            <a:endParaRPr lang="en-US" altLang="en-US">
              <a:latin typeface="Arial" panose="020B0604020202020204" pitchFamily="34" charset="0"/>
            </a:endParaRPr>
          </a:p>
        </p:txBody>
      </p:sp>
      <p:sp>
        <p:nvSpPr>
          <p:cNvPr id="115715" name="Rectangle 2">
            <a:extLst>
              <a:ext uri="{FF2B5EF4-FFF2-40B4-BE49-F238E27FC236}">
                <a16:creationId xmlns:a16="http://schemas.microsoft.com/office/drawing/2014/main" id="{96E9FF6D-79B5-7596-5687-660BEEE5EC72}"/>
              </a:ext>
            </a:extLst>
          </p:cNvPr>
          <p:cNvSpPr>
            <a:spLocks noGrp="1" noRot="1" noChangeAspect="1" noChangeArrowheads="1" noTextEdit="1"/>
          </p:cNvSpPr>
          <p:nvPr>
            <p:ph type="sldImg"/>
          </p:nvPr>
        </p:nvSpPr>
        <p:spPr>
          <a:ln/>
        </p:spPr>
      </p:sp>
      <p:sp>
        <p:nvSpPr>
          <p:cNvPr id="115716" name="Rectangle 3">
            <a:extLst>
              <a:ext uri="{FF2B5EF4-FFF2-40B4-BE49-F238E27FC236}">
                <a16:creationId xmlns:a16="http://schemas.microsoft.com/office/drawing/2014/main" id="{9529786F-73D7-29A9-3C3E-631660EB9CD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a:extLst>
              <a:ext uri="{FF2B5EF4-FFF2-40B4-BE49-F238E27FC236}">
                <a16:creationId xmlns:a16="http://schemas.microsoft.com/office/drawing/2014/main" id="{9CAA3611-27DC-53F2-D937-E3310DF098F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8D444430-23DA-4E8B-9D7D-7EAB49EC858A}" type="slidenum">
              <a:rPr lang="en-US" altLang="en-US">
                <a:latin typeface="Arial" panose="020B0604020202020204" pitchFamily="34" charset="0"/>
              </a:rPr>
              <a:pPr/>
              <a:t>170</a:t>
            </a:fld>
            <a:endParaRPr lang="en-US" altLang="en-US">
              <a:latin typeface="Arial" panose="020B0604020202020204" pitchFamily="34" charset="0"/>
            </a:endParaRPr>
          </a:p>
        </p:txBody>
      </p:sp>
      <p:sp>
        <p:nvSpPr>
          <p:cNvPr id="116739" name="Rectangle 2">
            <a:extLst>
              <a:ext uri="{FF2B5EF4-FFF2-40B4-BE49-F238E27FC236}">
                <a16:creationId xmlns:a16="http://schemas.microsoft.com/office/drawing/2014/main" id="{F53B6A95-4EC3-2B47-1571-B1F33C4D3E7B}"/>
              </a:ext>
            </a:extLst>
          </p:cNvPr>
          <p:cNvSpPr>
            <a:spLocks noGrp="1" noRot="1" noChangeAspect="1" noChangeArrowheads="1" noTextEdit="1"/>
          </p:cNvSpPr>
          <p:nvPr>
            <p:ph type="sldImg"/>
          </p:nvPr>
        </p:nvSpPr>
        <p:spPr>
          <a:ln/>
        </p:spPr>
      </p:sp>
      <p:sp>
        <p:nvSpPr>
          <p:cNvPr id="116740" name="Rectangle 3">
            <a:extLst>
              <a:ext uri="{FF2B5EF4-FFF2-40B4-BE49-F238E27FC236}">
                <a16:creationId xmlns:a16="http://schemas.microsoft.com/office/drawing/2014/main" id="{4BF55B70-B92F-5040-8635-E39804514F1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a:extLst>
              <a:ext uri="{FF2B5EF4-FFF2-40B4-BE49-F238E27FC236}">
                <a16:creationId xmlns:a16="http://schemas.microsoft.com/office/drawing/2014/main" id="{0562ECB1-1B32-2AB5-D4CB-A3A951D380F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634277B-32E5-410F-87AA-502EE5456803}" type="slidenum">
              <a:rPr lang="en-US" altLang="en-US">
                <a:latin typeface="Arial" panose="020B0604020202020204" pitchFamily="34" charset="0"/>
              </a:rPr>
              <a:pPr/>
              <a:t>171</a:t>
            </a:fld>
            <a:endParaRPr lang="en-US" altLang="en-US">
              <a:latin typeface="Arial" panose="020B0604020202020204" pitchFamily="34" charset="0"/>
            </a:endParaRPr>
          </a:p>
        </p:txBody>
      </p:sp>
      <p:sp>
        <p:nvSpPr>
          <p:cNvPr id="117763" name="Rectangle 2">
            <a:extLst>
              <a:ext uri="{FF2B5EF4-FFF2-40B4-BE49-F238E27FC236}">
                <a16:creationId xmlns:a16="http://schemas.microsoft.com/office/drawing/2014/main" id="{29E10B61-A88C-0A8A-BFE4-362C0E07CEC6}"/>
              </a:ext>
            </a:extLst>
          </p:cNvPr>
          <p:cNvSpPr>
            <a:spLocks noGrp="1" noRot="1" noChangeAspect="1" noChangeArrowheads="1" noTextEdit="1"/>
          </p:cNvSpPr>
          <p:nvPr>
            <p:ph type="sldImg"/>
          </p:nvPr>
        </p:nvSpPr>
        <p:spPr>
          <a:ln/>
        </p:spPr>
      </p:sp>
      <p:sp>
        <p:nvSpPr>
          <p:cNvPr id="117764" name="Rectangle 3">
            <a:extLst>
              <a:ext uri="{FF2B5EF4-FFF2-40B4-BE49-F238E27FC236}">
                <a16:creationId xmlns:a16="http://schemas.microsoft.com/office/drawing/2014/main" id="{4D716B35-E08D-723B-01C2-6C762C23B8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a:extLst>
              <a:ext uri="{FF2B5EF4-FFF2-40B4-BE49-F238E27FC236}">
                <a16:creationId xmlns:a16="http://schemas.microsoft.com/office/drawing/2014/main" id="{BCA96651-5A18-D34A-26C5-F53FF3D83347}"/>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5161CE11-A154-47A5-A686-96DC2EC63C2B}" type="slidenum">
              <a:rPr lang="en-US" altLang="en-US">
                <a:latin typeface="Arial" panose="020B0604020202020204" pitchFamily="34" charset="0"/>
              </a:rPr>
              <a:pPr/>
              <a:t>172</a:t>
            </a:fld>
            <a:endParaRPr lang="en-US" altLang="en-US">
              <a:latin typeface="Arial" panose="020B0604020202020204" pitchFamily="34" charset="0"/>
            </a:endParaRPr>
          </a:p>
        </p:txBody>
      </p:sp>
      <p:sp>
        <p:nvSpPr>
          <p:cNvPr id="118787" name="Rectangle 2">
            <a:extLst>
              <a:ext uri="{FF2B5EF4-FFF2-40B4-BE49-F238E27FC236}">
                <a16:creationId xmlns:a16="http://schemas.microsoft.com/office/drawing/2014/main" id="{2A4243C4-0339-EC2D-D6A8-5A2FE709C904}"/>
              </a:ext>
            </a:extLst>
          </p:cNvPr>
          <p:cNvSpPr>
            <a:spLocks noGrp="1" noRot="1" noChangeAspect="1" noChangeArrowheads="1" noTextEdit="1"/>
          </p:cNvSpPr>
          <p:nvPr>
            <p:ph type="sldImg"/>
          </p:nvPr>
        </p:nvSpPr>
        <p:spPr>
          <a:ln/>
        </p:spPr>
      </p:sp>
      <p:sp>
        <p:nvSpPr>
          <p:cNvPr id="118788" name="Rectangle 3">
            <a:extLst>
              <a:ext uri="{FF2B5EF4-FFF2-40B4-BE49-F238E27FC236}">
                <a16:creationId xmlns:a16="http://schemas.microsoft.com/office/drawing/2014/main" id="{2B90BA07-C8B4-D37D-EC80-D1635C97C9E1}"/>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a:extLst>
              <a:ext uri="{FF2B5EF4-FFF2-40B4-BE49-F238E27FC236}">
                <a16:creationId xmlns:a16="http://schemas.microsoft.com/office/drawing/2014/main" id="{A5CEF391-93D9-9BDB-C136-CDB386B66BE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571DC335-2740-48F6-AA6B-213E03CD479C}" type="slidenum">
              <a:rPr lang="en-US" altLang="en-US" smtClean="0">
                <a:latin typeface="Times New Roman" panose="02020603050405020304" pitchFamily="18" charset="0"/>
              </a:rPr>
              <a:pPr>
                <a:spcBef>
                  <a:spcPct val="0"/>
                </a:spcBef>
              </a:pPr>
              <a:t>32</a:t>
            </a:fld>
            <a:endParaRPr lang="en-US" altLang="en-US">
              <a:latin typeface="Times New Roman" panose="02020603050405020304" pitchFamily="18" charset="0"/>
            </a:endParaRPr>
          </a:p>
        </p:txBody>
      </p:sp>
      <p:sp>
        <p:nvSpPr>
          <p:cNvPr id="105475" name="Rectangle 2">
            <a:extLst>
              <a:ext uri="{FF2B5EF4-FFF2-40B4-BE49-F238E27FC236}">
                <a16:creationId xmlns:a16="http://schemas.microsoft.com/office/drawing/2014/main" id="{D4589AA2-B9CA-1989-97AA-33F7EBE137C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6" name="Rectangle 3">
            <a:extLst>
              <a:ext uri="{FF2B5EF4-FFF2-40B4-BE49-F238E27FC236}">
                <a16:creationId xmlns:a16="http://schemas.microsoft.com/office/drawing/2014/main" id="{C35EDE31-4852-1A4B-F231-BA6719E8803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Times New Roman" panose="02020603050405020304" pitchFamily="18" charset="0"/>
              </a:rPr>
              <a:t>Stallings DCC8e </a:t>
            </a:r>
            <a:r>
              <a:rPr lang="en-US" altLang="en-US">
                <a:latin typeface="Times" panose="02020603050405020304" pitchFamily="18" charset="0"/>
              </a:rPr>
              <a:t>Figure 14.5 shows the principal elements of a cellular system. In the approximate center of each cell is a base station (BS). The BS includes an antenna, a controller, and a number of transceivers, for communicating on the channels assigned to that cell. The controller is used to handle the call process between the mobile unit and the rest of the network. At any time, a number of mobile user units may be active and moving about within a cell, communicating with the BS. Each BS is connected to a mobile telecommunications switching office (MTSO), with one MTSO serving multiple BSs. Typically, the link between an MTSO and a BS is by a wire line, although a wireless link is also possible. The MTSO connects calls between mobile units. The MTSO is also connected to the public telephone or telecommunications network and can make a connection between a fixed subscriber to the public network and a mobile subscriber to the cellular network. The MTSO assigns the voice channel to each call, performs handoffs, and monitors the call for billing information.</a:t>
            </a:r>
          </a:p>
        </p:txBody>
      </p:sp>
    </p:spTree>
    <p:extLst>
      <p:ext uri="{BB962C8B-B14F-4D97-AF65-F5344CB8AC3E}">
        <p14:creationId xmlns:p14="http://schemas.microsoft.com/office/powerpoint/2010/main" val="3123615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a:extLst>
              <a:ext uri="{FF2B5EF4-FFF2-40B4-BE49-F238E27FC236}">
                <a16:creationId xmlns:a16="http://schemas.microsoft.com/office/drawing/2014/main" id="{5A962DD2-0182-704D-D3E6-B6AE71DBFAF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4AAF11F3-972D-425F-B6DA-B49ACE61CC07}" type="slidenum">
              <a:rPr lang="en-US" altLang="en-US" smtClean="0">
                <a:latin typeface="Times New Roman" panose="02020603050405020304" pitchFamily="18" charset="0"/>
              </a:rPr>
              <a:pPr>
                <a:spcBef>
                  <a:spcPct val="0"/>
                </a:spcBef>
              </a:pPr>
              <a:t>34</a:t>
            </a:fld>
            <a:endParaRPr lang="en-US" altLang="en-US">
              <a:latin typeface="Times New Roman" panose="02020603050405020304" pitchFamily="18" charset="0"/>
            </a:endParaRPr>
          </a:p>
        </p:txBody>
      </p:sp>
      <p:sp>
        <p:nvSpPr>
          <p:cNvPr id="30723" name="Rectangle 2">
            <a:extLst>
              <a:ext uri="{FF2B5EF4-FFF2-40B4-BE49-F238E27FC236}">
                <a16:creationId xmlns:a16="http://schemas.microsoft.com/office/drawing/2014/main" id="{2F4EA8CB-901C-B209-1FE7-C6672D3C836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24" name="Rectangle 3">
            <a:extLst>
              <a:ext uri="{FF2B5EF4-FFF2-40B4-BE49-F238E27FC236}">
                <a16:creationId xmlns:a16="http://schemas.microsoft.com/office/drawing/2014/main" id="{CD013DDF-5FB2-A94B-6426-9B7AE91BD71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Times" panose="02020603050405020304" pitchFamily="18" charset="0"/>
              </a:rPr>
              <a:t>Of all the tremendous advances in data communications and telecommunications, perhaps the most revolutionary is the development of cellular networks. Cellular technology is the underlying technology for mobile telephones, personal communications systems, wireless Internet and wireless Web applications, and much more. It is a technique developed to increase the capacity available for mobile radio telephone service. Contrast with the older mobiles using large area, high-power transmitters. The essence of a cellular network is the use of multiple low-power transmitters. The area to be covered is divided into cells in a hexagonal tile pattern that provide full coverage of the area. Because the range of such a transmitter is small, an area can be divided into cells, each one served by its own antenna. Each cell is allocated a band of frequencies and is served by a </a:t>
            </a:r>
            <a:r>
              <a:rPr lang="en-US" altLang="en-US" b="1">
                <a:latin typeface="Times" panose="02020603050405020304" pitchFamily="18" charset="0"/>
              </a:rPr>
              <a:t>base station</a:t>
            </a:r>
            <a:r>
              <a:rPr lang="en-US" altLang="en-US">
                <a:latin typeface="Times" panose="02020603050405020304" pitchFamily="18" charset="0"/>
              </a:rPr>
              <a:t>, consisting of transmitter, receiver, and control unit. Adjacent cells are assigned different frequencies to avoid interference or crosstalk. However, cells sufficiently distant from each other can use the same frequency band.</a:t>
            </a:r>
          </a:p>
          <a:p>
            <a:pPr eaLnBrk="1" hangingPunct="1"/>
            <a:endParaRPr lang="en-US" altLang="en-US">
              <a:latin typeface="Times" panose="02020603050405020304" pitchFamily="18" charset="0"/>
            </a:endParaRPr>
          </a:p>
          <a:p>
            <a:pPr eaLnBrk="1" hangingPunct="1"/>
            <a:endParaRPr lang="en-US" altLang="en-US">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a:extLst>
              <a:ext uri="{FF2B5EF4-FFF2-40B4-BE49-F238E27FC236}">
                <a16:creationId xmlns:a16="http://schemas.microsoft.com/office/drawing/2014/main" id="{56B21DED-90EF-CCEE-EC8B-87EAF2B0F1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217B8615-2600-4B07-8B57-4EEBE251A8C2}" type="slidenum">
              <a:rPr lang="en-US" altLang="en-US" smtClean="0">
                <a:latin typeface="Times New Roman" panose="02020603050405020304" pitchFamily="18" charset="0"/>
              </a:rPr>
              <a:pPr>
                <a:spcBef>
                  <a:spcPct val="0"/>
                </a:spcBef>
              </a:pPr>
              <a:t>36</a:t>
            </a:fld>
            <a:endParaRPr lang="en-US" altLang="en-US">
              <a:latin typeface="Times New Roman" panose="02020603050405020304" pitchFamily="18" charset="0"/>
            </a:endParaRPr>
          </a:p>
        </p:txBody>
      </p:sp>
      <p:sp>
        <p:nvSpPr>
          <p:cNvPr id="32771" name="Rectangle 2">
            <a:extLst>
              <a:ext uri="{FF2B5EF4-FFF2-40B4-BE49-F238E27FC236}">
                <a16:creationId xmlns:a16="http://schemas.microsoft.com/office/drawing/2014/main" id="{951944D0-7DE1-998D-11E0-DDAC8E59550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2772" name="Rectangle 3">
            <a:extLst>
              <a:ext uri="{FF2B5EF4-FFF2-40B4-BE49-F238E27FC236}">
                <a16:creationId xmlns:a16="http://schemas.microsoft.com/office/drawing/2014/main" id="{BA1F72D4-3C03-A8DF-1465-54CCB1CFCA6A}"/>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Times" panose="02020603050405020304" pitchFamily="18" charset="0"/>
              </a:rPr>
              <a:t>The first design decision to make is the shape of cells to cover an area. A matrix of square cells would be the simplest layout to define, as seen here in </a:t>
            </a:r>
            <a:r>
              <a:rPr lang="en-US" altLang="en-US">
                <a:latin typeface="Times New Roman" panose="02020603050405020304" pitchFamily="18" charset="0"/>
              </a:rPr>
              <a:t>Stallings DCC8e </a:t>
            </a:r>
            <a:r>
              <a:rPr lang="en-US" altLang="en-US">
                <a:latin typeface="Times" panose="02020603050405020304" pitchFamily="18" charset="0"/>
              </a:rPr>
              <a:t>Figure 14.1a. However, this geometry is not ideal. If the width of a square cell is </a:t>
            </a:r>
            <a:r>
              <a:rPr lang="en-US" altLang="en-US" i="1">
                <a:latin typeface="Times" panose="02020603050405020304" pitchFamily="18" charset="0"/>
              </a:rPr>
              <a:t>d</a:t>
            </a:r>
            <a:r>
              <a:rPr lang="en-US" altLang="en-US">
                <a:latin typeface="Times" panose="02020603050405020304" pitchFamily="18" charset="0"/>
              </a:rPr>
              <a:t>, then a cell has four neighbors at a distance </a:t>
            </a:r>
            <a:r>
              <a:rPr lang="en-US" altLang="en-US" i="1">
                <a:latin typeface="Times" panose="02020603050405020304" pitchFamily="18" charset="0"/>
              </a:rPr>
              <a:t>d</a:t>
            </a:r>
            <a:r>
              <a:rPr lang="en-US" altLang="en-US">
                <a:latin typeface="Times" panose="02020603050405020304" pitchFamily="18" charset="0"/>
              </a:rPr>
              <a:t> and four neighbors at a distance </a:t>
            </a:r>
            <a:r>
              <a:rPr lang="en-US" altLang="en-US" i="1">
                <a:latin typeface="Times" panose="02020603050405020304" pitchFamily="18" charset="0"/>
              </a:rPr>
              <a:t>d</a:t>
            </a:r>
            <a:r>
              <a:rPr lang="en-US" altLang="en-US">
                <a:latin typeface="Times" panose="02020603050405020304" pitchFamily="18" charset="0"/>
              </a:rPr>
              <a:t>. As a mobile user within a cell moves toward the cell's boundaries, it is best if all of the adjacent antennas are equidistant. This simplifies the task of determining when to switch the user to an adjacent antenna and which antenna to choose.</a:t>
            </a:r>
          </a:p>
          <a:p>
            <a:pPr eaLnBrk="1" hangingPunct="1"/>
            <a:r>
              <a:rPr lang="en-US" altLang="en-US">
                <a:latin typeface="Times" panose="02020603050405020304" pitchFamily="18" charset="0"/>
              </a:rPr>
              <a:t>	A hexagonal pattern provides for equidistant antennas (Figure 14.1b). The radius of a hexagon is defined to be the radius of the circle that circumscribes it (equivalently, the distance from the center to each vertex; also equal to the length of a side of a hexagon). For a cell radius </a:t>
            </a:r>
            <a:r>
              <a:rPr lang="en-US" altLang="en-US" i="1">
                <a:latin typeface="Times" panose="02020603050405020304" pitchFamily="18" charset="0"/>
              </a:rPr>
              <a:t>R</a:t>
            </a:r>
            <a:r>
              <a:rPr lang="en-US" altLang="en-US">
                <a:latin typeface="Times" panose="02020603050405020304" pitchFamily="18" charset="0"/>
              </a:rPr>
              <a:t>, the distance between the cell center and each adjacent cell center is </a:t>
            </a:r>
            <a:r>
              <a:rPr lang="en-US" altLang="en-US" i="1">
                <a:latin typeface="Times" panose="02020603050405020304" pitchFamily="18" charset="0"/>
              </a:rPr>
              <a:t>d</a:t>
            </a:r>
            <a:r>
              <a:rPr lang="en-US" altLang="en-US">
                <a:latin typeface="Times" panose="02020603050405020304" pitchFamily="18" charset="0"/>
              </a:rPr>
              <a:t> = </a:t>
            </a:r>
            <a:r>
              <a:rPr lang="en-US" altLang="en-US" i="1">
                <a:latin typeface="Times" panose="02020603050405020304" pitchFamily="18" charset="0"/>
              </a:rPr>
              <a:t>R</a:t>
            </a:r>
            <a:r>
              <a:rPr lang="en-US" altLang="en-US">
                <a:latin typeface="Times" panose="02020603050405020304" pitchFamily="18" charset="0"/>
              </a:rPr>
              <a:t>. In practice, a precise hexagonal pattern is not used. Variations from the ideal are due to topographical limitations, local signal propagation conditions, and practical limitation on siting antennas.</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83A8A162-7C68-7313-53EF-C8556B0B533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06EDDC93-E501-4E59-9B62-AA1F46AE4735}" type="slidenum">
              <a:rPr lang="en-US" altLang="en-US" smtClean="0">
                <a:latin typeface="Times New Roman" panose="02020603050405020304" pitchFamily="18" charset="0"/>
              </a:rPr>
              <a:pPr>
                <a:spcBef>
                  <a:spcPct val="0"/>
                </a:spcBef>
              </a:pPr>
              <a:t>49</a:t>
            </a:fld>
            <a:endParaRPr lang="en-US" altLang="en-US">
              <a:latin typeface="Times New Roman" panose="02020603050405020304" pitchFamily="18" charset="0"/>
            </a:endParaRPr>
          </a:p>
        </p:txBody>
      </p:sp>
      <p:sp>
        <p:nvSpPr>
          <p:cNvPr id="41987" name="Rectangle 2">
            <a:extLst>
              <a:ext uri="{FF2B5EF4-FFF2-40B4-BE49-F238E27FC236}">
                <a16:creationId xmlns:a16="http://schemas.microsoft.com/office/drawing/2014/main" id="{F59657E8-DAE8-2DDA-F502-34CFCBF9D9C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8" name="Rectangle 3">
            <a:extLst>
              <a:ext uri="{FF2B5EF4-FFF2-40B4-BE49-F238E27FC236}">
                <a16:creationId xmlns:a16="http://schemas.microsoft.com/office/drawing/2014/main" id="{D07BED0B-ADE3-5187-9225-B1F33EF9405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Times" panose="02020603050405020304" pitchFamily="18" charset="0"/>
              </a:rPr>
              <a:t>With a wireless cellular system, you are limited in how often you can use the same frequency for different communications because the signals, not being constrained, can interfere with one another even if geographically separated. Systems supporting a large number of communications simultaneously need mechanisms to conserve spectrum. In a cellular system, each cell has a base transceiver. The transmission power is carefully controlled (to the extent that it is possible in the highly variable mobile communication environment) to allow communication within the cell using a given frequency while limiting the power at that frequency that escapes the cell into adjacent ones. The objective is to use the same frequency in other nearby cells, thus allowing the frequency to be used for multiple simultaneous conversations. Generally, 10 to 50 frequencies are assigned to each cell, depending on the traffic expected.</a:t>
            </a:r>
          </a:p>
          <a:p>
            <a:pPr eaLnBrk="1" hangingPunct="1"/>
            <a:r>
              <a:rPr lang="en-US" altLang="en-US">
                <a:latin typeface="Times" panose="02020603050405020304" pitchFamily="18" charset="0"/>
              </a:rPr>
              <a:t>	The essential issue is to determine how many cells must intervene between two cells using the same frequency so that the two cells do not interfere with each other. Various patterns of frequency reuse are possible. If the pattern consists of </a:t>
            </a:r>
            <a:r>
              <a:rPr lang="en-US" altLang="en-US" i="1">
                <a:latin typeface="Times" panose="02020603050405020304" pitchFamily="18" charset="0"/>
              </a:rPr>
              <a:t>N</a:t>
            </a:r>
            <a:r>
              <a:rPr lang="en-US" altLang="en-US">
                <a:latin typeface="Times" panose="02020603050405020304" pitchFamily="18" charset="0"/>
              </a:rPr>
              <a:t> cells and each cell is assigned the same number of frequencies, each cell can have </a:t>
            </a:r>
            <a:r>
              <a:rPr lang="en-US" altLang="en-US" i="1">
                <a:latin typeface="Times" panose="02020603050405020304" pitchFamily="18" charset="0"/>
              </a:rPr>
              <a:t>K</a:t>
            </a:r>
            <a:r>
              <a:rPr lang="en-US" altLang="en-US">
                <a:latin typeface="Times" panose="02020603050405020304" pitchFamily="18" charset="0"/>
              </a:rPr>
              <a:t>/</a:t>
            </a:r>
            <a:r>
              <a:rPr lang="en-US" altLang="en-US" i="1">
                <a:latin typeface="Times" panose="02020603050405020304" pitchFamily="18" charset="0"/>
              </a:rPr>
              <a:t>N</a:t>
            </a:r>
            <a:r>
              <a:rPr lang="en-US" altLang="en-US">
                <a:latin typeface="Times" panose="02020603050405020304" pitchFamily="18" charset="0"/>
              </a:rPr>
              <a:t> frequencies, where </a:t>
            </a:r>
            <a:r>
              <a:rPr lang="en-US" altLang="en-US" i="1">
                <a:latin typeface="Times" panose="02020603050405020304" pitchFamily="18" charset="0"/>
              </a:rPr>
              <a:t>K</a:t>
            </a:r>
            <a:r>
              <a:rPr lang="en-US" altLang="en-US">
                <a:latin typeface="Times" panose="02020603050405020304" pitchFamily="18" charset="0"/>
              </a:rPr>
              <a:t> is the total number of frequencies allotted to the system. For AMPS (Section 14.2), </a:t>
            </a:r>
            <a:r>
              <a:rPr lang="en-US" altLang="en-US" i="1">
                <a:latin typeface="Times" panose="02020603050405020304" pitchFamily="18" charset="0"/>
              </a:rPr>
              <a:t>K</a:t>
            </a:r>
            <a:r>
              <a:rPr lang="en-US" altLang="en-US">
                <a:latin typeface="Times" panose="02020603050405020304" pitchFamily="18" charset="0"/>
              </a:rPr>
              <a:t> = 395, and </a:t>
            </a:r>
            <a:r>
              <a:rPr lang="en-US" altLang="en-US" i="1">
                <a:latin typeface="Times" panose="02020603050405020304" pitchFamily="18" charset="0"/>
              </a:rPr>
              <a:t>N</a:t>
            </a:r>
            <a:r>
              <a:rPr lang="en-US" altLang="en-US">
                <a:latin typeface="Times" panose="02020603050405020304" pitchFamily="18" charset="0"/>
              </a:rPr>
              <a:t> = 7 is the smallest pattern that can provide sufficient isolation between two uses of the same frequency. This implies that there can be at most 57 frequencies per cell on average.</a:t>
            </a:r>
          </a:p>
          <a:p>
            <a:pPr eaLnBrk="1" hangingPunct="1"/>
            <a:endParaRPr lang="en-US" altLang="en-US">
              <a:latin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EC75A972-FC28-EDCA-50D0-10C3B69A50A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A2B57DA5-B499-4EF4-A607-74700F8C14E9}" type="slidenum">
              <a:rPr lang="en-US" altLang="en-US" smtClean="0">
                <a:latin typeface="Times New Roman" panose="02020603050405020304" pitchFamily="18" charset="0"/>
              </a:rPr>
              <a:pPr>
                <a:spcBef>
                  <a:spcPct val="0"/>
                </a:spcBef>
              </a:pPr>
              <a:t>65</a:t>
            </a:fld>
            <a:endParaRPr lang="en-US" altLang="en-US">
              <a:latin typeface="Times New Roman" panose="02020603050405020304" pitchFamily="18" charset="0"/>
            </a:endParaRPr>
          </a:p>
        </p:txBody>
      </p:sp>
      <p:sp>
        <p:nvSpPr>
          <p:cNvPr id="71683" name="Rectangle 2">
            <a:extLst>
              <a:ext uri="{FF2B5EF4-FFF2-40B4-BE49-F238E27FC236}">
                <a16:creationId xmlns:a16="http://schemas.microsoft.com/office/drawing/2014/main" id="{5B34402A-9255-236B-DEE4-236461FACD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684" name="Rectangle 3">
            <a:extLst>
              <a:ext uri="{FF2B5EF4-FFF2-40B4-BE49-F238E27FC236}">
                <a16:creationId xmlns:a16="http://schemas.microsoft.com/office/drawing/2014/main" id="{56854FCA-7BAB-9756-AA43-AA3372C3B78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Times New Roman" panose="02020603050405020304" pitchFamily="18" charset="0"/>
              </a:rPr>
              <a:t>Stallings DCC8e </a:t>
            </a:r>
            <a:r>
              <a:rPr lang="en-US" altLang="en-US">
                <a:latin typeface="Times" panose="02020603050405020304" pitchFamily="18" charset="0"/>
              </a:rPr>
              <a:t>Figure 14.2 shows some example reuse patterns. In characterizing frequency reuse, the following parameters are commonly used:</a:t>
            </a:r>
            <a:endParaRPr lang="en-US" altLang="en-US">
              <a:latin typeface="Times New Roman" panose="02020603050405020304" pitchFamily="18" charset="0"/>
            </a:endParaRPr>
          </a:p>
          <a:p>
            <a:pPr lvl="1" eaLnBrk="1" hangingPunct="1"/>
            <a:r>
              <a:rPr kumimoji="1" lang="en-US" altLang="en-US" sz="1000">
                <a:latin typeface="Times New Roman" panose="02020603050405020304" pitchFamily="18" charset="0"/>
              </a:rPr>
              <a:t>D = minimum distance between centers of cells that use the same band of frequencies (called cochannels)</a:t>
            </a:r>
          </a:p>
          <a:p>
            <a:pPr lvl="1" eaLnBrk="1" hangingPunct="1"/>
            <a:r>
              <a:rPr kumimoji="1" lang="en-US" altLang="en-US" sz="1000">
                <a:latin typeface="Times New Roman" panose="02020603050405020304" pitchFamily="18" charset="0"/>
              </a:rPr>
              <a:t>R = radius of a cell</a:t>
            </a:r>
          </a:p>
          <a:p>
            <a:pPr lvl="1" eaLnBrk="1" hangingPunct="1"/>
            <a:r>
              <a:rPr kumimoji="1" lang="en-US" altLang="en-US" sz="1000">
                <a:latin typeface="Times New Roman" panose="02020603050405020304" pitchFamily="18" charset="0"/>
              </a:rPr>
              <a:t>d = distance between centers of adjacent cells (d = R)</a:t>
            </a:r>
          </a:p>
          <a:p>
            <a:pPr lvl="1" eaLnBrk="1" hangingPunct="1"/>
            <a:r>
              <a:rPr kumimoji="1" lang="en-US" altLang="en-US" sz="1000">
                <a:latin typeface="Times New Roman" panose="02020603050405020304" pitchFamily="18" charset="0"/>
              </a:rPr>
              <a:t>N = number of cells in repetitious pattern (reuse factor), each cell in pattern uses a unique band of frequencies.</a:t>
            </a:r>
          </a:p>
          <a:p>
            <a:pPr eaLnBrk="1" hangingPunct="1"/>
            <a:r>
              <a:rPr kumimoji="1" lang="en-US" altLang="en-US" sz="1000">
                <a:latin typeface="Times New Roman" panose="02020603050405020304" pitchFamily="18" charset="0"/>
              </a:rPr>
              <a:t>With a hexagonal cell pattern, the following values of N possible</a:t>
            </a:r>
          </a:p>
          <a:p>
            <a:pPr lvl="1" eaLnBrk="1" hangingPunct="1"/>
            <a:r>
              <a:rPr kumimoji="1" lang="en-US" altLang="en-US" sz="1000">
                <a:latin typeface="Times New Roman" panose="02020603050405020304" pitchFamily="18" charset="0"/>
              </a:rPr>
              <a:t> N = I</a:t>
            </a:r>
            <a:r>
              <a:rPr kumimoji="1" lang="en-US" altLang="en-US" sz="1000" baseline="30000">
                <a:latin typeface="Times New Roman" panose="02020603050405020304" pitchFamily="18" charset="0"/>
              </a:rPr>
              <a:t>2</a:t>
            </a:r>
            <a:r>
              <a:rPr kumimoji="1" lang="en-US" altLang="en-US" sz="1000">
                <a:latin typeface="Times New Roman" panose="02020603050405020304" pitchFamily="18" charset="0"/>
              </a:rPr>
              <a:t> + J</a:t>
            </a:r>
            <a:r>
              <a:rPr kumimoji="1" lang="en-US" altLang="en-US" sz="1000" baseline="30000">
                <a:latin typeface="Times New Roman" panose="02020603050405020304" pitchFamily="18" charset="0"/>
              </a:rPr>
              <a:t>2 </a:t>
            </a:r>
            <a:r>
              <a:rPr kumimoji="1" lang="en-US" altLang="en-US" sz="1000">
                <a:latin typeface="Times New Roman" panose="02020603050405020304" pitchFamily="18" charset="0"/>
              </a:rPr>
              <a:t>+ (I x J),    I, J = 0, 1, 2, 3, …</a:t>
            </a:r>
          </a:p>
          <a:p>
            <a:pPr eaLnBrk="1" hangingPunct="1"/>
            <a:r>
              <a:rPr kumimoji="1" lang="en-US" altLang="en-US" sz="1000">
                <a:latin typeface="Times New Roman" panose="02020603050405020304" pitchFamily="18" charset="0"/>
              </a:rPr>
              <a:t> Possible values of N are 1, 3, 4, 7, 9, 12, 13, 16, 19, 21, etc</a:t>
            </a:r>
          </a:p>
        </p:txBody>
      </p:sp>
    </p:spTree>
    <p:extLst>
      <p:ext uri="{BB962C8B-B14F-4D97-AF65-F5344CB8AC3E}">
        <p14:creationId xmlns:p14="http://schemas.microsoft.com/office/powerpoint/2010/main" val="2101490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F8E956D1-6337-1939-7F5A-DF62788C1E9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85EA64C3-DEE1-4BCF-90D2-2AA48612242E}" type="slidenum">
              <a:rPr lang="en-US" altLang="en-US" smtClean="0">
                <a:latin typeface="Times New Roman" panose="02020603050405020304" pitchFamily="18" charset="0"/>
              </a:rPr>
              <a:pPr>
                <a:spcBef>
                  <a:spcPct val="0"/>
                </a:spcBef>
              </a:pPr>
              <a:t>72</a:t>
            </a:fld>
            <a:endParaRPr lang="en-US" altLang="en-US">
              <a:latin typeface="Times New Roman" panose="02020603050405020304" pitchFamily="18" charset="0"/>
            </a:endParaRPr>
          </a:p>
        </p:txBody>
      </p:sp>
      <p:sp>
        <p:nvSpPr>
          <p:cNvPr id="79875" name="Rectangle 2">
            <a:extLst>
              <a:ext uri="{FF2B5EF4-FFF2-40B4-BE49-F238E27FC236}">
                <a16:creationId xmlns:a16="http://schemas.microsoft.com/office/drawing/2014/main" id="{01A56B07-15B6-61D2-435A-7118398821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6" name="Rectangle 3">
            <a:extLst>
              <a:ext uri="{FF2B5EF4-FFF2-40B4-BE49-F238E27FC236}">
                <a16:creationId xmlns:a16="http://schemas.microsoft.com/office/drawing/2014/main" id="{93413ACF-9200-F9EA-C7AD-78628C04D7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n-US">
                <a:latin typeface="Times New Roman" panose="02020603050405020304" pitchFamily="18" charset="0"/>
              </a:rPr>
              <a:t>Stallings DCC8e </a:t>
            </a:r>
            <a:r>
              <a:rPr lang="en-US" altLang="en-US">
                <a:latin typeface="Times" panose="02020603050405020304" pitchFamily="18" charset="0"/>
              </a:rPr>
              <a:t>Example. Assume a system of 32 cells with a cell radius of 1.6 km, a total of 32 cells, a total frequency bandwidth that supports 336 traffic channels, and a reuse factor of N = 7. If there are 32 total cells, what geographic area is covered, how many channels are there per cell, and what is the total number of concurrent calls that can be handled? Repeat for a cell radius of 0.8 km and 128 cells.</a:t>
            </a:r>
          </a:p>
          <a:p>
            <a:pPr eaLnBrk="1" hangingPunct="1"/>
            <a:r>
              <a:rPr lang="en-US" altLang="en-US">
                <a:latin typeface="Times" panose="02020603050405020304" pitchFamily="18" charset="0"/>
              </a:rPr>
              <a:t>	</a:t>
            </a:r>
            <a:r>
              <a:rPr lang="en-US" altLang="en-US">
                <a:latin typeface="Times New Roman" panose="02020603050405020304" pitchFamily="18" charset="0"/>
              </a:rPr>
              <a:t>Stallings DCC8e </a:t>
            </a:r>
            <a:r>
              <a:rPr lang="en-US" altLang="en-US">
                <a:latin typeface="Times" panose="02020603050405020304" pitchFamily="18" charset="0"/>
              </a:rPr>
              <a:t>Figure 14.4a shows an approximately square pattern. The area of a hexagon of radius R is . A hexagon of radius 1.6 km has an area of 6.65 km</a:t>
            </a:r>
            <a:r>
              <a:rPr lang="en-US" altLang="en-US" baseline="30000">
                <a:latin typeface="Times" panose="02020603050405020304" pitchFamily="18" charset="0"/>
              </a:rPr>
              <a:t>2</a:t>
            </a:r>
            <a:r>
              <a:rPr lang="en-US" altLang="en-US">
                <a:latin typeface="Times" panose="02020603050405020304" pitchFamily="18" charset="0"/>
              </a:rPr>
              <a:t>, and the total area covered is 6.65 </a:t>
            </a:r>
            <a:r>
              <a:rPr lang="en-US" altLang="en-US">
                <a:latin typeface="Times" panose="02020603050405020304" pitchFamily="18" charset="0"/>
                <a:sym typeface="Symbol" panose="05050102010706020507" pitchFamily="18" charset="2"/>
              </a:rPr>
              <a:t></a:t>
            </a:r>
            <a:r>
              <a:rPr lang="en-US" altLang="en-US">
                <a:latin typeface="Times" panose="02020603050405020304" pitchFamily="18" charset="0"/>
              </a:rPr>
              <a:t> 32 = 213 km</a:t>
            </a:r>
            <a:r>
              <a:rPr lang="en-US" altLang="en-US" baseline="30000">
                <a:latin typeface="Times" panose="02020603050405020304" pitchFamily="18" charset="0"/>
              </a:rPr>
              <a:t>2</a:t>
            </a:r>
            <a:r>
              <a:rPr lang="en-US" altLang="en-US">
                <a:latin typeface="Times" panose="02020603050405020304" pitchFamily="18" charset="0"/>
              </a:rPr>
              <a:t>. For N = 7, the number of channels per cell is 336/7 = 48, for a total channel capacity of 48 </a:t>
            </a:r>
            <a:r>
              <a:rPr lang="en-US" altLang="en-US">
                <a:latin typeface="Times" panose="02020603050405020304" pitchFamily="18" charset="0"/>
                <a:sym typeface="Symbol" panose="05050102010706020507" pitchFamily="18" charset="2"/>
              </a:rPr>
              <a:t></a:t>
            </a:r>
            <a:r>
              <a:rPr lang="en-US" altLang="en-US">
                <a:latin typeface="Times" panose="02020603050405020304" pitchFamily="18" charset="0"/>
              </a:rPr>
              <a:t> 32 = 1536 channels. For the layout of Figure 14.4b, the area covered is 1.66 </a:t>
            </a:r>
            <a:r>
              <a:rPr lang="en-US" altLang="en-US">
                <a:latin typeface="Times" panose="02020603050405020304" pitchFamily="18" charset="0"/>
                <a:sym typeface="Symbol" panose="05050102010706020507" pitchFamily="18" charset="2"/>
              </a:rPr>
              <a:t></a:t>
            </a:r>
            <a:r>
              <a:rPr lang="en-US" altLang="en-US">
                <a:latin typeface="Times" panose="02020603050405020304" pitchFamily="18" charset="0"/>
              </a:rPr>
              <a:t> 128 = 213 km</a:t>
            </a:r>
            <a:r>
              <a:rPr lang="en-US" altLang="en-US" baseline="30000">
                <a:latin typeface="Times" panose="02020603050405020304" pitchFamily="18" charset="0"/>
              </a:rPr>
              <a:t>2</a:t>
            </a:r>
            <a:r>
              <a:rPr lang="en-US" altLang="en-US">
                <a:latin typeface="Times" panose="02020603050405020304" pitchFamily="18" charset="0"/>
              </a:rPr>
              <a:t>. The number of channels per cell is 336/7 = 48, for a total channel capacity of 48 </a:t>
            </a:r>
            <a:r>
              <a:rPr lang="en-US" altLang="en-US">
                <a:latin typeface="Times" panose="02020603050405020304" pitchFamily="18" charset="0"/>
                <a:sym typeface="Symbol" panose="05050102010706020507" pitchFamily="18" charset="2"/>
              </a:rPr>
              <a:t></a:t>
            </a:r>
            <a:r>
              <a:rPr lang="en-US" altLang="en-US">
                <a:latin typeface="Times" panose="02020603050405020304" pitchFamily="18" charset="0"/>
              </a:rPr>
              <a:t> 128 = 6144 channels.</a:t>
            </a:r>
          </a:p>
          <a:p>
            <a:pPr eaLnBrk="1" hangingPunct="1"/>
            <a:endParaRPr lang="en-US" altLang="en-US">
              <a:latin typeface="Times New Roman" panose="02020603050405020304" pitchFamily="18" charset="0"/>
            </a:endParaRPr>
          </a:p>
        </p:txBody>
      </p:sp>
    </p:spTree>
    <p:extLst>
      <p:ext uri="{BB962C8B-B14F-4D97-AF65-F5344CB8AC3E}">
        <p14:creationId xmlns:p14="http://schemas.microsoft.com/office/powerpoint/2010/main" val="3286969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Line 2">
            <a:extLst>
              <a:ext uri="{FF2B5EF4-FFF2-40B4-BE49-F238E27FC236}">
                <a16:creationId xmlns:a16="http://schemas.microsoft.com/office/drawing/2014/main" id="{C86B8088-332A-2B31-98AA-D4026E9D4924}"/>
              </a:ext>
            </a:extLst>
          </p:cNvPr>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3" name="Group 8">
            <a:extLst>
              <a:ext uri="{FF2B5EF4-FFF2-40B4-BE49-F238E27FC236}">
                <a16:creationId xmlns:a16="http://schemas.microsoft.com/office/drawing/2014/main" id="{767BBDD6-239E-FD51-624D-D2BDF31796D7}"/>
              </a:ext>
            </a:extLst>
          </p:cNvPr>
          <p:cNvGrpSpPr>
            <a:grpSpLocks/>
          </p:cNvGrpSpPr>
          <p:nvPr/>
        </p:nvGrpSpPr>
        <p:grpSpPr bwMode="auto">
          <a:xfrm>
            <a:off x="7493000" y="2992438"/>
            <a:ext cx="1338263" cy="2189162"/>
            <a:chOff x="4704" y="1885"/>
            <a:chExt cx="843" cy="1379"/>
          </a:xfrm>
        </p:grpSpPr>
        <p:sp>
          <p:nvSpPr>
            <p:cNvPr id="4" name="Oval 9">
              <a:extLst>
                <a:ext uri="{FF2B5EF4-FFF2-40B4-BE49-F238E27FC236}">
                  <a16:creationId xmlns:a16="http://schemas.microsoft.com/office/drawing/2014/main" id="{EA08CAE6-78E5-11B0-6E0C-823343DE02F4}"/>
                </a:ext>
              </a:extLst>
            </p:cNvPr>
            <p:cNvSpPr>
              <a:spLocks noChangeArrowheads="1"/>
            </p:cNvSpPr>
            <p:nvPr/>
          </p:nvSpPr>
          <p:spPr bwMode="auto">
            <a:xfrm>
              <a:off x="4704"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5" name="Oval 10">
              <a:extLst>
                <a:ext uri="{FF2B5EF4-FFF2-40B4-BE49-F238E27FC236}">
                  <a16:creationId xmlns:a16="http://schemas.microsoft.com/office/drawing/2014/main" id="{F87C2044-2E8E-6114-142F-5C2CA8EC5DAF}"/>
                </a:ext>
              </a:extLst>
            </p:cNvPr>
            <p:cNvSpPr>
              <a:spLocks noChangeArrowheads="1"/>
            </p:cNvSpPr>
            <p:nvPr/>
          </p:nvSpPr>
          <p:spPr bwMode="auto">
            <a:xfrm>
              <a:off x="4883"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6" name="Oval 11">
              <a:extLst>
                <a:ext uri="{FF2B5EF4-FFF2-40B4-BE49-F238E27FC236}">
                  <a16:creationId xmlns:a16="http://schemas.microsoft.com/office/drawing/2014/main" id="{2328E32B-B2F7-010E-5274-2C34D8AE18FB}"/>
                </a:ext>
              </a:extLst>
            </p:cNvPr>
            <p:cNvSpPr>
              <a:spLocks noChangeArrowheads="1"/>
            </p:cNvSpPr>
            <p:nvPr/>
          </p:nvSpPr>
          <p:spPr bwMode="auto">
            <a:xfrm>
              <a:off x="5062" y="1885"/>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7" name="Oval 12">
              <a:extLst>
                <a:ext uri="{FF2B5EF4-FFF2-40B4-BE49-F238E27FC236}">
                  <a16:creationId xmlns:a16="http://schemas.microsoft.com/office/drawing/2014/main" id="{B63EE0CA-5D51-D1E0-BB53-D7AE692BCE79}"/>
                </a:ext>
              </a:extLst>
            </p:cNvPr>
            <p:cNvSpPr>
              <a:spLocks noChangeArrowheads="1"/>
            </p:cNvSpPr>
            <p:nvPr/>
          </p:nvSpPr>
          <p:spPr bwMode="auto">
            <a:xfrm>
              <a:off x="4704"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8" name="Oval 13">
              <a:extLst>
                <a:ext uri="{FF2B5EF4-FFF2-40B4-BE49-F238E27FC236}">
                  <a16:creationId xmlns:a16="http://schemas.microsoft.com/office/drawing/2014/main" id="{3F853057-CBB1-A8FC-E808-324A7E06C140}"/>
                </a:ext>
              </a:extLst>
            </p:cNvPr>
            <p:cNvSpPr>
              <a:spLocks noChangeArrowheads="1"/>
            </p:cNvSpPr>
            <p:nvPr/>
          </p:nvSpPr>
          <p:spPr bwMode="auto">
            <a:xfrm>
              <a:off x="4883"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9" name="Oval 14">
              <a:extLst>
                <a:ext uri="{FF2B5EF4-FFF2-40B4-BE49-F238E27FC236}">
                  <a16:creationId xmlns:a16="http://schemas.microsoft.com/office/drawing/2014/main" id="{510A3AEF-90A6-EDE1-87AF-F6C051950831}"/>
                </a:ext>
              </a:extLst>
            </p:cNvPr>
            <p:cNvSpPr>
              <a:spLocks noChangeArrowheads="1"/>
            </p:cNvSpPr>
            <p:nvPr/>
          </p:nvSpPr>
          <p:spPr bwMode="auto">
            <a:xfrm>
              <a:off x="5062" y="2064"/>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 name="Oval 15">
              <a:extLst>
                <a:ext uri="{FF2B5EF4-FFF2-40B4-BE49-F238E27FC236}">
                  <a16:creationId xmlns:a16="http://schemas.microsoft.com/office/drawing/2014/main" id="{CB763C40-A289-60B7-40D3-BA0CFE505F05}"/>
                </a:ext>
              </a:extLst>
            </p:cNvPr>
            <p:cNvSpPr>
              <a:spLocks noChangeArrowheads="1"/>
            </p:cNvSpPr>
            <p:nvPr/>
          </p:nvSpPr>
          <p:spPr bwMode="auto">
            <a:xfrm>
              <a:off x="5241" y="2064"/>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1" name="Oval 16">
              <a:extLst>
                <a:ext uri="{FF2B5EF4-FFF2-40B4-BE49-F238E27FC236}">
                  <a16:creationId xmlns:a16="http://schemas.microsoft.com/office/drawing/2014/main" id="{72D57F87-6CBD-3C62-01F9-036B66275418}"/>
                </a:ext>
              </a:extLst>
            </p:cNvPr>
            <p:cNvSpPr>
              <a:spLocks noChangeArrowheads="1"/>
            </p:cNvSpPr>
            <p:nvPr/>
          </p:nvSpPr>
          <p:spPr bwMode="auto">
            <a:xfrm>
              <a:off x="4704" y="2243"/>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2" name="Oval 17">
              <a:extLst>
                <a:ext uri="{FF2B5EF4-FFF2-40B4-BE49-F238E27FC236}">
                  <a16:creationId xmlns:a16="http://schemas.microsoft.com/office/drawing/2014/main" id="{66D47C47-8C25-B3EA-6B6A-6F9EA1BCB139}"/>
                </a:ext>
              </a:extLst>
            </p:cNvPr>
            <p:cNvSpPr>
              <a:spLocks noChangeArrowheads="1"/>
            </p:cNvSpPr>
            <p:nvPr/>
          </p:nvSpPr>
          <p:spPr bwMode="auto">
            <a:xfrm>
              <a:off x="4883" y="2243"/>
              <a:ext cx="127" cy="12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3" name="Oval 18">
              <a:extLst>
                <a:ext uri="{FF2B5EF4-FFF2-40B4-BE49-F238E27FC236}">
                  <a16:creationId xmlns:a16="http://schemas.microsoft.com/office/drawing/2014/main" id="{85909D33-CD06-D0F5-20CC-4A3F0D535567}"/>
                </a:ext>
              </a:extLst>
            </p:cNvPr>
            <p:cNvSpPr>
              <a:spLocks noChangeArrowheads="1"/>
            </p:cNvSpPr>
            <p:nvPr/>
          </p:nvSpPr>
          <p:spPr bwMode="auto">
            <a:xfrm>
              <a:off x="5062" y="2243"/>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4" name="Oval 19">
              <a:extLst>
                <a:ext uri="{FF2B5EF4-FFF2-40B4-BE49-F238E27FC236}">
                  <a16:creationId xmlns:a16="http://schemas.microsoft.com/office/drawing/2014/main" id="{55927891-B6F6-C258-527E-33CC85D5F870}"/>
                </a:ext>
              </a:extLst>
            </p:cNvPr>
            <p:cNvSpPr>
              <a:spLocks noChangeArrowheads="1"/>
            </p:cNvSpPr>
            <p:nvPr/>
          </p:nvSpPr>
          <p:spPr bwMode="auto">
            <a:xfrm>
              <a:off x="5241" y="2243"/>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5" name="Oval 20">
              <a:extLst>
                <a:ext uri="{FF2B5EF4-FFF2-40B4-BE49-F238E27FC236}">
                  <a16:creationId xmlns:a16="http://schemas.microsoft.com/office/drawing/2014/main" id="{EF7886A9-8B70-8C6E-EF5B-9AC77728AE77}"/>
                </a:ext>
              </a:extLst>
            </p:cNvPr>
            <p:cNvSpPr>
              <a:spLocks noChangeArrowheads="1"/>
            </p:cNvSpPr>
            <p:nvPr/>
          </p:nvSpPr>
          <p:spPr bwMode="auto">
            <a:xfrm>
              <a:off x="5420" y="2243"/>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6" name="Oval 21">
              <a:extLst>
                <a:ext uri="{FF2B5EF4-FFF2-40B4-BE49-F238E27FC236}">
                  <a16:creationId xmlns:a16="http://schemas.microsoft.com/office/drawing/2014/main" id="{068CE09A-28CA-CAF2-9D6C-211CC15F25FA}"/>
                </a:ext>
              </a:extLst>
            </p:cNvPr>
            <p:cNvSpPr>
              <a:spLocks noChangeArrowheads="1"/>
            </p:cNvSpPr>
            <p:nvPr/>
          </p:nvSpPr>
          <p:spPr bwMode="auto">
            <a:xfrm>
              <a:off x="4704" y="2421"/>
              <a:ext cx="127" cy="128"/>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7" name="Oval 22">
              <a:extLst>
                <a:ext uri="{FF2B5EF4-FFF2-40B4-BE49-F238E27FC236}">
                  <a16:creationId xmlns:a16="http://schemas.microsoft.com/office/drawing/2014/main" id="{2A69E6AB-3187-CB61-64DE-8EF0A51D14E4}"/>
                </a:ext>
              </a:extLst>
            </p:cNvPr>
            <p:cNvSpPr>
              <a:spLocks noChangeArrowheads="1"/>
            </p:cNvSpPr>
            <p:nvPr/>
          </p:nvSpPr>
          <p:spPr bwMode="auto">
            <a:xfrm>
              <a:off x="4883" y="2421"/>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8" name="Oval 23">
              <a:extLst>
                <a:ext uri="{FF2B5EF4-FFF2-40B4-BE49-F238E27FC236}">
                  <a16:creationId xmlns:a16="http://schemas.microsoft.com/office/drawing/2014/main" id="{595824A5-2156-0E9A-5BD2-7D0EAA62A478}"/>
                </a:ext>
              </a:extLst>
            </p:cNvPr>
            <p:cNvSpPr>
              <a:spLocks noChangeArrowheads="1"/>
            </p:cNvSpPr>
            <p:nvPr/>
          </p:nvSpPr>
          <p:spPr bwMode="auto">
            <a:xfrm>
              <a:off x="5062" y="2421"/>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9" name="Oval 24">
              <a:extLst>
                <a:ext uri="{FF2B5EF4-FFF2-40B4-BE49-F238E27FC236}">
                  <a16:creationId xmlns:a16="http://schemas.microsoft.com/office/drawing/2014/main" id="{9B0ECD2F-D74A-D1C6-9DAF-239302F9CA5A}"/>
                </a:ext>
              </a:extLst>
            </p:cNvPr>
            <p:cNvSpPr>
              <a:spLocks noChangeArrowheads="1"/>
            </p:cNvSpPr>
            <p:nvPr/>
          </p:nvSpPr>
          <p:spPr bwMode="auto">
            <a:xfrm>
              <a:off x="5241" y="2421"/>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0" name="Oval 25">
              <a:extLst>
                <a:ext uri="{FF2B5EF4-FFF2-40B4-BE49-F238E27FC236}">
                  <a16:creationId xmlns:a16="http://schemas.microsoft.com/office/drawing/2014/main" id="{A2B2AE38-3D47-C531-7652-A40B2DA66586}"/>
                </a:ext>
              </a:extLst>
            </p:cNvPr>
            <p:cNvSpPr>
              <a:spLocks noChangeArrowheads="1"/>
            </p:cNvSpPr>
            <p:nvPr/>
          </p:nvSpPr>
          <p:spPr bwMode="auto">
            <a:xfrm>
              <a:off x="4704" y="2600"/>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1" name="Oval 26">
              <a:extLst>
                <a:ext uri="{FF2B5EF4-FFF2-40B4-BE49-F238E27FC236}">
                  <a16:creationId xmlns:a16="http://schemas.microsoft.com/office/drawing/2014/main" id="{FA15F69E-C9E0-C7AA-7131-0FBC9DBD6C41}"/>
                </a:ext>
              </a:extLst>
            </p:cNvPr>
            <p:cNvSpPr>
              <a:spLocks noChangeArrowheads="1"/>
            </p:cNvSpPr>
            <p:nvPr/>
          </p:nvSpPr>
          <p:spPr bwMode="auto">
            <a:xfrm>
              <a:off x="4883" y="2600"/>
              <a:ext cx="127" cy="128"/>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2" name="Oval 27">
              <a:extLst>
                <a:ext uri="{FF2B5EF4-FFF2-40B4-BE49-F238E27FC236}">
                  <a16:creationId xmlns:a16="http://schemas.microsoft.com/office/drawing/2014/main" id="{80D6826F-14CC-6C59-CAFC-8C6C7563A010}"/>
                </a:ext>
              </a:extLst>
            </p:cNvPr>
            <p:cNvSpPr>
              <a:spLocks noChangeArrowheads="1"/>
            </p:cNvSpPr>
            <p:nvPr/>
          </p:nvSpPr>
          <p:spPr bwMode="auto">
            <a:xfrm>
              <a:off x="5062" y="2600"/>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3" name="Oval 28">
              <a:extLst>
                <a:ext uri="{FF2B5EF4-FFF2-40B4-BE49-F238E27FC236}">
                  <a16:creationId xmlns:a16="http://schemas.microsoft.com/office/drawing/2014/main" id="{13BC997A-75CC-AFAA-EE1D-1D139C927EF9}"/>
                </a:ext>
              </a:extLst>
            </p:cNvPr>
            <p:cNvSpPr>
              <a:spLocks noChangeArrowheads="1"/>
            </p:cNvSpPr>
            <p:nvPr/>
          </p:nvSpPr>
          <p:spPr bwMode="auto">
            <a:xfrm>
              <a:off x="5241" y="2600"/>
              <a:ext cx="127" cy="128"/>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4" name="Oval 29">
              <a:extLst>
                <a:ext uri="{FF2B5EF4-FFF2-40B4-BE49-F238E27FC236}">
                  <a16:creationId xmlns:a16="http://schemas.microsoft.com/office/drawing/2014/main" id="{E27E3EBE-FE41-0F12-351B-E0738F5A0EF3}"/>
                </a:ext>
              </a:extLst>
            </p:cNvPr>
            <p:cNvSpPr>
              <a:spLocks noChangeArrowheads="1"/>
            </p:cNvSpPr>
            <p:nvPr/>
          </p:nvSpPr>
          <p:spPr bwMode="auto">
            <a:xfrm>
              <a:off x="5420" y="2600"/>
              <a:ext cx="127" cy="128"/>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5" name="Oval 30">
              <a:extLst>
                <a:ext uri="{FF2B5EF4-FFF2-40B4-BE49-F238E27FC236}">
                  <a16:creationId xmlns:a16="http://schemas.microsoft.com/office/drawing/2014/main" id="{3C408429-3003-F6E4-83E7-FA18EB97C8A0}"/>
                </a:ext>
              </a:extLst>
            </p:cNvPr>
            <p:cNvSpPr>
              <a:spLocks noChangeArrowheads="1"/>
            </p:cNvSpPr>
            <p:nvPr/>
          </p:nvSpPr>
          <p:spPr bwMode="auto">
            <a:xfrm>
              <a:off x="4704" y="2779"/>
              <a:ext cx="127" cy="12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6" name="Oval 31">
              <a:extLst>
                <a:ext uri="{FF2B5EF4-FFF2-40B4-BE49-F238E27FC236}">
                  <a16:creationId xmlns:a16="http://schemas.microsoft.com/office/drawing/2014/main" id="{5690CABA-F590-F2D7-95FA-B09E5524BB78}"/>
                </a:ext>
              </a:extLst>
            </p:cNvPr>
            <p:cNvSpPr>
              <a:spLocks noChangeArrowheads="1"/>
            </p:cNvSpPr>
            <p:nvPr/>
          </p:nvSpPr>
          <p:spPr bwMode="auto">
            <a:xfrm>
              <a:off x="4883" y="2779"/>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7" name="Oval 32">
              <a:extLst>
                <a:ext uri="{FF2B5EF4-FFF2-40B4-BE49-F238E27FC236}">
                  <a16:creationId xmlns:a16="http://schemas.microsoft.com/office/drawing/2014/main" id="{05BB6508-15D0-F496-7E73-D8581C650169}"/>
                </a:ext>
              </a:extLst>
            </p:cNvPr>
            <p:cNvSpPr>
              <a:spLocks noChangeArrowheads="1"/>
            </p:cNvSpPr>
            <p:nvPr/>
          </p:nvSpPr>
          <p:spPr bwMode="auto">
            <a:xfrm>
              <a:off x="5062" y="2779"/>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8" name="Oval 33">
              <a:extLst>
                <a:ext uri="{FF2B5EF4-FFF2-40B4-BE49-F238E27FC236}">
                  <a16:creationId xmlns:a16="http://schemas.microsoft.com/office/drawing/2014/main" id="{DC07DAC7-4570-2FAF-1553-EFB5F016B862}"/>
                </a:ext>
              </a:extLst>
            </p:cNvPr>
            <p:cNvSpPr>
              <a:spLocks noChangeArrowheads="1"/>
            </p:cNvSpPr>
            <p:nvPr/>
          </p:nvSpPr>
          <p:spPr bwMode="auto">
            <a:xfrm>
              <a:off x="5241" y="2779"/>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29" name="Oval 34">
              <a:extLst>
                <a:ext uri="{FF2B5EF4-FFF2-40B4-BE49-F238E27FC236}">
                  <a16:creationId xmlns:a16="http://schemas.microsoft.com/office/drawing/2014/main" id="{D499872E-3AF6-29C1-4B84-F14BBD46EBF1}"/>
                </a:ext>
              </a:extLst>
            </p:cNvPr>
            <p:cNvSpPr>
              <a:spLocks noChangeArrowheads="1"/>
            </p:cNvSpPr>
            <p:nvPr/>
          </p:nvSpPr>
          <p:spPr bwMode="auto">
            <a:xfrm>
              <a:off x="4704" y="2958"/>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0" name="Oval 35">
              <a:extLst>
                <a:ext uri="{FF2B5EF4-FFF2-40B4-BE49-F238E27FC236}">
                  <a16:creationId xmlns:a16="http://schemas.microsoft.com/office/drawing/2014/main" id="{5D1DFCC9-84AC-07FD-37E0-73ADF60A3E4F}"/>
                </a:ext>
              </a:extLst>
            </p:cNvPr>
            <p:cNvSpPr>
              <a:spLocks noChangeArrowheads="1"/>
            </p:cNvSpPr>
            <p:nvPr/>
          </p:nvSpPr>
          <p:spPr bwMode="auto">
            <a:xfrm>
              <a:off x="4883" y="2958"/>
              <a:ext cx="127" cy="127"/>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1" name="Oval 36">
              <a:extLst>
                <a:ext uri="{FF2B5EF4-FFF2-40B4-BE49-F238E27FC236}">
                  <a16:creationId xmlns:a16="http://schemas.microsoft.com/office/drawing/2014/main" id="{8C392C40-3FCA-A6AD-EFBA-D178C5CDB3C3}"/>
                </a:ext>
              </a:extLst>
            </p:cNvPr>
            <p:cNvSpPr>
              <a:spLocks noChangeArrowheads="1"/>
            </p:cNvSpPr>
            <p:nvPr/>
          </p:nvSpPr>
          <p:spPr bwMode="auto">
            <a:xfrm>
              <a:off x="5062" y="2958"/>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2" name="Oval 37">
              <a:extLst>
                <a:ext uri="{FF2B5EF4-FFF2-40B4-BE49-F238E27FC236}">
                  <a16:creationId xmlns:a16="http://schemas.microsoft.com/office/drawing/2014/main" id="{45F50DA0-7B77-A375-9B3F-AEC0A6A62374}"/>
                </a:ext>
              </a:extLst>
            </p:cNvPr>
            <p:cNvSpPr>
              <a:spLocks noChangeArrowheads="1"/>
            </p:cNvSpPr>
            <p:nvPr/>
          </p:nvSpPr>
          <p:spPr bwMode="auto">
            <a:xfrm>
              <a:off x="5241" y="2958"/>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3" name="Oval 38">
              <a:extLst>
                <a:ext uri="{FF2B5EF4-FFF2-40B4-BE49-F238E27FC236}">
                  <a16:creationId xmlns:a16="http://schemas.microsoft.com/office/drawing/2014/main" id="{208F8B63-17F6-3D42-7302-B043063848DE}"/>
                </a:ext>
              </a:extLst>
            </p:cNvPr>
            <p:cNvSpPr>
              <a:spLocks noChangeArrowheads="1"/>
            </p:cNvSpPr>
            <p:nvPr/>
          </p:nvSpPr>
          <p:spPr bwMode="auto">
            <a:xfrm>
              <a:off x="4883" y="3137"/>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34" name="Oval 39">
              <a:extLst>
                <a:ext uri="{FF2B5EF4-FFF2-40B4-BE49-F238E27FC236}">
                  <a16:creationId xmlns:a16="http://schemas.microsoft.com/office/drawing/2014/main" id="{93D7E9BA-6D5A-97FF-888B-E9991C7A899B}"/>
                </a:ext>
              </a:extLst>
            </p:cNvPr>
            <p:cNvSpPr>
              <a:spLocks noChangeArrowheads="1"/>
            </p:cNvSpPr>
            <p:nvPr/>
          </p:nvSpPr>
          <p:spPr bwMode="auto">
            <a:xfrm>
              <a:off x="5241" y="3137"/>
              <a:ext cx="127" cy="127"/>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grpSp>
      <p:sp>
        <p:nvSpPr>
          <p:cNvPr id="35" name="Line 40">
            <a:extLst>
              <a:ext uri="{FF2B5EF4-FFF2-40B4-BE49-F238E27FC236}">
                <a16:creationId xmlns:a16="http://schemas.microsoft.com/office/drawing/2014/main" id="{14576174-8B47-2DA9-52F1-43944F073C61}"/>
              </a:ext>
            </a:extLst>
          </p:cNvPr>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123"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en-US"/>
              <a:t>Click to edit Master title style</a:t>
            </a:r>
          </a:p>
        </p:txBody>
      </p:sp>
      <p:sp>
        <p:nvSpPr>
          <p:cNvPr id="512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en-US"/>
              <a:t>Click to edit Master subtitle style</a:t>
            </a:r>
          </a:p>
        </p:txBody>
      </p:sp>
      <p:sp>
        <p:nvSpPr>
          <p:cNvPr id="36" name="Rectangle 5">
            <a:extLst>
              <a:ext uri="{FF2B5EF4-FFF2-40B4-BE49-F238E27FC236}">
                <a16:creationId xmlns:a16="http://schemas.microsoft.com/office/drawing/2014/main" id="{077FF9EB-0AF3-2737-BB74-BA19723B10F1}"/>
              </a:ext>
            </a:extLst>
          </p:cNvPr>
          <p:cNvSpPr>
            <a:spLocks noGrp="1" noChangeArrowheads="1"/>
          </p:cNvSpPr>
          <p:nvPr>
            <p:ph type="dt" sz="half" idx="10"/>
          </p:nvPr>
        </p:nvSpPr>
        <p:spPr/>
        <p:txBody>
          <a:bodyPr/>
          <a:lstStyle>
            <a:lvl1pPr>
              <a:defRPr/>
            </a:lvl1pPr>
          </a:lstStyle>
          <a:p>
            <a:pPr>
              <a:defRPr/>
            </a:pPr>
            <a:endParaRPr lang="en-US" altLang="en-US"/>
          </a:p>
        </p:txBody>
      </p:sp>
      <p:sp>
        <p:nvSpPr>
          <p:cNvPr id="37" name="Rectangle 6">
            <a:extLst>
              <a:ext uri="{FF2B5EF4-FFF2-40B4-BE49-F238E27FC236}">
                <a16:creationId xmlns:a16="http://schemas.microsoft.com/office/drawing/2014/main" id="{290D76EB-CDEC-B365-1621-2E3D9AB814D0}"/>
              </a:ext>
            </a:extLst>
          </p:cNvPr>
          <p:cNvSpPr>
            <a:spLocks noGrp="1" noChangeArrowheads="1"/>
          </p:cNvSpPr>
          <p:nvPr>
            <p:ph type="ftr" sz="quarter" idx="11"/>
          </p:nvPr>
        </p:nvSpPr>
        <p:spPr/>
        <p:txBody>
          <a:bodyPr/>
          <a:lstStyle>
            <a:lvl1pPr>
              <a:defRPr/>
            </a:lvl1pPr>
          </a:lstStyle>
          <a:p>
            <a:pPr>
              <a:defRPr/>
            </a:pPr>
            <a:endParaRPr lang="en-US" altLang="en-US"/>
          </a:p>
        </p:txBody>
      </p:sp>
      <p:sp>
        <p:nvSpPr>
          <p:cNvPr id="38" name="Rectangle 7">
            <a:extLst>
              <a:ext uri="{FF2B5EF4-FFF2-40B4-BE49-F238E27FC236}">
                <a16:creationId xmlns:a16="http://schemas.microsoft.com/office/drawing/2014/main" id="{C62EB7E5-4345-BF87-7D47-D4F227632C97}"/>
              </a:ext>
            </a:extLst>
          </p:cNvPr>
          <p:cNvSpPr>
            <a:spLocks noGrp="1" noChangeArrowheads="1"/>
          </p:cNvSpPr>
          <p:nvPr>
            <p:ph type="sldNum" sz="quarter" idx="12"/>
          </p:nvPr>
        </p:nvSpPr>
        <p:spPr/>
        <p:txBody>
          <a:bodyPr/>
          <a:lstStyle>
            <a:lvl1pPr>
              <a:defRPr/>
            </a:lvl1pPr>
          </a:lstStyle>
          <a:p>
            <a:pPr>
              <a:defRPr/>
            </a:pPr>
            <a:fld id="{3A032B52-1EF7-45F1-852F-991C70AC3429}" type="slidenum">
              <a:rPr lang="en-US" altLang="en-US"/>
              <a:pPr>
                <a:defRPr/>
              </a:pPr>
              <a:t>‹#›</a:t>
            </a:fld>
            <a:endParaRPr lang="en-US" altLang="en-US"/>
          </a:p>
        </p:txBody>
      </p:sp>
    </p:spTree>
    <p:extLst>
      <p:ext uri="{BB962C8B-B14F-4D97-AF65-F5344CB8AC3E}">
        <p14:creationId xmlns:p14="http://schemas.microsoft.com/office/powerpoint/2010/main" val="3749864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AD4A215E-975C-E8EE-598D-37BFF748726C}"/>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7F57D178-005B-3F27-4C59-E2E445F4856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EF01911D-B12A-02CD-9376-BE24EE991719}"/>
              </a:ext>
            </a:extLst>
          </p:cNvPr>
          <p:cNvSpPr>
            <a:spLocks noGrp="1" noChangeArrowheads="1"/>
          </p:cNvSpPr>
          <p:nvPr>
            <p:ph type="sldNum" sz="quarter" idx="12"/>
          </p:nvPr>
        </p:nvSpPr>
        <p:spPr>
          <a:ln/>
        </p:spPr>
        <p:txBody>
          <a:bodyPr/>
          <a:lstStyle>
            <a:lvl1pPr>
              <a:defRPr/>
            </a:lvl1pPr>
          </a:lstStyle>
          <a:p>
            <a:pPr>
              <a:defRPr/>
            </a:pPr>
            <a:fld id="{B9BF385A-376D-4558-9E5A-3BE3B3CC2141}" type="slidenum">
              <a:rPr lang="en-US" altLang="en-US"/>
              <a:pPr>
                <a:defRPr/>
              </a:pPr>
              <a:t>‹#›</a:t>
            </a:fld>
            <a:endParaRPr lang="en-US" altLang="en-US"/>
          </a:p>
        </p:txBody>
      </p:sp>
    </p:spTree>
    <p:extLst>
      <p:ext uri="{BB962C8B-B14F-4D97-AF65-F5344CB8AC3E}">
        <p14:creationId xmlns:p14="http://schemas.microsoft.com/office/powerpoint/2010/main" val="2303738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22238"/>
            <a:ext cx="2057400" cy="600868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122238"/>
            <a:ext cx="6019800" cy="6008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51CF4004-2A1C-AE66-E0B1-7F3E1EEA55A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B965E834-452D-BAA8-FF7B-8940B5D2E23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8BBE9526-6827-EF7C-59F9-BE4ADF171D24}"/>
              </a:ext>
            </a:extLst>
          </p:cNvPr>
          <p:cNvSpPr>
            <a:spLocks noGrp="1" noChangeArrowheads="1"/>
          </p:cNvSpPr>
          <p:nvPr>
            <p:ph type="sldNum" sz="quarter" idx="12"/>
          </p:nvPr>
        </p:nvSpPr>
        <p:spPr>
          <a:ln/>
        </p:spPr>
        <p:txBody>
          <a:bodyPr/>
          <a:lstStyle>
            <a:lvl1pPr>
              <a:defRPr/>
            </a:lvl1pPr>
          </a:lstStyle>
          <a:p>
            <a:pPr>
              <a:defRPr/>
            </a:pPr>
            <a:fld id="{09329804-9B69-4998-A38B-2FE612631110}" type="slidenum">
              <a:rPr lang="en-US" altLang="en-US"/>
              <a:pPr>
                <a:defRPr/>
              </a:pPr>
              <a:t>‹#›</a:t>
            </a:fld>
            <a:endParaRPr lang="en-US" altLang="en-US"/>
          </a:p>
        </p:txBody>
      </p:sp>
    </p:spTree>
    <p:extLst>
      <p:ext uri="{BB962C8B-B14F-4D97-AF65-F5344CB8AC3E}">
        <p14:creationId xmlns:p14="http://schemas.microsoft.com/office/powerpoint/2010/main" val="3111293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7543800" cy="1295400"/>
          </a:xfrm>
        </p:spPr>
        <p:txBody>
          <a:bodyPr/>
          <a:lstStyle/>
          <a:p>
            <a:r>
              <a:rPr lang="en-US"/>
              <a:t>Click to edit Master title style</a:t>
            </a:r>
          </a:p>
        </p:txBody>
      </p:sp>
      <p:sp>
        <p:nvSpPr>
          <p:cNvPr id="3" name="Text Placeholder 2"/>
          <p:cNvSpPr>
            <a:spLocks noGrp="1"/>
          </p:cNvSpPr>
          <p:nvPr>
            <p:ph type="body" sz="half" idx="1"/>
          </p:nvPr>
        </p:nvSpPr>
        <p:spPr>
          <a:xfrm>
            <a:off x="457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11E8710C-0A8B-ABB6-7222-AACC5CD2F00F}"/>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2B6DBEF0-F785-7B76-AC3A-9027CC58853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A908C8E4-46F3-65BB-C493-B95D743EDC4B}"/>
              </a:ext>
            </a:extLst>
          </p:cNvPr>
          <p:cNvSpPr>
            <a:spLocks noGrp="1" noChangeArrowheads="1"/>
          </p:cNvSpPr>
          <p:nvPr>
            <p:ph type="sldNum" sz="quarter" idx="12"/>
          </p:nvPr>
        </p:nvSpPr>
        <p:spPr>
          <a:ln/>
        </p:spPr>
        <p:txBody>
          <a:bodyPr/>
          <a:lstStyle>
            <a:lvl1pPr>
              <a:defRPr/>
            </a:lvl1pPr>
          </a:lstStyle>
          <a:p>
            <a:pPr>
              <a:defRPr/>
            </a:pPr>
            <a:fld id="{E58AEC37-8EDF-425B-A508-740FF8010D2B}" type="slidenum">
              <a:rPr lang="en-US" altLang="en-US"/>
              <a:pPr>
                <a:defRPr/>
              </a:pPr>
              <a:t>‹#›</a:t>
            </a:fld>
            <a:endParaRPr lang="en-US" altLang="en-US"/>
          </a:p>
        </p:txBody>
      </p:sp>
    </p:spTree>
    <p:extLst>
      <p:ext uri="{BB962C8B-B14F-4D97-AF65-F5344CB8AC3E}">
        <p14:creationId xmlns:p14="http://schemas.microsoft.com/office/powerpoint/2010/main" val="36183894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Footer Placeholder 3">
            <a:extLst>
              <a:ext uri="{FF2B5EF4-FFF2-40B4-BE49-F238E27FC236}">
                <a16:creationId xmlns:a16="http://schemas.microsoft.com/office/drawing/2014/main" id="{971851E7-16AA-6586-AA62-F8FBB54E7869}"/>
              </a:ext>
            </a:extLst>
          </p:cNvPr>
          <p:cNvSpPr>
            <a:spLocks noGrp="1"/>
          </p:cNvSpPr>
          <p:nvPr>
            <p:ph type="ftr" sz="quarter" idx="10"/>
          </p:nvPr>
        </p:nvSpPr>
        <p:spPr>
          <a:xfrm>
            <a:off x="609600" y="6172200"/>
            <a:ext cx="5410200" cy="685800"/>
          </a:xfrm>
        </p:spPr>
        <p:txBody>
          <a:bodyPr/>
          <a:lstStyle>
            <a:lvl1pPr>
              <a:defRPr/>
            </a:lvl1pPr>
          </a:lstStyle>
          <a:p>
            <a:pPr>
              <a:defRPr/>
            </a:pPr>
            <a:endParaRPr lang="en-US"/>
          </a:p>
        </p:txBody>
      </p:sp>
      <p:sp>
        <p:nvSpPr>
          <p:cNvPr id="5" name="Slide Number Placeholder 4">
            <a:extLst>
              <a:ext uri="{FF2B5EF4-FFF2-40B4-BE49-F238E27FC236}">
                <a16:creationId xmlns:a16="http://schemas.microsoft.com/office/drawing/2014/main" id="{13B0B307-409B-2B86-0867-D01E534A3435}"/>
              </a:ext>
            </a:extLst>
          </p:cNvPr>
          <p:cNvSpPr>
            <a:spLocks noGrp="1"/>
          </p:cNvSpPr>
          <p:nvPr>
            <p:ph type="sldNum" sz="quarter" idx="11"/>
          </p:nvPr>
        </p:nvSpPr>
        <p:spPr>
          <a:xfrm>
            <a:off x="6553200" y="6245225"/>
            <a:ext cx="2133600" cy="476250"/>
          </a:xfrm>
        </p:spPr>
        <p:txBody>
          <a:bodyPr/>
          <a:lstStyle>
            <a:lvl1pPr>
              <a:defRPr/>
            </a:lvl1pPr>
          </a:lstStyle>
          <a:p>
            <a:pPr>
              <a:defRPr/>
            </a:pPr>
            <a:r>
              <a:rPr lang="en-US" altLang="en-US"/>
              <a:t>                               </a:t>
            </a:r>
            <a:fld id="{89F2E580-7C64-4134-A3A1-9892F31C04D3}" type="slidenum">
              <a:rPr lang="en-US" altLang="en-US" smtClean="0"/>
              <a:pPr>
                <a:defRPr/>
              </a:pPr>
              <a:t>‹#›</a:t>
            </a:fld>
            <a:endParaRPr lang="en-US" altLang="en-US"/>
          </a:p>
        </p:txBody>
      </p:sp>
    </p:spTree>
    <p:extLst>
      <p:ext uri="{BB962C8B-B14F-4D97-AF65-F5344CB8AC3E}">
        <p14:creationId xmlns:p14="http://schemas.microsoft.com/office/powerpoint/2010/main" val="39672506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half" idx="1"/>
          </p:nvPr>
        </p:nvSpPr>
        <p:spPr>
          <a:xfrm>
            <a:off x="457200" y="1600200"/>
            <a:ext cx="8229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3938588"/>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C479ECE3-4CF9-EB9E-0EFB-832777898D7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312AFB82-8002-EDFE-AC2D-FC19139B517F}"/>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96737EAA-F3BE-F834-D2A9-6596C8804C5F}"/>
              </a:ext>
            </a:extLst>
          </p:cNvPr>
          <p:cNvSpPr>
            <a:spLocks noGrp="1" noChangeArrowheads="1"/>
          </p:cNvSpPr>
          <p:nvPr>
            <p:ph type="sldNum" sz="quarter" idx="12"/>
          </p:nvPr>
        </p:nvSpPr>
        <p:spPr>
          <a:ln/>
        </p:spPr>
        <p:txBody>
          <a:bodyPr/>
          <a:lstStyle>
            <a:lvl1pPr>
              <a:defRPr/>
            </a:lvl1pPr>
          </a:lstStyle>
          <a:p>
            <a:pPr>
              <a:defRPr/>
            </a:pPr>
            <a:fld id="{A64A0C60-D16D-4ED4-96FB-A20F79B5C8BD}" type="slidenum">
              <a:rPr lang="en-US" altLang="en-US"/>
              <a:pPr>
                <a:defRPr/>
              </a:pPr>
              <a:t>‹#›</a:t>
            </a:fld>
            <a:endParaRPr lang="en-US" altLang="en-US"/>
          </a:p>
        </p:txBody>
      </p:sp>
    </p:spTree>
    <p:extLst>
      <p:ext uri="{BB962C8B-B14F-4D97-AF65-F5344CB8AC3E}">
        <p14:creationId xmlns:p14="http://schemas.microsoft.com/office/powerpoint/2010/main" val="304725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a:extLst>
              <a:ext uri="{FF2B5EF4-FFF2-40B4-BE49-F238E27FC236}">
                <a16:creationId xmlns:a16="http://schemas.microsoft.com/office/drawing/2014/main" id="{9B84BDE6-E6CD-88DA-E810-3EB115288C82}"/>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F5971622-182F-2522-B422-5EF59281D561}"/>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69694DFC-BBA8-6E60-4B21-872341338FB7}"/>
              </a:ext>
            </a:extLst>
          </p:cNvPr>
          <p:cNvSpPr>
            <a:spLocks noGrp="1" noChangeArrowheads="1"/>
          </p:cNvSpPr>
          <p:nvPr>
            <p:ph type="sldNum" sz="quarter" idx="12"/>
          </p:nvPr>
        </p:nvSpPr>
        <p:spPr>
          <a:ln/>
        </p:spPr>
        <p:txBody>
          <a:bodyPr/>
          <a:lstStyle>
            <a:lvl1pPr>
              <a:defRPr/>
            </a:lvl1pPr>
          </a:lstStyle>
          <a:p>
            <a:pPr>
              <a:defRPr/>
            </a:pPr>
            <a:fld id="{A7B75544-BBA7-4B2B-B699-262B5FB3238A}" type="slidenum">
              <a:rPr lang="en-US" altLang="en-US"/>
              <a:pPr>
                <a:defRPr/>
              </a:pPr>
              <a:t>‹#›</a:t>
            </a:fld>
            <a:endParaRPr lang="en-US" altLang="en-US"/>
          </a:p>
        </p:txBody>
      </p:sp>
    </p:spTree>
    <p:extLst>
      <p:ext uri="{BB962C8B-B14F-4D97-AF65-F5344CB8AC3E}">
        <p14:creationId xmlns:p14="http://schemas.microsoft.com/office/powerpoint/2010/main" val="2238179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a:extLst>
              <a:ext uri="{FF2B5EF4-FFF2-40B4-BE49-F238E27FC236}">
                <a16:creationId xmlns:a16="http://schemas.microsoft.com/office/drawing/2014/main" id="{EFFBBCB0-E188-1C4E-411C-7C8BB77ECED0}"/>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5" name="Rectangle 6">
            <a:extLst>
              <a:ext uri="{FF2B5EF4-FFF2-40B4-BE49-F238E27FC236}">
                <a16:creationId xmlns:a16="http://schemas.microsoft.com/office/drawing/2014/main" id="{65CCB4B5-EB64-8655-EA2E-3A024B73850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6" name="Rectangle 7">
            <a:extLst>
              <a:ext uri="{FF2B5EF4-FFF2-40B4-BE49-F238E27FC236}">
                <a16:creationId xmlns:a16="http://schemas.microsoft.com/office/drawing/2014/main" id="{411D52C8-51FF-7FA6-0C45-5FCEF1C92805}"/>
              </a:ext>
            </a:extLst>
          </p:cNvPr>
          <p:cNvSpPr>
            <a:spLocks noGrp="1" noChangeArrowheads="1"/>
          </p:cNvSpPr>
          <p:nvPr>
            <p:ph type="sldNum" sz="quarter" idx="12"/>
          </p:nvPr>
        </p:nvSpPr>
        <p:spPr>
          <a:ln/>
        </p:spPr>
        <p:txBody>
          <a:bodyPr/>
          <a:lstStyle>
            <a:lvl1pPr>
              <a:defRPr/>
            </a:lvl1pPr>
          </a:lstStyle>
          <a:p>
            <a:pPr>
              <a:defRPr/>
            </a:pPr>
            <a:fld id="{DE7DAE9F-CD6D-475F-9FA5-2C60652CA1F8}" type="slidenum">
              <a:rPr lang="en-US" altLang="en-US"/>
              <a:pPr>
                <a:defRPr/>
              </a:pPr>
              <a:t>‹#›</a:t>
            </a:fld>
            <a:endParaRPr lang="en-US" altLang="en-US"/>
          </a:p>
        </p:txBody>
      </p:sp>
    </p:spTree>
    <p:extLst>
      <p:ext uri="{BB962C8B-B14F-4D97-AF65-F5344CB8AC3E}">
        <p14:creationId xmlns:p14="http://schemas.microsoft.com/office/powerpoint/2010/main" val="681135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a:extLst>
              <a:ext uri="{FF2B5EF4-FFF2-40B4-BE49-F238E27FC236}">
                <a16:creationId xmlns:a16="http://schemas.microsoft.com/office/drawing/2014/main" id="{82C4622C-A9F6-355D-232E-F961BAA6E6A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D6A1F21B-92A9-918A-67E3-8F901EBFD2AC}"/>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AC5D1B08-8A79-519D-A740-E277DFA57FDD}"/>
              </a:ext>
            </a:extLst>
          </p:cNvPr>
          <p:cNvSpPr>
            <a:spLocks noGrp="1" noChangeArrowheads="1"/>
          </p:cNvSpPr>
          <p:nvPr>
            <p:ph type="sldNum" sz="quarter" idx="12"/>
          </p:nvPr>
        </p:nvSpPr>
        <p:spPr>
          <a:ln/>
        </p:spPr>
        <p:txBody>
          <a:bodyPr/>
          <a:lstStyle>
            <a:lvl1pPr>
              <a:defRPr/>
            </a:lvl1pPr>
          </a:lstStyle>
          <a:p>
            <a:pPr>
              <a:defRPr/>
            </a:pPr>
            <a:fld id="{49232A5F-729F-4BBE-B6F5-5A30BA13E6C5}" type="slidenum">
              <a:rPr lang="en-US" altLang="en-US"/>
              <a:pPr>
                <a:defRPr/>
              </a:pPr>
              <a:t>‹#›</a:t>
            </a:fld>
            <a:endParaRPr lang="en-US" altLang="en-US"/>
          </a:p>
        </p:txBody>
      </p:sp>
    </p:spTree>
    <p:extLst>
      <p:ext uri="{BB962C8B-B14F-4D97-AF65-F5344CB8AC3E}">
        <p14:creationId xmlns:p14="http://schemas.microsoft.com/office/powerpoint/2010/main" val="2457406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a:extLst>
              <a:ext uri="{FF2B5EF4-FFF2-40B4-BE49-F238E27FC236}">
                <a16:creationId xmlns:a16="http://schemas.microsoft.com/office/drawing/2014/main" id="{CD3793A2-6E1D-9E33-A2ED-26F25DA6EC91}"/>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8" name="Rectangle 6">
            <a:extLst>
              <a:ext uri="{FF2B5EF4-FFF2-40B4-BE49-F238E27FC236}">
                <a16:creationId xmlns:a16="http://schemas.microsoft.com/office/drawing/2014/main" id="{F75C09D4-6843-E1EF-5093-F50253B3FEE9}"/>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9" name="Rectangle 7">
            <a:extLst>
              <a:ext uri="{FF2B5EF4-FFF2-40B4-BE49-F238E27FC236}">
                <a16:creationId xmlns:a16="http://schemas.microsoft.com/office/drawing/2014/main" id="{3A7EF53F-C14C-8F84-35E0-37AD9021C508}"/>
              </a:ext>
            </a:extLst>
          </p:cNvPr>
          <p:cNvSpPr>
            <a:spLocks noGrp="1" noChangeArrowheads="1"/>
          </p:cNvSpPr>
          <p:nvPr>
            <p:ph type="sldNum" sz="quarter" idx="12"/>
          </p:nvPr>
        </p:nvSpPr>
        <p:spPr>
          <a:ln/>
        </p:spPr>
        <p:txBody>
          <a:bodyPr/>
          <a:lstStyle>
            <a:lvl1pPr>
              <a:defRPr/>
            </a:lvl1pPr>
          </a:lstStyle>
          <a:p>
            <a:pPr>
              <a:defRPr/>
            </a:pPr>
            <a:fld id="{F4C93F52-0A2F-42DC-AA77-149FEF06E3C4}" type="slidenum">
              <a:rPr lang="en-US" altLang="en-US"/>
              <a:pPr>
                <a:defRPr/>
              </a:pPr>
              <a:t>‹#›</a:t>
            </a:fld>
            <a:endParaRPr lang="en-US" altLang="en-US"/>
          </a:p>
        </p:txBody>
      </p:sp>
    </p:spTree>
    <p:extLst>
      <p:ext uri="{BB962C8B-B14F-4D97-AF65-F5344CB8AC3E}">
        <p14:creationId xmlns:p14="http://schemas.microsoft.com/office/powerpoint/2010/main" val="533192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a:extLst>
              <a:ext uri="{FF2B5EF4-FFF2-40B4-BE49-F238E27FC236}">
                <a16:creationId xmlns:a16="http://schemas.microsoft.com/office/drawing/2014/main" id="{8DD0033F-2EA7-5AD9-815D-0030B604DD7E}"/>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4" name="Rectangle 6">
            <a:extLst>
              <a:ext uri="{FF2B5EF4-FFF2-40B4-BE49-F238E27FC236}">
                <a16:creationId xmlns:a16="http://schemas.microsoft.com/office/drawing/2014/main" id="{605EB577-45E9-AAA0-CF5C-3300E981A54B}"/>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5" name="Rectangle 7">
            <a:extLst>
              <a:ext uri="{FF2B5EF4-FFF2-40B4-BE49-F238E27FC236}">
                <a16:creationId xmlns:a16="http://schemas.microsoft.com/office/drawing/2014/main" id="{32F45EDC-E754-465A-E28F-5240F4AA7CCE}"/>
              </a:ext>
            </a:extLst>
          </p:cNvPr>
          <p:cNvSpPr>
            <a:spLocks noGrp="1" noChangeArrowheads="1"/>
          </p:cNvSpPr>
          <p:nvPr>
            <p:ph type="sldNum" sz="quarter" idx="12"/>
          </p:nvPr>
        </p:nvSpPr>
        <p:spPr>
          <a:ln/>
        </p:spPr>
        <p:txBody>
          <a:bodyPr/>
          <a:lstStyle>
            <a:lvl1pPr>
              <a:defRPr/>
            </a:lvl1pPr>
          </a:lstStyle>
          <a:p>
            <a:pPr>
              <a:defRPr/>
            </a:pPr>
            <a:fld id="{1FC49298-E28A-4957-A66D-F660D135569A}" type="slidenum">
              <a:rPr lang="en-US" altLang="en-US"/>
              <a:pPr>
                <a:defRPr/>
              </a:pPr>
              <a:t>‹#›</a:t>
            </a:fld>
            <a:endParaRPr lang="en-US" altLang="en-US"/>
          </a:p>
        </p:txBody>
      </p:sp>
    </p:spTree>
    <p:extLst>
      <p:ext uri="{BB962C8B-B14F-4D97-AF65-F5344CB8AC3E}">
        <p14:creationId xmlns:p14="http://schemas.microsoft.com/office/powerpoint/2010/main" val="41859868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a:extLst>
              <a:ext uri="{FF2B5EF4-FFF2-40B4-BE49-F238E27FC236}">
                <a16:creationId xmlns:a16="http://schemas.microsoft.com/office/drawing/2014/main" id="{0F80D085-74DC-5282-6E76-533DB8BC1264}"/>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3" name="Rectangle 6">
            <a:extLst>
              <a:ext uri="{FF2B5EF4-FFF2-40B4-BE49-F238E27FC236}">
                <a16:creationId xmlns:a16="http://schemas.microsoft.com/office/drawing/2014/main" id="{D6F3628A-D31F-C8D9-23E8-D1FDF1C2F030}"/>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4" name="Rectangle 7">
            <a:extLst>
              <a:ext uri="{FF2B5EF4-FFF2-40B4-BE49-F238E27FC236}">
                <a16:creationId xmlns:a16="http://schemas.microsoft.com/office/drawing/2014/main" id="{D9AF243B-A6B8-5E52-4BF3-385F7DBD7290}"/>
              </a:ext>
            </a:extLst>
          </p:cNvPr>
          <p:cNvSpPr>
            <a:spLocks noGrp="1" noChangeArrowheads="1"/>
          </p:cNvSpPr>
          <p:nvPr>
            <p:ph type="sldNum" sz="quarter" idx="12"/>
          </p:nvPr>
        </p:nvSpPr>
        <p:spPr>
          <a:ln/>
        </p:spPr>
        <p:txBody>
          <a:bodyPr/>
          <a:lstStyle>
            <a:lvl1pPr>
              <a:defRPr/>
            </a:lvl1pPr>
          </a:lstStyle>
          <a:p>
            <a:pPr>
              <a:defRPr/>
            </a:pPr>
            <a:fld id="{DF0B7809-42AA-41CB-8932-EA5E929CD3CD}" type="slidenum">
              <a:rPr lang="en-US" altLang="en-US"/>
              <a:pPr>
                <a:defRPr/>
              </a:pPr>
              <a:t>‹#›</a:t>
            </a:fld>
            <a:endParaRPr lang="en-US" altLang="en-US"/>
          </a:p>
        </p:txBody>
      </p:sp>
    </p:spTree>
    <p:extLst>
      <p:ext uri="{BB962C8B-B14F-4D97-AF65-F5344CB8AC3E}">
        <p14:creationId xmlns:p14="http://schemas.microsoft.com/office/powerpoint/2010/main" val="3876979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B7C25038-BA56-8293-B7ED-971923431DC9}"/>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3291425E-FE6D-C60E-AECB-1B0F11AE39E2}"/>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AEF37703-BFAD-C119-7761-81E480293936}"/>
              </a:ext>
            </a:extLst>
          </p:cNvPr>
          <p:cNvSpPr>
            <a:spLocks noGrp="1" noChangeArrowheads="1"/>
          </p:cNvSpPr>
          <p:nvPr>
            <p:ph type="sldNum" sz="quarter" idx="12"/>
          </p:nvPr>
        </p:nvSpPr>
        <p:spPr>
          <a:ln/>
        </p:spPr>
        <p:txBody>
          <a:bodyPr/>
          <a:lstStyle>
            <a:lvl1pPr>
              <a:defRPr/>
            </a:lvl1pPr>
          </a:lstStyle>
          <a:p>
            <a:pPr>
              <a:defRPr/>
            </a:pPr>
            <a:fld id="{A4DAE283-D7F6-47D2-B842-25E25136A8FF}" type="slidenum">
              <a:rPr lang="en-US" altLang="en-US"/>
              <a:pPr>
                <a:defRPr/>
              </a:pPr>
              <a:t>‹#›</a:t>
            </a:fld>
            <a:endParaRPr lang="en-US" altLang="en-US"/>
          </a:p>
        </p:txBody>
      </p:sp>
    </p:spTree>
    <p:extLst>
      <p:ext uri="{BB962C8B-B14F-4D97-AF65-F5344CB8AC3E}">
        <p14:creationId xmlns:p14="http://schemas.microsoft.com/office/powerpoint/2010/main" val="1125180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a:extLst>
              <a:ext uri="{FF2B5EF4-FFF2-40B4-BE49-F238E27FC236}">
                <a16:creationId xmlns:a16="http://schemas.microsoft.com/office/drawing/2014/main" id="{056AE284-92C8-FA34-A5A3-7716CB1DF037}"/>
              </a:ext>
            </a:extLst>
          </p:cNvPr>
          <p:cNvSpPr>
            <a:spLocks noGrp="1" noChangeArrowheads="1"/>
          </p:cNvSpPr>
          <p:nvPr>
            <p:ph type="dt" sz="half" idx="10"/>
          </p:nvPr>
        </p:nvSpPr>
        <p:spPr>
          <a:ln/>
        </p:spPr>
        <p:txBody>
          <a:bodyPr/>
          <a:lstStyle>
            <a:lvl1pPr>
              <a:defRPr/>
            </a:lvl1pPr>
          </a:lstStyle>
          <a:p>
            <a:pPr>
              <a:defRPr/>
            </a:pPr>
            <a:endParaRPr lang="en-US" altLang="en-US"/>
          </a:p>
        </p:txBody>
      </p:sp>
      <p:sp>
        <p:nvSpPr>
          <p:cNvPr id="6" name="Rectangle 6">
            <a:extLst>
              <a:ext uri="{FF2B5EF4-FFF2-40B4-BE49-F238E27FC236}">
                <a16:creationId xmlns:a16="http://schemas.microsoft.com/office/drawing/2014/main" id="{F4C2C6D8-4B4D-BE5F-1CE1-8EB9AB05FA0D}"/>
              </a:ext>
            </a:extLst>
          </p:cNvPr>
          <p:cNvSpPr>
            <a:spLocks noGrp="1" noChangeArrowheads="1"/>
          </p:cNvSpPr>
          <p:nvPr>
            <p:ph type="ftr" sz="quarter" idx="11"/>
          </p:nvPr>
        </p:nvSpPr>
        <p:spPr>
          <a:ln/>
        </p:spPr>
        <p:txBody>
          <a:bodyPr/>
          <a:lstStyle>
            <a:lvl1pPr>
              <a:defRPr/>
            </a:lvl1pPr>
          </a:lstStyle>
          <a:p>
            <a:pPr>
              <a:defRPr/>
            </a:pPr>
            <a:endParaRPr lang="en-US" altLang="en-US"/>
          </a:p>
        </p:txBody>
      </p:sp>
      <p:sp>
        <p:nvSpPr>
          <p:cNvPr id="7" name="Rectangle 7">
            <a:extLst>
              <a:ext uri="{FF2B5EF4-FFF2-40B4-BE49-F238E27FC236}">
                <a16:creationId xmlns:a16="http://schemas.microsoft.com/office/drawing/2014/main" id="{BBE82535-3071-553C-983B-42ED89C7D161}"/>
              </a:ext>
            </a:extLst>
          </p:cNvPr>
          <p:cNvSpPr>
            <a:spLocks noGrp="1" noChangeArrowheads="1"/>
          </p:cNvSpPr>
          <p:nvPr>
            <p:ph type="sldNum" sz="quarter" idx="12"/>
          </p:nvPr>
        </p:nvSpPr>
        <p:spPr>
          <a:ln/>
        </p:spPr>
        <p:txBody>
          <a:bodyPr/>
          <a:lstStyle>
            <a:lvl1pPr>
              <a:defRPr/>
            </a:lvl1pPr>
          </a:lstStyle>
          <a:p>
            <a:pPr>
              <a:defRPr/>
            </a:pPr>
            <a:fld id="{12545811-24D9-4FE9-BDFA-1BADE19E8451}" type="slidenum">
              <a:rPr lang="en-US" altLang="en-US"/>
              <a:pPr>
                <a:defRPr/>
              </a:pPr>
              <a:t>‹#›</a:t>
            </a:fld>
            <a:endParaRPr lang="en-US" altLang="en-US"/>
          </a:p>
        </p:txBody>
      </p:sp>
    </p:spTree>
    <p:extLst>
      <p:ext uri="{BB962C8B-B14F-4D97-AF65-F5344CB8AC3E}">
        <p14:creationId xmlns:p14="http://schemas.microsoft.com/office/powerpoint/2010/main" val="3414554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a:extLst>
              <a:ext uri="{FF2B5EF4-FFF2-40B4-BE49-F238E27FC236}">
                <a16:creationId xmlns:a16="http://schemas.microsoft.com/office/drawing/2014/main" id="{D8731DEF-6CB6-0CD6-FEB1-E4A9C85DB748}"/>
              </a:ext>
            </a:extLst>
          </p:cNvPr>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27" name="Rectangle 3">
            <a:extLst>
              <a:ext uri="{FF2B5EF4-FFF2-40B4-BE49-F238E27FC236}">
                <a16:creationId xmlns:a16="http://schemas.microsoft.com/office/drawing/2014/main" id="{D8F604F9-42FD-66D4-1B24-D7A381D8A9AA}"/>
              </a:ext>
            </a:extLst>
          </p:cNvPr>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8" name="Rectangle 4">
            <a:extLst>
              <a:ext uri="{FF2B5EF4-FFF2-40B4-BE49-F238E27FC236}">
                <a16:creationId xmlns:a16="http://schemas.microsoft.com/office/drawing/2014/main" id="{0240C234-567A-587E-0D62-A8CE732EDBE0}"/>
              </a:ext>
            </a:extLst>
          </p:cNvPr>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101" name="Rectangle 5">
            <a:extLst>
              <a:ext uri="{FF2B5EF4-FFF2-40B4-BE49-F238E27FC236}">
                <a16:creationId xmlns:a16="http://schemas.microsoft.com/office/drawing/2014/main" id="{2FFC9A19-9699-B602-7463-F2E56D302AB2}"/>
              </a:ext>
            </a:extLst>
          </p:cNvPr>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Arial" charset="0"/>
                <a:cs typeface="Arial" charset="0"/>
              </a:defRPr>
            </a:lvl1pPr>
          </a:lstStyle>
          <a:p>
            <a:pPr>
              <a:defRPr/>
            </a:pPr>
            <a:endParaRPr lang="en-US" altLang="en-US"/>
          </a:p>
        </p:txBody>
      </p:sp>
      <p:sp>
        <p:nvSpPr>
          <p:cNvPr id="4102" name="Rectangle 6">
            <a:extLst>
              <a:ext uri="{FF2B5EF4-FFF2-40B4-BE49-F238E27FC236}">
                <a16:creationId xmlns:a16="http://schemas.microsoft.com/office/drawing/2014/main" id="{07CBA30B-C194-8C2B-F668-67D30619DAD3}"/>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Arial" charset="0"/>
                <a:cs typeface="Arial" charset="0"/>
              </a:defRPr>
            </a:lvl1pPr>
          </a:lstStyle>
          <a:p>
            <a:pPr>
              <a:defRPr/>
            </a:pPr>
            <a:endParaRPr lang="en-US" altLang="en-US"/>
          </a:p>
        </p:txBody>
      </p:sp>
      <p:sp>
        <p:nvSpPr>
          <p:cNvPr id="4103" name="Rectangle 7">
            <a:extLst>
              <a:ext uri="{FF2B5EF4-FFF2-40B4-BE49-F238E27FC236}">
                <a16:creationId xmlns:a16="http://schemas.microsoft.com/office/drawing/2014/main" id="{66C1AF35-1C59-E4BF-49F0-1897A67E1DCB}"/>
              </a:ext>
            </a:extLst>
          </p:cNvPr>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a:lvl1pPr>
          </a:lstStyle>
          <a:p>
            <a:pPr>
              <a:defRPr/>
            </a:pPr>
            <a:fld id="{43894A43-B1D6-441F-A608-C06C070EE523}" type="slidenum">
              <a:rPr lang="en-US" altLang="en-US"/>
              <a:pPr>
                <a:defRPr/>
              </a:pPr>
              <a:t>‹#›</a:t>
            </a:fld>
            <a:endParaRPr lang="en-US" altLang="en-US"/>
          </a:p>
        </p:txBody>
      </p:sp>
      <p:grpSp>
        <p:nvGrpSpPr>
          <p:cNvPr id="1032" name="Group 8">
            <a:extLst>
              <a:ext uri="{FF2B5EF4-FFF2-40B4-BE49-F238E27FC236}">
                <a16:creationId xmlns:a16="http://schemas.microsoft.com/office/drawing/2014/main" id="{3C307EF0-A43E-8610-F0A9-8DD13FC9B634}"/>
              </a:ext>
            </a:extLst>
          </p:cNvPr>
          <p:cNvGrpSpPr>
            <a:grpSpLocks/>
          </p:cNvGrpSpPr>
          <p:nvPr/>
        </p:nvGrpSpPr>
        <p:grpSpPr bwMode="auto">
          <a:xfrm>
            <a:off x="8153400" y="152400"/>
            <a:ext cx="792163" cy="1295400"/>
            <a:chOff x="5136" y="960"/>
            <a:chExt cx="528" cy="864"/>
          </a:xfrm>
        </p:grpSpPr>
        <p:sp>
          <p:nvSpPr>
            <p:cNvPr id="1033" name="Oval 9">
              <a:extLst>
                <a:ext uri="{FF2B5EF4-FFF2-40B4-BE49-F238E27FC236}">
                  <a16:creationId xmlns:a16="http://schemas.microsoft.com/office/drawing/2014/main" id="{445EC6DF-A3BE-440E-5779-4D5A4FA35611}"/>
                </a:ext>
              </a:extLst>
            </p:cNvPr>
            <p:cNvSpPr>
              <a:spLocks noChangeArrowheads="1"/>
            </p:cNvSpPr>
            <p:nvPr/>
          </p:nvSpPr>
          <p:spPr bwMode="auto">
            <a:xfrm>
              <a:off x="5136" y="960"/>
              <a:ext cx="80"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4" name="Oval 10">
              <a:extLst>
                <a:ext uri="{FF2B5EF4-FFF2-40B4-BE49-F238E27FC236}">
                  <a16:creationId xmlns:a16="http://schemas.microsoft.com/office/drawing/2014/main" id="{6A969FA1-2EA2-3066-E507-E21E492FFEB0}"/>
                </a:ext>
              </a:extLst>
            </p:cNvPr>
            <p:cNvSpPr>
              <a:spLocks noChangeArrowheads="1"/>
            </p:cNvSpPr>
            <p:nvPr/>
          </p:nvSpPr>
          <p:spPr bwMode="auto">
            <a:xfrm>
              <a:off x="5248" y="960"/>
              <a:ext cx="79"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5" name="Oval 11">
              <a:extLst>
                <a:ext uri="{FF2B5EF4-FFF2-40B4-BE49-F238E27FC236}">
                  <a16:creationId xmlns:a16="http://schemas.microsoft.com/office/drawing/2014/main" id="{A57613AE-2226-2DFC-0FF9-5F9FA3938055}"/>
                </a:ext>
              </a:extLst>
            </p:cNvPr>
            <p:cNvSpPr>
              <a:spLocks noChangeArrowheads="1"/>
            </p:cNvSpPr>
            <p:nvPr/>
          </p:nvSpPr>
          <p:spPr bwMode="auto">
            <a:xfrm>
              <a:off x="5360" y="960"/>
              <a:ext cx="76"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6" name="Oval 12">
              <a:extLst>
                <a:ext uri="{FF2B5EF4-FFF2-40B4-BE49-F238E27FC236}">
                  <a16:creationId xmlns:a16="http://schemas.microsoft.com/office/drawing/2014/main" id="{E3224D73-F3AC-6819-9F1A-2A21F5C0B27C}"/>
                </a:ext>
              </a:extLst>
            </p:cNvPr>
            <p:cNvSpPr>
              <a:spLocks noChangeArrowheads="1"/>
            </p:cNvSpPr>
            <p:nvPr/>
          </p:nvSpPr>
          <p:spPr bwMode="auto">
            <a:xfrm>
              <a:off x="5136" y="1072"/>
              <a:ext cx="80"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7" name="Oval 13">
              <a:extLst>
                <a:ext uri="{FF2B5EF4-FFF2-40B4-BE49-F238E27FC236}">
                  <a16:creationId xmlns:a16="http://schemas.microsoft.com/office/drawing/2014/main" id="{A15CE691-D877-C139-132E-8A2A215349F5}"/>
                </a:ext>
              </a:extLst>
            </p:cNvPr>
            <p:cNvSpPr>
              <a:spLocks noChangeArrowheads="1"/>
            </p:cNvSpPr>
            <p:nvPr/>
          </p:nvSpPr>
          <p:spPr bwMode="auto">
            <a:xfrm>
              <a:off x="5248" y="1072"/>
              <a:ext cx="79"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8" name="Oval 14">
              <a:extLst>
                <a:ext uri="{FF2B5EF4-FFF2-40B4-BE49-F238E27FC236}">
                  <a16:creationId xmlns:a16="http://schemas.microsoft.com/office/drawing/2014/main" id="{519DE7C5-BB7E-EF67-B24C-3B557DBD8DAB}"/>
                </a:ext>
              </a:extLst>
            </p:cNvPr>
            <p:cNvSpPr>
              <a:spLocks noChangeArrowheads="1"/>
            </p:cNvSpPr>
            <p:nvPr/>
          </p:nvSpPr>
          <p:spPr bwMode="auto">
            <a:xfrm>
              <a:off x="5360" y="1072"/>
              <a:ext cx="76" cy="77"/>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39" name="Oval 15">
              <a:extLst>
                <a:ext uri="{FF2B5EF4-FFF2-40B4-BE49-F238E27FC236}">
                  <a16:creationId xmlns:a16="http://schemas.microsoft.com/office/drawing/2014/main" id="{5434271E-D07A-938B-DD28-ED7E2098E3E1}"/>
                </a:ext>
              </a:extLst>
            </p:cNvPr>
            <p:cNvSpPr>
              <a:spLocks noChangeArrowheads="1"/>
            </p:cNvSpPr>
            <p:nvPr/>
          </p:nvSpPr>
          <p:spPr bwMode="auto">
            <a:xfrm>
              <a:off x="5472" y="1072"/>
              <a:ext cx="73" cy="77"/>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0" name="Oval 16">
              <a:extLst>
                <a:ext uri="{FF2B5EF4-FFF2-40B4-BE49-F238E27FC236}">
                  <a16:creationId xmlns:a16="http://schemas.microsoft.com/office/drawing/2014/main" id="{D99587DD-B5DF-CD6F-FA96-BD0F8EE32847}"/>
                </a:ext>
              </a:extLst>
            </p:cNvPr>
            <p:cNvSpPr>
              <a:spLocks noChangeArrowheads="1"/>
            </p:cNvSpPr>
            <p:nvPr/>
          </p:nvSpPr>
          <p:spPr bwMode="auto">
            <a:xfrm>
              <a:off x="5136" y="1184"/>
              <a:ext cx="80" cy="73"/>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1" name="Oval 17">
              <a:extLst>
                <a:ext uri="{FF2B5EF4-FFF2-40B4-BE49-F238E27FC236}">
                  <a16:creationId xmlns:a16="http://schemas.microsoft.com/office/drawing/2014/main" id="{BA05B9E5-961C-AAF8-A3A8-65D3A940EAFF}"/>
                </a:ext>
              </a:extLst>
            </p:cNvPr>
            <p:cNvSpPr>
              <a:spLocks noChangeArrowheads="1"/>
            </p:cNvSpPr>
            <p:nvPr/>
          </p:nvSpPr>
          <p:spPr bwMode="auto">
            <a:xfrm>
              <a:off x="5248" y="1184"/>
              <a:ext cx="79" cy="73"/>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2" name="Oval 18">
              <a:extLst>
                <a:ext uri="{FF2B5EF4-FFF2-40B4-BE49-F238E27FC236}">
                  <a16:creationId xmlns:a16="http://schemas.microsoft.com/office/drawing/2014/main" id="{D9E7EB3B-5CEA-47C0-6018-13438ED448BD}"/>
                </a:ext>
              </a:extLst>
            </p:cNvPr>
            <p:cNvSpPr>
              <a:spLocks noChangeArrowheads="1"/>
            </p:cNvSpPr>
            <p:nvPr/>
          </p:nvSpPr>
          <p:spPr bwMode="auto">
            <a:xfrm>
              <a:off x="5360" y="1184"/>
              <a:ext cx="76" cy="73"/>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3" name="Oval 19">
              <a:extLst>
                <a:ext uri="{FF2B5EF4-FFF2-40B4-BE49-F238E27FC236}">
                  <a16:creationId xmlns:a16="http://schemas.microsoft.com/office/drawing/2014/main" id="{AF5B2454-C165-E92A-7193-8450CC4B5321}"/>
                </a:ext>
              </a:extLst>
            </p:cNvPr>
            <p:cNvSpPr>
              <a:spLocks noChangeArrowheads="1"/>
            </p:cNvSpPr>
            <p:nvPr/>
          </p:nvSpPr>
          <p:spPr bwMode="auto">
            <a:xfrm>
              <a:off x="5472" y="1184"/>
              <a:ext cx="73" cy="73"/>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4" name="Oval 20">
              <a:extLst>
                <a:ext uri="{FF2B5EF4-FFF2-40B4-BE49-F238E27FC236}">
                  <a16:creationId xmlns:a16="http://schemas.microsoft.com/office/drawing/2014/main" id="{6B586BD1-B677-1715-ACDA-BDB8F4F263F4}"/>
                </a:ext>
              </a:extLst>
            </p:cNvPr>
            <p:cNvSpPr>
              <a:spLocks noChangeArrowheads="1"/>
            </p:cNvSpPr>
            <p:nvPr/>
          </p:nvSpPr>
          <p:spPr bwMode="auto">
            <a:xfrm>
              <a:off x="5584" y="1184"/>
              <a:ext cx="80" cy="73"/>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5" name="Oval 21">
              <a:extLst>
                <a:ext uri="{FF2B5EF4-FFF2-40B4-BE49-F238E27FC236}">
                  <a16:creationId xmlns:a16="http://schemas.microsoft.com/office/drawing/2014/main" id="{4B8A1060-7FF4-2122-7914-4ACDFFBE89C6}"/>
                </a:ext>
              </a:extLst>
            </p:cNvPr>
            <p:cNvSpPr>
              <a:spLocks noChangeArrowheads="1"/>
            </p:cNvSpPr>
            <p:nvPr/>
          </p:nvSpPr>
          <p:spPr bwMode="auto">
            <a:xfrm>
              <a:off x="5136" y="1296"/>
              <a:ext cx="80" cy="80"/>
            </a:xfrm>
            <a:prstGeom prst="ellipse">
              <a:avLst/>
            </a:prstGeom>
            <a:solidFill>
              <a:schemeClr val="tx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6" name="Oval 22">
              <a:extLst>
                <a:ext uri="{FF2B5EF4-FFF2-40B4-BE49-F238E27FC236}">
                  <a16:creationId xmlns:a16="http://schemas.microsoft.com/office/drawing/2014/main" id="{9E934B55-FD12-8D97-4318-516B17624538}"/>
                </a:ext>
              </a:extLst>
            </p:cNvPr>
            <p:cNvSpPr>
              <a:spLocks noChangeArrowheads="1"/>
            </p:cNvSpPr>
            <p:nvPr/>
          </p:nvSpPr>
          <p:spPr bwMode="auto">
            <a:xfrm>
              <a:off x="5248" y="1296"/>
              <a:ext cx="79"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7" name="Oval 23">
              <a:extLst>
                <a:ext uri="{FF2B5EF4-FFF2-40B4-BE49-F238E27FC236}">
                  <a16:creationId xmlns:a16="http://schemas.microsoft.com/office/drawing/2014/main" id="{CE0FA87E-E606-734B-5263-69BC1F21F7AA}"/>
                </a:ext>
              </a:extLst>
            </p:cNvPr>
            <p:cNvSpPr>
              <a:spLocks noChangeArrowheads="1"/>
            </p:cNvSpPr>
            <p:nvPr/>
          </p:nvSpPr>
          <p:spPr bwMode="auto">
            <a:xfrm>
              <a:off x="5360" y="1296"/>
              <a:ext cx="76"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8" name="Oval 24">
              <a:extLst>
                <a:ext uri="{FF2B5EF4-FFF2-40B4-BE49-F238E27FC236}">
                  <a16:creationId xmlns:a16="http://schemas.microsoft.com/office/drawing/2014/main" id="{1DF4883B-CFC5-3DFE-80BA-B99B79C45B31}"/>
                </a:ext>
              </a:extLst>
            </p:cNvPr>
            <p:cNvSpPr>
              <a:spLocks noChangeArrowheads="1"/>
            </p:cNvSpPr>
            <p:nvPr/>
          </p:nvSpPr>
          <p:spPr bwMode="auto">
            <a:xfrm>
              <a:off x="5472" y="1296"/>
              <a:ext cx="73"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49" name="Oval 25">
              <a:extLst>
                <a:ext uri="{FF2B5EF4-FFF2-40B4-BE49-F238E27FC236}">
                  <a16:creationId xmlns:a16="http://schemas.microsoft.com/office/drawing/2014/main" id="{6C701311-6813-179E-324A-6F0CB24CC2CD}"/>
                </a:ext>
              </a:extLst>
            </p:cNvPr>
            <p:cNvSpPr>
              <a:spLocks noChangeArrowheads="1"/>
            </p:cNvSpPr>
            <p:nvPr/>
          </p:nvSpPr>
          <p:spPr bwMode="auto">
            <a:xfrm>
              <a:off x="5136" y="1408"/>
              <a:ext cx="80"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0" name="Oval 26">
              <a:extLst>
                <a:ext uri="{FF2B5EF4-FFF2-40B4-BE49-F238E27FC236}">
                  <a16:creationId xmlns:a16="http://schemas.microsoft.com/office/drawing/2014/main" id="{18D38DDB-F68F-1C6C-BC7D-09A46083C16D}"/>
                </a:ext>
              </a:extLst>
            </p:cNvPr>
            <p:cNvSpPr>
              <a:spLocks noChangeArrowheads="1"/>
            </p:cNvSpPr>
            <p:nvPr/>
          </p:nvSpPr>
          <p:spPr bwMode="auto">
            <a:xfrm>
              <a:off x="5248" y="1408"/>
              <a:ext cx="79" cy="80"/>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1" name="Oval 27">
              <a:extLst>
                <a:ext uri="{FF2B5EF4-FFF2-40B4-BE49-F238E27FC236}">
                  <a16:creationId xmlns:a16="http://schemas.microsoft.com/office/drawing/2014/main" id="{07BCC517-3E4C-726D-9E03-3981C36ECABF}"/>
                </a:ext>
              </a:extLst>
            </p:cNvPr>
            <p:cNvSpPr>
              <a:spLocks noChangeArrowheads="1"/>
            </p:cNvSpPr>
            <p:nvPr/>
          </p:nvSpPr>
          <p:spPr bwMode="auto">
            <a:xfrm>
              <a:off x="5360" y="1408"/>
              <a:ext cx="76"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2" name="Oval 28">
              <a:extLst>
                <a:ext uri="{FF2B5EF4-FFF2-40B4-BE49-F238E27FC236}">
                  <a16:creationId xmlns:a16="http://schemas.microsoft.com/office/drawing/2014/main" id="{624856B1-8781-3AFF-BF5C-7183C8C89E81}"/>
                </a:ext>
              </a:extLst>
            </p:cNvPr>
            <p:cNvSpPr>
              <a:spLocks noChangeArrowheads="1"/>
            </p:cNvSpPr>
            <p:nvPr/>
          </p:nvSpPr>
          <p:spPr bwMode="auto">
            <a:xfrm>
              <a:off x="5472" y="1408"/>
              <a:ext cx="73" cy="80"/>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3" name="Oval 29">
              <a:extLst>
                <a:ext uri="{FF2B5EF4-FFF2-40B4-BE49-F238E27FC236}">
                  <a16:creationId xmlns:a16="http://schemas.microsoft.com/office/drawing/2014/main" id="{21833107-0B67-11A3-9B9F-72DB6CF80AE8}"/>
                </a:ext>
              </a:extLst>
            </p:cNvPr>
            <p:cNvSpPr>
              <a:spLocks noChangeArrowheads="1"/>
            </p:cNvSpPr>
            <p:nvPr/>
          </p:nvSpPr>
          <p:spPr bwMode="auto">
            <a:xfrm>
              <a:off x="5584" y="1408"/>
              <a:ext cx="80"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4" name="Oval 30">
              <a:extLst>
                <a:ext uri="{FF2B5EF4-FFF2-40B4-BE49-F238E27FC236}">
                  <a16:creationId xmlns:a16="http://schemas.microsoft.com/office/drawing/2014/main" id="{6CFF0E1A-4B09-D7CC-25F3-5507B69DE17D}"/>
                </a:ext>
              </a:extLst>
            </p:cNvPr>
            <p:cNvSpPr>
              <a:spLocks noChangeArrowheads="1"/>
            </p:cNvSpPr>
            <p:nvPr/>
          </p:nvSpPr>
          <p:spPr bwMode="auto">
            <a:xfrm>
              <a:off x="5136" y="1520"/>
              <a:ext cx="80" cy="79"/>
            </a:xfrm>
            <a:prstGeom prst="ellipse">
              <a:avLst/>
            </a:prstGeom>
            <a:solidFill>
              <a:schemeClr val="accent2"/>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5" name="Oval 31">
              <a:extLst>
                <a:ext uri="{FF2B5EF4-FFF2-40B4-BE49-F238E27FC236}">
                  <a16:creationId xmlns:a16="http://schemas.microsoft.com/office/drawing/2014/main" id="{45437B99-7353-DE64-C5BA-5CF8B30AA95E}"/>
                </a:ext>
              </a:extLst>
            </p:cNvPr>
            <p:cNvSpPr>
              <a:spLocks noChangeArrowheads="1"/>
            </p:cNvSpPr>
            <p:nvPr/>
          </p:nvSpPr>
          <p:spPr bwMode="auto">
            <a:xfrm>
              <a:off x="5248" y="1520"/>
              <a:ext cx="79" cy="79"/>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6" name="Oval 32">
              <a:extLst>
                <a:ext uri="{FF2B5EF4-FFF2-40B4-BE49-F238E27FC236}">
                  <a16:creationId xmlns:a16="http://schemas.microsoft.com/office/drawing/2014/main" id="{A9251E53-A5B4-1ED2-BEBC-9BF872070FF0}"/>
                </a:ext>
              </a:extLst>
            </p:cNvPr>
            <p:cNvSpPr>
              <a:spLocks noChangeArrowheads="1"/>
            </p:cNvSpPr>
            <p:nvPr/>
          </p:nvSpPr>
          <p:spPr bwMode="auto">
            <a:xfrm>
              <a:off x="5360" y="1520"/>
              <a:ext cx="76" cy="79"/>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7" name="Oval 33">
              <a:extLst>
                <a:ext uri="{FF2B5EF4-FFF2-40B4-BE49-F238E27FC236}">
                  <a16:creationId xmlns:a16="http://schemas.microsoft.com/office/drawing/2014/main" id="{423E3D2D-E24B-4BBA-E2FA-5D047C1A2ABD}"/>
                </a:ext>
              </a:extLst>
            </p:cNvPr>
            <p:cNvSpPr>
              <a:spLocks noChangeArrowheads="1"/>
            </p:cNvSpPr>
            <p:nvPr/>
          </p:nvSpPr>
          <p:spPr bwMode="auto">
            <a:xfrm>
              <a:off x="5472" y="1520"/>
              <a:ext cx="73" cy="79"/>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8" name="Oval 34">
              <a:extLst>
                <a:ext uri="{FF2B5EF4-FFF2-40B4-BE49-F238E27FC236}">
                  <a16:creationId xmlns:a16="http://schemas.microsoft.com/office/drawing/2014/main" id="{239767D1-DF6F-3CF3-92E4-CFA6C39448EC}"/>
                </a:ext>
              </a:extLst>
            </p:cNvPr>
            <p:cNvSpPr>
              <a:spLocks noChangeArrowheads="1"/>
            </p:cNvSpPr>
            <p:nvPr/>
          </p:nvSpPr>
          <p:spPr bwMode="auto">
            <a:xfrm>
              <a:off x="5136" y="1632"/>
              <a:ext cx="80" cy="75"/>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59" name="Oval 35">
              <a:extLst>
                <a:ext uri="{FF2B5EF4-FFF2-40B4-BE49-F238E27FC236}">
                  <a16:creationId xmlns:a16="http://schemas.microsoft.com/office/drawing/2014/main" id="{50D0F6B9-C8DB-9D26-B30E-ED82B72012A6}"/>
                </a:ext>
              </a:extLst>
            </p:cNvPr>
            <p:cNvSpPr>
              <a:spLocks noChangeArrowheads="1"/>
            </p:cNvSpPr>
            <p:nvPr/>
          </p:nvSpPr>
          <p:spPr bwMode="auto">
            <a:xfrm>
              <a:off x="5248" y="1632"/>
              <a:ext cx="79" cy="75"/>
            </a:xfrm>
            <a:prstGeom prst="ellipse">
              <a:avLst/>
            </a:prstGeom>
            <a:solidFill>
              <a:schemeClr val="accent1"/>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60" name="Oval 36">
              <a:extLst>
                <a:ext uri="{FF2B5EF4-FFF2-40B4-BE49-F238E27FC236}">
                  <a16:creationId xmlns:a16="http://schemas.microsoft.com/office/drawing/2014/main" id="{98B34693-B46F-51E2-49D3-B65EA6DAFF2C}"/>
                </a:ext>
              </a:extLst>
            </p:cNvPr>
            <p:cNvSpPr>
              <a:spLocks noChangeArrowheads="1"/>
            </p:cNvSpPr>
            <p:nvPr/>
          </p:nvSpPr>
          <p:spPr bwMode="auto">
            <a:xfrm>
              <a:off x="5360" y="1632"/>
              <a:ext cx="76" cy="75"/>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61" name="Oval 37">
              <a:extLst>
                <a:ext uri="{FF2B5EF4-FFF2-40B4-BE49-F238E27FC236}">
                  <a16:creationId xmlns:a16="http://schemas.microsoft.com/office/drawing/2014/main" id="{B7720F3F-002D-8430-D6A6-262A4F030B4C}"/>
                </a:ext>
              </a:extLst>
            </p:cNvPr>
            <p:cNvSpPr>
              <a:spLocks noChangeArrowheads="1"/>
            </p:cNvSpPr>
            <p:nvPr/>
          </p:nvSpPr>
          <p:spPr bwMode="auto">
            <a:xfrm>
              <a:off x="5472" y="1632"/>
              <a:ext cx="73" cy="75"/>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62" name="Oval 38">
              <a:extLst>
                <a:ext uri="{FF2B5EF4-FFF2-40B4-BE49-F238E27FC236}">
                  <a16:creationId xmlns:a16="http://schemas.microsoft.com/office/drawing/2014/main" id="{26574D95-63AF-BDFA-6A9A-97B7C944561D}"/>
                </a:ext>
              </a:extLst>
            </p:cNvPr>
            <p:cNvSpPr>
              <a:spLocks noChangeArrowheads="1"/>
            </p:cNvSpPr>
            <p:nvPr/>
          </p:nvSpPr>
          <p:spPr bwMode="auto">
            <a:xfrm>
              <a:off x="5248" y="1744"/>
              <a:ext cx="79"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sp>
          <p:nvSpPr>
            <p:cNvPr id="1063" name="Oval 39">
              <a:extLst>
                <a:ext uri="{FF2B5EF4-FFF2-40B4-BE49-F238E27FC236}">
                  <a16:creationId xmlns:a16="http://schemas.microsoft.com/office/drawing/2014/main" id="{505F236D-D3A9-392D-0CCC-E12B1E650968}"/>
                </a:ext>
              </a:extLst>
            </p:cNvPr>
            <p:cNvSpPr>
              <a:spLocks noChangeArrowheads="1"/>
            </p:cNvSpPr>
            <p:nvPr/>
          </p:nvSpPr>
          <p:spPr bwMode="auto">
            <a:xfrm>
              <a:off x="5472" y="1744"/>
              <a:ext cx="73" cy="80"/>
            </a:xfrm>
            <a:prstGeom prst="ellipse">
              <a:avLst/>
            </a:prstGeom>
            <a:solidFill>
              <a:schemeClr val="folHlink"/>
            </a:solidFill>
            <a:ln>
              <a:noFill/>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defRPr/>
              </a:pPr>
              <a:endParaRPr lang="en-US" altLang="en-US"/>
            </a:p>
          </p:txBody>
        </p:sp>
      </p:grpSp>
    </p:spTree>
  </p:cSld>
  <p:clrMap bg1="lt1" tx1="dk1" bg2="lt2" tx2="dk2" accent1="accent1" accent2="accent2" accent3="accent3" accent4="accent4" accent5="accent5" accent6="accent6" hlink="hlink" folHlink="folHlink"/>
  <p:sldLayoutIdLst>
    <p:sldLayoutId id="2147483832" r:id="rId1"/>
    <p:sldLayoutId id="2147483820" r:id="rId2"/>
    <p:sldLayoutId id="2147483821" r:id="rId3"/>
    <p:sldLayoutId id="2147483822" r:id="rId4"/>
    <p:sldLayoutId id="2147483823" r:id="rId5"/>
    <p:sldLayoutId id="2147483824" r:id="rId6"/>
    <p:sldLayoutId id="2147483825" r:id="rId7"/>
    <p:sldLayoutId id="2147483826" r:id="rId8"/>
    <p:sldLayoutId id="2147483827" r:id="rId9"/>
    <p:sldLayoutId id="2147483828" r:id="rId10"/>
    <p:sldLayoutId id="2147483829" r:id="rId11"/>
    <p:sldLayoutId id="2147483830" r:id="rId12"/>
    <p:sldLayoutId id="2147483833" r:id="rId13"/>
    <p:sldLayoutId id="2147483831" r:id="rId14"/>
  </p:sldLayoutIdLst>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cs typeface="Arial" charset="0"/>
        </a:defRPr>
      </a:lvl2pPr>
      <a:lvl3pPr algn="l" rtl="0" eaLnBrk="0" fontAlgn="base" hangingPunct="0">
        <a:spcBef>
          <a:spcPct val="0"/>
        </a:spcBef>
        <a:spcAft>
          <a:spcPct val="0"/>
        </a:spcAft>
        <a:defRPr sz="3900" b="1">
          <a:solidFill>
            <a:schemeClr val="tx2"/>
          </a:solidFill>
          <a:latin typeface="Arial" charset="0"/>
          <a:cs typeface="Arial" charset="0"/>
        </a:defRPr>
      </a:lvl3pPr>
      <a:lvl4pPr algn="l" rtl="0" eaLnBrk="0" fontAlgn="base" hangingPunct="0">
        <a:spcBef>
          <a:spcPct val="0"/>
        </a:spcBef>
        <a:spcAft>
          <a:spcPct val="0"/>
        </a:spcAft>
        <a:defRPr sz="3900" b="1">
          <a:solidFill>
            <a:schemeClr val="tx2"/>
          </a:solidFill>
          <a:latin typeface="Arial" charset="0"/>
          <a:cs typeface="Arial" charset="0"/>
        </a:defRPr>
      </a:lvl4pPr>
      <a:lvl5pPr algn="l" rtl="0" eaLnBrk="0" fontAlgn="base" hangingPunct="0">
        <a:spcBef>
          <a:spcPct val="0"/>
        </a:spcBef>
        <a:spcAft>
          <a:spcPct val="0"/>
        </a:spcAft>
        <a:defRPr sz="3900" b="1">
          <a:solidFill>
            <a:schemeClr val="tx2"/>
          </a:solidFill>
          <a:latin typeface="Arial" charset="0"/>
          <a:cs typeface="Arial" charset="0"/>
        </a:defRPr>
      </a:lvl5pPr>
      <a:lvl6pPr marL="457200" algn="l" rtl="0" fontAlgn="base">
        <a:spcBef>
          <a:spcPct val="0"/>
        </a:spcBef>
        <a:spcAft>
          <a:spcPct val="0"/>
        </a:spcAft>
        <a:defRPr sz="3900" b="1">
          <a:solidFill>
            <a:schemeClr val="tx2"/>
          </a:solidFill>
          <a:latin typeface="Arial" charset="0"/>
          <a:cs typeface="Arial" charset="0"/>
        </a:defRPr>
      </a:lvl6pPr>
      <a:lvl7pPr marL="914400" algn="l" rtl="0" fontAlgn="base">
        <a:spcBef>
          <a:spcPct val="0"/>
        </a:spcBef>
        <a:spcAft>
          <a:spcPct val="0"/>
        </a:spcAft>
        <a:defRPr sz="3900" b="1">
          <a:solidFill>
            <a:schemeClr val="tx2"/>
          </a:solidFill>
          <a:latin typeface="Arial" charset="0"/>
          <a:cs typeface="Arial" charset="0"/>
        </a:defRPr>
      </a:lvl7pPr>
      <a:lvl8pPr marL="1371600" algn="l" rtl="0" fontAlgn="base">
        <a:spcBef>
          <a:spcPct val="0"/>
        </a:spcBef>
        <a:spcAft>
          <a:spcPct val="0"/>
        </a:spcAft>
        <a:defRPr sz="3900" b="1">
          <a:solidFill>
            <a:schemeClr val="tx2"/>
          </a:solidFill>
          <a:latin typeface="Arial" charset="0"/>
          <a:cs typeface="Arial" charset="0"/>
        </a:defRPr>
      </a:lvl8pPr>
      <a:lvl9pPr marL="1828800" algn="l" rtl="0" fontAlgn="base">
        <a:spcBef>
          <a:spcPct val="0"/>
        </a:spcBef>
        <a:spcAft>
          <a:spcPct val="0"/>
        </a:spcAft>
        <a:defRPr sz="3900" b="1">
          <a:solidFill>
            <a:schemeClr val="tx2"/>
          </a:solidFill>
          <a:latin typeface="Arial" charset="0"/>
          <a:cs typeface="Arial" charset="0"/>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cs typeface="+mn-cs"/>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cs typeface="+mn-cs"/>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cs typeface="+mn-cs"/>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cs typeface="+mn-cs"/>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15.bin"/><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oleObject" Target="../embeddings/oleObject18.bin"/><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19.bin"/><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21.bin"/><Relationship Id="rId1" Type="http://schemas.openxmlformats.org/officeDocument/2006/relationships/slideLayout" Target="../slideLayouts/slideLayout2.xml"/><Relationship Id="rId5" Type="http://schemas.openxmlformats.org/officeDocument/2006/relationships/image" Target="../media/image60.wmf"/><Relationship Id="rId4" Type="http://schemas.openxmlformats.org/officeDocument/2006/relationships/oleObject" Target="../embeddings/oleObject22.bin"/></Relationships>
</file>

<file path=ppt/slides/_rels/slide1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upload.wikimedia.org/wikipedia/en/3/3b/Marconi.jpg" TargetMode="External"/><Relationship Id="rId1" Type="http://schemas.openxmlformats.org/officeDocument/2006/relationships/slideLayout" Target="../slideLayouts/slideLayout4.xml"/><Relationship Id="rId5" Type="http://schemas.openxmlformats.org/officeDocument/2006/relationships/image" Target="../media/image6.jpeg"/><Relationship Id="rId4" Type="http://schemas.openxmlformats.org/officeDocument/2006/relationships/hyperlink" Target="http://zh.wikipedia.org/wiki/Image:Marconi.jpg" TargetMode="External"/></Relationships>
</file>

<file path=ppt/slides/_rels/slide1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168.xml.rels><?xml version="1.0" encoding="UTF-8" standalone="yes"?>
<Relationships xmlns="http://schemas.openxmlformats.org/package/2006/relationships"><Relationship Id="rId3" Type="http://schemas.openxmlformats.org/officeDocument/2006/relationships/image" Target="../media/image76.emf"/><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79.emf"/><Relationship Id="rId4" Type="http://schemas.openxmlformats.org/officeDocument/2006/relationships/image" Target="../media/image78.emf"/></Relationships>
</file>

<file path=ppt/slides/_rels/slide169.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81.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83.emf"/></Relationships>
</file>

<file path=ppt/slides/_rels/slide171.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84.emf"/></Relationships>
</file>

<file path=ppt/slides/_rels/slide17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5" Type="http://schemas.openxmlformats.org/officeDocument/2006/relationships/image" Target="../media/image23.wmf"/><Relationship Id="rId4" Type="http://schemas.openxmlformats.org/officeDocument/2006/relationships/oleObject" Target="../embeddings/oleObject2.bin"/><Relationship Id="rId9" Type="http://schemas.openxmlformats.org/officeDocument/2006/relationships/image" Target="../media/image25.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2.wmf"/><Relationship Id="rId7" Type="http://schemas.openxmlformats.org/officeDocument/2006/relationships/image" Target="../media/image24.wmf"/><Relationship Id="rId2" Type="http://schemas.openxmlformats.org/officeDocument/2006/relationships/oleObject" Target="../embeddings/oleObject5.bin"/><Relationship Id="rId1" Type="http://schemas.openxmlformats.org/officeDocument/2006/relationships/slideLayout" Target="../slideLayouts/slideLayout2.xml"/><Relationship Id="rId6" Type="http://schemas.openxmlformats.org/officeDocument/2006/relationships/oleObject" Target="../embeddings/oleObject7.bin"/><Relationship Id="rId5" Type="http://schemas.openxmlformats.org/officeDocument/2006/relationships/image" Target="../media/image23.wmf"/><Relationship Id="rId4" Type="http://schemas.openxmlformats.org/officeDocument/2006/relationships/oleObject" Target="../embeddings/oleObject6.bin"/><Relationship Id="rId9" Type="http://schemas.openxmlformats.org/officeDocument/2006/relationships/image" Target="../media/image25.wmf"/></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9.bin"/><Relationship Id="rId1" Type="http://schemas.openxmlformats.org/officeDocument/2006/relationships/slideLayout" Target="../slideLayouts/slideLayout6.xml"/><Relationship Id="rId5" Type="http://schemas.openxmlformats.org/officeDocument/2006/relationships/image" Target="../media/image30.wmf"/><Relationship Id="rId4" Type="http://schemas.openxmlformats.org/officeDocument/2006/relationships/oleObject" Target="../embeddings/oleObject10.bin"/></Relationships>
</file>

<file path=ppt/slides/_rels/slide69.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11.bin"/><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www.dect.ch/" TargetMode="External"/><Relationship Id="rId2" Type="http://schemas.openxmlformats.org/officeDocument/2006/relationships/hyperlink" Target="http://www.t-mobil.de/" TargetMode="External"/><Relationship Id="rId1" Type="http://schemas.openxmlformats.org/officeDocument/2006/relationships/slideLayout" Target="../slideLayouts/slideLayout2.xml"/><Relationship Id="rId4" Type="http://schemas.openxmlformats.org/officeDocument/2006/relationships/hyperlink" Target="http://www.d2privat.de/" TargetMode="External"/></Relationships>
</file>

<file path=ppt/slides/_rels/slide7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etsi.fr/" TargetMode="External"/><Relationship Id="rId2" Type="http://schemas.openxmlformats.org/officeDocument/2006/relationships/hyperlink" Target="http://www.eplus.de/" TargetMode="External"/><Relationship Id="rId1" Type="http://schemas.openxmlformats.org/officeDocument/2006/relationships/slideLayout" Target="../slideLayouts/slideLayout2.xml"/><Relationship Id="rId6" Type="http://schemas.openxmlformats.org/officeDocument/2006/relationships/hyperlink" Target="http://www.iridium.com/" TargetMode="External"/><Relationship Id="rId5" Type="http://schemas.openxmlformats.org/officeDocument/2006/relationships/hyperlink" Target="http://www.itu.int/imt" TargetMode="External"/><Relationship Id="rId4" Type="http://schemas.openxmlformats.org/officeDocument/2006/relationships/hyperlink" Target="http://standards.ieee.org/"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39.wmf"/><Relationship Id="rId4" Type="http://schemas.openxmlformats.org/officeDocument/2006/relationships/image" Target="../media/image38.wmf"/></Relationships>
</file>

<file path=ppt/slides/_rels/slide82.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12.bin"/><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8.wmf"/><Relationship Id="rId5" Type="http://schemas.openxmlformats.org/officeDocument/2006/relationships/image" Target="../media/image47.png"/><Relationship Id="rId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F7C81047-55D5-3303-8277-3102400AF065}"/>
              </a:ext>
            </a:extLst>
          </p:cNvPr>
          <p:cNvSpPr>
            <a:spLocks noGrp="1" noChangeArrowheads="1"/>
          </p:cNvSpPr>
          <p:nvPr>
            <p:ph type="ctrTitle"/>
          </p:nvPr>
        </p:nvSpPr>
        <p:spPr/>
        <p:txBody>
          <a:bodyPr/>
          <a:lstStyle/>
          <a:p>
            <a:pPr eaLnBrk="1" hangingPunct="1"/>
            <a:r>
              <a:rPr lang="en-US" altLang="en-US"/>
              <a:t>Wireless Mobile Communication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Box 2">
            <a:extLst>
              <a:ext uri="{FF2B5EF4-FFF2-40B4-BE49-F238E27FC236}">
                <a16:creationId xmlns:a16="http://schemas.microsoft.com/office/drawing/2014/main" id="{C4088BF0-9199-06CC-C841-DF8ABC507D09}"/>
              </a:ext>
            </a:extLst>
          </p:cNvPr>
          <p:cNvSpPr txBox="1">
            <a:spLocks noChangeArrowheads="1"/>
          </p:cNvSpPr>
          <p:nvPr/>
        </p:nvSpPr>
        <p:spPr bwMode="auto">
          <a:xfrm>
            <a:off x="228600" y="304800"/>
            <a:ext cx="457200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10000"/>
              </a:lnSpc>
            </a:pPr>
            <a:r>
              <a:rPr lang="en-US" altLang="en-US" sz="2400"/>
              <a:t>4G</a:t>
            </a:r>
          </a:p>
          <a:p>
            <a:pPr lvl="1" eaLnBrk="1" hangingPunct="1">
              <a:lnSpc>
                <a:spcPct val="90000"/>
              </a:lnSpc>
            </a:pPr>
            <a:r>
              <a:rPr lang="en-US" altLang="en-US" sz="2400"/>
              <a:t>All-IP-based, 100 Mbps data</a:t>
            </a:r>
          </a:p>
          <a:p>
            <a:pPr lvl="1" eaLnBrk="1" hangingPunct="1">
              <a:lnSpc>
                <a:spcPct val="90000"/>
              </a:lnSpc>
            </a:pPr>
            <a:endParaRPr lang="en-US" altLang="en-US" sz="2400"/>
          </a:p>
        </p:txBody>
      </p:sp>
      <p:sp>
        <p:nvSpPr>
          <p:cNvPr id="13315" name="Rectangle 1">
            <a:extLst>
              <a:ext uri="{FF2B5EF4-FFF2-40B4-BE49-F238E27FC236}">
                <a16:creationId xmlns:a16="http://schemas.microsoft.com/office/drawing/2014/main" id="{12E90032-4C56-F152-1A76-6C7D2ED574E4}"/>
              </a:ext>
            </a:extLst>
          </p:cNvPr>
          <p:cNvSpPr>
            <a:spLocks noChangeArrowheads="1"/>
          </p:cNvSpPr>
          <p:nvPr/>
        </p:nvSpPr>
        <p:spPr bwMode="auto">
          <a:xfrm>
            <a:off x="533400" y="990600"/>
            <a:ext cx="7543800" cy="415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sz="2400"/>
              <a:t>Technology: LTE, LTE-Advanced</a:t>
            </a:r>
          </a:p>
          <a:p>
            <a:pPr>
              <a:buFontTx/>
              <a:buChar char="•"/>
            </a:pPr>
            <a:r>
              <a:rPr lang="en-US" altLang="en-US" sz="2400"/>
              <a:t>Main Use: All-IP Services – High-speed Internet, VoIP</a:t>
            </a:r>
          </a:p>
          <a:p>
            <a:pPr>
              <a:buFontTx/>
              <a:buChar char="•"/>
            </a:pPr>
            <a:r>
              <a:rPr lang="en-US" altLang="en-US" sz="2400"/>
              <a:t>Data Speed: 100 Mbps – 1 Gbps (theoretical)</a:t>
            </a:r>
          </a:p>
          <a:p>
            <a:pPr>
              <a:buFontTx/>
              <a:buChar char="•"/>
            </a:pPr>
            <a:r>
              <a:rPr lang="en-US" altLang="en-US" sz="2400"/>
              <a:t>Key Features:</a:t>
            </a:r>
          </a:p>
          <a:p>
            <a:pPr>
              <a:buFontTx/>
              <a:buChar char="•"/>
            </a:pPr>
            <a:r>
              <a:rPr lang="en-US" altLang="en-US" sz="2400"/>
              <a:t>HD video streaming</a:t>
            </a:r>
          </a:p>
          <a:p>
            <a:pPr>
              <a:buFontTx/>
              <a:buChar char="•"/>
            </a:pPr>
            <a:r>
              <a:rPr lang="en-US" altLang="en-US" sz="2400"/>
              <a:t>VoLTE (Voice over LTE)</a:t>
            </a:r>
          </a:p>
          <a:p>
            <a:pPr>
              <a:buFontTx/>
              <a:buChar char="•"/>
            </a:pPr>
            <a:r>
              <a:rPr lang="en-US" altLang="en-US" sz="2400"/>
              <a:t>Low latency (30-50 ms)</a:t>
            </a:r>
          </a:p>
          <a:p>
            <a:pPr>
              <a:buFontTx/>
              <a:buChar char="•"/>
            </a:pPr>
            <a:r>
              <a:rPr lang="en-US" altLang="en-US" sz="2400"/>
              <a:t>Enhanced mobile broadband</a:t>
            </a:r>
          </a:p>
          <a:p>
            <a:pPr>
              <a:buFontTx/>
              <a:buChar char="•"/>
            </a:pPr>
            <a:r>
              <a:rPr lang="en-US" altLang="en-US" sz="2400"/>
              <a:t>Packet-switched network</a:t>
            </a:r>
          </a:p>
          <a:p>
            <a:pPr>
              <a:buFontTx/>
              <a:buChar char="•"/>
            </a:pPr>
            <a:r>
              <a:rPr lang="en-US" altLang="en-US" sz="2400"/>
              <a:t>4.5G/4.9G: LTE Advanced Pro introduced carrier aggregation, higher-order MIMO</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144F8B1B-C8C3-F2AE-5DD6-7957C2F3B230}"/>
              </a:ext>
            </a:extLst>
          </p:cNvPr>
          <p:cNvSpPr>
            <a:spLocks noGrp="1" noChangeArrowheads="1"/>
          </p:cNvSpPr>
          <p:nvPr>
            <p:ph type="title"/>
          </p:nvPr>
        </p:nvSpPr>
        <p:spPr>
          <a:xfrm>
            <a:off x="609600" y="968104"/>
            <a:ext cx="5943600" cy="685800"/>
          </a:xfrm>
        </p:spPr>
        <p:txBody>
          <a:bodyPr/>
          <a:lstStyle/>
          <a:p>
            <a:pPr algn="ctr" eaLnBrk="1" hangingPunct="1">
              <a:defRPr/>
            </a:pPr>
            <a:r>
              <a:rPr lang="en-US" sz="2100" dirty="0">
                <a:effectLst>
                  <a:outerShdw blurRad="38100" dist="38100" dir="2700000" algn="tl">
                    <a:srgbClr val="FFFFFF"/>
                  </a:outerShdw>
                </a:effectLst>
                <a:latin typeface="Copperplate Gothic Bold" pitchFamily="34" charset="0"/>
              </a:rPr>
              <a:t>Personal Communication System (PCS)</a:t>
            </a:r>
          </a:p>
        </p:txBody>
      </p:sp>
      <p:sp>
        <p:nvSpPr>
          <p:cNvPr id="394243" name="Rectangle 3">
            <a:extLst>
              <a:ext uri="{FF2B5EF4-FFF2-40B4-BE49-F238E27FC236}">
                <a16:creationId xmlns:a16="http://schemas.microsoft.com/office/drawing/2014/main" id="{B6D079F3-F9AD-6456-5E52-6EE7AB1B2580}"/>
              </a:ext>
            </a:extLst>
          </p:cNvPr>
          <p:cNvSpPr>
            <a:spLocks noGrp="1" noChangeArrowheads="1"/>
          </p:cNvSpPr>
          <p:nvPr>
            <p:ph type="body" idx="1"/>
          </p:nvPr>
        </p:nvSpPr>
        <p:spPr>
          <a:xfrm>
            <a:off x="2171700" y="2057400"/>
            <a:ext cx="2638425" cy="533400"/>
          </a:xfrm>
        </p:spPr>
        <p:txBody>
          <a:bodyPr/>
          <a:lstStyle/>
          <a:p>
            <a:pPr marL="400050" indent="-400050" algn="just">
              <a:lnSpc>
                <a:spcPct val="125000"/>
              </a:lnSpc>
              <a:buNone/>
            </a:pPr>
            <a:r>
              <a:rPr lang="en-US" altLang="en-US" sz="1800" b="1">
                <a:solidFill>
                  <a:srgbClr val="003399"/>
                </a:solidFill>
              </a:rPr>
              <a:t>	Handoff issues	</a:t>
            </a:r>
          </a:p>
        </p:txBody>
      </p:sp>
      <p:sp>
        <p:nvSpPr>
          <p:cNvPr id="394244" name="Rectangle 5">
            <a:extLst>
              <a:ext uri="{FF2B5EF4-FFF2-40B4-BE49-F238E27FC236}">
                <a16:creationId xmlns:a16="http://schemas.microsoft.com/office/drawing/2014/main" id="{9AE72614-12C2-7D78-753B-4764CFDAFDE7}"/>
              </a:ext>
            </a:extLst>
          </p:cNvPr>
          <p:cNvSpPr>
            <a:spLocks noChangeArrowheads="1"/>
          </p:cNvSpPr>
          <p:nvPr/>
        </p:nvSpPr>
        <p:spPr bwMode="auto">
          <a:xfrm>
            <a:off x="2820591" y="3055144"/>
            <a:ext cx="685800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60423" name="Rectangle 7">
            <a:extLst>
              <a:ext uri="{FF2B5EF4-FFF2-40B4-BE49-F238E27FC236}">
                <a16:creationId xmlns:a16="http://schemas.microsoft.com/office/drawing/2014/main" id="{8F0C4A44-6108-3BC4-7E3C-FA39265B8BD2}"/>
              </a:ext>
            </a:extLst>
          </p:cNvPr>
          <p:cNvSpPr>
            <a:spLocks noChangeArrowheads="1"/>
          </p:cNvSpPr>
          <p:nvPr/>
        </p:nvSpPr>
        <p:spPr bwMode="auto">
          <a:xfrm>
            <a:off x="2628900" y="2743200"/>
            <a:ext cx="3429000" cy="1053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914400" indent="-45720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algn="just" eaLnBrk="1" hangingPunct="1">
              <a:lnSpc>
                <a:spcPct val="125000"/>
              </a:lnSpc>
              <a:spcBef>
                <a:spcPct val="50000"/>
              </a:spcBef>
              <a:buClr>
                <a:srgbClr val="A50021"/>
              </a:buClr>
              <a:buSzPct val="85000"/>
              <a:buFont typeface="Wingdings" panose="05000000000000000000" pitchFamily="2" charset="2"/>
              <a:buChar char="v"/>
            </a:pPr>
            <a:r>
              <a:rPr lang="en-US" altLang="en-US" sz="1350" b="1" dirty="0">
                <a:solidFill>
                  <a:schemeClr val="tx2"/>
                </a:solidFill>
              </a:rPr>
              <a:t>Handoff detection</a:t>
            </a:r>
          </a:p>
          <a:p>
            <a:pPr lvl="1" algn="just" eaLnBrk="1" hangingPunct="1">
              <a:lnSpc>
                <a:spcPct val="125000"/>
              </a:lnSpc>
              <a:spcBef>
                <a:spcPct val="50000"/>
              </a:spcBef>
              <a:buClr>
                <a:srgbClr val="A50021"/>
              </a:buClr>
              <a:buSzPct val="85000"/>
              <a:buFont typeface="Wingdings" panose="05000000000000000000" pitchFamily="2" charset="2"/>
              <a:buChar char="v"/>
            </a:pPr>
            <a:r>
              <a:rPr lang="en-US" altLang="en-US" sz="1350" b="1" dirty="0">
                <a:solidFill>
                  <a:schemeClr val="tx2"/>
                </a:solidFill>
              </a:rPr>
              <a:t>Channel assignment</a:t>
            </a:r>
          </a:p>
          <a:p>
            <a:pPr lvl="1" algn="just" eaLnBrk="1" hangingPunct="1">
              <a:lnSpc>
                <a:spcPct val="125000"/>
              </a:lnSpc>
              <a:spcBef>
                <a:spcPct val="50000"/>
              </a:spcBef>
              <a:buClr>
                <a:srgbClr val="A50021"/>
              </a:buClr>
              <a:buSzPct val="85000"/>
              <a:buFont typeface="Wingdings" panose="05000000000000000000" pitchFamily="2" charset="2"/>
              <a:buChar char="v"/>
            </a:pPr>
            <a:r>
              <a:rPr lang="en-US" altLang="en-US" sz="1350" b="1" dirty="0">
                <a:solidFill>
                  <a:schemeClr val="tx2"/>
                </a:solidFill>
              </a:rPr>
              <a:t>Radio link transfer</a:t>
            </a:r>
          </a:p>
        </p:txBody>
      </p:sp>
      <p:sp>
        <p:nvSpPr>
          <p:cNvPr id="394246" name="Line 8">
            <a:extLst>
              <a:ext uri="{FF2B5EF4-FFF2-40B4-BE49-F238E27FC236}">
                <a16:creationId xmlns:a16="http://schemas.microsoft.com/office/drawing/2014/main" id="{335B665F-B411-DFD4-84AC-F458D9D917D4}"/>
              </a:ext>
            </a:extLst>
          </p:cNvPr>
          <p:cNvSpPr>
            <a:spLocks noChangeShapeType="1"/>
          </p:cNvSpPr>
          <p:nvPr/>
        </p:nvSpPr>
        <p:spPr bwMode="auto">
          <a:xfrm>
            <a:off x="2000250" y="2000250"/>
            <a:ext cx="600075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30230176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04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604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604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23" grpId="0" build="p" autoUpdateAnimBg="0"/>
    </p:bld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8D0E2065-CAE2-87BB-D5AD-7DF2C6E987DC}"/>
              </a:ext>
            </a:extLst>
          </p:cNvPr>
          <p:cNvSpPr>
            <a:spLocks noGrp="1" noChangeArrowheads="1"/>
          </p:cNvSpPr>
          <p:nvPr>
            <p:ph type="title"/>
          </p:nvPr>
        </p:nvSpPr>
        <p:spPr>
          <a:xfrm>
            <a:off x="2057400" y="1314450"/>
            <a:ext cx="5943600" cy="685800"/>
          </a:xfrm>
        </p:spPr>
        <p:txBody>
          <a:bodyPr/>
          <a:lstStyle/>
          <a:p>
            <a:pPr algn="ctr" eaLnBrk="1" hangingPunct="1">
              <a:defRPr/>
            </a:pPr>
            <a:r>
              <a:rPr lang="en-US" sz="2100">
                <a:effectLst>
                  <a:outerShdw blurRad="38100" dist="38100" dir="2700000" algn="tl">
                    <a:srgbClr val="FFFFFF"/>
                  </a:outerShdw>
                </a:effectLst>
                <a:latin typeface="Copperplate Gothic Bold" pitchFamily="34" charset="0"/>
              </a:rPr>
              <a:t>Personal Communication System (PCS)</a:t>
            </a:r>
          </a:p>
        </p:txBody>
      </p:sp>
      <p:sp>
        <p:nvSpPr>
          <p:cNvPr id="56323" name="Rectangle 3">
            <a:extLst>
              <a:ext uri="{FF2B5EF4-FFF2-40B4-BE49-F238E27FC236}">
                <a16:creationId xmlns:a16="http://schemas.microsoft.com/office/drawing/2014/main" id="{ADCA7635-5A27-ACAB-D680-FD459D827574}"/>
              </a:ext>
            </a:extLst>
          </p:cNvPr>
          <p:cNvSpPr>
            <a:spLocks noGrp="1" noChangeArrowheads="1"/>
          </p:cNvSpPr>
          <p:nvPr>
            <p:ph type="body" idx="1"/>
          </p:nvPr>
        </p:nvSpPr>
        <p:spPr>
          <a:xfrm>
            <a:off x="2686050" y="2971800"/>
            <a:ext cx="4343400" cy="1104900"/>
          </a:xfrm>
        </p:spPr>
        <p:txBody>
          <a:bodyPr/>
          <a:lstStyle/>
          <a:p>
            <a:pPr marL="457200" indent="-457200" algn="just">
              <a:lnSpc>
                <a:spcPct val="125000"/>
              </a:lnSpc>
              <a:buClr>
                <a:srgbClr val="D30909"/>
              </a:buClr>
              <a:buFont typeface="Wingdings" panose="05000000000000000000" pitchFamily="2" charset="2"/>
              <a:buChar char="v"/>
            </a:pPr>
            <a:r>
              <a:rPr lang="en-US" altLang="en-US" sz="1500" b="1">
                <a:solidFill>
                  <a:schemeClr val="tx2"/>
                </a:solidFill>
                <a:cs typeface="Times New Roman" panose="02020603050405020304" pitchFamily="18" charset="0"/>
              </a:rPr>
              <a:t>Mobile-Controlled handoff (MCHO)</a:t>
            </a:r>
          </a:p>
          <a:p>
            <a:pPr marL="457200" indent="-457200" algn="just">
              <a:lnSpc>
                <a:spcPct val="125000"/>
              </a:lnSpc>
              <a:buClr>
                <a:srgbClr val="D30909"/>
              </a:buClr>
              <a:buFont typeface="Wingdings" panose="05000000000000000000" pitchFamily="2" charset="2"/>
              <a:buChar char="v"/>
            </a:pPr>
            <a:r>
              <a:rPr lang="en-US" altLang="en-US" sz="1500" b="1">
                <a:solidFill>
                  <a:schemeClr val="tx2"/>
                </a:solidFill>
                <a:cs typeface="Times New Roman" panose="02020603050405020304" pitchFamily="18" charset="0"/>
              </a:rPr>
              <a:t>Network-Controlled handoff (NCHO)</a:t>
            </a:r>
          </a:p>
          <a:p>
            <a:pPr marL="457200" indent="-457200" algn="just">
              <a:lnSpc>
                <a:spcPct val="125000"/>
              </a:lnSpc>
              <a:buClr>
                <a:srgbClr val="D30909"/>
              </a:buClr>
              <a:buFont typeface="Wingdings" panose="05000000000000000000" pitchFamily="2" charset="2"/>
              <a:buChar char="v"/>
            </a:pPr>
            <a:r>
              <a:rPr lang="en-US" altLang="en-US" sz="1500" b="1">
                <a:solidFill>
                  <a:schemeClr val="tx2"/>
                </a:solidFill>
                <a:cs typeface="Times New Roman" panose="02020603050405020304" pitchFamily="18" charset="0"/>
              </a:rPr>
              <a:t>Mobile-Assisted handoff (MAHO)</a:t>
            </a:r>
            <a:endParaRPr lang="en-US" altLang="en-US" sz="1500" b="1">
              <a:solidFill>
                <a:srgbClr val="003399"/>
              </a:solidFill>
            </a:endParaRPr>
          </a:p>
        </p:txBody>
      </p:sp>
      <p:sp>
        <p:nvSpPr>
          <p:cNvPr id="395268" name="Rectangle 7">
            <a:extLst>
              <a:ext uri="{FF2B5EF4-FFF2-40B4-BE49-F238E27FC236}">
                <a16:creationId xmlns:a16="http://schemas.microsoft.com/office/drawing/2014/main" id="{CAA6137E-05A5-FBE9-3246-696E94F6BBB4}"/>
              </a:ext>
            </a:extLst>
          </p:cNvPr>
          <p:cNvSpPr>
            <a:spLocks noChangeArrowheads="1"/>
          </p:cNvSpPr>
          <p:nvPr/>
        </p:nvSpPr>
        <p:spPr bwMode="auto">
          <a:xfrm>
            <a:off x="2400300" y="2228851"/>
            <a:ext cx="3300904" cy="404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lnSpc>
                <a:spcPct val="125000"/>
              </a:lnSpc>
              <a:buClr>
                <a:schemeClr val="accent2"/>
              </a:buClr>
              <a:buSzPct val="85000"/>
              <a:buFont typeface="Wingdings" panose="05000000000000000000" pitchFamily="2" charset="2"/>
              <a:buNone/>
            </a:pPr>
            <a:r>
              <a:rPr lang="en-US" altLang="en-US" sz="1800" b="1">
                <a:solidFill>
                  <a:srgbClr val="003399"/>
                </a:solidFill>
              </a:rPr>
              <a:t>Handoff detection strategies</a:t>
            </a:r>
          </a:p>
        </p:txBody>
      </p:sp>
      <p:sp>
        <p:nvSpPr>
          <p:cNvPr id="395269" name="Line 8">
            <a:extLst>
              <a:ext uri="{FF2B5EF4-FFF2-40B4-BE49-F238E27FC236}">
                <a16:creationId xmlns:a16="http://schemas.microsoft.com/office/drawing/2014/main" id="{2000658D-CC6E-C110-FBF1-A0E39A323E8B}"/>
              </a:ext>
            </a:extLst>
          </p:cNvPr>
          <p:cNvSpPr>
            <a:spLocks noChangeShapeType="1"/>
          </p:cNvSpPr>
          <p:nvPr/>
        </p:nvSpPr>
        <p:spPr bwMode="auto">
          <a:xfrm>
            <a:off x="2000250" y="2000250"/>
            <a:ext cx="600075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381666279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6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utoUpdateAnimBg="0"/>
    </p:bldLst>
  </p:timing>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2338" name="Text Box 2">
            <a:extLst>
              <a:ext uri="{FF2B5EF4-FFF2-40B4-BE49-F238E27FC236}">
                <a16:creationId xmlns:a16="http://schemas.microsoft.com/office/drawing/2014/main" id="{D77908E3-CB3C-C76E-3BF4-F89E5E3D3602}"/>
              </a:ext>
            </a:extLst>
          </p:cNvPr>
          <p:cNvSpPr txBox="1">
            <a:spLocks noChangeArrowheads="1"/>
          </p:cNvSpPr>
          <p:nvPr/>
        </p:nvSpPr>
        <p:spPr bwMode="auto">
          <a:xfrm>
            <a:off x="5786438" y="6553200"/>
            <a:ext cx="3259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nb-NO" altLang="en-US" sz="1000" b="1">
                <a:solidFill>
                  <a:schemeClr val="bg1"/>
                </a:solidFill>
                <a:latin typeface="Times New Roman" panose="02020603050405020304" pitchFamily="18" charset="0"/>
              </a:rPr>
              <a:t>Tor K Moseng, Handoff in Wireless Internet Access</a:t>
            </a:r>
          </a:p>
        </p:txBody>
      </p:sp>
      <p:sp>
        <p:nvSpPr>
          <p:cNvPr id="142339" name="Rectangle 3">
            <a:extLst>
              <a:ext uri="{FF2B5EF4-FFF2-40B4-BE49-F238E27FC236}">
                <a16:creationId xmlns:a16="http://schemas.microsoft.com/office/drawing/2014/main" id="{801EF9DC-B22E-3BEB-B338-CC60F54F64C0}"/>
              </a:ext>
            </a:extLst>
          </p:cNvPr>
          <p:cNvSpPr>
            <a:spLocks noGrp="1" noChangeArrowheads="1"/>
          </p:cNvSpPr>
          <p:nvPr>
            <p:ph type="title"/>
          </p:nvPr>
        </p:nvSpPr>
        <p:spPr/>
        <p:txBody>
          <a:bodyPr/>
          <a:lstStyle/>
          <a:p>
            <a:r>
              <a:rPr lang="nb-NO" altLang="en-US"/>
              <a:t>Handover in GSM</a:t>
            </a:r>
          </a:p>
        </p:txBody>
      </p:sp>
      <p:sp>
        <p:nvSpPr>
          <p:cNvPr id="217092" name="Rectangle 4">
            <a:extLst>
              <a:ext uri="{FF2B5EF4-FFF2-40B4-BE49-F238E27FC236}">
                <a16:creationId xmlns:a16="http://schemas.microsoft.com/office/drawing/2014/main" id="{18BA4DCE-B171-B858-BD22-075B20017D81}"/>
              </a:ext>
            </a:extLst>
          </p:cNvPr>
          <p:cNvSpPr>
            <a:spLocks noGrp="1" noChangeArrowheads="1"/>
          </p:cNvSpPr>
          <p:nvPr>
            <p:ph idx="1"/>
          </p:nvPr>
        </p:nvSpPr>
        <p:spPr>
          <a:xfrm>
            <a:off x="546100" y="1971675"/>
            <a:ext cx="8347075" cy="3843338"/>
          </a:xfrm>
        </p:spPr>
        <p:txBody>
          <a:bodyPr/>
          <a:lstStyle/>
          <a:p>
            <a:r>
              <a:rPr lang="nb-NO" altLang="en-US"/>
              <a:t>Network-controlled, mobile terminal assisted handover</a:t>
            </a:r>
          </a:p>
          <a:p>
            <a:pPr lvl="1"/>
            <a:r>
              <a:rPr lang="nb-NO" altLang="en-US"/>
              <a:t>The network takes the handover decisions</a:t>
            </a:r>
          </a:p>
          <a:p>
            <a:pPr lvl="1"/>
            <a:r>
              <a:rPr lang="nb-NO" altLang="en-US"/>
              <a:t>The mobile terminal supervises and reports its signal quality</a:t>
            </a:r>
          </a:p>
          <a:p>
            <a:r>
              <a:rPr lang="nb-NO" altLang="en-US"/>
              <a:t>Three types of handover</a:t>
            </a:r>
          </a:p>
          <a:p>
            <a:pPr lvl="1"/>
            <a:r>
              <a:rPr lang="nb-NO" altLang="en-US"/>
              <a:t>Intra-BSC handover</a:t>
            </a:r>
          </a:p>
          <a:p>
            <a:pPr lvl="1"/>
            <a:r>
              <a:rPr lang="nb-NO" altLang="en-US"/>
              <a:t>Inter-BSC handover</a:t>
            </a:r>
          </a:p>
          <a:p>
            <a:pPr lvl="1"/>
            <a:r>
              <a:rPr lang="nb-NO" altLang="en-US"/>
              <a:t>Inter-MSC handover</a:t>
            </a:r>
          </a:p>
        </p:txBody>
      </p:sp>
      <p:sp>
        <p:nvSpPr>
          <p:cNvPr id="142341" name="Text Box 5">
            <a:extLst>
              <a:ext uri="{FF2B5EF4-FFF2-40B4-BE49-F238E27FC236}">
                <a16:creationId xmlns:a16="http://schemas.microsoft.com/office/drawing/2014/main" id="{310515BF-5B9C-FA3B-9CC1-294507C47080}"/>
              </a:ext>
            </a:extLst>
          </p:cNvPr>
          <p:cNvSpPr txBox="1">
            <a:spLocks noChangeArrowheads="1"/>
          </p:cNvSpPr>
          <p:nvPr/>
        </p:nvSpPr>
        <p:spPr bwMode="auto">
          <a:xfrm>
            <a:off x="365125" y="0"/>
            <a:ext cx="4027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b="1">
                <a:solidFill>
                  <a:schemeClr val="hlink"/>
                </a:solidFill>
                <a:latin typeface="Times New Roman" panose="02020603050405020304" pitchFamily="18" charset="0"/>
              </a:rPr>
              <a:t>Horizontal Handover</a:t>
            </a:r>
          </a:p>
        </p:txBody>
      </p:sp>
      <p:sp>
        <p:nvSpPr>
          <p:cNvPr id="142342" name="Rectangle 55">
            <a:extLst>
              <a:ext uri="{FF2B5EF4-FFF2-40B4-BE49-F238E27FC236}">
                <a16:creationId xmlns:a16="http://schemas.microsoft.com/office/drawing/2014/main" id="{AF846002-463A-7AD5-D5C9-FACCB4525196}"/>
              </a:ext>
            </a:extLst>
          </p:cNvPr>
          <p:cNvSpPr>
            <a:spLocks noChangeArrowheads="1"/>
          </p:cNvSpPr>
          <p:nvPr/>
        </p:nvSpPr>
        <p:spPr bwMode="auto">
          <a:xfrm>
            <a:off x="6327775" y="5454650"/>
            <a:ext cx="2816225" cy="9890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grpSp>
        <p:nvGrpSpPr>
          <p:cNvPr id="2" name="Group 149">
            <a:extLst>
              <a:ext uri="{FF2B5EF4-FFF2-40B4-BE49-F238E27FC236}">
                <a16:creationId xmlns:a16="http://schemas.microsoft.com/office/drawing/2014/main" id="{D058215D-5228-A2DA-5650-C503D727C61F}"/>
              </a:ext>
            </a:extLst>
          </p:cNvPr>
          <p:cNvGrpSpPr>
            <a:grpSpLocks/>
          </p:cNvGrpSpPr>
          <p:nvPr/>
        </p:nvGrpSpPr>
        <p:grpSpPr bwMode="auto">
          <a:xfrm>
            <a:off x="4167188" y="4598988"/>
            <a:ext cx="1800225" cy="1677987"/>
            <a:chOff x="-2762" y="1783"/>
            <a:chExt cx="1134" cy="1057"/>
          </a:xfrm>
        </p:grpSpPr>
        <p:sp>
          <p:nvSpPr>
            <p:cNvPr id="142382" name="AutoShape 56">
              <a:extLst>
                <a:ext uri="{FF2B5EF4-FFF2-40B4-BE49-F238E27FC236}">
                  <a16:creationId xmlns:a16="http://schemas.microsoft.com/office/drawing/2014/main" id="{BF9A5E53-F090-5B36-007F-CC75DE61710E}"/>
                </a:ext>
              </a:extLst>
            </p:cNvPr>
            <p:cNvSpPr>
              <a:spLocks noChangeArrowheads="1"/>
            </p:cNvSpPr>
            <p:nvPr/>
          </p:nvSpPr>
          <p:spPr bwMode="auto">
            <a:xfrm>
              <a:off x="-2762" y="2282"/>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83" name="AutoShape 57">
              <a:extLst>
                <a:ext uri="{FF2B5EF4-FFF2-40B4-BE49-F238E27FC236}">
                  <a16:creationId xmlns:a16="http://schemas.microsoft.com/office/drawing/2014/main" id="{AC5A16A2-4A8F-C0C5-1C11-2438F31B850B}"/>
                </a:ext>
              </a:extLst>
            </p:cNvPr>
            <p:cNvSpPr>
              <a:spLocks noChangeArrowheads="1"/>
            </p:cNvSpPr>
            <p:nvPr/>
          </p:nvSpPr>
          <p:spPr bwMode="auto">
            <a:xfrm>
              <a:off x="-2081" y="2282"/>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84" name="AutoShape 58">
              <a:extLst>
                <a:ext uri="{FF2B5EF4-FFF2-40B4-BE49-F238E27FC236}">
                  <a16:creationId xmlns:a16="http://schemas.microsoft.com/office/drawing/2014/main" id="{BDA6234B-CAD1-6EF5-33CC-482B7A8FB8E4}"/>
                </a:ext>
              </a:extLst>
            </p:cNvPr>
            <p:cNvSpPr>
              <a:spLocks noChangeArrowheads="1"/>
            </p:cNvSpPr>
            <p:nvPr/>
          </p:nvSpPr>
          <p:spPr bwMode="auto">
            <a:xfrm>
              <a:off x="-2422" y="2463"/>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2385" name="Picture 59" descr="MCj03499930000[1]">
              <a:extLst>
                <a:ext uri="{FF2B5EF4-FFF2-40B4-BE49-F238E27FC236}">
                  <a16:creationId xmlns:a16="http://schemas.microsoft.com/office/drawing/2014/main" id="{D58A8AF9-EE64-F21B-4977-B6488AAF8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0" y="2350"/>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6" name="Picture 60" descr="MCj03499930000[1]">
              <a:extLst>
                <a:ext uri="{FF2B5EF4-FFF2-40B4-BE49-F238E27FC236}">
                  <a16:creationId xmlns:a16="http://schemas.microsoft.com/office/drawing/2014/main" id="{1B5ACC71-88F7-1867-B9A0-A279F899B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 y="2548"/>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7" name="Picture 61" descr="MCj03499930000[1]">
              <a:extLst>
                <a:ext uri="{FF2B5EF4-FFF2-40B4-BE49-F238E27FC236}">
                  <a16:creationId xmlns:a16="http://schemas.microsoft.com/office/drawing/2014/main" id="{E2EBE0D8-E925-9ABD-A147-EEAF2AC57A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 y="2358"/>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88" name="Picture 62" descr="j0434845">
              <a:extLst>
                <a:ext uri="{FF2B5EF4-FFF2-40B4-BE49-F238E27FC236}">
                  <a16:creationId xmlns:a16="http://schemas.microsoft.com/office/drawing/2014/main" id="{F62B4AE9-8154-54DD-4F6F-F10FA7EC7F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7" y="1924"/>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89" name="Line 64">
              <a:extLst>
                <a:ext uri="{FF2B5EF4-FFF2-40B4-BE49-F238E27FC236}">
                  <a16:creationId xmlns:a16="http://schemas.microsoft.com/office/drawing/2014/main" id="{8991F6DE-AB7C-F7E1-5878-18FA2D74EC74}"/>
                </a:ext>
              </a:extLst>
            </p:cNvPr>
            <p:cNvSpPr>
              <a:spLocks noChangeShapeType="1"/>
            </p:cNvSpPr>
            <p:nvPr/>
          </p:nvSpPr>
          <p:spPr bwMode="auto">
            <a:xfrm flipH="1" flipV="1">
              <a:off x="-2138" y="2208"/>
              <a:ext cx="113"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90" name="Line 65">
              <a:extLst>
                <a:ext uri="{FF2B5EF4-FFF2-40B4-BE49-F238E27FC236}">
                  <a16:creationId xmlns:a16="http://schemas.microsoft.com/office/drawing/2014/main" id="{890D8AC3-D9BB-D54D-51D8-A0DF30D1C1BA}"/>
                </a:ext>
              </a:extLst>
            </p:cNvPr>
            <p:cNvSpPr>
              <a:spLocks noChangeShapeType="1"/>
            </p:cNvSpPr>
            <p:nvPr/>
          </p:nvSpPr>
          <p:spPr bwMode="auto">
            <a:xfrm flipV="1">
              <a:off x="-2195" y="2265"/>
              <a:ext cx="0"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91" name="Line 66">
              <a:extLst>
                <a:ext uri="{FF2B5EF4-FFF2-40B4-BE49-F238E27FC236}">
                  <a16:creationId xmlns:a16="http://schemas.microsoft.com/office/drawing/2014/main" id="{385493F8-AB3A-B8B0-3BB6-EC304D37C95F}"/>
                </a:ext>
              </a:extLst>
            </p:cNvPr>
            <p:cNvSpPr>
              <a:spLocks noChangeShapeType="1"/>
            </p:cNvSpPr>
            <p:nvPr/>
          </p:nvSpPr>
          <p:spPr bwMode="auto">
            <a:xfrm flipV="1">
              <a:off x="-2365" y="2208"/>
              <a:ext cx="85"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92" name="Text Box 79">
              <a:extLst>
                <a:ext uri="{FF2B5EF4-FFF2-40B4-BE49-F238E27FC236}">
                  <a16:creationId xmlns:a16="http://schemas.microsoft.com/office/drawing/2014/main" id="{7B3D79C0-A542-B296-BCB2-7D259E1211AD}"/>
                </a:ext>
              </a:extLst>
            </p:cNvPr>
            <p:cNvSpPr txBox="1">
              <a:spLocks noChangeArrowheads="1"/>
            </p:cNvSpPr>
            <p:nvPr/>
          </p:nvSpPr>
          <p:spPr bwMode="auto">
            <a:xfrm>
              <a:off x="-2338" y="1783"/>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BSC</a:t>
              </a:r>
            </a:p>
          </p:txBody>
        </p:sp>
      </p:grpSp>
      <p:grpSp>
        <p:nvGrpSpPr>
          <p:cNvPr id="142344" name="Group 55">
            <a:extLst>
              <a:ext uri="{FF2B5EF4-FFF2-40B4-BE49-F238E27FC236}">
                <a16:creationId xmlns:a16="http://schemas.microsoft.com/office/drawing/2014/main" id="{7F48836B-CC7C-3DB5-4F80-A511C05AD0CD}"/>
              </a:ext>
            </a:extLst>
          </p:cNvPr>
          <p:cNvGrpSpPr>
            <a:grpSpLocks/>
          </p:cNvGrpSpPr>
          <p:nvPr/>
        </p:nvGrpSpPr>
        <p:grpSpPr bwMode="auto">
          <a:xfrm>
            <a:off x="4167188" y="3473450"/>
            <a:ext cx="4635500" cy="2803525"/>
            <a:chOff x="4167188" y="3473450"/>
            <a:chExt cx="4635500" cy="2803525"/>
          </a:xfrm>
        </p:grpSpPr>
        <p:grpSp>
          <p:nvGrpSpPr>
            <p:cNvPr id="142345" name="Group 146">
              <a:extLst>
                <a:ext uri="{FF2B5EF4-FFF2-40B4-BE49-F238E27FC236}">
                  <a16:creationId xmlns:a16="http://schemas.microsoft.com/office/drawing/2014/main" id="{A999A6BF-74B1-DC67-56AF-4951842DA67D}"/>
                </a:ext>
              </a:extLst>
            </p:cNvPr>
            <p:cNvGrpSpPr>
              <a:grpSpLocks/>
            </p:cNvGrpSpPr>
            <p:nvPr/>
          </p:nvGrpSpPr>
          <p:grpSpPr bwMode="auto">
            <a:xfrm>
              <a:off x="4167188" y="4103688"/>
              <a:ext cx="3779837" cy="2173287"/>
              <a:chOff x="-2733" y="-154"/>
              <a:chExt cx="2381" cy="1369"/>
            </a:xfrm>
          </p:grpSpPr>
          <p:sp>
            <p:nvSpPr>
              <p:cNvPr id="142356" name="AutoShape 14">
                <a:extLst>
                  <a:ext uri="{FF2B5EF4-FFF2-40B4-BE49-F238E27FC236}">
                    <a16:creationId xmlns:a16="http://schemas.microsoft.com/office/drawing/2014/main" id="{155AECDE-2C88-57B4-8CA9-75F20CA925E7}"/>
                  </a:ext>
                </a:extLst>
              </p:cNvPr>
              <p:cNvSpPr>
                <a:spLocks noChangeArrowheads="1"/>
              </p:cNvSpPr>
              <p:nvPr/>
            </p:nvSpPr>
            <p:spPr bwMode="auto">
              <a:xfrm>
                <a:off x="-2733" y="657"/>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57" name="AutoShape 15">
                <a:extLst>
                  <a:ext uri="{FF2B5EF4-FFF2-40B4-BE49-F238E27FC236}">
                    <a16:creationId xmlns:a16="http://schemas.microsoft.com/office/drawing/2014/main" id="{304ECAD8-E90D-A7E1-EA85-9D5A8F631860}"/>
                  </a:ext>
                </a:extLst>
              </p:cNvPr>
              <p:cNvSpPr>
                <a:spLocks noChangeArrowheads="1"/>
              </p:cNvSpPr>
              <p:nvPr/>
            </p:nvSpPr>
            <p:spPr bwMode="auto">
              <a:xfrm>
                <a:off x="-2052" y="657"/>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58" name="AutoShape 16">
                <a:extLst>
                  <a:ext uri="{FF2B5EF4-FFF2-40B4-BE49-F238E27FC236}">
                    <a16:creationId xmlns:a16="http://schemas.microsoft.com/office/drawing/2014/main" id="{F4F008B7-AF41-CF02-96B0-C40587BB905E}"/>
                  </a:ext>
                </a:extLst>
              </p:cNvPr>
              <p:cNvSpPr>
                <a:spLocks noChangeArrowheads="1"/>
              </p:cNvSpPr>
              <p:nvPr/>
            </p:nvSpPr>
            <p:spPr bwMode="auto">
              <a:xfrm>
                <a:off x="-2393" y="838"/>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2359" name="Picture 17" descr="MCj03499930000[1]">
                <a:extLst>
                  <a:ext uri="{FF2B5EF4-FFF2-40B4-BE49-F238E27FC236}">
                    <a16:creationId xmlns:a16="http://schemas.microsoft.com/office/drawing/2014/main" id="{84FA0A61-D104-B144-C31F-381DCDC36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1" y="725"/>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0" name="Picture 18" descr="MCj03499930000[1]">
                <a:extLst>
                  <a:ext uri="{FF2B5EF4-FFF2-40B4-BE49-F238E27FC236}">
                    <a16:creationId xmlns:a16="http://schemas.microsoft.com/office/drawing/2014/main" id="{D6BCDB29-A7F5-AEA8-CCFB-B2058A7F8B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 y="923"/>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1" name="Picture 19" descr="MCj03499930000[1]">
                <a:extLst>
                  <a:ext uri="{FF2B5EF4-FFF2-40B4-BE49-F238E27FC236}">
                    <a16:creationId xmlns:a16="http://schemas.microsoft.com/office/drawing/2014/main" id="{D4290777-2227-B5C7-5441-352A07A958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8" y="733"/>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2" name="Picture 20" descr="j0434845">
                <a:extLst>
                  <a:ext uri="{FF2B5EF4-FFF2-40B4-BE49-F238E27FC236}">
                    <a16:creationId xmlns:a16="http://schemas.microsoft.com/office/drawing/2014/main" id="{5E05B6E7-8720-6BDD-7A5D-A188F81FA8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8" y="2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63" name="Picture 21" descr="j0434845">
                <a:extLst>
                  <a:ext uri="{FF2B5EF4-FFF2-40B4-BE49-F238E27FC236}">
                    <a16:creationId xmlns:a16="http://schemas.microsoft.com/office/drawing/2014/main" id="{1B036D7A-9DA8-41AD-B7B9-56E6D745E8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6" y="-12"/>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64" name="Line 25">
                <a:extLst>
                  <a:ext uri="{FF2B5EF4-FFF2-40B4-BE49-F238E27FC236}">
                    <a16:creationId xmlns:a16="http://schemas.microsoft.com/office/drawing/2014/main" id="{1B960E02-4A74-FC50-B6A0-49088E423997}"/>
                  </a:ext>
                </a:extLst>
              </p:cNvPr>
              <p:cNvSpPr>
                <a:spLocks noChangeShapeType="1"/>
              </p:cNvSpPr>
              <p:nvPr/>
            </p:nvSpPr>
            <p:spPr bwMode="auto">
              <a:xfrm flipH="1" flipV="1">
                <a:off x="-2109" y="583"/>
                <a:ext cx="113"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65" name="Line 27">
                <a:extLst>
                  <a:ext uri="{FF2B5EF4-FFF2-40B4-BE49-F238E27FC236}">
                    <a16:creationId xmlns:a16="http://schemas.microsoft.com/office/drawing/2014/main" id="{31AA8089-78DB-93F6-EDE2-3CF4BE1AED05}"/>
                  </a:ext>
                </a:extLst>
              </p:cNvPr>
              <p:cNvSpPr>
                <a:spLocks noChangeShapeType="1"/>
              </p:cNvSpPr>
              <p:nvPr/>
            </p:nvSpPr>
            <p:spPr bwMode="auto">
              <a:xfrm flipV="1">
                <a:off x="-2166" y="640"/>
                <a:ext cx="0"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66" name="Line 28">
                <a:extLst>
                  <a:ext uri="{FF2B5EF4-FFF2-40B4-BE49-F238E27FC236}">
                    <a16:creationId xmlns:a16="http://schemas.microsoft.com/office/drawing/2014/main" id="{DE5C7BF8-A891-CF0E-5C2D-18044E9224F3}"/>
                  </a:ext>
                </a:extLst>
              </p:cNvPr>
              <p:cNvSpPr>
                <a:spLocks noChangeShapeType="1"/>
              </p:cNvSpPr>
              <p:nvPr/>
            </p:nvSpPr>
            <p:spPr bwMode="auto">
              <a:xfrm flipV="1">
                <a:off x="-2336" y="583"/>
                <a:ext cx="85"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67" name="AutoShape 39">
                <a:extLst>
                  <a:ext uri="{FF2B5EF4-FFF2-40B4-BE49-F238E27FC236}">
                    <a16:creationId xmlns:a16="http://schemas.microsoft.com/office/drawing/2014/main" id="{EF2E1F25-4397-CB01-5BE5-3CF496C13DCF}"/>
                  </a:ext>
                </a:extLst>
              </p:cNvPr>
              <p:cNvSpPr>
                <a:spLocks noChangeArrowheads="1"/>
              </p:cNvSpPr>
              <p:nvPr/>
            </p:nvSpPr>
            <p:spPr bwMode="auto">
              <a:xfrm>
                <a:off x="-1486" y="657"/>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68" name="AutoShape 40">
                <a:extLst>
                  <a:ext uri="{FF2B5EF4-FFF2-40B4-BE49-F238E27FC236}">
                    <a16:creationId xmlns:a16="http://schemas.microsoft.com/office/drawing/2014/main" id="{DEB5BD64-18FC-3F94-4F47-E5B98C7E25FB}"/>
                  </a:ext>
                </a:extLst>
              </p:cNvPr>
              <p:cNvSpPr>
                <a:spLocks noChangeArrowheads="1"/>
              </p:cNvSpPr>
              <p:nvPr/>
            </p:nvSpPr>
            <p:spPr bwMode="auto">
              <a:xfrm>
                <a:off x="-805" y="657"/>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2369" name="AutoShape 41">
                <a:extLst>
                  <a:ext uri="{FF2B5EF4-FFF2-40B4-BE49-F238E27FC236}">
                    <a16:creationId xmlns:a16="http://schemas.microsoft.com/office/drawing/2014/main" id="{0595A62B-DEA1-A704-0CBD-4F4A1098FE83}"/>
                  </a:ext>
                </a:extLst>
              </p:cNvPr>
              <p:cNvSpPr>
                <a:spLocks noChangeArrowheads="1"/>
              </p:cNvSpPr>
              <p:nvPr/>
            </p:nvSpPr>
            <p:spPr bwMode="auto">
              <a:xfrm>
                <a:off x="-1146" y="838"/>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2370" name="Picture 42" descr="MCj03499930000[1]">
                <a:extLst>
                  <a:ext uri="{FF2B5EF4-FFF2-40B4-BE49-F238E27FC236}">
                    <a16:creationId xmlns:a16="http://schemas.microsoft.com/office/drawing/2014/main" id="{F71D81F0-76C7-352A-7043-F69BADD43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4" y="725"/>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71" name="Picture 43" descr="MCj03499930000[1]">
                <a:extLst>
                  <a:ext uri="{FF2B5EF4-FFF2-40B4-BE49-F238E27FC236}">
                    <a16:creationId xmlns:a16="http://schemas.microsoft.com/office/drawing/2014/main" id="{66D8D4E6-337D-2D53-4E2A-268621E26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 y="923"/>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72" name="Picture 44" descr="MCj03499930000[1]">
                <a:extLst>
                  <a:ext uri="{FF2B5EF4-FFF2-40B4-BE49-F238E27FC236}">
                    <a16:creationId xmlns:a16="http://schemas.microsoft.com/office/drawing/2014/main" id="{AEA8ADE1-B308-1F37-C01F-C56D1BB19F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 y="733"/>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73" name="Picture 45" descr="j0434845">
                <a:extLst>
                  <a:ext uri="{FF2B5EF4-FFF2-40B4-BE49-F238E27FC236}">
                    <a16:creationId xmlns:a16="http://schemas.microsoft.com/office/drawing/2014/main" id="{160FD860-B40C-E05A-23B8-2A54C6E92C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1" y="2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74" name="Line 46">
                <a:extLst>
                  <a:ext uri="{FF2B5EF4-FFF2-40B4-BE49-F238E27FC236}">
                    <a16:creationId xmlns:a16="http://schemas.microsoft.com/office/drawing/2014/main" id="{30A39536-8439-EFD7-D628-9E24E81C605C}"/>
                  </a:ext>
                </a:extLst>
              </p:cNvPr>
              <p:cNvSpPr>
                <a:spLocks noChangeShapeType="1"/>
              </p:cNvSpPr>
              <p:nvPr/>
            </p:nvSpPr>
            <p:spPr bwMode="auto">
              <a:xfrm flipH="1" flipV="1">
                <a:off x="-862" y="583"/>
                <a:ext cx="113"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5" name="Line 47">
                <a:extLst>
                  <a:ext uri="{FF2B5EF4-FFF2-40B4-BE49-F238E27FC236}">
                    <a16:creationId xmlns:a16="http://schemas.microsoft.com/office/drawing/2014/main" id="{BFA9E02D-9B5F-A10A-E234-BE2117F0A5CD}"/>
                  </a:ext>
                </a:extLst>
              </p:cNvPr>
              <p:cNvSpPr>
                <a:spLocks noChangeShapeType="1"/>
              </p:cNvSpPr>
              <p:nvPr/>
            </p:nvSpPr>
            <p:spPr bwMode="auto">
              <a:xfrm flipV="1">
                <a:off x="-919" y="640"/>
                <a:ext cx="0" cy="17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6" name="Line 48">
                <a:extLst>
                  <a:ext uri="{FF2B5EF4-FFF2-40B4-BE49-F238E27FC236}">
                    <a16:creationId xmlns:a16="http://schemas.microsoft.com/office/drawing/2014/main" id="{419398AD-FF95-8E82-4907-8C7F12582C6E}"/>
                  </a:ext>
                </a:extLst>
              </p:cNvPr>
              <p:cNvSpPr>
                <a:spLocks noChangeShapeType="1"/>
              </p:cNvSpPr>
              <p:nvPr/>
            </p:nvSpPr>
            <p:spPr bwMode="auto">
              <a:xfrm flipV="1">
                <a:off x="-1089" y="583"/>
                <a:ext cx="85"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7" name="Line 49">
                <a:extLst>
                  <a:ext uri="{FF2B5EF4-FFF2-40B4-BE49-F238E27FC236}">
                    <a16:creationId xmlns:a16="http://schemas.microsoft.com/office/drawing/2014/main" id="{9E5BD5F8-51EB-BB46-C379-B0DB09602A51}"/>
                  </a:ext>
                </a:extLst>
              </p:cNvPr>
              <p:cNvSpPr>
                <a:spLocks noChangeShapeType="1"/>
              </p:cNvSpPr>
              <p:nvPr/>
            </p:nvSpPr>
            <p:spPr bwMode="auto">
              <a:xfrm flipV="1">
                <a:off x="-1967" y="214"/>
                <a:ext cx="226" cy="1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8" name="Line 51">
                <a:extLst>
                  <a:ext uri="{FF2B5EF4-FFF2-40B4-BE49-F238E27FC236}">
                    <a16:creationId xmlns:a16="http://schemas.microsoft.com/office/drawing/2014/main" id="{43DBB033-FBFF-EF77-E66F-BAE681DF4D49}"/>
                  </a:ext>
                </a:extLst>
              </p:cNvPr>
              <p:cNvSpPr>
                <a:spLocks noChangeShapeType="1"/>
              </p:cNvSpPr>
              <p:nvPr/>
            </p:nvSpPr>
            <p:spPr bwMode="auto">
              <a:xfrm rot="5400000" flipV="1">
                <a:off x="-1272" y="171"/>
                <a:ext cx="141" cy="22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79" name="Text Box 52">
                <a:extLst>
                  <a:ext uri="{FF2B5EF4-FFF2-40B4-BE49-F238E27FC236}">
                    <a16:creationId xmlns:a16="http://schemas.microsoft.com/office/drawing/2014/main" id="{B3244F6C-01EE-68DD-2089-E815670F441C}"/>
                  </a:ext>
                </a:extLst>
              </p:cNvPr>
              <p:cNvSpPr txBox="1">
                <a:spLocks noChangeArrowheads="1"/>
              </p:cNvSpPr>
              <p:nvPr/>
            </p:nvSpPr>
            <p:spPr bwMode="auto">
              <a:xfrm>
                <a:off x="-2309" y="158"/>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BSC</a:t>
                </a:r>
              </a:p>
            </p:txBody>
          </p:sp>
          <p:sp>
            <p:nvSpPr>
              <p:cNvPr id="142380" name="Text Box 53">
                <a:extLst>
                  <a:ext uri="{FF2B5EF4-FFF2-40B4-BE49-F238E27FC236}">
                    <a16:creationId xmlns:a16="http://schemas.microsoft.com/office/drawing/2014/main" id="{671E9655-AAD2-78F6-F649-49F30704D510}"/>
                  </a:ext>
                </a:extLst>
              </p:cNvPr>
              <p:cNvSpPr txBox="1">
                <a:spLocks noChangeArrowheads="1"/>
              </p:cNvSpPr>
              <p:nvPr/>
            </p:nvSpPr>
            <p:spPr bwMode="auto">
              <a:xfrm>
                <a:off x="-1061" y="158"/>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BSC</a:t>
                </a:r>
              </a:p>
            </p:txBody>
          </p:sp>
          <p:sp>
            <p:nvSpPr>
              <p:cNvPr id="142381" name="Text Box 54">
                <a:extLst>
                  <a:ext uri="{FF2B5EF4-FFF2-40B4-BE49-F238E27FC236}">
                    <a16:creationId xmlns:a16="http://schemas.microsoft.com/office/drawing/2014/main" id="{37414AA9-5361-BD90-03DC-D87B19EB6BB9}"/>
                  </a:ext>
                </a:extLst>
              </p:cNvPr>
              <p:cNvSpPr txBox="1">
                <a:spLocks noChangeArrowheads="1"/>
              </p:cNvSpPr>
              <p:nvPr/>
            </p:nvSpPr>
            <p:spPr bwMode="auto">
              <a:xfrm>
                <a:off x="-1657" y="-154"/>
                <a:ext cx="32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MSC</a:t>
                </a:r>
              </a:p>
            </p:txBody>
          </p:sp>
        </p:grpSp>
        <p:grpSp>
          <p:nvGrpSpPr>
            <p:cNvPr id="142346" name="Group 150">
              <a:extLst>
                <a:ext uri="{FF2B5EF4-FFF2-40B4-BE49-F238E27FC236}">
                  <a16:creationId xmlns:a16="http://schemas.microsoft.com/office/drawing/2014/main" id="{DDB5E5D2-66FF-43FD-BBAD-13970A035CCB}"/>
                </a:ext>
              </a:extLst>
            </p:cNvPr>
            <p:cNvGrpSpPr>
              <a:grpSpLocks/>
            </p:cNvGrpSpPr>
            <p:nvPr/>
          </p:nvGrpSpPr>
          <p:grpSpPr bwMode="auto">
            <a:xfrm>
              <a:off x="6464300" y="3473450"/>
              <a:ext cx="2338388" cy="1981200"/>
              <a:chOff x="4072" y="2188"/>
              <a:chExt cx="1473" cy="1248"/>
            </a:xfrm>
          </p:grpSpPr>
          <p:pic>
            <p:nvPicPr>
              <p:cNvPr id="142347" name="Picture 138" descr="j0434845">
                <a:extLst>
                  <a:ext uri="{FF2B5EF4-FFF2-40B4-BE49-F238E27FC236}">
                    <a16:creationId xmlns:a16="http://schemas.microsoft.com/office/drawing/2014/main" id="{B91CD143-07CB-2B59-24D4-F66A3218C2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3" y="2330"/>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8" name="Line 139">
                <a:extLst>
                  <a:ext uri="{FF2B5EF4-FFF2-40B4-BE49-F238E27FC236}">
                    <a16:creationId xmlns:a16="http://schemas.microsoft.com/office/drawing/2014/main" id="{3C97516A-8F9C-FDBB-A3B2-2691E37CF429}"/>
                  </a:ext>
                </a:extLst>
              </p:cNvPr>
              <p:cNvSpPr>
                <a:spLocks noChangeShapeType="1"/>
              </p:cNvSpPr>
              <p:nvPr/>
            </p:nvSpPr>
            <p:spPr bwMode="auto">
              <a:xfrm flipV="1">
                <a:off x="4072" y="2556"/>
                <a:ext cx="226" cy="1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49" name="Text Box 140">
                <a:extLst>
                  <a:ext uri="{FF2B5EF4-FFF2-40B4-BE49-F238E27FC236}">
                    <a16:creationId xmlns:a16="http://schemas.microsoft.com/office/drawing/2014/main" id="{50C6ED6D-F82C-A4F4-418F-E3A2634AE16A}"/>
                  </a:ext>
                </a:extLst>
              </p:cNvPr>
              <p:cNvSpPr txBox="1">
                <a:spLocks noChangeArrowheads="1"/>
              </p:cNvSpPr>
              <p:nvPr/>
            </p:nvSpPr>
            <p:spPr bwMode="auto">
              <a:xfrm>
                <a:off x="4382" y="2188"/>
                <a:ext cx="329"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MSC</a:t>
                </a:r>
              </a:p>
            </p:txBody>
          </p:sp>
          <p:pic>
            <p:nvPicPr>
              <p:cNvPr id="142350" name="Picture 141" descr="j0434845">
                <a:extLst>
                  <a:ext uri="{FF2B5EF4-FFF2-40B4-BE49-F238E27FC236}">
                    <a16:creationId xmlns:a16="http://schemas.microsoft.com/office/drawing/2014/main" id="{EBAA3AF6-6417-C948-C2AF-21AECAAD21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1" y="2670"/>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1" name="Text Box 142">
                <a:extLst>
                  <a:ext uri="{FF2B5EF4-FFF2-40B4-BE49-F238E27FC236}">
                    <a16:creationId xmlns:a16="http://schemas.microsoft.com/office/drawing/2014/main" id="{051719C8-E965-F431-C32A-2A77B98DAA20}"/>
                  </a:ext>
                </a:extLst>
              </p:cNvPr>
              <p:cNvSpPr txBox="1">
                <a:spLocks noChangeArrowheads="1"/>
              </p:cNvSpPr>
              <p:nvPr/>
            </p:nvSpPr>
            <p:spPr bwMode="auto">
              <a:xfrm>
                <a:off x="4920" y="2529"/>
                <a:ext cx="313"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200">
                    <a:latin typeface="Times New Roman" panose="02020603050405020304" pitchFamily="18" charset="0"/>
                  </a:rPr>
                  <a:t>BSC</a:t>
                </a:r>
              </a:p>
            </p:txBody>
          </p:sp>
          <p:sp>
            <p:nvSpPr>
              <p:cNvPr id="142352" name="AutoShape 143">
                <a:extLst>
                  <a:ext uri="{FF2B5EF4-FFF2-40B4-BE49-F238E27FC236}">
                    <a16:creationId xmlns:a16="http://schemas.microsoft.com/office/drawing/2014/main" id="{FBCF4B4E-9D82-1847-04C4-B33A107DA087}"/>
                  </a:ext>
                </a:extLst>
              </p:cNvPr>
              <p:cNvSpPr>
                <a:spLocks noChangeArrowheads="1"/>
              </p:cNvSpPr>
              <p:nvPr/>
            </p:nvSpPr>
            <p:spPr bwMode="auto">
              <a:xfrm>
                <a:off x="5092" y="3059"/>
                <a:ext cx="453" cy="377"/>
              </a:xfrm>
              <a:prstGeom prst="hexagon">
                <a:avLst>
                  <a:gd name="adj" fmla="val 30040"/>
                  <a:gd name="vf" fmla="val 115470"/>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2353" name="Picture 144" descr="MCj03499930000[1]">
                <a:extLst>
                  <a:ext uri="{FF2B5EF4-FFF2-40B4-BE49-F238E27FC236}">
                    <a16:creationId xmlns:a16="http://schemas.microsoft.com/office/drawing/2014/main" id="{A52B9E2C-04C1-F388-DD9B-E8D59F4AA0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 y="3127"/>
                <a:ext cx="129" cy="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54" name="Line 147">
                <a:extLst>
                  <a:ext uri="{FF2B5EF4-FFF2-40B4-BE49-F238E27FC236}">
                    <a16:creationId xmlns:a16="http://schemas.microsoft.com/office/drawing/2014/main" id="{7B977CF1-4B9F-1CCD-BF9A-CF0B9C418822}"/>
                  </a:ext>
                </a:extLst>
              </p:cNvPr>
              <p:cNvSpPr>
                <a:spLocks noChangeShapeType="1"/>
              </p:cNvSpPr>
              <p:nvPr/>
            </p:nvSpPr>
            <p:spPr bwMode="auto">
              <a:xfrm flipH="1" flipV="1">
                <a:off x="4694" y="2614"/>
                <a:ext cx="198" cy="1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2355" name="Line 148">
                <a:extLst>
                  <a:ext uri="{FF2B5EF4-FFF2-40B4-BE49-F238E27FC236}">
                    <a16:creationId xmlns:a16="http://schemas.microsoft.com/office/drawing/2014/main" id="{25829DD9-02AC-7774-880B-5178BDCB4C7B}"/>
                  </a:ext>
                </a:extLst>
              </p:cNvPr>
              <p:cNvSpPr>
                <a:spLocks noChangeShapeType="1"/>
              </p:cNvSpPr>
              <p:nvPr/>
            </p:nvSpPr>
            <p:spPr bwMode="auto">
              <a:xfrm flipH="1" flipV="1">
                <a:off x="5176" y="2925"/>
                <a:ext cx="113" cy="8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spTree>
    <p:extLst>
      <p:ext uri="{BB962C8B-B14F-4D97-AF65-F5344CB8AC3E}">
        <p14:creationId xmlns:p14="http://schemas.microsoft.com/office/powerpoint/2010/main" val="3307967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7092">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17092">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17092">
                                            <p:txEl>
                                              <p:pRg st="5" end="5"/>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709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2"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1026">
            <a:extLst>
              <a:ext uri="{FF2B5EF4-FFF2-40B4-BE49-F238E27FC236}">
                <a16:creationId xmlns:a16="http://schemas.microsoft.com/office/drawing/2014/main" id="{D26A7291-20CB-8650-1005-7A9CFCEC8D5A}"/>
              </a:ext>
            </a:extLst>
          </p:cNvPr>
          <p:cNvSpPr>
            <a:spLocks noGrp="1" noChangeArrowheads="1"/>
          </p:cNvSpPr>
          <p:nvPr>
            <p:ph type="title"/>
          </p:nvPr>
        </p:nvSpPr>
        <p:spPr>
          <a:xfrm>
            <a:off x="914400" y="152400"/>
            <a:ext cx="7772400" cy="762000"/>
          </a:xfrm>
        </p:spPr>
        <p:txBody>
          <a:bodyPr/>
          <a:lstStyle/>
          <a:p>
            <a:r>
              <a:rPr lang="en-US" altLang="en-US" sz="3600">
                <a:solidFill>
                  <a:schemeClr val="tx1"/>
                </a:solidFill>
                <a:latin typeface="Times New Roman" panose="02020603050405020304" pitchFamily="18" charset="0"/>
              </a:rPr>
              <a:t>Handoff Region</a:t>
            </a:r>
          </a:p>
        </p:txBody>
      </p:sp>
      <p:sp>
        <p:nvSpPr>
          <p:cNvPr id="144387" name="Slide Number Placeholder 5">
            <a:extLst>
              <a:ext uri="{FF2B5EF4-FFF2-40B4-BE49-F238E27FC236}">
                <a16:creationId xmlns:a16="http://schemas.microsoft.com/office/drawing/2014/main" id="{BC02AA2D-0A02-AA79-7628-CBB341949748}"/>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E394812-3A9F-4BE8-9D6C-EF65EF377F12}" type="slidenum">
              <a:rPr lang="en-US" altLang="en-US" smtClean="0"/>
              <a:pPr/>
              <a:t>103</a:t>
            </a:fld>
            <a:endParaRPr lang="en-US" altLang="en-US"/>
          </a:p>
        </p:txBody>
      </p:sp>
      <p:grpSp>
        <p:nvGrpSpPr>
          <p:cNvPr id="144388" name="Group 1031">
            <a:extLst>
              <a:ext uri="{FF2B5EF4-FFF2-40B4-BE49-F238E27FC236}">
                <a16:creationId xmlns:a16="http://schemas.microsoft.com/office/drawing/2014/main" id="{697AE7FC-0ED3-1C26-8DB0-202CA4DD9834}"/>
              </a:ext>
            </a:extLst>
          </p:cNvPr>
          <p:cNvGrpSpPr>
            <a:grpSpLocks/>
          </p:cNvGrpSpPr>
          <p:nvPr/>
        </p:nvGrpSpPr>
        <p:grpSpPr bwMode="auto">
          <a:xfrm>
            <a:off x="1666875" y="2097088"/>
            <a:ext cx="5810250" cy="2571750"/>
            <a:chOff x="1104" y="1372"/>
            <a:chExt cx="3696" cy="1968"/>
          </a:xfrm>
        </p:grpSpPr>
        <p:sp>
          <p:nvSpPr>
            <p:cNvPr id="144427" name="Line 1032">
              <a:extLst>
                <a:ext uri="{FF2B5EF4-FFF2-40B4-BE49-F238E27FC236}">
                  <a16:creationId xmlns:a16="http://schemas.microsoft.com/office/drawing/2014/main" id="{0DEA7DAF-6C3F-6292-F433-6260070620C3}"/>
                </a:ext>
              </a:extLst>
            </p:cNvPr>
            <p:cNvSpPr>
              <a:spLocks noChangeShapeType="1"/>
            </p:cNvSpPr>
            <p:nvPr/>
          </p:nvSpPr>
          <p:spPr bwMode="auto">
            <a:xfrm>
              <a:off x="1104" y="3340"/>
              <a:ext cx="36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4428" name="Freeform 1033">
              <a:extLst>
                <a:ext uri="{FF2B5EF4-FFF2-40B4-BE49-F238E27FC236}">
                  <a16:creationId xmlns:a16="http://schemas.microsoft.com/office/drawing/2014/main" id="{F56678AF-30EA-AC81-D342-F8E5DBBE7029}"/>
                </a:ext>
              </a:extLst>
            </p:cNvPr>
            <p:cNvSpPr>
              <a:spLocks/>
            </p:cNvSpPr>
            <p:nvPr/>
          </p:nvSpPr>
          <p:spPr bwMode="auto">
            <a:xfrm>
              <a:off x="1200" y="1372"/>
              <a:ext cx="3456" cy="1968"/>
            </a:xfrm>
            <a:custGeom>
              <a:avLst/>
              <a:gdLst>
                <a:gd name="T0" fmla="*/ 6384 w 3120"/>
                <a:gd name="T1" fmla="*/ 0 h 2016"/>
                <a:gd name="T2" fmla="*/ 5401 w 3120"/>
                <a:gd name="T3" fmla="*/ 567 h 2016"/>
                <a:gd name="T4" fmla="*/ 4320 w 3120"/>
                <a:gd name="T5" fmla="*/ 973 h 2016"/>
                <a:gd name="T6" fmla="*/ 2849 w 3120"/>
                <a:gd name="T7" fmla="*/ 1338 h 2016"/>
                <a:gd name="T8" fmla="*/ 1275 w 3120"/>
                <a:gd name="T9" fmla="*/ 1582 h 2016"/>
                <a:gd name="T10" fmla="*/ 0 w 3120"/>
                <a:gd name="T11" fmla="*/ 1702 h 2016"/>
                <a:gd name="T12" fmla="*/ 0 60000 65536"/>
                <a:gd name="T13" fmla="*/ 0 60000 65536"/>
                <a:gd name="T14" fmla="*/ 0 60000 65536"/>
                <a:gd name="T15" fmla="*/ 0 60000 65536"/>
                <a:gd name="T16" fmla="*/ 0 60000 65536"/>
                <a:gd name="T17" fmla="*/ 0 60000 65536"/>
                <a:gd name="T18" fmla="*/ 0 w 3120"/>
                <a:gd name="T19" fmla="*/ 0 h 2016"/>
                <a:gd name="T20" fmla="*/ 3120 w 3120"/>
                <a:gd name="T21" fmla="*/ 2016 h 2016"/>
              </a:gdLst>
              <a:ahLst/>
              <a:cxnLst>
                <a:cxn ang="T12">
                  <a:pos x="T0" y="T1"/>
                </a:cxn>
                <a:cxn ang="T13">
                  <a:pos x="T2" y="T3"/>
                </a:cxn>
                <a:cxn ang="T14">
                  <a:pos x="T4" y="T5"/>
                </a:cxn>
                <a:cxn ang="T15">
                  <a:pos x="T6" y="T7"/>
                </a:cxn>
                <a:cxn ang="T16">
                  <a:pos x="T8" y="T9"/>
                </a:cxn>
                <a:cxn ang="T17">
                  <a:pos x="T10" y="T11"/>
                </a:cxn>
              </a:cxnLst>
              <a:rect l="T18" t="T19" r="T20" b="T21"/>
              <a:pathLst>
                <a:path w="3120" h="2016">
                  <a:moveTo>
                    <a:pt x="3120" y="0"/>
                  </a:moveTo>
                  <a:cubicBezTo>
                    <a:pt x="2964" y="240"/>
                    <a:pt x="2808" y="480"/>
                    <a:pt x="2640" y="672"/>
                  </a:cubicBezTo>
                  <a:cubicBezTo>
                    <a:pt x="2472" y="864"/>
                    <a:pt x="2320" y="1000"/>
                    <a:pt x="2112" y="1152"/>
                  </a:cubicBezTo>
                  <a:cubicBezTo>
                    <a:pt x="1904" y="1304"/>
                    <a:pt x="1640" y="1464"/>
                    <a:pt x="1392" y="1584"/>
                  </a:cubicBezTo>
                  <a:cubicBezTo>
                    <a:pt x="1144" y="1704"/>
                    <a:pt x="856" y="1800"/>
                    <a:pt x="624" y="1872"/>
                  </a:cubicBezTo>
                  <a:cubicBezTo>
                    <a:pt x="392" y="1944"/>
                    <a:pt x="104" y="1992"/>
                    <a:pt x="0" y="2016"/>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144389" name="Line 1035">
            <a:extLst>
              <a:ext uri="{FF2B5EF4-FFF2-40B4-BE49-F238E27FC236}">
                <a16:creationId xmlns:a16="http://schemas.microsoft.com/office/drawing/2014/main" id="{1A260255-2923-AA61-D26B-E72B3B22051C}"/>
              </a:ext>
            </a:extLst>
          </p:cNvPr>
          <p:cNvSpPr>
            <a:spLocks noChangeShapeType="1"/>
          </p:cNvSpPr>
          <p:nvPr/>
        </p:nvSpPr>
        <p:spPr bwMode="auto">
          <a:xfrm flipV="1">
            <a:off x="1666875" y="1770063"/>
            <a:ext cx="0" cy="28860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IN"/>
          </a:p>
        </p:txBody>
      </p:sp>
      <p:sp>
        <p:nvSpPr>
          <p:cNvPr id="144390" name="Line 1036">
            <a:extLst>
              <a:ext uri="{FF2B5EF4-FFF2-40B4-BE49-F238E27FC236}">
                <a16:creationId xmlns:a16="http://schemas.microsoft.com/office/drawing/2014/main" id="{9D7D784F-9EC9-CF36-4448-1A21E94DA409}"/>
              </a:ext>
            </a:extLst>
          </p:cNvPr>
          <p:cNvSpPr>
            <a:spLocks noChangeShapeType="1"/>
          </p:cNvSpPr>
          <p:nvPr/>
        </p:nvSpPr>
        <p:spPr bwMode="auto">
          <a:xfrm flipV="1">
            <a:off x="7477125" y="1770063"/>
            <a:ext cx="0" cy="2886075"/>
          </a:xfrm>
          <a:prstGeom prst="line">
            <a:avLst/>
          </a:prstGeom>
          <a:noFill/>
          <a:ln w="9525">
            <a:solidFill>
              <a:schemeClr val="tx1"/>
            </a:solidFill>
            <a:round/>
            <a:headEnd/>
            <a:tailEnd type="triangle" w="sm" len="lg"/>
          </a:ln>
          <a:extLst>
            <a:ext uri="{909E8E84-426E-40DD-AFC4-6F175D3DCCD1}">
              <a14:hiddenFill xmlns:a14="http://schemas.microsoft.com/office/drawing/2010/main">
                <a:noFill/>
              </a14:hiddenFill>
            </a:ext>
          </a:extLst>
        </p:spPr>
        <p:txBody>
          <a:bodyPr/>
          <a:lstStyle/>
          <a:p>
            <a:endParaRPr lang="en-IN"/>
          </a:p>
        </p:txBody>
      </p:sp>
      <p:sp>
        <p:nvSpPr>
          <p:cNvPr id="144391" name="Line 1037">
            <a:extLst>
              <a:ext uri="{FF2B5EF4-FFF2-40B4-BE49-F238E27FC236}">
                <a16:creationId xmlns:a16="http://schemas.microsoft.com/office/drawing/2014/main" id="{F3A5821B-20FF-615E-2AF9-03B64AB10EC2}"/>
              </a:ext>
            </a:extLst>
          </p:cNvPr>
          <p:cNvSpPr>
            <a:spLocks noChangeShapeType="1"/>
          </p:cNvSpPr>
          <p:nvPr/>
        </p:nvSpPr>
        <p:spPr bwMode="auto">
          <a:xfrm flipV="1">
            <a:off x="4533900" y="4029075"/>
            <a:ext cx="0" cy="62706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2" name="Freeform 1038">
            <a:extLst>
              <a:ext uri="{FF2B5EF4-FFF2-40B4-BE49-F238E27FC236}">
                <a16:creationId xmlns:a16="http://schemas.microsoft.com/office/drawing/2014/main" id="{B26D6649-C438-4447-2A84-BA90A963C1D9}"/>
              </a:ext>
            </a:extLst>
          </p:cNvPr>
          <p:cNvSpPr>
            <a:spLocks/>
          </p:cNvSpPr>
          <p:nvPr/>
        </p:nvSpPr>
        <p:spPr bwMode="auto">
          <a:xfrm>
            <a:off x="1817688" y="2084388"/>
            <a:ext cx="5357812" cy="2571750"/>
          </a:xfrm>
          <a:custGeom>
            <a:avLst/>
            <a:gdLst>
              <a:gd name="T0" fmla="*/ 0 w 3168"/>
              <a:gd name="T1" fmla="*/ 0 h 1968"/>
              <a:gd name="T2" fmla="*/ 2147483646 w 3168"/>
              <a:gd name="T3" fmla="*/ 2147483646 h 1968"/>
              <a:gd name="T4" fmla="*/ 2147483646 w 3168"/>
              <a:gd name="T5" fmla="*/ 2147483646 h 1968"/>
              <a:gd name="T6" fmla="*/ 2147483646 w 3168"/>
              <a:gd name="T7" fmla="*/ 2147483646 h 1968"/>
              <a:gd name="T8" fmla="*/ 2147483646 w 3168"/>
              <a:gd name="T9" fmla="*/ 2147483646 h 1968"/>
              <a:gd name="T10" fmla="*/ 0 60000 65536"/>
              <a:gd name="T11" fmla="*/ 0 60000 65536"/>
              <a:gd name="T12" fmla="*/ 0 60000 65536"/>
              <a:gd name="T13" fmla="*/ 0 60000 65536"/>
              <a:gd name="T14" fmla="*/ 0 60000 65536"/>
              <a:gd name="T15" fmla="*/ 0 w 3168"/>
              <a:gd name="T16" fmla="*/ 0 h 1968"/>
              <a:gd name="T17" fmla="*/ 3168 w 3168"/>
              <a:gd name="T18" fmla="*/ 1968 h 1968"/>
            </a:gdLst>
            <a:ahLst/>
            <a:cxnLst>
              <a:cxn ang="T10">
                <a:pos x="T0" y="T1"/>
              </a:cxn>
              <a:cxn ang="T11">
                <a:pos x="T2" y="T3"/>
              </a:cxn>
              <a:cxn ang="T12">
                <a:pos x="T4" y="T5"/>
              </a:cxn>
              <a:cxn ang="T13">
                <a:pos x="T6" y="T7"/>
              </a:cxn>
              <a:cxn ang="T14">
                <a:pos x="T8" y="T9"/>
              </a:cxn>
            </a:cxnLst>
            <a:rect l="T15" t="T16" r="T17" b="T18"/>
            <a:pathLst>
              <a:path w="3168" h="1968">
                <a:moveTo>
                  <a:pt x="0" y="0"/>
                </a:moveTo>
                <a:cubicBezTo>
                  <a:pt x="100" y="200"/>
                  <a:pt x="200" y="400"/>
                  <a:pt x="432" y="624"/>
                </a:cubicBezTo>
                <a:cubicBezTo>
                  <a:pt x="664" y="848"/>
                  <a:pt x="1064" y="1152"/>
                  <a:pt x="1392" y="1344"/>
                </a:cubicBezTo>
                <a:cubicBezTo>
                  <a:pt x="1720" y="1536"/>
                  <a:pt x="2104" y="1672"/>
                  <a:pt x="2400" y="1776"/>
                </a:cubicBezTo>
                <a:cubicBezTo>
                  <a:pt x="2696" y="1880"/>
                  <a:pt x="2932" y="1924"/>
                  <a:pt x="3168" y="1968"/>
                </a:cubicBez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144393" name="Line 1039">
            <a:extLst>
              <a:ext uri="{FF2B5EF4-FFF2-40B4-BE49-F238E27FC236}">
                <a16:creationId xmlns:a16="http://schemas.microsoft.com/office/drawing/2014/main" id="{3CA7C102-E8C6-4FE9-C74F-41FF4D6BBF4A}"/>
              </a:ext>
            </a:extLst>
          </p:cNvPr>
          <p:cNvSpPr>
            <a:spLocks noChangeShapeType="1"/>
          </p:cNvSpPr>
          <p:nvPr/>
        </p:nvSpPr>
        <p:spPr bwMode="auto">
          <a:xfrm flipV="1">
            <a:off x="5213350" y="3714750"/>
            <a:ext cx="0" cy="501650"/>
          </a:xfrm>
          <a:prstGeom prst="line">
            <a:avLst/>
          </a:prstGeom>
          <a:noFill/>
          <a:ln w="952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a:lstStyle/>
          <a:p>
            <a:endParaRPr lang="en-IN"/>
          </a:p>
        </p:txBody>
      </p:sp>
      <p:sp>
        <p:nvSpPr>
          <p:cNvPr id="144394" name="Line 1040">
            <a:extLst>
              <a:ext uri="{FF2B5EF4-FFF2-40B4-BE49-F238E27FC236}">
                <a16:creationId xmlns:a16="http://schemas.microsoft.com/office/drawing/2014/main" id="{83D96487-7440-4889-C09A-A5C65CBA7A74}"/>
              </a:ext>
            </a:extLst>
          </p:cNvPr>
          <p:cNvSpPr>
            <a:spLocks noChangeShapeType="1"/>
          </p:cNvSpPr>
          <p:nvPr/>
        </p:nvSpPr>
        <p:spPr bwMode="auto">
          <a:xfrm>
            <a:off x="5213350" y="4154488"/>
            <a:ext cx="0" cy="50165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5" name="Line 1041">
            <a:extLst>
              <a:ext uri="{FF2B5EF4-FFF2-40B4-BE49-F238E27FC236}">
                <a16:creationId xmlns:a16="http://schemas.microsoft.com/office/drawing/2014/main" id="{EF5E1E52-385B-83E7-99C1-F39088D63FEE}"/>
              </a:ext>
            </a:extLst>
          </p:cNvPr>
          <p:cNvSpPr>
            <a:spLocks noChangeShapeType="1"/>
          </p:cNvSpPr>
          <p:nvPr/>
        </p:nvSpPr>
        <p:spPr bwMode="auto">
          <a:xfrm flipH="1">
            <a:off x="1666875" y="4467225"/>
            <a:ext cx="5357813"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6" name="Line 1042">
            <a:extLst>
              <a:ext uri="{FF2B5EF4-FFF2-40B4-BE49-F238E27FC236}">
                <a16:creationId xmlns:a16="http://schemas.microsoft.com/office/drawing/2014/main" id="{BE28CE55-AF41-1BA5-1B5C-D23B26022C7B}"/>
              </a:ext>
            </a:extLst>
          </p:cNvPr>
          <p:cNvSpPr>
            <a:spLocks noChangeShapeType="1"/>
          </p:cNvSpPr>
          <p:nvPr/>
        </p:nvSpPr>
        <p:spPr bwMode="auto">
          <a:xfrm flipV="1">
            <a:off x="1968500"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397" name="Line 1043">
            <a:extLst>
              <a:ext uri="{FF2B5EF4-FFF2-40B4-BE49-F238E27FC236}">
                <a16:creationId xmlns:a16="http://schemas.microsoft.com/office/drawing/2014/main" id="{06992B97-BBA0-5DE6-0F50-A4B780E74504}"/>
              </a:ext>
            </a:extLst>
          </p:cNvPr>
          <p:cNvSpPr>
            <a:spLocks noChangeShapeType="1"/>
          </p:cNvSpPr>
          <p:nvPr/>
        </p:nvSpPr>
        <p:spPr bwMode="auto">
          <a:xfrm>
            <a:off x="2949575" y="4467225"/>
            <a:ext cx="0" cy="1889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8" name="Line 1044">
            <a:extLst>
              <a:ext uri="{FF2B5EF4-FFF2-40B4-BE49-F238E27FC236}">
                <a16:creationId xmlns:a16="http://schemas.microsoft.com/office/drawing/2014/main" id="{45CD44E4-2434-724B-4CC6-9ED268C69F0B}"/>
              </a:ext>
            </a:extLst>
          </p:cNvPr>
          <p:cNvSpPr>
            <a:spLocks noChangeShapeType="1"/>
          </p:cNvSpPr>
          <p:nvPr/>
        </p:nvSpPr>
        <p:spPr bwMode="auto">
          <a:xfrm>
            <a:off x="6118225" y="4467225"/>
            <a:ext cx="0" cy="18891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44399" name="Text Box 1045">
            <a:extLst>
              <a:ext uri="{FF2B5EF4-FFF2-40B4-BE49-F238E27FC236}">
                <a16:creationId xmlns:a16="http://schemas.microsoft.com/office/drawing/2014/main" id="{FDABAA60-F82E-5EFE-341C-A654EAEA24DD}"/>
              </a:ext>
            </a:extLst>
          </p:cNvPr>
          <p:cNvSpPr txBox="1">
            <a:spLocks noChangeArrowheads="1"/>
          </p:cNvSpPr>
          <p:nvPr/>
        </p:nvSpPr>
        <p:spPr bwMode="auto">
          <a:xfrm>
            <a:off x="1290638" y="4643438"/>
            <a:ext cx="60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en-US" altLang="en-US" sz="2000">
                <a:latin typeface="Times New Roman" panose="02020603050405020304" pitchFamily="18" charset="0"/>
              </a:rPr>
              <a:t>BS</a:t>
            </a:r>
            <a:r>
              <a:rPr lang="en-US" altLang="en-US" sz="2000" baseline="-25000">
                <a:latin typeface="Times New Roman" panose="02020603050405020304" pitchFamily="18" charset="0"/>
              </a:rPr>
              <a:t>i</a:t>
            </a:r>
          </a:p>
        </p:txBody>
      </p:sp>
      <p:sp>
        <p:nvSpPr>
          <p:cNvPr id="144400" name="Text Box 1046">
            <a:extLst>
              <a:ext uri="{FF2B5EF4-FFF2-40B4-BE49-F238E27FC236}">
                <a16:creationId xmlns:a16="http://schemas.microsoft.com/office/drawing/2014/main" id="{FC3D1D51-54BF-0063-5790-47AC384CBD87}"/>
              </a:ext>
            </a:extLst>
          </p:cNvPr>
          <p:cNvSpPr txBox="1">
            <a:spLocks noChangeArrowheads="1"/>
          </p:cNvSpPr>
          <p:nvPr/>
        </p:nvSpPr>
        <p:spPr bwMode="auto">
          <a:xfrm>
            <a:off x="6570663" y="1143000"/>
            <a:ext cx="1811337"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latin typeface="Times New Roman" panose="02020603050405020304" pitchFamily="18" charset="0"/>
              </a:rPr>
              <a:t>Signal strength due to BS</a:t>
            </a:r>
            <a:r>
              <a:rPr lang="en-US" altLang="en-US" sz="2000" baseline="-25000">
                <a:latin typeface="Times New Roman" panose="02020603050405020304" pitchFamily="18" charset="0"/>
              </a:rPr>
              <a:t>j</a:t>
            </a:r>
            <a:endParaRPr lang="en-US" altLang="en-US" sz="2000">
              <a:latin typeface="Times New Roman" panose="02020603050405020304" pitchFamily="18" charset="0"/>
            </a:endParaRPr>
          </a:p>
        </p:txBody>
      </p:sp>
      <p:sp>
        <p:nvSpPr>
          <p:cNvPr id="144401" name="Text Box 1047">
            <a:extLst>
              <a:ext uri="{FF2B5EF4-FFF2-40B4-BE49-F238E27FC236}">
                <a16:creationId xmlns:a16="http://schemas.microsoft.com/office/drawing/2014/main" id="{A5AAA1D5-9BAF-DAF5-A56B-77748B2ED859}"/>
              </a:ext>
            </a:extLst>
          </p:cNvPr>
          <p:cNvSpPr txBox="1">
            <a:spLocks noChangeArrowheads="1"/>
          </p:cNvSpPr>
          <p:nvPr/>
        </p:nvSpPr>
        <p:spPr bwMode="auto">
          <a:xfrm>
            <a:off x="5213350" y="3816350"/>
            <a:ext cx="301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imes New Roman" panose="02020603050405020304" pitchFamily="18" charset="0"/>
              </a:rPr>
              <a:t>E</a:t>
            </a:r>
          </a:p>
        </p:txBody>
      </p:sp>
      <p:sp>
        <p:nvSpPr>
          <p:cNvPr id="144402" name="Text Box 1048">
            <a:extLst>
              <a:ext uri="{FF2B5EF4-FFF2-40B4-BE49-F238E27FC236}">
                <a16:creationId xmlns:a16="http://schemas.microsoft.com/office/drawing/2014/main" id="{0E0B8F5E-F8BD-3A6E-ED4F-EA4A6488599D}"/>
              </a:ext>
            </a:extLst>
          </p:cNvPr>
          <p:cNvSpPr txBox="1">
            <a:spLocks noChangeArrowheads="1"/>
          </p:cNvSpPr>
          <p:nvPr/>
        </p:nvSpPr>
        <p:spPr bwMode="auto">
          <a:xfrm>
            <a:off x="1817688"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1</a:t>
            </a:r>
          </a:p>
        </p:txBody>
      </p:sp>
      <p:sp>
        <p:nvSpPr>
          <p:cNvPr id="144403" name="Text Box 1049">
            <a:extLst>
              <a:ext uri="{FF2B5EF4-FFF2-40B4-BE49-F238E27FC236}">
                <a16:creationId xmlns:a16="http://schemas.microsoft.com/office/drawing/2014/main" id="{6B312788-1CE3-1EB2-43EB-05FB0921D6C0}"/>
              </a:ext>
            </a:extLst>
          </p:cNvPr>
          <p:cNvSpPr txBox="1">
            <a:spLocks noChangeArrowheads="1"/>
          </p:cNvSpPr>
          <p:nvPr/>
        </p:nvSpPr>
        <p:spPr bwMode="auto">
          <a:xfrm>
            <a:off x="762000" y="1143000"/>
            <a:ext cx="181133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latin typeface="Times New Roman" panose="02020603050405020304" pitchFamily="18" charset="0"/>
              </a:rPr>
              <a:t>Signal strength due to BS</a:t>
            </a:r>
            <a:r>
              <a:rPr lang="en-US" altLang="en-US" sz="2000" baseline="-25000">
                <a:latin typeface="Times New Roman" panose="02020603050405020304" pitchFamily="18" charset="0"/>
              </a:rPr>
              <a:t>i</a:t>
            </a:r>
            <a:endParaRPr lang="en-US" altLang="en-US" sz="2000">
              <a:latin typeface="Times New Roman" panose="02020603050405020304" pitchFamily="18" charset="0"/>
            </a:endParaRPr>
          </a:p>
        </p:txBody>
      </p:sp>
      <p:sp>
        <p:nvSpPr>
          <p:cNvPr id="144404" name="Text Box 1050">
            <a:extLst>
              <a:ext uri="{FF2B5EF4-FFF2-40B4-BE49-F238E27FC236}">
                <a16:creationId xmlns:a16="http://schemas.microsoft.com/office/drawing/2014/main" id="{465789ED-B116-DCE3-9CAB-29B748F2659D}"/>
              </a:ext>
            </a:extLst>
          </p:cNvPr>
          <p:cNvSpPr txBox="1">
            <a:spLocks noChangeArrowheads="1"/>
          </p:cNvSpPr>
          <p:nvPr/>
        </p:nvSpPr>
        <p:spPr bwMode="auto">
          <a:xfrm>
            <a:off x="7250113" y="4656138"/>
            <a:ext cx="60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BS</a:t>
            </a:r>
            <a:r>
              <a:rPr lang="en-US" altLang="en-US" sz="2000" baseline="-25000">
                <a:latin typeface="Times New Roman" panose="02020603050405020304" pitchFamily="18" charset="0"/>
              </a:rPr>
              <a:t>j</a:t>
            </a:r>
          </a:p>
        </p:txBody>
      </p:sp>
      <p:sp>
        <p:nvSpPr>
          <p:cNvPr id="144405" name="Line 1051">
            <a:extLst>
              <a:ext uri="{FF2B5EF4-FFF2-40B4-BE49-F238E27FC236}">
                <a16:creationId xmlns:a16="http://schemas.microsoft.com/office/drawing/2014/main" id="{059CE902-ED82-9F43-9742-2E9CC2E9DB93}"/>
              </a:ext>
            </a:extLst>
          </p:cNvPr>
          <p:cNvSpPr>
            <a:spLocks noChangeShapeType="1"/>
          </p:cNvSpPr>
          <p:nvPr/>
        </p:nvSpPr>
        <p:spPr bwMode="auto">
          <a:xfrm flipV="1">
            <a:off x="2949575"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06" name="Text Box 1052">
            <a:extLst>
              <a:ext uri="{FF2B5EF4-FFF2-40B4-BE49-F238E27FC236}">
                <a16:creationId xmlns:a16="http://schemas.microsoft.com/office/drawing/2014/main" id="{5E18542D-EE3D-B23F-8525-807701509A4A}"/>
              </a:ext>
            </a:extLst>
          </p:cNvPr>
          <p:cNvSpPr txBox="1">
            <a:spLocks noChangeArrowheads="1"/>
          </p:cNvSpPr>
          <p:nvPr/>
        </p:nvSpPr>
        <p:spPr bwMode="auto">
          <a:xfrm>
            <a:off x="2798763"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3</a:t>
            </a:r>
          </a:p>
        </p:txBody>
      </p:sp>
      <p:sp>
        <p:nvSpPr>
          <p:cNvPr id="144407" name="Line 1053">
            <a:extLst>
              <a:ext uri="{FF2B5EF4-FFF2-40B4-BE49-F238E27FC236}">
                <a16:creationId xmlns:a16="http://schemas.microsoft.com/office/drawing/2014/main" id="{D8B0DD77-1A15-9B45-A02C-454598064736}"/>
              </a:ext>
            </a:extLst>
          </p:cNvPr>
          <p:cNvSpPr>
            <a:spLocks noChangeShapeType="1"/>
          </p:cNvSpPr>
          <p:nvPr/>
        </p:nvSpPr>
        <p:spPr bwMode="auto">
          <a:xfrm flipV="1">
            <a:off x="6118225"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08" name="Text Box 1054">
            <a:extLst>
              <a:ext uri="{FF2B5EF4-FFF2-40B4-BE49-F238E27FC236}">
                <a16:creationId xmlns:a16="http://schemas.microsoft.com/office/drawing/2014/main" id="{28FB0041-C66E-F4D4-B0D7-016BF1A358DE}"/>
              </a:ext>
            </a:extLst>
          </p:cNvPr>
          <p:cNvSpPr txBox="1">
            <a:spLocks noChangeArrowheads="1"/>
          </p:cNvSpPr>
          <p:nvPr/>
        </p:nvSpPr>
        <p:spPr bwMode="auto">
          <a:xfrm>
            <a:off x="5967413"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4</a:t>
            </a:r>
          </a:p>
        </p:txBody>
      </p:sp>
      <p:sp>
        <p:nvSpPr>
          <p:cNvPr id="144409" name="Line 1055">
            <a:extLst>
              <a:ext uri="{FF2B5EF4-FFF2-40B4-BE49-F238E27FC236}">
                <a16:creationId xmlns:a16="http://schemas.microsoft.com/office/drawing/2014/main" id="{C10DE1A1-6062-ABD9-78FA-19C50ACE1B3E}"/>
              </a:ext>
            </a:extLst>
          </p:cNvPr>
          <p:cNvSpPr>
            <a:spLocks noChangeShapeType="1"/>
          </p:cNvSpPr>
          <p:nvPr/>
        </p:nvSpPr>
        <p:spPr bwMode="auto">
          <a:xfrm flipV="1">
            <a:off x="7175500"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10" name="Text Box 1056">
            <a:extLst>
              <a:ext uri="{FF2B5EF4-FFF2-40B4-BE49-F238E27FC236}">
                <a16:creationId xmlns:a16="http://schemas.microsoft.com/office/drawing/2014/main" id="{4F6C3BA6-1D67-1375-D530-A1B382E12B4A}"/>
              </a:ext>
            </a:extLst>
          </p:cNvPr>
          <p:cNvSpPr txBox="1">
            <a:spLocks noChangeArrowheads="1"/>
          </p:cNvSpPr>
          <p:nvPr/>
        </p:nvSpPr>
        <p:spPr bwMode="auto">
          <a:xfrm>
            <a:off x="7024688"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2</a:t>
            </a:r>
          </a:p>
        </p:txBody>
      </p:sp>
      <p:sp>
        <p:nvSpPr>
          <p:cNvPr id="144411" name="Line 1057">
            <a:extLst>
              <a:ext uri="{FF2B5EF4-FFF2-40B4-BE49-F238E27FC236}">
                <a16:creationId xmlns:a16="http://schemas.microsoft.com/office/drawing/2014/main" id="{DDA0DC63-8ECA-2241-7122-85F6075B9589}"/>
              </a:ext>
            </a:extLst>
          </p:cNvPr>
          <p:cNvSpPr>
            <a:spLocks noChangeShapeType="1"/>
          </p:cNvSpPr>
          <p:nvPr/>
        </p:nvSpPr>
        <p:spPr bwMode="auto">
          <a:xfrm flipV="1">
            <a:off x="4533900"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12" name="Text Box 1058">
            <a:extLst>
              <a:ext uri="{FF2B5EF4-FFF2-40B4-BE49-F238E27FC236}">
                <a16:creationId xmlns:a16="http://schemas.microsoft.com/office/drawing/2014/main" id="{FE07ECB9-82AF-47FD-1769-A10BCA980699}"/>
              </a:ext>
            </a:extLst>
          </p:cNvPr>
          <p:cNvSpPr txBox="1">
            <a:spLocks noChangeArrowheads="1"/>
          </p:cNvSpPr>
          <p:nvPr/>
        </p:nvSpPr>
        <p:spPr bwMode="auto">
          <a:xfrm>
            <a:off x="4383088" y="4843463"/>
            <a:ext cx="4524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5</a:t>
            </a:r>
          </a:p>
        </p:txBody>
      </p:sp>
      <p:sp>
        <p:nvSpPr>
          <p:cNvPr id="144413" name="Line 1059">
            <a:extLst>
              <a:ext uri="{FF2B5EF4-FFF2-40B4-BE49-F238E27FC236}">
                <a16:creationId xmlns:a16="http://schemas.microsoft.com/office/drawing/2014/main" id="{9ED83C1F-E348-F95A-9724-5DAC26F15B0D}"/>
              </a:ext>
            </a:extLst>
          </p:cNvPr>
          <p:cNvSpPr>
            <a:spLocks noChangeShapeType="1"/>
          </p:cNvSpPr>
          <p:nvPr/>
        </p:nvSpPr>
        <p:spPr bwMode="auto">
          <a:xfrm flipV="1">
            <a:off x="5213350" y="4656138"/>
            <a:ext cx="0" cy="187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44414" name="Text Box 1060">
            <a:extLst>
              <a:ext uri="{FF2B5EF4-FFF2-40B4-BE49-F238E27FC236}">
                <a16:creationId xmlns:a16="http://schemas.microsoft.com/office/drawing/2014/main" id="{7C7DBFF0-3E87-C84B-90B4-A1C7EA7BA139}"/>
              </a:ext>
            </a:extLst>
          </p:cNvPr>
          <p:cNvSpPr txBox="1">
            <a:spLocks noChangeArrowheads="1"/>
          </p:cNvSpPr>
          <p:nvPr/>
        </p:nvSpPr>
        <p:spPr bwMode="auto">
          <a:xfrm>
            <a:off x="5062538" y="4843463"/>
            <a:ext cx="6032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X</a:t>
            </a:r>
            <a:r>
              <a:rPr lang="en-US" altLang="en-US" sz="2000" baseline="-25000">
                <a:latin typeface="Times New Roman" panose="02020603050405020304" pitchFamily="18" charset="0"/>
              </a:rPr>
              <a:t>th</a:t>
            </a:r>
          </a:p>
        </p:txBody>
      </p:sp>
      <p:grpSp>
        <p:nvGrpSpPr>
          <p:cNvPr id="144415" name="Group 1061">
            <a:extLst>
              <a:ext uri="{FF2B5EF4-FFF2-40B4-BE49-F238E27FC236}">
                <a16:creationId xmlns:a16="http://schemas.microsoft.com/office/drawing/2014/main" id="{5A0A9AB2-8252-A04D-2B19-AE717AE4AA66}"/>
              </a:ext>
            </a:extLst>
          </p:cNvPr>
          <p:cNvGrpSpPr>
            <a:grpSpLocks/>
          </p:cNvGrpSpPr>
          <p:nvPr/>
        </p:nvGrpSpPr>
        <p:grpSpPr bwMode="auto">
          <a:xfrm rot="77045">
            <a:off x="3478213" y="4354513"/>
            <a:ext cx="511175" cy="285750"/>
            <a:chOff x="1008" y="3744"/>
            <a:chExt cx="912" cy="480"/>
          </a:xfrm>
        </p:grpSpPr>
        <p:sp>
          <p:nvSpPr>
            <p:cNvPr id="144421" name="Freeform 1062">
              <a:extLst>
                <a:ext uri="{FF2B5EF4-FFF2-40B4-BE49-F238E27FC236}">
                  <a16:creationId xmlns:a16="http://schemas.microsoft.com/office/drawing/2014/main" id="{89B3982B-F905-7B1B-B4BC-28869EA37E6D}"/>
                </a:ext>
              </a:extLst>
            </p:cNvPr>
            <p:cNvSpPr>
              <a:spLocks/>
            </p:cNvSpPr>
            <p:nvPr/>
          </p:nvSpPr>
          <p:spPr bwMode="auto">
            <a:xfrm>
              <a:off x="1008" y="3888"/>
              <a:ext cx="912" cy="240"/>
            </a:xfrm>
            <a:custGeom>
              <a:avLst/>
              <a:gdLst>
                <a:gd name="T0" fmla="*/ 0 w 912"/>
                <a:gd name="T1" fmla="*/ 192 h 240"/>
                <a:gd name="T2" fmla="*/ 96 w 912"/>
                <a:gd name="T3" fmla="*/ 0 h 240"/>
                <a:gd name="T4" fmla="*/ 576 w 912"/>
                <a:gd name="T5" fmla="*/ 0 h 240"/>
                <a:gd name="T6" fmla="*/ 672 w 912"/>
                <a:gd name="T7" fmla="*/ 144 h 240"/>
                <a:gd name="T8" fmla="*/ 864 w 912"/>
                <a:gd name="T9" fmla="*/ 144 h 240"/>
                <a:gd name="T10" fmla="*/ 912 w 912"/>
                <a:gd name="T11" fmla="*/ 240 h 240"/>
                <a:gd name="T12" fmla="*/ 48 w 912"/>
                <a:gd name="T13" fmla="*/ 240 h 240"/>
                <a:gd name="T14" fmla="*/ 0 w 912"/>
                <a:gd name="T15" fmla="*/ 192 h 240"/>
                <a:gd name="T16" fmla="*/ 0 60000 65536"/>
                <a:gd name="T17" fmla="*/ 0 60000 65536"/>
                <a:gd name="T18" fmla="*/ 0 60000 65536"/>
                <a:gd name="T19" fmla="*/ 0 60000 65536"/>
                <a:gd name="T20" fmla="*/ 0 60000 65536"/>
                <a:gd name="T21" fmla="*/ 0 60000 65536"/>
                <a:gd name="T22" fmla="*/ 0 60000 65536"/>
                <a:gd name="T23" fmla="*/ 0 60000 65536"/>
                <a:gd name="T24" fmla="*/ 0 w 912"/>
                <a:gd name="T25" fmla="*/ 0 h 240"/>
                <a:gd name="T26" fmla="*/ 912 w 912"/>
                <a:gd name="T27" fmla="*/ 240 h 2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2" h="240">
                  <a:moveTo>
                    <a:pt x="0" y="192"/>
                  </a:moveTo>
                  <a:lnTo>
                    <a:pt x="96" y="0"/>
                  </a:lnTo>
                  <a:lnTo>
                    <a:pt x="576" y="0"/>
                  </a:lnTo>
                  <a:lnTo>
                    <a:pt x="672" y="144"/>
                  </a:lnTo>
                  <a:lnTo>
                    <a:pt x="864" y="144"/>
                  </a:lnTo>
                  <a:lnTo>
                    <a:pt x="912" y="240"/>
                  </a:lnTo>
                  <a:lnTo>
                    <a:pt x="48" y="240"/>
                  </a:lnTo>
                  <a:lnTo>
                    <a:pt x="0" y="192"/>
                  </a:lnTo>
                  <a:close/>
                </a:path>
              </a:pathLst>
            </a:custGeom>
            <a:solidFill>
              <a:schemeClr val="accent1"/>
            </a:solidFill>
            <a:ln w="9525">
              <a:solidFill>
                <a:schemeClr val="tx1"/>
              </a:solidFill>
              <a:round/>
              <a:headEnd/>
              <a:tailEnd/>
            </a:ln>
          </p:spPr>
          <p:txBody>
            <a:bodyPr/>
            <a:lstStyle/>
            <a:p>
              <a:endParaRPr lang="en-IN"/>
            </a:p>
          </p:txBody>
        </p:sp>
        <p:sp>
          <p:nvSpPr>
            <p:cNvPr id="144422" name="Oval 1063">
              <a:extLst>
                <a:ext uri="{FF2B5EF4-FFF2-40B4-BE49-F238E27FC236}">
                  <a16:creationId xmlns:a16="http://schemas.microsoft.com/office/drawing/2014/main" id="{CD01D439-9629-0E46-58B6-8A2D28CB33F9}"/>
                </a:ext>
              </a:extLst>
            </p:cNvPr>
            <p:cNvSpPr>
              <a:spLocks noChangeArrowheads="1"/>
            </p:cNvSpPr>
            <p:nvPr/>
          </p:nvSpPr>
          <p:spPr bwMode="auto">
            <a:xfrm>
              <a:off x="1104" y="4080"/>
              <a:ext cx="144" cy="14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4423" name="Oval 1064">
              <a:extLst>
                <a:ext uri="{FF2B5EF4-FFF2-40B4-BE49-F238E27FC236}">
                  <a16:creationId xmlns:a16="http://schemas.microsoft.com/office/drawing/2014/main" id="{4CB8C3E5-CA83-521D-712F-C011B410B68F}"/>
                </a:ext>
              </a:extLst>
            </p:cNvPr>
            <p:cNvSpPr>
              <a:spLocks noChangeArrowheads="1"/>
            </p:cNvSpPr>
            <p:nvPr/>
          </p:nvSpPr>
          <p:spPr bwMode="auto">
            <a:xfrm>
              <a:off x="1728" y="4080"/>
              <a:ext cx="144" cy="144"/>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4424" name="Oval 1065">
              <a:extLst>
                <a:ext uri="{FF2B5EF4-FFF2-40B4-BE49-F238E27FC236}">
                  <a16:creationId xmlns:a16="http://schemas.microsoft.com/office/drawing/2014/main" id="{7ADCEC6F-0229-6F8D-24B6-9DE9028D42CF}"/>
                </a:ext>
              </a:extLst>
            </p:cNvPr>
            <p:cNvSpPr>
              <a:spLocks noChangeArrowheads="1"/>
            </p:cNvSpPr>
            <p:nvPr/>
          </p:nvSpPr>
          <p:spPr bwMode="auto">
            <a:xfrm flipV="1">
              <a:off x="1152" y="4128"/>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4425" name="Oval 1066">
              <a:extLst>
                <a:ext uri="{FF2B5EF4-FFF2-40B4-BE49-F238E27FC236}">
                  <a16:creationId xmlns:a16="http://schemas.microsoft.com/office/drawing/2014/main" id="{A96356F9-7220-03EA-9834-4B153BB47B65}"/>
                </a:ext>
              </a:extLst>
            </p:cNvPr>
            <p:cNvSpPr>
              <a:spLocks noChangeArrowheads="1"/>
            </p:cNvSpPr>
            <p:nvPr/>
          </p:nvSpPr>
          <p:spPr bwMode="auto">
            <a:xfrm flipV="1">
              <a:off x="1776" y="4128"/>
              <a:ext cx="48" cy="4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4426" name="Line 1067">
              <a:extLst>
                <a:ext uri="{FF2B5EF4-FFF2-40B4-BE49-F238E27FC236}">
                  <a16:creationId xmlns:a16="http://schemas.microsoft.com/office/drawing/2014/main" id="{E9C43A05-CC53-1AD7-1F3E-E2BD88C57D83}"/>
                </a:ext>
              </a:extLst>
            </p:cNvPr>
            <p:cNvSpPr>
              <a:spLocks noChangeShapeType="1"/>
            </p:cNvSpPr>
            <p:nvPr/>
          </p:nvSpPr>
          <p:spPr bwMode="auto">
            <a:xfrm flipV="1">
              <a:off x="1344" y="3744"/>
              <a:ext cx="0" cy="14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144416" name="Text Box 1068">
            <a:extLst>
              <a:ext uri="{FF2B5EF4-FFF2-40B4-BE49-F238E27FC236}">
                <a16:creationId xmlns:a16="http://schemas.microsoft.com/office/drawing/2014/main" id="{46346CE4-5F1B-0675-3193-96EBF165B8A0}"/>
              </a:ext>
            </a:extLst>
          </p:cNvPr>
          <p:cNvSpPr txBox="1">
            <a:spLocks noChangeArrowheads="1"/>
          </p:cNvSpPr>
          <p:nvPr/>
        </p:nvSpPr>
        <p:spPr bwMode="auto">
          <a:xfrm>
            <a:off x="3429000" y="4656138"/>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MS</a:t>
            </a:r>
          </a:p>
        </p:txBody>
      </p:sp>
      <p:sp>
        <p:nvSpPr>
          <p:cNvPr id="144417" name="Text Box 1069">
            <a:extLst>
              <a:ext uri="{FF2B5EF4-FFF2-40B4-BE49-F238E27FC236}">
                <a16:creationId xmlns:a16="http://schemas.microsoft.com/office/drawing/2014/main" id="{1BF7A235-D9D0-6692-3708-D1AFCA94A8B2}"/>
              </a:ext>
            </a:extLst>
          </p:cNvPr>
          <p:cNvSpPr txBox="1">
            <a:spLocks noChangeArrowheads="1"/>
          </p:cNvSpPr>
          <p:nvPr/>
        </p:nvSpPr>
        <p:spPr bwMode="auto">
          <a:xfrm>
            <a:off x="1066800" y="4279900"/>
            <a:ext cx="676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P</a:t>
            </a:r>
            <a:r>
              <a:rPr lang="en-US" altLang="en-US" sz="2000" baseline="-25000">
                <a:latin typeface="Times New Roman" panose="02020603050405020304" pitchFamily="18" charset="0"/>
              </a:rPr>
              <a:t>min</a:t>
            </a:r>
          </a:p>
        </p:txBody>
      </p:sp>
      <p:sp>
        <p:nvSpPr>
          <p:cNvPr id="144418" name="Text Box 1070">
            <a:extLst>
              <a:ext uri="{FF2B5EF4-FFF2-40B4-BE49-F238E27FC236}">
                <a16:creationId xmlns:a16="http://schemas.microsoft.com/office/drawing/2014/main" id="{9E3FADBE-C0A0-914B-2808-455F4035A9A1}"/>
              </a:ext>
            </a:extLst>
          </p:cNvPr>
          <p:cNvSpPr txBox="1">
            <a:spLocks noChangeArrowheads="1"/>
          </p:cNvSpPr>
          <p:nvPr/>
        </p:nvSpPr>
        <p:spPr bwMode="auto">
          <a:xfrm>
            <a:off x="2497138" y="2498725"/>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P</a:t>
            </a:r>
            <a:r>
              <a:rPr lang="en-US" altLang="en-US" sz="2000" baseline="-25000">
                <a:latin typeface="Times New Roman" panose="02020603050405020304" pitchFamily="18" charset="0"/>
              </a:rPr>
              <a:t>i</a:t>
            </a:r>
            <a:r>
              <a:rPr lang="en-US" altLang="en-US" sz="2000">
                <a:latin typeface="Times New Roman" panose="02020603050405020304" pitchFamily="18" charset="0"/>
              </a:rPr>
              <a:t>(x)</a:t>
            </a:r>
          </a:p>
        </p:txBody>
      </p:sp>
      <p:sp>
        <p:nvSpPr>
          <p:cNvPr id="144419" name="Text Box 1071">
            <a:extLst>
              <a:ext uri="{FF2B5EF4-FFF2-40B4-BE49-F238E27FC236}">
                <a16:creationId xmlns:a16="http://schemas.microsoft.com/office/drawing/2014/main" id="{C6A7FE42-B69E-BE48-2185-49F758E615F1}"/>
              </a:ext>
            </a:extLst>
          </p:cNvPr>
          <p:cNvSpPr txBox="1">
            <a:spLocks noChangeArrowheads="1"/>
          </p:cNvSpPr>
          <p:nvPr/>
        </p:nvSpPr>
        <p:spPr bwMode="auto">
          <a:xfrm>
            <a:off x="5967413" y="2487613"/>
            <a:ext cx="6794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P</a:t>
            </a:r>
            <a:r>
              <a:rPr lang="en-US" altLang="en-US" sz="2000" baseline="-25000">
                <a:latin typeface="Times New Roman" panose="02020603050405020304" pitchFamily="18" charset="0"/>
              </a:rPr>
              <a:t>j</a:t>
            </a:r>
            <a:r>
              <a:rPr lang="en-US" altLang="en-US" sz="2000">
                <a:latin typeface="Times New Roman" panose="02020603050405020304" pitchFamily="18" charset="0"/>
              </a:rPr>
              <a:t>(x)</a:t>
            </a:r>
          </a:p>
        </p:txBody>
      </p:sp>
      <p:sp>
        <p:nvSpPr>
          <p:cNvPr id="144420" name="Text Box 1072">
            <a:extLst>
              <a:ext uri="{FF2B5EF4-FFF2-40B4-BE49-F238E27FC236}">
                <a16:creationId xmlns:a16="http://schemas.microsoft.com/office/drawing/2014/main" id="{E633CCF8-BCC3-9F08-78A2-C7B5BA373C63}"/>
              </a:ext>
            </a:extLst>
          </p:cNvPr>
          <p:cNvSpPr txBox="1">
            <a:spLocks noChangeArrowheads="1"/>
          </p:cNvSpPr>
          <p:nvPr/>
        </p:nvSpPr>
        <p:spPr bwMode="auto">
          <a:xfrm>
            <a:off x="762000" y="5546725"/>
            <a:ext cx="7772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buFontTx/>
              <a:buChar char="•"/>
            </a:pPr>
            <a:r>
              <a:rPr lang="en-US" altLang="en-US" sz="2000">
                <a:latin typeface="Times New Roman" panose="02020603050405020304" pitchFamily="18" charset="0"/>
              </a:rPr>
              <a:t> By looking at the variation of signal strength from either base station it is  possible to decide on the optimum area where handoff can take place.</a:t>
            </a:r>
          </a:p>
        </p:txBody>
      </p:sp>
    </p:spTree>
    <p:extLst>
      <p:ext uri="{BB962C8B-B14F-4D97-AF65-F5344CB8AC3E}">
        <p14:creationId xmlns:p14="http://schemas.microsoft.com/office/powerpoint/2010/main" val="915370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981C6E98-4EE2-CC57-43E6-65D33ADB6E6A}"/>
              </a:ext>
            </a:extLst>
          </p:cNvPr>
          <p:cNvSpPr>
            <a:spLocks noGrp="1" noChangeArrowheads="1"/>
          </p:cNvSpPr>
          <p:nvPr>
            <p:ph type="title"/>
          </p:nvPr>
        </p:nvSpPr>
        <p:spPr/>
        <p:txBody>
          <a:bodyPr/>
          <a:lstStyle/>
          <a:p>
            <a:r>
              <a:rPr lang="en-US" altLang="en-US"/>
              <a:t>Handover decision</a:t>
            </a:r>
          </a:p>
        </p:txBody>
      </p:sp>
      <p:sp>
        <p:nvSpPr>
          <p:cNvPr id="145411" name="Footer Placeholder 3">
            <a:extLst>
              <a:ext uri="{FF2B5EF4-FFF2-40B4-BE49-F238E27FC236}">
                <a16:creationId xmlns:a16="http://schemas.microsoft.com/office/drawing/2014/main" id="{5F8836F6-C388-FDE8-5634-8E28098584C4}"/>
              </a:ext>
            </a:extLst>
          </p:cNvPr>
          <p:cNvSpPr>
            <a:spLocks noGrp="1" noChangeArrowheads="1"/>
          </p:cNvSpPr>
          <p:nvPr>
            <p:ph type="ftr" sz="quarter" idx="1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latin typeface="Verdana" panose="020B0604030504040204" pitchFamily="34" charset="0"/>
              </a:rPr>
              <a:t>Wireless Networks Spring 2005</a:t>
            </a:r>
            <a:endParaRPr lang="en-US" altLang="en-US" sz="1600">
              <a:latin typeface="Verdana" panose="020B0604030504040204" pitchFamily="34" charset="0"/>
            </a:endParaRPr>
          </a:p>
        </p:txBody>
      </p:sp>
      <p:sp>
        <p:nvSpPr>
          <p:cNvPr id="145412" name="Line 3">
            <a:extLst>
              <a:ext uri="{FF2B5EF4-FFF2-40B4-BE49-F238E27FC236}">
                <a16:creationId xmlns:a16="http://schemas.microsoft.com/office/drawing/2014/main" id="{F28C3B6E-76B8-D10C-DDC2-503E44A82A76}"/>
              </a:ext>
            </a:extLst>
          </p:cNvPr>
          <p:cNvSpPr>
            <a:spLocks noChangeShapeType="1"/>
          </p:cNvSpPr>
          <p:nvPr/>
        </p:nvSpPr>
        <p:spPr bwMode="auto">
          <a:xfrm flipV="1">
            <a:off x="2286000" y="2286000"/>
            <a:ext cx="0" cy="2514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5413" name="Line 4">
            <a:extLst>
              <a:ext uri="{FF2B5EF4-FFF2-40B4-BE49-F238E27FC236}">
                <a16:creationId xmlns:a16="http://schemas.microsoft.com/office/drawing/2014/main" id="{9F73D778-6B04-9917-8F49-588F0A58F22F}"/>
              </a:ext>
            </a:extLst>
          </p:cNvPr>
          <p:cNvSpPr>
            <a:spLocks noChangeShapeType="1"/>
          </p:cNvSpPr>
          <p:nvPr/>
        </p:nvSpPr>
        <p:spPr bwMode="auto">
          <a:xfrm flipV="1">
            <a:off x="6400800" y="2286000"/>
            <a:ext cx="0" cy="2514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145414" name="Text Box 5">
            <a:extLst>
              <a:ext uri="{FF2B5EF4-FFF2-40B4-BE49-F238E27FC236}">
                <a16:creationId xmlns:a16="http://schemas.microsoft.com/office/drawing/2014/main" id="{AC5B0712-A517-F006-C0D0-2257A604EAEE}"/>
              </a:ext>
            </a:extLst>
          </p:cNvPr>
          <p:cNvSpPr txBox="1">
            <a:spLocks noChangeArrowheads="1"/>
          </p:cNvSpPr>
          <p:nvPr/>
        </p:nvSpPr>
        <p:spPr bwMode="auto">
          <a:xfrm>
            <a:off x="1676400" y="1676400"/>
            <a:ext cx="1312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receive level</a:t>
            </a:r>
          </a:p>
          <a:p>
            <a:pPr algn="ctr" eaLnBrk="1" hangingPunct="1"/>
            <a:r>
              <a:rPr lang="en-US" altLang="en-US" sz="1600"/>
              <a:t>BTS</a:t>
            </a:r>
            <a:r>
              <a:rPr lang="en-US" altLang="en-US" sz="1600" baseline="-25000"/>
              <a:t>old</a:t>
            </a:r>
            <a:endParaRPr lang="en-US" altLang="en-US" sz="1600"/>
          </a:p>
        </p:txBody>
      </p:sp>
      <p:sp>
        <p:nvSpPr>
          <p:cNvPr id="145415" name="Text Box 6">
            <a:extLst>
              <a:ext uri="{FF2B5EF4-FFF2-40B4-BE49-F238E27FC236}">
                <a16:creationId xmlns:a16="http://schemas.microsoft.com/office/drawing/2014/main" id="{173E24F0-5925-E333-DEA0-517C583482DA}"/>
              </a:ext>
            </a:extLst>
          </p:cNvPr>
          <p:cNvSpPr txBox="1">
            <a:spLocks noChangeArrowheads="1"/>
          </p:cNvSpPr>
          <p:nvPr/>
        </p:nvSpPr>
        <p:spPr bwMode="auto">
          <a:xfrm>
            <a:off x="5791200" y="1676400"/>
            <a:ext cx="1312863"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receive level</a:t>
            </a:r>
          </a:p>
          <a:p>
            <a:pPr algn="ctr" eaLnBrk="1" hangingPunct="1"/>
            <a:r>
              <a:rPr lang="en-US" altLang="en-US" sz="1600"/>
              <a:t>BTS</a:t>
            </a:r>
            <a:r>
              <a:rPr lang="en-US" altLang="en-US" sz="1600" baseline="-25000"/>
              <a:t>old</a:t>
            </a:r>
            <a:endParaRPr lang="en-US" altLang="en-US" sz="1600"/>
          </a:p>
        </p:txBody>
      </p:sp>
      <p:sp>
        <p:nvSpPr>
          <p:cNvPr id="145416" name="Line 7">
            <a:extLst>
              <a:ext uri="{FF2B5EF4-FFF2-40B4-BE49-F238E27FC236}">
                <a16:creationId xmlns:a16="http://schemas.microsoft.com/office/drawing/2014/main" id="{AD264958-9361-5F7A-2508-7B3C7C363452}"/>
              </a:ext>
            </a:extLst>
          </p:cNvPr>
          <p:cNvSpPr>
            <a:spLocks noChangeShapeType="1"/>
          </p:cNvSpPr>
          <p:nvPr/>
        </p:nvSpPr>
        <p:spPr bwMode="auto">
          <a:xfrm>
            <a:off x="2286000" y="4800600"/>
            <a:ext cx="411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5417" name="Oval 8">
            <a:extLst>
              <a:ext uri="{FF2B5EF4-FFF2-40B4-BE49-F238E27FC236}">
                <a16:creationId xmlns:a16="http://schemas.microsoft.com/office/drawing/2014/main" id="{F6AD240D-8F49-14B7-4F65-C695AEEEDAAB}"/>
              </a:ext>
            </a:extLst>
          </p:cNvPr>
          <p:cNvSpPr>
            <a:spLocks noChangeArrowheads="1"/>
          </p:cNvSpPr>
          <p:nvPr/>
        </p:nvSpPr>
        <p:spPr bwMode="auto">
          <a:xfrm>
            <a:off x="2819400" y="4343400"/>
            <a:ext cx="381000" cy="381000"/>
          </a:xfrm>
          <a:prstGeom prst="ellipse">
            <a:avLst/>
          </a:prstGeom>
          <a:solidFill>
            <a:srgbClr val="DADAF6"/>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MS</a:t>
            </a:r>
          </a:p>
        </p:txBody>
      </p:sp>
      <p:sp>
        <p:nvSpPr>
          <p:cNvPr id="145418" name="Oval 9">
            <a:extLst>
              <a:ext uri="{FF2B5EF4-FFF2-40B4-BE49-F238E27FC236}">
                <a16:creationId xmlns:a16="http://schemas.microsoft.com/office/drawing/2014/main" id="{51705EA7-9706-0A46-193E-BFFE91332593}"/>
              </a:ext>
            </a:extLst>
          </p:cNvPr>
          <p:cNvSpPr>
            <a:spLocks noChangeArrowheads="1"/>
          </p:cNvSpPr>
          <p:nvPr/>
        </p:nvSpPr>
        <p:spPr bwMode="auto">
          <a:xfrm>
            <a:off x="5486400" y="4343400"/>
            <a:ext cx="381000" cy="381000"/>
          </a:xfrm>
          <a:prstGeom prst="ellipse">
            <a:avLst/>
          </a:prstGeom>
          <a:solidFill>
            <a:srgbClr val="DADAF6"/>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600"/>
              <a:t>MS</a:t>
            </a:r>
          </a:p>
        </p:txBody>
      </p:sp>
      <p:cxnSp>
        <p:nvCxnSpPr>
          <p:cNvPr id="145419" name="AutoShape 10">
            <a:extLst>
              <a:ext uri="{FF2B5EF4-FFF2-40B4-BE49-F238E27FC236}">
                <a16:creationId xmlns:a16="http://schemas.microsoft.com/office/drawing/2014/main" id="{78B02077-D9B5-D9A3-E530-24BB49EAE825}"/>
              </a:ext>
            </a:extLst>
          </p:cNvPr>
          <p:cNvCxnSpPr>
            <a:cxnSpLocks noChangeShapeType="1"/>
            <a:stCxn id="145417" idx="6"/>
            <a:endCxn id="145418" idx="2"/>
          </p:cNvCxnSpPr>
          <p:nvPr/>
        </p:nvCxnSpPr>
        <p:spPr bwMode="auto">
          <a:xfrm>
            <a:off x="3200400" y="4533900"/>
            <a:ext cx="2286000" cy="0"/>
          </a:xfrm>
          <a:prstGeom prst="straightConnector1">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145420" name="Freeform 11">
            <a:extLst>
              <a:ext uri="{FF2B5EF4-FFF2-40B4-BE49-F238E27FC236}">
                <a16:creationId xmlns:a16="http://schemas.microsoft.com/office/drawing/2014/main" id="{7B943A5E-C60C-7FAF-45BC-09DC6AB5C67E}"/>
              </a:ext>
            </a:extLst>
          </p:cNvPr>
          <p:cNvSpPr>
            <a:spLocks/>
          </p:cNvSpPr>
          <p:nvPr/>
        </p:nvSpPr>
        <p:spPr bwMode="auto">
          <a:xfrm>
            <a:off x="2438400" y="2514600"/>
            <a:ext cx="3657600" cy="1752600"/>
          </a:xfrm>
          <a:custGeom>
            <a:avLst/>
            <a:gdLst>
              <a:gd name="T0" fmla="*/ 0 w 2304"/>
              <a:gd name="T1" fmla="*/ 0 h 1104"/>
              <a:gd name="T2" fmla="*/ 2147483646 w 2304"/>
              <a:gd name="T3" fmla="*/ 2147483646 h 1104"/>
              <a:gd name="T4" fmla="*/ 2147483646 w 2304"/>
              <a:gd name="T5" fmla="*/ 2147483646 h 1104"/>
              <a:gd name="T6" fmla="*/ 0 60000 65536"/>
              <a:gd name="T7" fmla="*/ 0 60000 65536"/>
              <a:gd name="T8" fmla="*/ 0 60000 65536"/>
              <a:gd name="T9" fmla="*/ 0 w 2304"/>
              <a:gd name="T10" fmla="*/ 0 h 1104"/>
              <a:gd name="T11" fmla="*/ 2304 w 2304"/>
              <a:gd name="T12" fmla="*/ 1104 h 1104"/>
            </a:gdLst>
            <a:ahLst/>
            <a:cxnLst>
              <a:cxn ang="T6">
                <a:pos x="T0" y="T1"/>
              </a:cxn>
              <a:cxn ang="T7">
                <a:pos x="T2" y="T3"/>
              </a:cxn>
              <a:cxn ang="T8">
                <a:pos x="T4" y="T5"/>
              </a:cxn>
            </a:cxnLst>
            <a:rect l="T9" t="T10" r="T11" b="T12"/>
            <a:pathLst>
              <a:path w="2304" h="1104">
                <a:moveTo>
                  <a:pt x="0" y="0"/>
                </a:moveTo>
                <a:cubicBezTo>
                  <a:pt x="240" y="340"/>
                  <a:pt x="480" y="680"/>
                  <a:pt x="864" y="864"/>
                </a:cubicBezTo>
                <a:cubicBezTo>
                  <a:pt x="1248" y="1048"/>
                  <a:pt x="1776" y="1076"/>
                  <a:pt x="2304" y="110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45421" name="Freeform 12">
            <a:extLst>
              <a:ext uri="{FF2B5EF4-FFF2-40B4-BE49-F238E27FC236}">
                <a16:creationId xmlns:a16="http://schemas.microsoft.com/office/drawing/2014/main" id="{5EBCD179-682B-5609-DE9D-83D5159EA15F}"/>
              </a:ext>
            </a:extLst>
          </p:cNvPr>
          <p:cNvSpPr>
            <a:spLocks/>
          </p:cNvSpPr>
          <p:nvPr/>
        </p:nvSpPr>
        <p:spPr bwMode="auto">
          <a:xfrm flipH="1">
            <a:off x="2514600" y="2514600"/>
            <a:ext cx="3657600" cy="1752600"/>
          </a:xfrm>
          <a:custGeom>
            <a:avLst/>
            <a:gdLst>
              <a:gd name="T0" fmla="*/ 0 w 2304"/>
              <a:gd name="T1" fmla="*/ 0 h 1104"/>
              <a:gd name="T2" fmla="*/ 2147483646 w 2304"/>
              <a:gd name="T3" fmla="*/ 2147483646 h 1104"/>
              <a:gd name="T4" fmla="*/ 2147483646 w 2304"/>
              <a:gd name="T5" fmla="*/ 2147483646 h 1104"/>
              <a:gd name="T6" fmla="*/ 0 60000 65536"/>
              <a:gd name="T7" fmla="*/ 0 60000 65536"/>
              <a:gd name="T8" fmla="*/ 0 60000 65536"/>
              <a:gd name="T9" fmla="*/ 0 w 2304"/>
              <a:gd name="T10" fmla="*/ 0 h 1104"/>
              <a:gd name="T11" fmla="*/ 2304 w 2304"/>
              <a:gd name="T12" fmla="*/ 1104 h 1104"/>
            </a:gdLst>
            <a:ahLst/>
            <a:cxnLst>
              <a:cxn ang="T6">
                <a:pos x="T0" y="T1"/>
              </a:cxn>
              <a:cxn ang="T7">
                <a:pos x="T2" y="T3"/>
              </a:cxn>
              <a:cxn ang="T8">
                <a:pos x="T4" y="T5"/>
              </a:cxn>
            </a:cxnLst>
            <a:rect l="T9" t="T10" r="T11" b="T12"/>
            <a:pathLst>
              <a:path w="2304" h="1104">
                <a:moveTo>
                  <a:pt x="0" y="0"/>
                </a:moveTo>
                <a:cubicBezTo>
                  <a:pt x="240" y="340"/>
                  <a:pt x="480" y="680"/>
                  <a:pt x="864" y="864"/>
                </a:cubicBezTo>
                <a:cubicBezTo>
                  <a:pt x="1248" y="1048"/>
                  <a:pt x="1776" y="1076"/>
                  <a:pt x="2304" y="1104"/>
                </a:cubicBezTo>
              </a:path>
            </a:pathLst>
          </a:cu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45422" name="Line 13">
            <a:extLst>
              <a:ext uri="{FF2B5EF4-FFF2-40B4-BE49-F238E27FC236}">
                <a16:creationId xmlns:a16="http://schemas.microsoft.com/office/drawing/2014/main" id="{CAE13181-1BB2-DB7A-817D-6CD8211367D8}"/>
              </a:ext>
            </a:extLst>
          </p:cNvPr>
          <p:cNvSpPr>
            <a:spLocks noChangeShapeType="1"/>
          </p:cNvSpPr>
          <p:nvPr/>
        </p:nvSpPr>
        <p:spPr bwMode="auto">
          <a:xfrm flipV="1">
            <a:off x="4953000" y="3810000"/>
            <a:ext cx="0" cy="38100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5423" name="Text Box 14">
            <a:extLst>
              <a:ext uri="{FF2B5EF4-FFF2-40B4-BE49-F238E27FC236}">
                <a16:creationId xmlns:a16="http://schemas.microsoft.com/office/drawing/2014/main" id="{BD136A02-E45D-B2B0-514A-A0BE932C596E}"/>
              </a:ext>
            </a:extLst>
          </p:cNvPr>
          <p:cNvSpPr txBox="1">
            <a:spLocks noChangeArrowheads="1"/>
          </p:cNvSpPr>
          <p:nvPr/>
        </p:nvSpPr>
        <p:spPr bwMode="auto">
          <a:xfrm>
            <a:off x="4953000" y="3810000"/>
            <a:ext cx="14144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HO_MARGIN</a:t>
            </a:r>
          </a:p>
        </p:txBody>
      </p:sp>
      <p:sp>
        <p:nvSpPr>
          <p:cNvPr id="145424" name="Freeform 15">
            <a:extLst>
              <a:ext uri="{FF2B5EF4-FFF2-40B4-BE49-F238E27FC236}">
                <a16:creationId xmlns:a16="http://schemas.microsoft.com/office/drawing/2014/main" id="{3DA28BF0-66BC-A899-9395-D04B1F2DAACC}"/>
              </a:ext>
            </a:extLst>
          </p:cNvPr>
          <p:cNvSpPr>
            <a:spLocks/>
          </p:cNvSpPr>
          <p:nvPr/>
        </p:nvSpPr>
        <p:spPr bwMode="auto">
          <a:xfrm>
            <a:off x="2438400" y="2514600"/>
            <a:ext cx="3581400" cy="1905000"/>
          </a:xfrm>
          <a:custGeom>
            <a:avLst/>
            <a:gdLst>
              <a:gd name="T0" fmla="*/ 0 w 2256"/>
              <a:gd name="T1" fmla="*/ 2147483646 h 1200"/>
              <a:gd name="T2" fmla="*/ 2147483646 w 2256"/>
              <a:gd name="T3" fmla="*/ 0 h 1200"/>
              <a:gd name="T4" fmla="*/ 2147483646 w 2256"/>
              <a:gd name="T5" fmla="*/ 2147483646 h 1200"/>
              <a:gd name="T6" fmla="*/ 2147483646 w 2256"/>
              <a:gd name="T7" fmla="*/ 2147483646 h 1200"/>
              <a:gd name="T8" fmla="*/ 2147483646 w 2256"/>
              <a:gd name="T9" fmla="*/ 2147483646 h 1200"/>
              <a:gd name="T10" fmla="*/ 2147483646 w 2256"/>
              <a:gd name="T11" fmla="*/ 2147483646 h 1200"/>
              <a:gd name="T12" fmla="*/ 2147483646 w 2256"/>
              <a:gd name="T13" fmla="*/ 2147483646 h 1200"/>
              <a:gd name="T14" fmla="*/ 2147483646 w 2256"/>
              <a:gd name="T15" fmla="*/ 2147483646 h 1200"/>
              <a:gd name="T16" fmla="*/ 2147483646 w 2256"/>
              <a:gd name="T17" fmla="*/ 2147483646 h 1200"/>
              <a:gd name="T18" fmla="*/ 2147483646 w 2256"/>
              <a:gd name="T19" fmla="*/ 2147483646 h 1200"/>
              <a:gd name="T20" fmla="*/ 2147483646 w 2256"/>
              <a:gd name="T21" fmla="*/ 2147483646 h 1200"/>
              <a:gd name="T22" fmla="*/ 2147483646 w 2256"/>
              <a:gd name="T23" fmla="*/ 2147483646 h 1200"/>
              <a:gd name="T24" fmla="*/ 2147483646 w 2256"/>
              <a:gd name="T25" fmla="*/ 2147483646 h 1200"/>
              <a:gd name="T26" fmla="*/ 2147483646 w 2256"/>
              <a:gd name="T27" fmla="*/ 2147483646 h 1200"/>
              <a:gd name="T28" fmla="*/ 2147483646 w 2256"/>
              <a:gd name="T29" fmla="*/ 2147483646 h 1200"/>
              <a:gd name="T30" fmla="*/ 2147483646 w 2256"/>
              <a:gd name="T31" fmla="*/ 2147483646 h 1200"/>
              <a:gd name="T32" fmla="*/ 2147483646 w 2256"/>
              <a:gd name="T33" fmla="*/ 2147483646 h 1200"/>
              <a:gd name="T34" fmla="*/ 2147483646 w 2256"/>
              <a:gd name="T35" fmla="*/ 2147483646 h 1200"/>
              <a:gd name="T36" fmla="*/ 2147483646 w 2256"/>
              <a:gd name="T37" fmla="*/ 2147483646 h 1200"/>
              <a:gd name="T38" fmla="*/ 2147483646 w 2256"/>
              <a:gd name="T39" fmla="*/ 2147483646 h 1200"/>
              <a:gd name="T40" fmla="*/ 2147483646 w 2256"/>
              <a:gd name="T41" fmla="*/ 2147483646 h 1200"/>
              <a:gd name="T42" fmla="*/ 2147483646 w 2256"/>
              <a:gd name="T43" fmla="*/ 2147483646 h 1200"/>
              <a:gd name="T44" fmla="*/ 2147483646 w 2256"/>
              <a:gd name="T45" fmla="*/ 2147483646 h 1200"/>
              <a:gd name="T46" fmla="*/ 2147483646 w 2256"/>
              <a:gd name="T47" fmla="*/ 2147483646 h 1200"/>
              <a:gd name="T48" fmla="*/ 2147483646 w 2256"/>
              <a:gd name="T49" fmla="*/ 2147483646 h 1200"/>
              <a:gd name="T50" fmla="*/ 2147483646 w 2256"/>
              <a:gd name="T51" fmla="*/ 2147483646 h 1200"/>
              <a:gd name="T52" fmla="*/ 2147483646 w 2256"/>
              <a:gd name="T53" fmla="*/ 2147483646 h 1200"/>
              <a:gd name="T54" fmla="*/ 2147483646 w 2256"/>
              <a:gd name="T55" fmla="*/ 2147483646 h 1200"/>
              <a:gd name="T56" fmla="*/ 2147483646 w 2256"/>
              <a:gd name="T57" fmla="*/ 2147483646 h 1200"/>
              <a:gd name="T58" fmla="*/ 2147483646 w 2256"/>
              <a:gd name="T59" fmla="*/ 2147483646 h 1200"/>
              <a:gd name="T60" fmla="*/ 2147483646 w 2256"/>
              <a:gd name="T61" fmla="*/ 2147483646 h 1200"/>
              <a:gd name="T62" fmla="*/ 2147483646 w 2256"/>
              <a:gd name="T63" fmla="*/ 2147483646 h 1200"/>
              <a:gd name="T64" fmla="*/ 2147483646 w 2256"/>
              <a:gd name="T65" fmla="*/ 2147483646 h 1200"/>
              <a:gd name="T66" fmla="*/ 2147483646 w 2256"/>
              <a:gd name="T67" fmla="*/ 2147483646 h 1200"/>
              <a:gd name="T68" fmla="*/ 2147483646 w 2256"/>
              <a:gd name="T69" fmla="*/ 2147483646 h 1200"/>
              <a:gd name="T70" fmla="*/ 2147483646 w 2256"/>
              <a:gd name="T71" fmla="*/ 2147483646 h 1200"/>
              <a:gd name="T72" fmla="*/ 2147483646 w 2256"/>
              <a:gd name="T73" fmla="*/ 2147483646 h 1200"/>
              <a:gd name="T74" fmla="*/ 2147483646 w 2256"/>
              <a:gd name="T75" fmla="*/ 2147483646 h 1200"/>
              <a:gd name="T76" fmla="*/ 2147483646 w 2256"/>
              <a:gd name="T77" fmla="*/ 2147483646 h 1200"/>
              <a:gd name="T78" fmla="*/ 2147483646 w 2256"/>
              <a:gd name="T79" fmla="*/ 2147483646 h 1200"/>
              <a:gd name="T80" fmla="*/ 2147483646 w 2256"/>
              <a:gd name="T81" fmla="*/ 2147483646 h 1200"/>
              <a:gd name="T82" fmla="*/ 2147483646 w 2256"/>
              <a:gd name="T83" fmla="*/ 2147483646 h 1200"/>
              <a:gd name="T84" fmla="*/ 2147483646 w 2256"/>
              <a:gd name="T85" fmla="*/ 2147483646 h 1200"/>
              <a:gd name="T86" fmla="*/ 2147483646 w 2256"/>
              <a:gd name="T87" fmla="*/ 2147483646 h 1200"/>
              <a:gd name="T88" fmla="*/ 2147483646 w 2256"/>
              <a:gd name="T89" fmla="*/ 2147483646 h 1200"/>
              <a:gd name="T90" fmla="*/ 2147483646 w 2256"/>
              <a:gd name="T91" fmla="*/ 2147483646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56"/>
              <a:gd name="T139" fmla="*/ 0 h 1200"/>
              <a:gd name="T140" fmla="*/ 2256 w 2256"/>
              <a:gd name="T141" fmla="*/ 1200 h 12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56" h="1200">
                <a:moveTo>
                  <a:pt x="0" y="96"/>
                </a:moveTo>
                <a:lnTo>
                  <a:pt x="48" y="0"/>
                </a:lnTo>
                <a:lnTo>
                  <a:pt x="48" y="192"/>
                </a:lnTo>
                <a:lnTo>
                  <a:pt x="144" y="96"/>
                </a:lnTo>
                <a:lnTo>
                  <a:pt x="192" y="336"/>
                </a:lnTo>
                <a:lnTo>
                  <a:pt x="240" y="288"/>
                </a:lnTo>
                <a:lnTo>
                  <a:pt x="288" y="432"/>
                </a:lnTo>
                <a:lnTo>
                  <a:pt x="384" y="384"/>
                </a:lnTo>
                <a:lnTo>
                  <a:pt x="432" y="720"/>
                </a:lnTo>
                <a:lnTo>
                  <a:pt x="480" y="528"/>
                </a:lnTo>
                <a:lnTo>
                  <a:pt x="480" y="624"/>
                </a:lnTo>
                <a:lnTo>
                  <a:pt x="528" y="576"/>
                </a:lnTo>
                <a:lnTo>
                  <a:pt x="576" y="720"/>
                </a:lnTo>
                <a:lnTo>
                  <a:pt x="624" y="624"/>
                </a:lnTo>
                <a:lnTo>
                  <a:pt x="672" y="816"/>
                </a:lnTo>
                <a:lnTo>
                  <a:pt x="768" y="720"/>
                </a:lnTo>
                <a:lnTo>
                  <a:pt x="816" y="912"/>
                </a:lnTo>
                <a:lnTo>
                  <a:pt x="864" y="816"/>
                </a:lnTo>
                <a:lnTo>
                  <a:pt x="912" y="912"/>
                </a:lnTo>
                <a:lnTo>
                  <a:pt x="960" y="816"/>
                </a:lnTo>
                <a:lnTo>
                  <a:pt x="960" y="960"/>
                </a:lnTo>
                <a:lnTo>
                  <a:pt x="1008" y="864"/>
                </a:lnTo>
                <a:lnTo>
                  <a:pt x="1056" y="1056"/>
                </a:lnTo>
                <a:lnTo>
                  <a:pt x="1152" y="864"/>
                </a:lnTo>
                <a:lnTo>
                  <a:pt x="1200" y="1056"/>
                </a:lnTo>
                <a:lnTo>
                  <a:pt x="1248" y="960"/>
                </a:lnTo>
                <a:lnTo>
                  <a:pt x="1296" y="1104"/>
                </a:lnTo>
                <a:lnTo>
                  <a:pt x="1392" y="912"/>
                </a:lnTo>
                <a:lnTo>
                  <a:pt x="1440" y="1152"/>
                </a:lnTo>
                <a:lnTo>
                  <a:pt x="1440" y="1056"/>
                </a:lnTo>
                <a:lnTo>
                  <a:pt x="1488" y="1152"/>
                </a:lnTo>
                <a:lnTo>
                  <a:pt x="1536" y="960"/>
                </a:lnTo>
                <a:lnTo>
                  <a:pt x="1584" y="1104"/>
                </a:lnTo>
                <a:lnTo>
                  <a:pt x="1680" y="960"/>
                </a:lnTo>
                <a:lnTo>
                  <a:pt x="1680" y="1104"/>
                </a:lnTo>
                <a:lnTo>
                  <a:pt x="1728" y="1008"/>
                </a:lnTo>
                <a:lnTo>
                  <a:pt x="1776" y="1104"/>
                </a:lnTo>
                <a:lnTo>
                  <a:pt x="1824" y="1008"/>
                </a:lnTo>
                <a:lnTo>
                  <a:pt x="1872" y="1152"/>
                </a:lnTo>
                <a:lnTo>
                  <a:pt x="1968" y="1008"/>
                </a:lnTo>
                <a:lnTo>
                  <a:pt x="2016" y="1152"/>
                </a:lnTo>
                <a:lnTo>
                  <a:pt x="2064" y="1008"/>
                </a:lnTo>
                <a:lnTo>
                  <a:pt x="2160" y="1152"/>
                </a:lnTo>
                <a:lnTo>
                  <a:pt x="2208" y="1056"/>
                </a:lnTo>
                <a:lnTo>
                  <a:pt x="2208" y="1200"/>
                </a:lnTo>
                <a:lnTo>
                  <a:pt x="2256" y="105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45425" name="Freeform 16">
            <a:extLst>
              <a:ext uri="{FF2B5EF4-FFF2-40B4-BE49-F238E27FC236}">
                <a16:creationId xmlns:a16="http://schemas.microsoft.com/office/drawing/2014/main" id="{7BD6EB89-FDCF-68FE-3804-29EA84B8652B}"/>
              </a:ext>
            </a:extLst>
          </p:cNvPr>
          <p:cNvSpPr>
            <a:spLocks/>
          </p:cNvSpPr>
          <p:nvPr/>
        </p:nvSpPr>
        <p:spPr bwMode="auto">
          <a:xfrm flipH="1">
            <a:off x="2590800" y="2514600"/>
            <a:ext cx="3581400" cy="1905000"/>
          </a:xfrm>
          <a:custGeom>
            <a:avLst/>
            <a:gdLst>
              <a:gd name="T0" fmla="*/ 0 w 2256"/>
              <a:gd name="T1" fmla="*/ 2147483646 h 1200"/>
              <a:gd name="T2" fmla="*/ 2147483646 w 2256"/>
              <a:gd name="T3" fmla="*/ 0 h 1200"/>
              <a:gd name="T4" fmla="*/ 2147483646 w 2256"/>
              <a:gd name="T5" fmla="*/ 2147483646 h 1200"/>
              <a:gd name="T6" fmla="*/ 2147483646 w 2256"/>
              <a:gd name="T7" fmla="*/ 2147483646 h 1200"/>
              <a:gd name="T8" fmla="*/ 2147483646 w 2256"/>
              <a:gd name="T9" fmla="*/ 2147483646 h 1200"/>
              <a:gd name="T10" fmla="*/ 2147483646 w 2256"/>
              <a:gd name="T11" fmla="*/ 2147483646 h 1200"/>
              <a:gd name="T12" fmla="*/ 2147483646 w 2256"/>
              <a:gd name="T13" fmla="*/ 2147483646 h 1200"/>
              <a:gd name="T14" fmla="*/ 2147483646 w 2256"/>
              <a:gd name="T15" fmla="*/ 2147483646 h 1200"/>
              <a:gd name="T16" fmla="*/ 2147483646 w 2256"/>
              <a:gd name="T17" fmla="*/ 2147483646 h 1200"/>
              <a:gd name="T18" fmla="*/ 2147483646 w 2256"/>
              <a:gd name="T19" fmla="*/ 2147483646 h 1200"/>
              <a:gd name="T20" fmla="*/ 2147483646 w 2256"/>
              <a:gd name="T21" fmla="*/ 2147483646 h 1200"/>
              <a:gd name="T22" fmla="*/ 2147483646 w 2256"/>
              <a:gd name="T23" fmla="*/ 2147483646 h 1200"/>
              <a:gd name="T24" fmla="*/ 2147483646 w 2256"/>
              <a:gd name="T25" fmla="*/ 2147483646 h 1200"/>
              <a:gd name="T26" fmla="*/ 2147483646 w 2256"/>
              <a:gd name="T27" fmla="*/ 2147483646 h 1200"/>
              <a:gd name="T28" fmla="*/ 2147483646 w 2256"/>
              <a:gd name="T29" fmla="*/ 2147483646 h 1200"/>
              <a:gd name="T30" fmla="*/ 2147483646 w 2256"/>
              <a:gd name="T31" fmla="*/ 2147483646 h 1200"/>
              <a:gd name="T32" fmla="*/ 2147483646 w 2256"/>
              <a:gd name="T33" fmla="*/ 2147483646 h 1200"/>
              <a:gd name="T34" fmla="*/ 2147483646 w 2256"/>
              <a:gd name="T35" fmla="*/ 2147483646 h 1200"/>
              <a:gd name="T36" fmla="*/ 2147483646 w 2256"/>
              <a:gd name="T37" fmla="*/ 2147483646 h 1200"/>
              <a:gd name="T38" fmla="*/ 2147483646 w 2256"/>
              <a:gd name="T39" fmla="*/ 2147483646 h 1200"/>
              <a:gd name="T40" fmla="*/ 2147483646 w 2256"/>
              <a:gd name="T41" fmla="*/ 2147483646 h 1200"/>
              <a:gd name="T42" fmla="*/ 2147483646 w 2256"/>
              <a:gd name="T43" fmla="*/ 2147483646 h 1200"/>
              <a:gd name="T44" fmla="*/ 2147483646 w 2256"/>
              <a:gd name="T45" fmla="*/ 2147483646 h 1200"/>
              <a:gd name="T46" fmla="*/ 2147483646 w 2256"/>
              <a:gd name="T47" fmla="*/ 2147483646 h 1200"/>
              <a:gd name="T48" fmla="*/ 2147483646 w 2256"/>
              <a:gd name="T49" fmla="*/ 2147483646 h 1200"/>
              <a:gd name="T50" fmla="*/ 2147483646 w 2256"/>
              <a:gd name="T51" fmla="*/ 2147483646 h 1200"/>
              <a:gd name="T52" fmla="*/ 2147483646 w 2256"/>
              <a:gd name="T53" fmla="*/ 2147483646 h 1200"/>
              <a:gd name="T54" fmla="*/ 2147483646 w 2256"/>
              <a:gd name="T55" fmla="*/ 2147483646 h 1200"/>
              <a:gd name="T56" fmla="*/ 2147483646 w 2256"/>
              <a:gd name="T57" fmla="*/ 2147483646 h 1200"/>
              <a:gd name="T58" fmla="*/ 2147483646 w 2256"/>
              <a:gd name="T59" fmla="*/ 2147483646 h 1200"/>
              <a:gd name="T60" fmla="*/ 2147483646 w 2256"/>
              <a:gd name="T61" fmla="*/ 2147483646 h 1200"/>
              <a:gd name="T62" fmla="*/ 2147483646 w 2256"/>
              <a:gd name="T63" fmla="*/ 2147483646 h 1200"/>
              <a:gd name="T64" fmla="*/ 2147483646 w 2256"/>
              <a:gd name="T65" fmla="*/ 2147483646 h 1200"/>
              <a:gd name="T66" fmla="*/ 2147483646 w 2256"/>
              <a:gd name="T67" fmla="*/ 2147483646 h 1200"/>
              <a:gd name="T68" fmla="*/ 2147483646 w 2256"/>
              <a:gd name="T69" fmla="*/ 2147483646 h 1200"/>
              <a:gd name="T70" fmla="*/ 2147483646 w 2256"/>
              <a:gd name="T71" fmla="*/ 2147483646 h 1200"/>
              <a:gd name="T72" fmla="*/ 2147483646 w 2256"/>
              <a:gd name="T73" fmla="*/ 2147483646 h 1200"/>
              <a:gd name="T74" fmla="*/ 2147483646 w 2256"/>
              <a:gd name="T75" fmla="*/ 2147483646 h 1200"/>
              <a:gd name="T76" fmla="*/ 2147483646 w 2256"/>
              <a:gd name="T77" fmla="*/ 2147483646 h 1200"/>
              <a:gd name="T78" fmla="*/ 2147483646 w 2256"/>
              <a:gd name="T79" fmla="*/ 2147483646 h 1200"/>
              <a:gd name="T80" fmla="*/ 2147483646 w 2256"/>
              <a:gd name="T81" fmla="*/ 2147483646 h 1200"/>
              <a:gd name="T82" fmla="*/ 2147483646 w 2256"/>
              <a:gd name="T83" fmla="*/ 2147483646 h 1200"/>
              <a:gd name="T84" fmla="*/ 2147483646 w 2256"/>
              <a:gd name="T85" fmla="*/ 2147483646 h 1200"/>
              <a:gd name="T86" fmla="*/ 2147483646 w 2256"/>
              <a:gd name="T87" fmla="*/ 2147483646 h 1200"/>
              <a:gd name="T88" fmla="*/ 2147483646 w 2256"/>
              <a:gd name="T89" fmla="*/ 2147483646 h 1200"/>
              <a:gd name="T90" fmla="*/ 2147483646 w 2256"/>
              <a:gd name="T91" fmla="*/ 2147483646 h 1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256"/>
              <a:gd name="T139" fmla="*/ 0 h 1200"/>
              <a:gd name="T140" fmla="*/ 2256 w 2256"/>
              <a:gd name="T141" fmla="*/ 1200 h 12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256" h="1200">
                <a:moveTo>
                  <a:pt x="0" y="96"/>
                </a:moveTo>
                <a:lnTo>
                  <a:pt x="48" y="0"/>
                </a:lnTo>
                <a:lnTo>
                  <a:pt x="48" y="192"/>
                </a:lnTo>
                <a:lnTo>
                  <a:pt x="144" y="96"/>
                </a:lnTo>
                <a:lnTo>
                  <a:pt x="192" y="336"/>
                </a:lnTo>
                <a:lnTo>
                  <a:pt x="240" y="288"/>
                </a:lnTo>
                <a:lnTo>
                  <a:pt x="288" y="432"/>
                </a:lnTo>
                <a:lnTo>
                  <a:pt x="384" y="384"/>
                </a:lnTo>
                <a:lnTo>
                  <a:pt x="432" y="720"/>
                </a:lnTo>
                <a:lnTo>
                  <a:pt x="480" y="528"/>
                </a:lnTo>
                <a:lnTo>
                  <a:pt x="480" y="624"/>
                </a:lnTo>
                <a:lnTo>
                  <a:pt x="528" y="576"/>
                </a:lnTo>
                <a:lnTo>
                  <a:pt x="576" y="720"/>
                </a:lnTo>
                <a:lnTo>
                  <a:pt x="624" y="624"/>
                </a:lnTo>
                <a:lnTo>
                  <a:pt x="672" y="816"/>
                </a:lnTo>
                <a:lnTo>
                  <a:pt x="768" y="720"/>
                </a:lnTo>
                <a:lnTo>
                  <a:pt x="816" y="912"/>
                </a:lnTo>
                <a:lnTo>
                  <a:pt x="864" y="816"/>
                </a:lnTo>
                <a:lnTo>
                  <a:pt x="912" y="912"/>
                </a:lnTo>
                <a:lnTo>
                  <a:pt x="960" y="816"/>
                </a:lnTo>
                <a:lnTo>
                  <a:pt x="960" y="960"/>
                </a:lnTo>
                <a:lnTo>
                  <a:pt x="1008" y="864"/>
                </a:lnTo>
                <a:lnTo>
                  <a:pt x="1056" y="1056"/>
                </a:lnTo>
                <a:lnTo>
                  <a:pt x="1152" y="864"/>
                </a:lnTo>
                <a:lnTo>
                  <a:pt x="1200" y="1056"/>
                </a:lnTo>
                <a:lnTo>
                  <a:pt x="1248" y="960"/>
                </a:lnTo>
                <a:lnTo>
                  <a:pt x="1296" y="1104"/>
                </a:lnTo>
                <a:lnTo>
                  <a:pt x="1392" y="912"/>
                </a:lnTo>
                <a:lnTo>
                  <a:pt x="1440" y="1152"/>
                </a:lnTo>
                <a:lnTo>
                  <a:pt x="1440" y="1056"/>
                </a:lnTo>
                <a:lnTo>
                  <a:pt x="1488" y="1152"/>
                </a:lnTo>
                <a:lnTo>
                  <a:pt x="1536" y="960"/>
                </a:lnTo>
                <a:lnTo>
                  <a:pt x="1584" y="1104"/>
                </a:lnTo>
                <a:lnTo>
                  <a:pt x="1680" y="960"/>
                </a:lnTo>
                <a:lnTo>
                  <a:pt x="1680" y="1104"/>
                </a:lnTo>
                <a:lnTo>
                  <a:pt x="1728" y="1008"/>
                </a:lnTo>
                <a:lnTo>
                  <a:pt x="1776" y="1104"/>
                </a:lnTo>
                <a:lnTo>
                  <a:pt x="1824" y="1008"/>
                </a:lnTo>
                <a:lnTo>
                  <a:pt x="1872" y="1152"/>
                </a:lnTo>
                <a:lnTo>
                  <a:pt x="1968" y="1008"/>
                </a:lnTo>
                <a:lnTo>
                  <a:pt x="2016" y="1152"/>
                </a:lnTo>
                <a:lnTo>
                  <a:pt x="2064" y="1008"/>
                </a:lnTo>
                <a:lnTo>
                  <a:pt x="2160" y="1152"/>
                </a:lnTo>
                <a:lnTo>
                  <a:pt x="2208" y="1056"/>
                </a:lnTo>
                <a:lnTo>
                  <a:pt x="2208" y="1200"/>
                </a:lnTo>
                <a:lnTo>
                  <a:pt x="2256" y="1056"/>
                </a:lnTo>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145426" name="Line 17">
            <a:extLst>
              <a:ext uri="{FF2B5EF4-FFF2-40B4-BE49-F238E27FC236}">
                <a16:creationId xmlns:a16="http://schemas.microsoft.com/office/drawing/2014/main" id="{A7439FAF-9280-4EE9-E947-AA90C32EEC01}"/>
              </a:ext>
            </a:extLst>
          </p:cNvPr>
          <p:cNvSpPr>
            <a:spLocks noChangeShapeType="1"/>
          </p:cNvSpPr>
          <p:nvPr/>
        </p:nvSpPr>
        <p:spPr bwMode="auto">
          <a:xfrm>
            <a:off x="4953000" y="4724400"/>
            <a:ext cx="0" cy="304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145427" name="Text Box 18">
            <a:extLst>
              <a:ext uri="{FF2B5EF4-FFF2-40B4-BE49-F238E27FC236}">
                <a16:creationId xmlns:a16="http://schemas.microsoft.com/office/drawing/2014/main" id="{863B8133-6BCC-CFB3-0C1F-D1A2EF744D35}"/>
              </a:ext>
            </a:extLst>
          </p:cNvPr>
          <p:cNvSpPr txBox="1">
            <a:spLocks noChangeArrowheads="1"/>
          </p:cNvSpPr>
          <p:nvPr/>
        </p:nvSpPr>
        <p:spPr bwMode="auto">
          <a:xfrm>
            <a:off x="3200400" y="4800600"/>
            <a:ext cx="7651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BTS</a:t>
            </a:r>
            <a:r>
              <a:rPr lang="en-US" altLang="en-US" sz="1600" baseline="-25000"/>
              <a:t>old</a:t>
            </a:r>
            <a:endParaRPr lang="en-US" altLang="en-US" sz="1600"/>
          </a:p>
        </p:txBody>
      </p:sp>
      <p:sp>
        <p:nvSpPr>
          <p:cNvPr id="145428" name="Text Box 19">
            <a:extLst>
              <a:ext uri="{FF2B5EF4-FFF2-40B4-BE49-F238E27FC236}">
                <a16:creationId xmlns:a16="http://schemas.microsoft.com/office/drawing/2014/main" id="{9BE0E2E9-3B2F-CB6C-3F6E-F61CCAD61353}"/>
              </a:ext>
            </a:extLst>
          </p:cNvPr>
          <p:cNvSpPr txBox="1">
            <a:spLocks noChangeArrowheads="1"/>
          </p:cNvSpPr>
          <p:nvPr/>
        </p:nvSpPr>
        <p:spPr bwMode="auto">
          <a:xfrm>
            <a:off x="5334000" y="4800600"/>
            <a:ext cx="8350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BTS</a:t>
            </a:r>
            <a:r>
              <a:rPr lang="en-US" altLang="en-US" sz="1600" baseline="-25000"/>
              <a:t>new</a:t>
            </a:r>
            <a:endParaRPr lang="en-US" altLang="en-US" sz="1600"/>
          </a:p>
        </p:txBody>
      </p:sp>
    </p:spTree>
    <p:extLst>
      <p:ext uri="{BB962C8B-B14F-4D97-AF65-F5344CB8AC3E}">
        <p14:creationId xmlns:p14="http://schemas.microsoft.com/office/powerpoint/2010/main" val="36776194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4D49500-3FED-F082-D472-D420CDA639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62000" y="1295400"/>
            <a:ext cx="7620000" cy="4722813"/>
          </a:xfrm>
          <a:prstGeom prst="rect">
            <a:avLst/>
          </a:prstGeom>
          <a:noFill/>
        </p:spPr>
      </p:pic>
    </p:spTree>
    <p:extLst>
      <p:ext uri="{BB962C8B-B14F-4D97-AF65-F5344CB8AC3E}">
        <p14:creationId xmlns:p14="http://schemas.microsoft.com/office/powerpoint/2010/main" val="34273910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6">
            <a:extLst>
              <a:ext uri="{FF2B5EF4-FFF2-40B4-BE49-F238E27FC236}">
                <a16:creationId xmlns:a16="http://schemas.microsoft.com/office/drawing/2014/main" id="{6799345E-D22D-BB7F-0A47-221F4B1F58C3}"/>
              </a:ext>
            </a:extLst>
          </p:cNvPr>
          <p:cNvSpPr>
            <a:spLocks noChangeArrowheads="1"/>
          </p:cNvSpPr>
          <p:nvPr/>
        </p:nvSpPr>
        <p:spPr bwMode="auto">
          <a:xfrm>
            <a:off x="250825" y="1944688"/>
            <a:ext cx="8686800" cy="539750"/>
          </a:xfrm>
          <a:prstGeom prst="rect">
            <a:avLst/>
          </a:prstGeom>
          <a:solidFill>
            <a:srgbClr val="CCECFF"/>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nb-NO">
                <a:solidFill>
                  <a:schemeClr val="tx2">
                    <a:lumMod val="10000"/>
                  </a:schemeClr>
                </a:solidFill>
                <a:latin typeface="+mn-lt"/>
              </a:rPr>
              <a:t>”break before make”</a:t>
            </a:r>
          </a:p>
        </p:txBody>
      </p:sp>
      <p:sp>
        <p:nvSpPr>
          <p:cNvPr id="146435" name="Text Box 2">
            <a:extLst>
              <a:ext uri="{FF2B5EF4-FFF2-40B4-BE49-F238E27FC236}">
                <a16:creationId xmlns:a16="http://schemas.microsoft.com/office/drawing/2014/main" id="{A5F43069-6F81-FBDB-2E1F-7F925D1EE4EB}"/>
              </a:ext>
            </a:extLst>
          </p:cNvPr>
          <p:cNvSpPr txBox="1">
            <a:spLocks noChangeArrowheads="1"/>
          </p:cNvSpPr>
          <p:nvPr/>
        </p:nvSpPr>
        <p:spPr bwMode="auto">
          <a:xfrm>
            <a:off x="5786438" y="6553200"/>
            <a:ext cx="3259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nb-NO" altLang="en-US" sz="1000" b="1">
                <a:solidFill>
                  <a:schemeClr val="bg1"/>
                </a:solidFill>
                <a:latin typeface="Times New Roman" panose="02020603050405020304" pitchFamily="18" charset="0"/>
              </a:rPr>
              <a:t>Tor K Moseng, Handoff in Wireless Internet Access</a:t>
            </a:r>
          </a:p>
        </p:txBody>
      </p:sp>
      <p:sp>
        <p:nvSpPr>
          <p:cNvPr id="146436" name="Rectangle 3">
            <a:extLst>
              <a:ext uri="{FF2B5EF4-FFF2-40B4-BE49-F238E27FC236}">
                <a16:creationId xmlns:a16="http://schemas.microsoft.com/office/drawing/2014/main" id="{76C22A24-7CC8-2CBA-0445-97C86F6B1ED2}"/>
              </a:ext>
            </a:extLst>
          </p:cNvPr>
          <p:cNvSpPr>
            <a:spLocks noGrp="1" noChangeArrowheads="1"/>
          </p:cNvSpPr>
          <p:nvPr>
            <p:ph type="title"/>
          </p:nvPr>
        </p:nvSpPr>
        <p:spPr/>
        <p:txBody>
          <a:bodyPr/>
          <a:lstStyle/>
          <a:p>
            <a:r>
              <a:rPr lang="nb-NO" altLang="en-US"/>
              <a:t>Hard Handover</a:t>
            </a:r>
          </a:p>
        </p:txBody>
      </p:sp>
      <p:sp>
        <p:nvSpPr>
          <p:cNvPr id="221188" name="Rectangle 4">
            <a:extLst>
              <a:ext uri="{FF2B5EF4-FFF2-40B4-BE49-F238E27FC236}">
                <a16:creationId xmlns:a16="http://schemas.microsoft.com/office/drawing/2014/main" id="{50DE044E-8B10-0367-7603-2DDD725DBB16}"/>
              </a:ext>
            </a:extLst>
          </p:cNvPr>
          <p:cNvSpPr>
            <a:spLocks noGrp="1" noChangeArrowheads="1"/>
          </p:cNvSpPr>
          <p:nvPr>
            <p:ph idx="1"/>
          </p:nvPr>
        </p:nvSpPr>
        <p:spPr>
          <a:xfrm>
            <a:off x="546100" y="1971675"/>
            <a:ext cx="8301038" cy="4113213"/>
          </a:xfrm>
        </p:spPr>
        <p:txBody>
          <a:bodyPr/>
          <a:lstStyle/>
          <a:p>
            <a:endParaRPr lang="nb-NO" altLang="en-US"/>
          </a:p>
          <a:p>
            <a:pPr lvl="1"/>
            <a:endParaRPr lang="nb-NO" altLang="en-US" sz="1600"/>
          </a:p>
          <a:p>
            <a:r>
              <a:rPr lang="nb-NO" altLang="en-US" sz="2000"/>
              <a:t>Old connection is broken before a new connection is activated</a:t>
            </a:r>
          </a:p>
          <a:p>
            <a:pPr lvl="1"/>
            <a:endParaRPr lang="nb-NO" altLang="en-US" sz="1600"/>
          </a:p>
          <a:p>
            <a:r>
              <a:rPr lang="nb-NO" altLang="en-US" sz="2000"/>
              <a:t>Primarily used in FDMA and TDMA systems (e.g. GSM)</a:t>
            </a:r>
          </a:p>
          <a:p>
            <a:pPr lvl="1"/>
            <a:r>
              <a:rPr lang="nb-NO" altLang="en-US" sz="1600"/>
              <a:t>Different frequency ranges used in adjacent cells to minimize the interference</a:t>
            </a:r>
          </a:p>
          <a:p>
            <a:pPr lvl="1"/>
            <a:endParaRPr lang="nb-NO" altLang="en-US" sz="1600"/>
          </a:p>
          <a:p>
            <a:r>
              <a:rPr lang="nb-NO" altLang="en-US" sz="2000"/>
              <a:t>When to perform hard handover?</a:t>
            </a:r>
          </a:p>
          <a:p>
            <a:pPr lvl="1"/>
            <a:r>
              <a:rPr lang="nb-NO" altLang="en-US" sz="1600"/>
              <a:t>E.g. based on measurements of the signal quality</a:t>
            </a:r>
          </a:p>
          <a:p>
            <a:pPr lvl="1"/>
            <a:r>
              <a:rPr lang="nb-NO" altLang="en-US" sz="1600"/>
              <a:t>Different schemes to avoid unnecessary handovers</a:t>
            </a:r>
          </a:p>
        </p:txBody>
      </p:sp>
      <p:sp>
        <p:nvSpPr>
          <p:cNvPr id="146438" name="Text Box 5">
            <a:extLst>
              <a:ext uri="{FF2B5EF4-FFF2-40B4-BE49-F238E27FC236}">
                <a16:creationId xmlns:a16="http://schemas.microsoft.com/office/drawing/2014/main" id="{E63DBB3E-2011-723A-C42C-DA4C78BF03FA}"/>
              </a:ext>
            </a:extLst>
          </p:cNvPr>
          <p:cNvSpPr txBox="1">
            <a:spLocks noChangeArrowheads="1"/>
          </p:cNvSpPr>
          <p:nvPr/>
        </p:nvSpPr>
        <p:spPr bwMode="auto">
          <a:xfrm>
            <a:off x="365125" y="0"/>
            <a:ext cx="4027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b="1">
                <a:solidFill>
                  <a:schemeClr val="hlink"/>
                </a:solidFill>
                <a:latin typeface="Times New Roman" panose="02020603050405020304" pitchFamily="18" charset="0"/>
              </a:rPr>
              <a:t>Handover Approaches</a:t>
            </a:r>
          </a:p>
        </p:txBody>
      </p:sp>
    </p:spTree>
    <p:extLst>
      <p:ext uri="{BB962C8B-B14F-4D97-AF65-F5344CB8AC3E}">
        <p14:creationId xmlns:p14="http://schemas.microsoft.com/office/powerpoint/2010/main" val="22525428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1188">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1188">
                                            <p:txEl>
                                              <p:pRg st="5" end="5"/>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21188">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1188">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118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8" grpId="0" build="p"/>
    </p:bld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3">
            <a:extLst>
              <a:ext uri="{FF2B5EF4-FFF2-40B4-BE49-F238E27FC236}">
                <a16:creationId xmlns:a16="http://schemas.microsoft.com/office/drawing/2014/main" id="{2F2E1B06-CBEE-DE74-8939-082C89BCB66C}"/>
              </a:ext>
            </a:extLst>
          </p:cNvPr>
          <p:cNvSpPr>
            <a:spLocks noGrp="1" noChangeArrowheads="1"/>
          </p:cNvSpPr>
          <p:nvPr>
            <p:ph idx="1"/>
          </p:nvPr>
        </p:nvSpPr>
        <p:spPr>
          <a:xfrm>
            <a:off x="1905000" y="4572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48483" name="Rectangle 5">
            <a:extLst>
              <a:ext uri="{FF2B5EF4-FFF2-40B4-BE49-F238E27FC236}">
                <a16:creationId xmlns:a16="http://schemas.microsoft.com/office/drawing/2014/main" id="{C6955543-73CA-3511-939A-DFBB8D3B5133}"/>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46086" name="Rectangle 6">
            <a:extLst>
              <a:ext uri="{FF2B5EF4-FFF2-40B4-BE49-F238E27FC236}">
                <a16:creationId xmlns:a16="http://schemas.microsoft.com/office/drawing/2014/main" id="{CDEDD8AC-B22D-EF1C-205F-0FDC0BA52D07}"/>
              </a:ext>
            </a:extLst>
          </p:cNvPr>
          <p:cNvSpPr>
            <a:spLocks noChangeArrowheads="1"/>
          </p:cNvSpPr>
          <p:nvPr/>
        </p:nvSpPr>
        <p:spPr bwMode="auto">
          <a:xfrm>
            <a:off x="2286000" y="1219200"/>
            <a:ext cx="61722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Char char="v"/>
            </a:pPr>
            <a:r>
              <a:rPr lang="en-US" altLang="en-US" sz="2400" b="1">
                <a:solidFill>
                  <a:srgbClr val="0033CC"/>
                </a:solidFill>
                <a:latin typeface="Times New Roman" panose="02020603050405020304" pitchFamily="18" charset="0"/>
              </a:rPr>
              <a:t>Hard handoff</a:t>
            </a:r>
            <a:endParaRPr lang="en-US" altLang="en-US" sz="2400" b="1">
              <a:latin typeface="Times New Roman" panose="02020603050405020304" pitchFamily="18" charset="0"/>
            </a:endParaRPr>
          </a:p>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latin typeface="Times New Roman" panose="02020603050405020304" pitchFamily="18" charset="0"/>
              </a:rPr>
              <a:t>	The MS connects with only one BS at a time, and there is usually some interruption in the conversation during the link transition.</a:t>
            </a:r>
          </a:p>
        </p:txBody>
      </p:sp>
      <p:sp>
        <p:nvSpPr>
          <p:cNvPr id="46087" name="Rectangle 7">
            <a:extLst>
              <a:ext uri="{FF2B5EF4-FFF2-40B4-BE49-F238E27FC236}">
                <a16:creationId xmlns:a16="http://schemas.microsoft.com/office/drawing/2014/main" id="{55D212D0-0A72-3D07-C20E-F24282019AF9}"/>
              </a:ext>
            </a:extLst>
          </p:cNvPr>
          <p:cNvSpPr>
            <a:spLocks noChangeArrowheads="1"/>
          </p:cNvSpPr>
          <p:nvPr/>
        </p:nvSpPr>
        <p:spPr bwMode="auto">
          <a:xfrm>
            <a:off x="2286000" y="3733800"/>
            <a:ext cx="6172200"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Char char="v"/>
            </a:pPr>
            <a:r>
              <a:rPr lang="en-US" altLang="en-US" sz="2400" b="1">
                <a:solidFill>
                  <a:srgbClr val="0033CC"/>
                </a:solidFill>
                <a:latin typeface="Times New Roman" panose="02020603050405020304" pitchFamily="18" charset="0"/>
              </a:rPr>
              <a:t>Soft handoff</a:t>
            </a:r>
            <a:endParaRPr lang="en-US" altLang="en-US" sz="2400" b="1">
              <a:latin typeface="Times New Roman" panose="02020603050405020304" pitchFamily="18" charset="0"/>
            </a:endParaRPr>
          </a:p>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latin typeface="Times New Roman" panose="02020603050405020304" pitchFamily="18" charset="0"/>
              </a:rPr>
              <a:t>	</a:t>
            </a:r>
            <a:r>
              <a:rPr lang="en-US" altLang="en-US" sz="2400" b="1">
                <a:latin typeface="Times New Roman" panose="02020603050405020304" pitchFamily="18" charset="0"/>
                <a:cs typeface="Times New Roman" panose="02020603050405020304" pitchFamily="18" charset="0"/>
              </a:rPr>
              <a:t>The two BSs are briefly simultaneously connected to the MU while crossing the cell boundary.  As soon as the mobile's link with the new BS is acceptable, the initial BS disengages from the MU.</a:t>
            </a:r>
            <a:endParaRPr lang="en-US" altLang="en-US" sz="2400" b="1">
              <a:latin typeface="Times New Roman" panose="02020603050405020304" pitchFamily="18" charset="0"/>
            </a:endParaRPr>
          </a:p>
        </p:txBody>
      </p:sp>
    </p:spTree>
    <p:extLst>
      <p:ext uri="{BB962C8B-B14F-4D97-AF65-F5344CB8AC3E}">
        <p14:creationId xmlns:p14="http://schemas.microsoft.com/office/powerpoint/2010/main" val="6757226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608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6086">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6087">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608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6" grpId="0" build="p" autoUpdateAnimBg="0"/>
      <p:bldP spid="46087" grpId="0" build="p" autoUpdateAnimBg="0"/>
    </p:bldLst>
  </p:timing>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48B9853E-0CBB-6F62-9883-7C757D16F5B1}"/>
              </a:ext>
            </a:extLst>
          </p:cNvPr>
          <p:cNvSpPr>
            <a:spLocks noGrp="1" noChangeArrowheads="1"/>
          </p:cNvSpPr>
          <p:nvPr>
            <p:ph type="title"/>
          </p:nvPr>
        </p:nvSpPr>
        <p:spPr>
          <a:xfrm>
            <a:off x="914400" y="228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49507" name="Rectangle 3">
            <a:extLst>
              <a:ext uri="{FF2B5EF4-FFF2-40B4-BE49-F238E27FC236}">
                <a16:creationId xmlns:a16="http://schemas.microsoft.com/office/drawing/2014/main" id="{EBB0CC78-020D-8100-940B-A44353B0EE07}"/>
              </a:ext>
            </a:extLst>
          </p:cNvPr>
          <p:cNvSpPr>
            <a:spLocks noGrp="1" noChangeArrowheads="1"/>
          </p:cNvSpPr>
          <p:nvPr>
            <p:ph idx="1"/>
          </p:nvPr>
        </p:nvSpPr>
        <p:spPr>
          <a:xfrm>
            <a:off x="1143000" y="12192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49508" name="Rectangle 5">
            <a:extLst>
              <a:ext uri="{FF2B5EF4-FFF2-40B4-BE49-F238E27FC236}">
                <a16:creationId xmlns:a16="http://schemas.microsoft.com/office/drawing/2014/main" id="{50B6B9CA-A5A0-E3BC-D076-56E73ECF372A}"/>
              </a:ext>
            </a:extLst>
          </p:cNvPr>
          <p:cNvSpPr>
            <a:spLocks noChangeArrowheads="1"/>
          </p:cNvSpPr>
          <p:nvPr/>
        </p:nvSpPr>
        <p:spPr bwMode="auto">
          <a:xfrm>
            <a:off x="1931988" y="2549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63494" name="Rectangle 6">
            <a:extLst>
              <a:ext uri="{FF2B5EF4-FFF2-40B4-BE49-F238E27FC236}">
                <a16:creationId xmlns:a16="http://schemas.microsoft.com/office/drawing/2014/main" id="{A13D7359-BBB1-05BB-73A9-D2BD0A1FA7B6}"/>
              </a:ext>
            </a:extLst>
          </p:cNvPr>
          <p:cNvSpPr>
            <a:spLocks noChangeArrowheads="1"/>
          </p:cNvSpPr>
          <p:nvPr/>
        </p:nvSpPr>
        <p:spPr bwMode="auto">
          <a:xfrm>
            <a:off x="1358900" y="1600200"/>
            <a:ext cx="7175500" cy="376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Hard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MU temporarily suspends the voice conversation by sending a </a:t>
            </a:r>
            <a:r>
              <a:rPr lang="en-US" altLang="en-US" sz="2400" b="1" i="1">
                <a:solidFill>
                  <a:srgbClr val="CC0000"/>
                </a:solidFill>
                <a:latin typeface="Times New Roman" panose="02020603050405020304" pitchFamily="18" charset="0"/>
              </a:rPr>
              <a:t>link suspend</a:t>
            </a:r>
            <a:r>
              <a:rPr lang="en-US" altLang="en-US" sz="2400" b="1">
                <a:solidFill>
                  <a:schemeClr val="tx2"/>
                </a:solidFill>
                <a:latin typeface="Times New Roman" panose="02020603050405020304" pitchFamily="18" charset="0"/>
              </a:rPr>
              <a:t> message to the old BS.</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MU sends a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message through an idle time slot of the new BS to the network.</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The new BS sends a </a:t>
            </a:r>
            <a:r>
              <a:rPr lang="en-US" altLang="en-US" sz="2400" b="1" i="1">
                <a:solidFill>
                  <a:srgbClr val="CC0000"/>
                </a:solidFill>
                <a:latin typeface="Times New Roman" panose="02020603050405020304" pitchFamily="18" charset="0"/>
              </a:rPr>
              <a:t>handoff ack</a:t>
            </a:r>
            <a:r>
              <a:rPr lang="en-US" altLang="en-US" sz="2400" b="1">
                <a:solidFill>
                  <a:schemeClr val="tx2"/>
                </a:solidFill>
                <a:latin typeface="Times New Roman" panose="02020603050405020304" pitchFamily="18" charset="0"/>
              </a:rPr>
              <a:t> message and marks the slot busy.</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The MU returns the old assigned channel by sending a </a:t>
            </a:r>
            <a:r>
              <a:rPr lang="en-US" altLang="en-US" sz="2400" b="1" i="1">
                <a:solidFill>
                  <a:srgbClr val="CC0000"/>
                </a:solidFill>
                <a:latin typeface="Times New Roman" panose="02020603050405020304" pitchFamily="18" charset="0"/>
              </a:rPr>
              <a:t>link resume</a:t>
            </a:r>
            <a:r>
              <a:rPr lang="en-US" altLang="en-US" sz="2400" b="1">
                <a:solidFill>
                  <a:schemeClr val="tx2"/>
                </a:solidFill>
                <a:latin typeface="Times New Roman" panose="02020603050405020304" pitchFamily="18" charset="0"/>
              </a:rPr>
              <a:t> message to the old BS.</a:t>
            </a:r>
            <a:endParaRPr lang="en-US" altLang="en-US" sz="2400" b="1">
              <a:latin typeface="Times New Roman" panose="02020603050405020304" pitchFamily="18" charset="0"/>
            </a:endParaRPr>
          </a:p>
        </p:txBody>
      </p:sp>
      <p:sp>
        <p:nvSpPr>
          <p:cNvPr id="149510" name="Line 8">
            <a:extLst>
              <a:ext uri="{FF2B5EF4-FFF2-40B4-BE49-F238E27FC236}">
                <a16:creationId xmlns:a16="http://schemas.microsoft.com/office/drawing/2014/main" id="{114EC447-0DAF-FD95-56AE-123E7262CA34}"/>
              </a:ext>
            </a:extLst>
          </p:cNvPr>
          <p:cNvSpPr>
            <a:spLocks noChangeShapeType="1"/>
          </p:cNvSpPr>
          <p:nvPr/>
        </p:nvSpPr>
        <p:spPr bwMode="auto">
          <a:xfrm>
            <a:off x="838200" y="1143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29197747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349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6349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6349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6349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634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4" grpId="0" build="p"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a:extLst>
              <a:ext uri="{FF2B5EF4-FFF2-40B4-BE49-F238E27FC236}">
                <a16:creationId xmlns:a16="http://schemas.microsoft.com/office/drawing/2014/main" id="{BE10340E-D521-373F-271A-5169206C15BF}"/>
              </a:ext>
            </a:extLst>
          </p:cNvPr>
          <p:cNvSpPr>
            <a:spLocks noGrp="1" noChangeArrowheads="1"/>
          </p:cNvSpPr>
          <p:nvPr>
            <p:ph type="title"/>
          </p:nvPr>
        </p:nvSpPr>
        <p:spPr>
          <a:xfrm>
            <a:off x="609600" y="762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0531" name="Rectangle 3">
            <a:extLst>
              <a:ext uri="{FF2B5EF4-FFF2-40B4-BE49-F238E27FC236}">
                <a16:creationId xmlns:a16="http://schemas.microsoft.com/office/drawing/2014/main" id="{9B3FB6DA-7A85-02EE-4BE7-E02EE14563E6}"/>
              </a:ext>
            </a:extLst>
          </p:cNvPr>
          <p:cNvSpPr>
            <a:spLocks noGrp="1" noChangeArrowheads="1"/>
          </p:cNvSpPr>
          <p:nvPr>
            <p:ph idx="1"/>
          </p:nvPr>
        </p:nvSpPr>
        <p:spPr>
          <a:xfrm>
            <a:off x="838200" y="9144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0532" name="Rectangle 4">
            <a:extLst>
              <a:ext uri="{FF2B5EF4-FFF2-40B4-BE49-F238E27FC236}">
                <a16:creationId xmlns:a16="http://schemas.microsoft.com/office/drawing/2014/main" id="{20DBDC92-58AD-49A9-65A3-56DF6F54E033}"/>
              </a:ext>
            </a:extLst>
          </p:cNvPr>
          <p:cNvSpPr>
            <a:spLocks noChangeArrowheads="1"/>
          </p:cNvSpPr>
          <p:nvPr/>
        </p:nvSpPr>
        <p:spPr bwMode="auto">
          <a:xfrm>
            <a:off x="1627188" y="23971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0597" name="Rectangle 5">
            <a:extLst>
              <a:ext uri="{FF2B5EF4-FFF2-40B4-BE49-F238E27FC236}">
                <a16:creationId xmlns:a16="http://schemas.microsoft.com/office/drawing/2014/main" id="{B5010656-E467-9C8E-6905-0DA489776463}"/>
              </a:ext>
            </a:extLst>
          </p:cNvPr>
          <p:cNvSpPr>
            <a:spLocks noChangeArrowheads="1"/>
          </p:cNvSpPr>
          <p:nvPr/>
        </p:nvSpPr>
        <p:spPr bwMode="auto">
          <a:xfrm>
            <a:off x="1054100" y="1143000"/>
            <a:ext cx="71755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Hard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5"/>
            </a:pPr>
            <a:r>
              <a:rPr lang="en-US" altLang="en-US" sz="2400" b="1">
                <a:solidFill>
                  <a:schemeClr val="tx2"/>
                </a:solidFill>
                <a:latin typeface="Times New Roman" panose="02020603050405020304" pitchFamily="18" charset="0"/>
              </a:rPr>
              <a:t>MU continues voice communication while the network prepares for the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5"/>
            </a:pPr>
            <a:r>
              <a:rPr lang="en-US" altLang="en-US" sz="2400" b="1">
                <a:solidFill>
                  <a:schemeClr val="tx2"/>
                </a:solidFill>
                <a:latin typeface="Times New Roman" panose="02020603050405020304" pitchFamily="18" charset="0"/>
              </a:rPr>
              <a:t>Upon receipt of a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message, the new BS sends a </a:t>
            </a:r>
            <a:r>
              <a:rPr lang="en-US" altLang="en-US" sz="2400" b="1" i="1">
                <a:solidFill>
                  <a:srgbClr val="CC0000"/>
                </a:solidFill>
                <a:latin typeface="Times New Roman" panose="02020603050405020304" pitchFamily="18" charset="0"/>
              </a:rPr>
              <a:t>handoff ack</a:t>
            </a:r>
            <a:r>
              <a:rPr lang="en-US" altLang="en-US" sz="2400" b="1">
                <a:solidFill>
                  <a:schemeClr val="tx2"/>
                </a:solidFill>
                <a:latin typeface="Times New Roman" panose="02020603050405020304" pitchFamily="18" charset="0"/>
              </a:rPr>
              <a:t> message and reconfigures itself to effect the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5"/>
            </a:pPr>
            <a:r>
              <a:rPr lang="en-US" altLang="en-US" sz="2400" b="1">
                <a:solidFill>
                  <a:schemeClr val="tx2"/>
                </a:solidFill>
                <a:latin typeface="Times New Roman" panose="02020603050405020304" pitchFamily="18" charset="0"/>
              </a:rPr>
              <a:t>The MSC inserts a bridge into the conversation path and bridges the new BS.</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5"/>
            </a:pPr>
            <a:r>
              <a:rPr lang="en-US" altLang="en-US" sz="2400" b="1">
                <a:solidFill>
                  <a:schemeClr val="tx2"/>
                </a:solidFill>
                <a:latin typeface="Times New Roman" panose="02020603050405020304" pitchFamily="18" charset="0"/>
              </a:rPr>
              <a:t>Finally, the network informs the MU to execute the handoff via both the new and old BSs by sending the </a:t>
            </a:r>
            <a:r>
              <a:rPr lang="en-US" altLang="en-US" sz="2400" b="1" i="1">
                <a:solidFill>
                  <a:srgbClr val="CC0000"/>
                </a:solidFill>
                <a:latin typeface="Times New Roman" panose="02020603050405020304" pitchFamily="18" charset="0"/>
              </a:rPr>
              <a:t>handoff execute</a:t>
            </a:r>
            <a:r>
              <a:rPr lang="en-US" altLang="en-US" sz="2400" b="1">
                <a:solidFill>
                  <a:schemeClr val="tx2"/>
                </a:solidFill>
                <a:latin typeface="Times New Roman" panose="02020603050405020304" pitchFamily="18" charset="0"/>
              </a:rPr>
              <a:t> message.</a:t>
            </a:r>
            <a:endParaRPr lang="en-US" altLang="en-US" sz="2400" b="1">
              <a:latin typeface="Times New Roman" panose="02020603050405020304" pitchFamily="18" charset="0"/>
            </a:endParaRPr>
          </a:p>
        </p:txBody>
      </p:sp>
      <p:sp>
        <p:nvSpPr>
          <p:cNvPr id="150534" name="Line 6">
            <a:extLst>
              <a:ext uri="{FF2B5EF4-FFF2-40B4-BE49-F238E27FC236}">
                <a16:creationId xmlns:a16="http://schemas.microsoft.com/office/drawing/2014/main" id="{A8E49295-7416-4C8D-CDCE-04DE71F47AF1}"/>
              </a:ext>
            </a:extLst>
          </p:cNvPr>
          <p:cNvSpPr>
            <a:spLocks noChangeShapeType="1"/>
          </p:cNvSpPr>
          <p:nvPr/>
        </p:nvSpPr>
        <p:spPr bwMode="auto">
          <a:xfrm>
            <a:off x="533400" y="9906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19564538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05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0597">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110597">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0597">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11059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7"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Box 2">
            <a:extLst>
              <a:ext uri="{FF2B5EF4-FFF2-40B4-BE49-F238E27FC236}">
                <a16:creationId xmlns:a16="http://schemas.microsoft.com/office/drawing/2014/main" id="{06C50EEE-96BE-2E46-C184-5BEA55CC01C4}"/>
              </a:ext>
            </a:extLst>
          </p:cNvPr>
          <p:cNvSpPr txBox="1">
            <a:spLocks noChangeArrowheads="1"/>
          </p:cNvSpPr>
          <p:nvPr/>
        </p:nvSpPr>
        <p:spPr bwMode="auto">
          <a:xfrm>
            <a:off x="180975" y="344488"/>
            <a:ext cx="457200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800" b="1"/>
              <a:t>5G – Fifth Generation</a:t>
            </a:r>
          </a:p>
          <a:p>
            <a:endParaRPr lang="en-IN" altLang="en-US" sz="2800" b="1"/>
          </a:p>
        </p:txBody>
      </p:sp>
      <p:sp>
        <p:nvSpPr>
          <p:cNvPr id="14339" name="Rectangle 1">
            <a:extLst>
              <a:ext uri="{FF2B5EF4-FFF2-40B4-BE49-F238E27FC236}">
                <a16:creationId xmlns:a16="http://schemas.microsoft.com/office/drawing/2014/main" id="{C95EF1F4-41E1-4002-4DC4-24173E7ACEC4}"/>
              </a:ext>
            </a:extLst>
          </p:cNvPr>
          <p:cNvSpPr>
            <a:spLocks noChangeArrowheads="1"/>
          </p:cNvSpPr>
          <p:nvPr/>
        </p:nvSpPr>
        <p:spPr bwMode="auto">
          <a:xfrm>
            <a:off x="304800" y="1449388"/>
            <a:ext cx="8534400" cy="347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FontTx/>
              <a:buChar char="•"/>
            </a:pPr>
            <a:r>
              <a:rPr lang="en-US" altLang="en-US" sz="2000"/>
              <a:t>Technology: NR (New Radio), mmWave, Massive MIMO, Beamforming</a:t>
            </a:r>
          </a:p>
          <a:p>
            <a:pPr>
              <a:buFontTx/>
              <a:buChar char="•"/>
            </a:pPr>
            <a:r>
              <a:rPr lang="en-US" altLang="en-US" sz="2000"/>
              <a:t>Main Use: Ultra-high speed + New applications (IoT, automation, AR/VR)</a:t>
            </a:r>
          </a:p>
          <a:p>
            <a:pPr>
              <a:buFontTx/>
              <a:buChar char="•"/>
            </a:pPr>
            <a:r>
              <a:rPr lang="en-US" altLang="en-US" sz="2000"/>
              <a:t>Data Speed: Up to 10 Gbps (theoretical); ~1-3 Gbps practical</a:t>
            </a:r>
          </a:p>
          <a:p>
            <a:pPr>
              <a:buFontTx/>
              <a:buChar char="•"/>
            </a:pPr>
            <a:r>
              <a:rPr lang="en-US" altLang="en-US" sz="2000"/>
              <a:t>Latency: &lt;1 ms</a:t>
            </a:r>
          </a:p>
          <a:p>
            <a:pPr>
              <a:buFontTx/>
              <a:buChar char="•"/>
            </a:pPr>
            <a:r>
              <a:rPr lang="en-US" altLang="en-US" sz="2000"/>
              <a:t>eMBB (Enhanced Mobile Broadband) – Faster mobile internet</a:t>
            </a:r>
          </a:p>
          <a:p>
            <a:pPr>
              <a:buFontTx/>
              <a:buChar char="•"/>
            </a:pPr>
            <a:r>
              <a:rPr lang="en-US" altLang="en-US" sz="2000"/>
              <a:t>URLLC (Ultra Reliable Low Latency Communication) – Real-time control (e.g., remote surgery)</a:t>
            </a:r>
          </a:p>
          <a:p>
            <a:pPr>
              <a:buFontTx/>
              <a:buChar char="•"/>
            </a:pPr>
            <a:r>
              <a:rPr lang="en-US" altLang="en-US" sz="2000"/>
              <a:t>mMTC (Massive Machine-Type Communications) – IoT, smart cities</a:t>
            </a:r>
          </a:p>
          <a:p>
            <a:pPr>
              <a:buFontTx/>
              <a:buChar char="•"/>
            </a:pPr>
            <a:r>
              <a:rPr lang="en-US" altLang="en-US" sz="2000"/>
              <a:t>Network slicing and cloud-native architecture</a:t>
            </a:r>
          </a:p>
          <a:p>
            <a:pPr>
              <a:buFontTx/>
              <a:buChar char="•"/>
            </a:pPr>
            <a:r>
              <a:rPr lang="en-US" altLang="en-US" sz="2000"/>
              <a:t>Private 5G networks for enterprises and industry</a:t>
            </a:r>
          </a:p>
          <a:p>
            <a:pPr>
              <a:buFontTx/>
              <a:buChar char="•"/>
            </a:pPr>
            <a:r>
              <a:rPr lang="en-US" altLang="en-US" sz="2000"/>
              <a:t>Frequency bands: Uses sub-6 GHz and mmWave (&gt;24 GHz)</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5C6CC8E4-27D4-E240-D725-A4BBEDA9CF53}"/>
              </a:ext>
            </a:extLst>
          </p:cNvPr>
          <p:cNvSpPr>
            <a:spLocks noGrp="1" noChangeArrowheads="1"/>
          </p:cNvSpPr>
          <p:nvPr>
            <p:ph type="title"/>
          </p:nvPr>
        </p:nvSpPr>
        <p:spPr>
          <a:xfrm>
            <a:off x="12192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1555" name="Rectangle 3">
            <a:extLst>
              <a:ext uri="{FF2B5EF4-FFF2-40B4-BE49-F238E27FC236}">
                <a16:creationId xmlns:a16="http://schemas.microsoft.com/office/drawing/2014/main" id="{40E7606C-7642-D425-7A54-E986ED73C9A3}"/>
              </a:ext>
            </a:extLst>
          </p:cNvPr>
          <p:cNvSpPr>
            <a:spLocks noGrp="1" noChangeArrowheads="1"/>
          </p:cNvSpPr>
          <p:nvPr>
            <p:ph idx="1"/>
          </p:nvPr>
        </p:nvSpPr>
        <p:spPr>
          <a:xfrm>
            <a:off x="1447800" y="16002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1556" name="Rectangle 4">
            <a:extLst>
              <a:ext uri="{FF2B5EF4-FFF2-40B4-BE49-F238E27FC236}">
                <a16:creationId xmlns:a16="http://schemas.microsoft.com/office/drawing/2014/main" id="{41B8AE9C-98AD-66AA-B7C2-4C96217F0410}"/>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1621" name="Rectangle 5">
            <a:extLst>
              <a:ext uri="{FF2B5EF4-FFF2-40B4-BE49-F238E27FC236}">
                <a16:creationId xmlns:a16="http://schemas.microsoft.com/office/drawing/2014/main" id="{F00E112A-79F0-86F2-146E-58CD17108291}"/>
              </a:ext>
            </a:extLst>
          </p:cNvPr>
          <p:cNvSpPr>
            <a:spLocks noChangeArrowheads="1"/>
          </p:cNvSpPr>
          <p:nvPr/>
        </p:nvSpPr>
        <p:spPr bwMode="auto">
          <a:xfrm>
            <a:off x="1663700" y="2073275"/>
            <a:ext cx="7175500" cy="364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Hard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9"/>
            </a:pPr>
            <a:r>
              <a:rPr lang="en-US" altLang="en-US" sz="2400" b="1">
                <a:solidFill>
                  <a:schemeClr val="tx2"/>
                </a:solidFill>
                <a:latin typeface="Times New Roman" panose="02020603050405020304" pitchFamily="18" charset="0"/>
              </a:rPr>
              <a:t>MU releases the old channel by sending an </a:t>
            </a:r>
            <a:r>
              <a:rPr lang="en-US" altLang="en-US" sz="2400" b="1" i="1">
                <a:solidFill>
                  <a:srgbClr val="CC0000"/>
                </a:solidFill>
                <a:latin typeface="Times New Roman" panose="02020603050405020304" pitchFamily="18" charset="0"/>
              </a:rPr>
              <a:t>access release</a:t>
            </a:r>
            <a:r>
              <a:rPr lang="en-US" altLang="en-US" sz="2400" b="1">
                <a:solidFill>
                  <a:schemeClr val="tx2"/>
                </a:solidFill>
                <a:latin typeface="Times New Roman" panose="02020603050405020304" pitchFamily="18" charset="0"/>
              </a:rPr>
              <a:t> message to the old BS.</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9"/>
            </a:pPr>
            <a:r>
              <a:rPr lang="en-US" altLang="en-US" sz="2400" b="1">
                <a:solidFill>
                  <a:schemeClr val="tx2"/>
                </a:solidFill>
                <a:latin typeface="Times New Roman" panose="02020603050405020304" pitchFamily="18" charset="0"/>
              </a:rPr>
              <a:t>Once the MU has made the transfer to the new BS, it sends the network a </a:t>
            </a:r>
            <a:r>
              <a:rPr lang="en-US" altLang="en-US" sz="2400" b="1" i="1">
                <a:solidFill>
                  <a:srgbClr val="CC0000"/>
                </a:solidFill>
                <a:latin typeface="Times New Roman" panose="02020603050405020304" pitchFamily="18" charset="0"/>
              </a:rPr>
              <a:t>handoff complete</a:t>
            </a:r>
            <a:r>
              <a:rPr lang="en-US" altLang="en-US" sz="2400" b="1">
                <a:solidFill>
                  <a:schemeClr val="tx2"/>
                </a:solidFill>
                <a:latin typeface="Times New Roman" panose="02020603050405020304" pitchFamily="18" charset="0"/>
              </a:rPr>
              <a:t> message through the new channel, and resumes the voice communication.  The network removes the bridge from the path and frees up the resources associated with the old channel.</a:t>
            </a:r>
          </a:p>
        </p:txBody>
      </p:sp>
      <p:sp>
        <p:nvSpPr>
          <p:cNvPr id="151558" name="Line 6">
            <a:extLst>
              <a:ext uri="{FF2B5EF4-FFF2-40B4-BE49-F238E27FC236}">
                <a16:creationId xmlns:a16="http://schemas.microsoft.com/office/drawing/2014/main" id="{AA1A0AD1-CDD2-149B-9D4E-FC11F49450C9}"/>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10033179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162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162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11162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1"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056F6EC9-FBD0-8A16-3C19-25BD53C2FC17}"/>
              </a:ext>
            </a:extLst>
          </p:cNvPr>
          <p:cNvSpPr>
            <a:spLocks noChangeArrowheads="1"/>
          </p:cNvSpPr>
          <p:nvPr/>
        </p:nvSpPr>
        <p:spPr bwMode="auto">
          <a:xfrm>
            <a:off x="250825" y="1944688"/>
            <a:ext cx="8686800" cy="539750"/>
          </a:xfrm>
          <a:prstGeom prst="rect">
            <a:avLst/>
          </a:prstGeom>
          <a:solidFill>
            <a:srgbClr val="CCECFF"/>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nb-NO">
                <a:solidFill>
                  <a:schemeClr val="tx2">
                    <a:lumMod val="10000"/>
                  </a:schemeClr>
                </a:solidFill>
                <a:latin typeface="+mn-lt"/>
              </a:rPr>
              <a:t>”make before break”</a:t>
            </a:r>
          </a:p>
        </p:txBody>
      </p:sp>
      <p:sp>
        <p:nvSpPr>
          <p:cNvPr id="152579" name="Text Box 3">
            <a:extLst>
              <a:ext uri="{FF2B5EF4-FFF2-40B4-BE49-F238E27FC236}">
                <a16:creationId xmlns:a16="http://schemas.microsoft.com/office/drawing/2014/main" id="{6C37CFC4-6149-0A23-4984-21C1ABA7B444}"/>
              </a:ext>
            </a:extLst>
          </p:cNvPr>
          <p:cNvSpPr txBox="1">
            <a:spLocks noChangeArrowheads="1"/>
          </p:cNvSpPr>
          <p:nvPr/>
        </p:nvSpPr>
        <p:spPr bwMode="auto">
          <a:xfrm>
            <a:off x="5786438" y="6553200"/>
            <a:ext cx="3259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nb-NO" altLang="en-US" sz="1000" b="1">
                <a:solidFill>
                  <a:schemeClr val="bg1"/>
                </a:solidFill>
                <a:latin typeface="Times New Roman" panose="02020603050405020304" pitchFamily="18" charset="0"/>
              </a:rPr>
              <a:t>Tor K Moseng, Handoff in Wireless Internet Access</a:t>
            </a:r>
          </a:p>
        </p:txBody>
      </p:sp>
      <p:sp>
        <p:nvSpPr>
          <p:cNvPr id="152580" name="Rectangle 4">
            <a:extLst>
              <a:ext uri="{FF2B5EF4-FFF2-40B4-BE49-F238E27FC236}">
                <a16:creationId xmlns:a16="http://schemas.microsoft.com/office/drawing/2014/main" id="{626CC2DD-91DF-BB83-5FAF-83084E87B683}"/>
              </a:ext>
            </a:extLst>
          </p:cNvPr>
          <p:cNvSpPr>
            <a:spLocks noGrp="1" noChangeArrowheads="1"/>
          </p:cNvSpPr>
          <p:nvPr>
            <p:ph type="title"/>
          </p:nvPr>
        </p:nvSpPr>
        <p:spPr/>
        <p:txBody>
          <a:bodyPr/>
          <a:lstStyle/>
          <a:p>
            <a:r>
              <a:rPr lang="nb-NO" altLang="en-US"/>
              <a:t>Soft Handover</a:t>
            </a:r>
            <a:endParaRPr lang="nb-NO" altLang="en-US">
              <a:solidFill>
                <a:srgbClr val="FF0000"/>
              </a:solidFill>
            </a:endParaRPr>
          </a:p>
        </p:txBody>
      </p:sp>
      <p:sp>
        <p:nvSpPr>
          <p:cNvPr id="225285" name="Rectangle 5">
            <a:extLst>
              <a:ext uri="{FF2B5EF4-FFF2-40B4-BE49-F238E27FC236}">
                <a16:creationId xmlns:a16="http://schemas.microsoft.com/office/drawing/2014/main" id="{8E28936F-9707-88D6-3CB4-28B959046254}"/>
              </a:ext>
            </a:extLst>
          </p:cNvPr>
          <p:cNvSpPr>
            <a:spLocks noGrp="1" noChangeArrowheads="1"/>
          </p:cNvSpPr>
          <p:nvPr>
            <p:ph idx="1"/>
          </p:nvPr>
        </p:nvSpPr>
        <p:spPr>
          <a:xfrm>
            <a:off x="546100" y="1971675"/>
            <a:ext cx="8301038" cy="4113213"/>
          </a:xfrm>
        </p:spPr>
        <p:txBody>
          <a:bodyPr/>
          <a:lstStyle/>
          <a:p>
            <a:endParaRPr lang="nb-NO" altLang="en-US"/>
          </a:p>
          <a:p>
            <a:pPr lvl="1"/>
            <a:endParaRPr lang="nb-NO" altLang="en-US" sz="800"/>
          </a:p>
          <a:p>
            <a:pPr lvl="1"/>
            <a:endParaRPr lang="nb-NO" altLang="en-US" sz="1600"/>
          </a:p>
          <a:p>
            <a:r>
              <a:rPr lang="nb-NO" altLang="en-US" sz="2000"/>
              <a:t>New connection is activated before the old is broken</a:t>
            </a:r>
          </a:p>
          <a:p>
            <a:pPr lvl="1"/>
            <a:endParaRPr lang="nb-NO" altLang="en-US" sz="1600"/>
          </a:p>
          <a:p>
            <a:r>
              <a:rPr lang="nb-NO" altLang="en-US" sz="2000"/>
              <a:t>Used in UMTS to improve the signal quality</a:t>
            </a:r>
          </a:p>
          <a:p>
            <a:pPr lvl="1"/>
            <a:r>
              <a:rPr lang="nb-NO" altLang="en-US" sz="1600"/>
              <a:t>Uplink and downlink signals may be combined for better signal</a:t>
            </a:r>
          </a:p>
          <a:p>
            <a:pPr lvl="1"/>
            <a:r>
              <a:rPr lang="nb-NO" altLang="en-US" sz="1600"/>
              <a:t>A mobile may in UMTS spend a large part of the connection time in soft handover</a:t>
            </a:r>
          </a:p>
          <a:p>
            <a:pPr lvl="1"/>
            <a:r>
              <a:rPr lang="nb-NO" altLang="en-US" sz="1600"/>
              <a:t>Better connection reliability</a:t>
            </a:r>
          </a:p>
          <a:p>
            <a:pPr lvl="1"/>
            <a:endParaRPr lang="nb-NO" altLang="en-US" sz="1600"/>
          </a:p>
          <a:p>
            <a:r>
              <a:rPr lang="nb-NO" altLang="en-US" sz="2000"/>
              <a:t>More seamless handover</a:t>
            </a:r>
          </a:p>
        </p:txBody>
      </p:sp>
      <p:sp>
        <p:nvSpPr>
          <p:cNvPr id="152582" name="Text Box 6">
            <a:extLst>
              <a:ext uri="{FF2B5EF4-FFF2-40B4-BE49-F238E27FC236}">
                <a16:creationId xmlns:a16="http://schemas.microsoft.com/office/drawing/2014/main" id="{771EF129-BEEA-ED88-CD84-50A36EFC3A37}"/>
              </a:ext>
            </a:extLst>
          </p:cNvPr>
          <p:cNvSpPr txBox="1">
            <a:spLocks noChangeArrowheads="1"/>
          </p:cNvSpPr>
          <p:nvPr/>
        </p:nvSpPr>
        <p:spPr bwMode="auto">
          <a:xfrm>
            <a:off x="365125" y="0"/>
            <a:ext cx="40274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b="1">
                <a:solidFill>
                  <a:schemeClr val="hlink"/>
                </a:solidFill>
                <a:latin typeface="Times New Roman" panose="02020603050405020304" pitchFamily="18" charset="0"/>
              </a:rPr>
              <a:t>Handover Approaches</a:t>
            </a:r>
          </a:p>
        </p:txBody>
      </p:sp>
    </p:spTree>
    <p:extLst>
      <p:ext uri="{BB962C8B-B14F-4D97-AF65-F5344CB8AC3E}">
        <p14:creationId xmlns:p14="http://schemas.microsoft.com/office/powerpoint/2010/main" val="16156926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25285">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285">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28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285">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2528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5" grpId="0" build="p"/>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9252600F-AE81-22D6-4918-1F65EBCA7AB1}"/>
              </a:ext>
            </a:extLst>
          </p:cNvPr>
          <p:cNvSpPr>
            <a:spLocks noGrp="1" noChangeArrowheads="1"/>
          </p:cNvSpPr>
          <p:nvPr>
            <p:ph type="title"/>
          </p:nvPr>
        </p:nvSpPr>
        <p:spPr>
          <a:xfrm>
            <a:off x="457200" y="3048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4627" name="Rectangle 3">
            <a:extLst>
              <a:ext uri="{FF2B5EF4-FFF2-40B4-BE49-F238E27FC236}">
                <a16:creationId xmlns:a16="http://schemas.microsoft.com/office/drawing/2014/main" id="{B3FCA7FF-065F-48AC-2B50-1E1BE7725B10}"/>
              </a:ext>
            </a:extLst>
          </p:cNvPr>
          <p:cNvSpPr>
            <a:spLocks noGrp="1" noChangeArrowheads="1"/>
          </p:cNvSpPr>
          <p:nvPr>
            <p:ph idx="1"/>
          </p:nvPr>
        </p:nvSpPr>
        <p:spPr>
          <a:xfrm>
            <a:off x="685800" y="10668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4628" name="Rectangle 4">
            <a:extLst>
              <a:ext uri="{FF2B5EF4-FFF2-40B4-BE49-F238E27FC236}">
                <a16:creationId xmlns:a16="http://schemas.microsoft.com/office/drawing/2014/main" id="{D10B02D6-AF46-C623-20E4-71D393C219CB}"/>
              </a:ext>
            </a:extLst>
          </p:cNvPr>
          <p:cNvSpPr>
            <a:spLocks noChangeArrowheads="1"/>
          </p:cNvSpPr>
          <p:nvPr/>
        </p:nvSpPr>
        <p:spPr bwMode="auto">
          <a:xfrm>
            <a:off x="1474788" y="26257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2645" name="Rectangle 5">
            <a:extLst>
              <a:ext uri="{FF2B5EF4-FFF2-40B4-BE49-F238E27FC236}">
                <a16:creationId xmlns:a16="http://schemas.microsoft.com/office/drawing/2014/main" id="{976849C3-6F21-6A30-0AD5-61BC4C3CC655}"/>
              </a:ext>
            </a:extLst>
          </p:cNvPr>
          <p:cNvSpPr>
            <a:spLocks noChangeArrowheads="1"/>
          </p:cNvSpPr>
          <p:nvPr/>
        </p:nvSpPr>
        <p:spPr bwMode="auto">
          <a:xfrm>
            <a:off x="901700" y="1327150"/>
            <a:ext cx="7175500" cy="408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Soft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MU sends a pilot </a:t>
            </a:r>
            <a:r>
              <a:rPr lang="en-US" altLang="en-US" sz="2400" b="1" i="1">
                <a:solidFill>
                  <a:srgbClr val="CC0000"/>
                </a:solidFill>
                <a:latin typeface="Times New Roman" panose="02020603050405020304" pitchFamily="18" charset="0"/>
              </a:rPr>
              <a:t>strength measurement</a:t>
            </a:r>
            <a:r>
              <a:rPr lang="en-US" altLang="en-US" sz="2400" b="1">
                <a:solidFill>
                  <a:schemeClr val="tx2"/>
                </a:solidFill>
                <a:latin typeface="Times New Roman" panose="02020603050405020304" pitchFamily="18" charset="0"/>
              </a:rPr>
              <a:t> message to the old BS, indicating the new BS to be added.</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The old BS sends a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message to the MSC.  If the MSC accepts the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it sends a </a:t>
            </a:r>
            <a:r>
              <a:rPr lang="en-US" altLang="en-US" sz="2400" b="1" i="1">
                <a:solidFill>
                  <a:srgbClr val="CC0000"/>
                </a:solidFill>
                <a:latin typeface="Times New Roman" panose="02020603050405020304" pitchFamily="18" charset="0"/>
              </a:rPr>
              <a:t>handoff request</a:t>
            </a:r>
            <a:r>
              <a:rPr lang="en-US" altLang="en-US" sz="2400" b="1">
                <a:solidFill>
                  <a:schemeClr val="tx2"/>
                </a:solidFill>
                <a:latin typeface="Times New Roman" panose="02020603050405020304" pitchFamily="18" charset="0"/>
              </a:rPr>
              <a:t> message to the new BS.</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sz="2400" b="1">
                <a:solidFill>
                  <a:schemeClr val="tx2"/>
                </a:solidFill>
                <a:latin typeface="Times New Roman" panose="02020603050405020304" pitchFamily="18" charset="0"/>
              </a:rPr>
              <a:t>The BS sends a </a:t>
            </a:r>
            <a:r>
              <a:rPr lang="en-US" altLang="en-US" sz="2400" b="1" i="1">
                <a:solidFill>
                  <a:srgbClr val="CC0000"/>
                </a:solidFill>
                <a:latin typeface="Times New Roman" panose="02020603050405020304" pitchFamily="18" charset="0"/>
              </a:rPr>
              <a:t>null traffic</a:t>
            </a:r>
            <a:r>
              <a:rPr lang="en-US" altLang="en-US" sz="2400" b="1">
                <a:solidFill>
                  <a:schemeClr val="tx2"/>
                </a:solidFill>
                <a:latin typeface="Times New Roman" panose="02020603050405020304" pitchFamily="18" charset="0"/>
              </a:rPr>
              <a:t> message to the MU to prepare the establishment of the communication link.</a:t>
            </a:r>
          </a:p>
        </p:txBody>
      </p:sp>
      <p:sp>
        <p:nvSpPr>
          <p:cNvPr id="154630" name="Line 6">
            <a:extLst>
              <a:ext uri="{FF2B5EF4-FFF2-40B4-BE49-F238E27FC236}">
                <a16:creationId xmlns:a16="http://schemas.microsoft.com/office/drawing/2014/main" id="{6430C1E1-308F-DC51-A9AF-5D06133943E3}"/>
              </a:ext>
            </a:extLst>
          </p:cNvPr>
          <p:cNvSpPr>
            <a:spLocks noChangeShapeType="1"/>
          </p:cNvSpPr>
          <p:nvPr/>
        </p:nvSpPr>
        <p:spPr bwMode="auto">
          <a:xfrm>
            <a:off x="381000" y="12192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39292693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264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264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11264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499"/>
                                          </p:stCondLst>
                                        </p:cTn>
                                        <p:tgtEl>
                                          <p:spTgt spid="11264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5" grpId="0" build="p"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D74AC2C2-5D00-5C89-67FC-6A380C4886FF}"/>
              </a:ext>
            </a:extLst>
          </p:cNvPr>
          <p:cNvSpPr>
            <a:spLocks noGrp="1" noChangeArrowheads="1"/>
          </p:cNvSpPr>
          <p:nvPr>
            <p:ph type="title"/>
          </p:nvPr>
        </p:nvSpPr>
        <p:spPr>
          <a:xfrm>
            <a:off x="5334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5651" name="Rectangle 3">
            <a:extLst>
              <a:ext uri="{FF2B5EF4-FFF2-40B4-BE49-F238E27FC236}">
                <a16:creationId xmlns:a16="http://schemas.microsoft.com/office/drawing/2014/main" id="{0A84062A-2D4C-BE7C-8304-820372A69439}"/>
              </a:ext>
            </a:extLst>
          </p:cNvPr>
          <p:cNvSpPr>
            <a:spLocks noGrp="1" noChangeArrowheads="1"/>
          </p:cNvSpPr>
          <p:nvPr>
            <p:ph idx="1"/>
          </p:nvPr>
        </p:nvSpPr>
        <p:spPr>
          <a:xfrm>
            <a:off x="762000" y="17653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5652" name="Rectangle 4">
            <a:extLst>
              <a:ext uri="{FF2B5EF4-FFF2-40B4-BE49-F238E27FC236}">
                <a16:creationId xmlns:a16="http://schemas.microsoft.com/office/drawing/2014/main" id="{E35E7BA5-ED97-4EE3-9B1F-72BA2D3F0A4D}"/>
              </a:ext>
            </a:extLst>
          </p:cNvPr>
          <p:cNvSpPr>
            <a:spLocks noChangeArrowheads="1"/>
          </p:cNvSpPr>
          <p:nvPr/>
        </p:nvSpPr>
        <p:spPr bwMode="auto">
          <a:xfrm>
            <a:off x="15509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3669" name="Rectangle 5">
            <a:extLst>
              <a:ext uri="{FF2B5EF4-FFF2-40B4-BE49-F238E27FC236}">
                <a16:creationId xmlns:a16="http://schemas.microsoft.com/office/drawing/2014/main" id="{7B853267-5EFB-E058-E4EC-4B721622F405}"/>
              </a:ext>
            </a:extLst>
          </p:cNvPr>
          <p:cNvSpPr>
            <a:spLocks noChangeArrowheads="1"/>
          </p:cNvSpPr>
          <p:nvPr/>
        </p:nvSpPr>
        <p:spPr bwMode="auto">
          <a:xfrm>
            <a:off x="977900" y="2133600"/>
            <a:ext cx="7175500" cy="402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Soft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4"/>
            </a:pPr>
            <a:r>
              <a:rPr lang="en-US" altLang="en-US" sz="2400" b="1">
                <a:solidFill>
                  <a:schemeClr val="tx2"/>
                </a:solidFill>
                <a:latin typeface="Times New Roman" panose="02020603050405020304" pitchFamily="18" charset="0"/>
              </a:rPr>
              <a:t>The new BS sends a </a:t>
            </a:r>
            <a:r>
              <a:rPr lang="en-US" altLang="en-US" sz="2400" b="1" i="1">
                <a:solidFill>
                  <a:srgbClr val="CC0000"/>
                </a:solidFill>
                <a:latin typeface="Times New Roman" panose="02020603050405020304" pitchFamily="18" charset="0"/>
              </a:rPr>
              <a:t>join request</a:t>
            </a:r>
            <a:r>
              <a:rPr lang="en-US" altLang="en-US" sz="2400" b="1">
                <a:solidFill>
                  <a:schemeClr val="tx2"/>
                </a:solidFill>
                <a:latin typeface="Times New Roman" panose="02020603050405020304" pitchFamily="18" charset="0"/>
              </a:rPr>
              <a:t> message to the MSC.  The MSC bridges the connection for the two BSs, so that the handoff can be processed without breaking the connection.</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4"/>
            </a:pPr>
            <a:r>
              <a:rPr lang="en-US" altLang="en-US" sz="2400" b="1">
                <a:solidFill>
                  <a:schemeClr val="tx2"/>
                </a:solidFill>
                <a:latin typeface="Times New Roman" panose="02020603050405020304" pitchFamily="18" charset="0"/>
              </a:rPr>
              <a:t>The new BS sends a </a:t>
            </a:r>
            <a:r>
              <a:rPr lang="en-US" altLang="en-US" sz="2400" b="1" i="1">
                <a:solidFill>
                  <a:srgbClr val="CC0000"/>
                </a:solidFill>
                <a:latin typeface="Times New Roman" panose="02020603050405020304" pitchFamily="18" charset="0"/>
              </a:rPr>
              <a:t>handoff ack</a:t>
            </a:r>
            <a:r>
              <a:rPr lang="en-US" altLang="en-US" sz="2400" b="1">
                <a:solidFill>
                  <a:schemeClr val="tx2"/>
                </a:solidFill>
                <a:latin typeface="Times New Roman" panose="02020603050405020304" pitchFamily="18" charset="0"/>
              </a:rPr>
              <a:t> message to the old BS via the MSC.  The old BS instructs the MU to add a link to the new BS by exchanging the </a:t>
            </a:r>
            <a:r>
              <a:rPr lang="en-US" altLang="en-US" sz="2400" b="1" i="1">
                <a:solidFill>
                  <a:srgbClr val="CC0000"/>
                </a:solidFill>
                <a:latin typeface="Times New Roman" panose="02020603050405020304" pitchFamily="18" charset="0"/>
              </a:rPr>
              <a:t>handoff command</a:t>
            </a:r>
            <a:r>
              <a:rPr lang="en-US" altLang="en-US" sz="2400" b="1">
                <a:solidFill>
                  <a:schemeClr val="tx2"/>
                </a:solidFill>
                <a:latin typeface="Times New Roman" panose="02020603050405020304" pitchFamily="18" charset="0"/>
              </a:rPr>
              <a:t> and </a:t>
            </a:r>
            <a:r>
              <a:rPr lang="en-US" altLang="en-US" sz="2400" b="1" i="1">
                <a:solidFill>
                  <a:srgbClr val="CC0000"/>
                </a:solidFill>
                <a:latin typeface="Times New Roman" panose="02020603050405020304" pitchFamily="18" charset="0"/>
              </a:rPr>
              <a:t>handoff complete</a:t>
            </a:r>
            <a:r>
              <a:rPr lang="en-US" altLang="en-US" sz="2400" b="1">
                <a:solidFill>
                  <a:schemeClr val="tx2"/>
                </a:solidFill>
                <a:latin typeface="Times New Roman" panose="02020603050405020304" pitchFamily="18" charset="0"/>
              </a:rPr>
              <a:t> messages.</a:t>
            </a:r>
          </a:p>
        </p:txBody>
      </p:sp>
      <p:sp>
        <p:nvSpPr>
          <p:cNvPr id="155654" name="Line 6">
            <a:extLst>
              <a:ext uri="{FF2B5EF4-FFF2-40B4-BE49-F238E27FC236}">
                <a16:creationId xmlns:a16="http://schemas.microsoft.com/office/drawing/2014/main" id="{8B8E4B43-375C-84CB-5348-60E2DE06D103}"/>
              </a:ext>
            </a:extLst>
          </p:cNvPr>
          <p:cNvSpPr>
            <a:spLocks noChangeShapeType="1"/>
          </p:cNvSpPr>
          <p:nvPr/>
        </p:nvSpPr>
        <p:spPr bwMode="auto">
          <a:xfrm>
            <a:off x="4572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31877044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36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366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499"/>
                                          </p:stCondLst>
                                        </p:cTn>
                                        <p:tgtEl>
                                          <p:spTgt spid="11366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6CBBF2A6-EEB3-0490-09DB-EB2F531D8457}"/>
              </a:ext>
            </a:extLst>
          </p:cNvPr>
          <p:cNvSpPr>
            <a:spLocks noGrp="1" noChangeArrowheads="1"/>
          </p:cNvSpPr>
          <p:nvPr>
            <p:ph type="title"/>
          </p:nvPr>
        </p:nvSpPr>
        <p:spPr>
          <a:xfrm>
            <a:off x="7620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6675" name="Rectangle 3">
            <a:extLst>
              <a:ext uri="{FF2B5EF4-FFF2-40B4-BE49-F238E27FC236}">
                <a16:creationId xmlns:a16="http://schemas.microsoft.com/office/drawing/2014/main" id="{63C94BD6-FDFA-B950-D3FE-B01F77B6D606}"/>
              </a:ext>
            </a:extLst>
          </p:cNvPr>
          <p:cNvSpPr>
            <a:spLocks noGrp="1" noChangeArrowheads="1"/>
          </p:cNvSpPr>
          <p:nvPr>
            <p:ph idx="1"/>
          </p:nvPr>
        </p:nvSpPr>
        <p:spPr>
          <a:xfrm>
            <a:off x="990600" y="1765300"/>
            <a:ext cx="6629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link transfer</a:t>
            </a:r>
          </a:p>
        </p:txBody>
      </p:sp>
      <p:sp>
        <p:nvSpPr>
          <p:cNvPr id="156676" name="Rectangle 4">
            <a:extLst>
              <a:ext uri="{FF2B5EF4-FFF2-40B4-BE49-F238E27FC236}">
                <a16:creationId xmlns:a16="http://schemas.microsoft.com/office/drawing/2014/main" id="{9841EA05-F71D-BAAF-CEDC-49EFD830669E}"/>
              </a:ext>
            </a:extLst>
          </p:cNvPr>
          <p:cNvSpPr>
            <a:spLocks noChangeArrowheads="1"/>
          </p:cNvSpPr>
          <p:nvPr/>
        </p:nvSpPr>
        <p:spPr bwMode="auto">
          <a:xfrm>
            <a:off x="17795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14693" name="Rectangle 5">
            <a:extLst>
              <a:ext uri="{FF2B5EF4-FFF2-40B4-BE49-F238E27FC236}">
                <a16:creationId xmlns:a16="http://schemas.microsoft.com/office/drawing/2014/main" id="{01662884-13A0-A19D-9A01-23C6CEB19FDC}"/>
              </a:ext>
            </a:extLst>
          </p:cNvPr>
          <p:cNvSpPr>
            <a:spLocks noChangeArrowheads="1"/>
          </p:cNvSpPr>
          <p:nvPr/>
        </p:nvSpPr>
        <p:spPr bwMode="auto">
          <a:xfrm>
            <a:off x="1206500" y="2209800"/>
            <a:ext cx="71755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solidFill>
                  <a:schemeClr val="tx2"/>
                </a:solidFill>
                <a:latin typeface="Times New Roman" panose="02020603050405020304" pitchFamily="18" charset="0"/>
              </a:rPr>
              <a:t>Soft handoff</a:t>
            </a:r>
          </a:p>
          <a:p>
            <a:pPr lvl="1" algn="just" eaLnBrk="1" hangingPunct="1">
              <a:lnSpc>
                <a:spcPct val="125000"/>
              </a:lnSpc>
              <a:spcBef>
                <a:spcPct val="20000"/>
              </a:spcBef>
              <a:buClr>
                <a:srgbClr val="F91334"/>
              </a:buClr>
              <a:buSzPct val="85000"/>
              <a:buFont typeface="Wingdings" panose="05000000000000000000" pitchFamily="2" charset="2"/>
              <a:buAutoNum type="arabicPeriod" startAt="6"/>
            </a:pPr>
            <a:r>
              <a:rPr lang="en-US" altLang="en-US" sz="2400" b="1">
                <a:solidFill>
                  <a:schemeClr val="tx2"/>
                </a:solidFill>
                <a:latin typeface="Times New Roman" panose="02020603050405020304" pitchFamily="18" charset="0"/>
              </a:rPr>
              <a:t>The old BS and the MSC conclude this procedure by exchanging the required handoff information.  The quality of the new link is guaranteed by the exchange of the </a:t>
            </a:r>
            <a:r>
              <a:rPr lang="en-US" altLang="en-US" sz="2400" b="1" i="1">
                <a:solidFill>
                  <a:srgbClr val="CC0000"/>
                </a:solidFill>
                <a:latin typeface="Times New Roman" panose="02020603050405020304" pitchFamily="18" charset="0"/>
              </a:rPr>
              <a:t>pilot measurement request</a:t>
            </a:r>
            <a:r>
              <a:rPr lang="en-US" altLang="en-US" sz="2400" b="1">
                <a:solidFill>
                  <a:schemeClr val="tx2"/>
                </a:solidFill>
                <a:latin typeface="Times New Roman" panose="02020603050405020304" pitchFamily="18" charset="0"/>
              </a:rPr>
              <a:t> and the </a:t>
            </a:r>
            <a:r>
              <a:rPr lang="en-US" altLang="en-US" sz="2400" b="1" i="1">
                <a:solidFill>
                  <a:srgbClr val="CC0000"/>
                </a:solidFill>
                <a:latin typeface="Times New Roman" panose="02020603050405020304" pitchFamily="18" charset="0"/>
              </a:rPr>
              <a:t>pilot strength measurement</a:t>
            </a:r>
            <a:r>
              <a:rPr lang="en-US" altLang="en-US" sz="2400" b="1">
                <a:solidFill>
                  <a:schemeClr val="tx2"/>
                </a:solidFill>
                <a:latin typeface="Times New Roman" panose="02020603050405020304" pitchFamily="18" charset="0"/>
              </a:rPr>
              <a:t> message pair between the MU and the new BS.</a:t>
            </a:r>
          </a:p>
        </p:txBody>
      </p:sp>
      <p:sp>
        <p:nvSpPr>
          <p:cNvPr id="156678" name="Line 6">
            <a:extLst>
              <a:ext uri="{FF2B5EF4-FFF2-40B4-BE49-F238E27FC236}">
                <a16:creationId xmlns:a16="http://schemas.microsoft.com/office/drawing/2014/main" id="{36309805-D2A0-D8CD-EB4F-38D77BA31A35}"/>
              </a:ext>
            </a:extLst>
          </p:cNvPr>
          <p:cNvSpPr>
            <a:spLocks noChangeShapeType="1"/>
          </p:cNvSpPr>
          <p:nvPr/>
        </p:nvSpPr>
        <p:spPr bwMode="auto">
          <a:xfrm>
            <a:off x="6858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42499232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469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1469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93"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7F9BAA7B-8306-389B-03AB-4EA676D9F2A0}"/>
              </a:ext>
            </a:extLst>
          </p:cNvPr>
          <p:cNvSpPr>
            <a:spLocks noGrp="1" noChangeArrowheads="1"/>
          </p:cNvSpPr>
          <p:nvPr>
            <p:ph type="title"/>
          </p:nvPr>
        </p:nvSpPr>
        <p:spPr/>
        <p:txBody>
          <a:bodyPr/>
          <a:lstStyle/>
          <a:p>
            <a:r>
              <a:rPr lang="en-US" altLang="en-US"/>
              <a:t>4 types of handover</a:t>
            </a:r>
          </a:p>
        </p:txBody>
      </p:sp>
      <p:sp>
        <p:nvSpPr>
          <p:cNvPr id="48132" name="Rectangle 3">
            <a:extLst>
              <a:ext uri="{FF2B5EF4-FFF2-40B4-BE49-F238E27FC236}">
                <a16:creationId xmlns:a16="http://schemas.microsoft.com/office/drawing/2014/main" id="{C3F3BEF9-D713-B079-7A58-98B8F6593B5F}"/>
              </a:ext>
            </a:extLst>
          </p:cNvPr>
          <p:cNvSpPr>
            <a:spLocks noChangeArrowheads="1"/>
          </p:cNvSpPr>
          <p:nvPr/>
        </p:nvSpPr>
        <p:spPr bwMode="auto">
          <a:xfrm>
            <a:off x="4610100" y="43434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MSC</a:t>
            </a:r>
          </a:p>
        </p:txBody>
      </p:sp>
      <p:sp>
        <p:nvSpPr>
          <p:cNvPr id="48133" name="Rectangle 4">
            <a:extLst>
              <a:ext uri="{FF2B5EF4-FFF2-40B4-BE49-F238E27FC236}">
                <a16:creationId xmlns:a16="http://schemas.microsoft.com/office/drawing/2014/main" id="{2D611165-16F1-9E91-6099-5F6B2DE62FFF}"/>
              </a:ext>
            </a:extLst>
          </p:cNvPr>
          <p:cNvSpPr>
            <a:spLocks noChangeArrowheads="1"/>
          </p:cNvSpPr>
          <p:nvPr/>
        </p:nvSpPr>
        <p:spPr bwMode="auto">
          <a:xfrm>
            <a:off x="5829300" y="43434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MSC</a:t>
            </a:r>
          </a:p>
        </p:txBody>
      </p:sp>
      <p:sp>
        <p:nvSpPr>
          <p:cNvPr id="48134" name="Rectangle 5">
            <a:extLst>
              <a:ext uri="{FF2B5EF4-FFF2-40B4-BE49-F238E27FC236}">
                <a16:creationId xmlns:a16="http://schemas.microsoft.com/office/drawing/2014/main" id="{7932E7E1-CD79-6420-AEE0-FA12EEAA552F}"/>
              </a:ext>
            </a:extLst>
          </p:cNvPr>
          <p:cNvSpPr>
            <a:spLocks noChangeArrowheads="1"/>
          </p:cNvSpPr>
          <p:nvPr/>
        </p:nvSpPr>
        <p:spPr bwMode="auto">
          <a:xfrm>
            <a:off x="4610100" y="36576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BSC</a:t>
            </a:r>
          </a:p>
        </p:txBody>
      </p:sp>
      <p:sp>
        <p:nvSpPr>
          <p:cNvPr id="48135" name="Rectangle 6">
            <a:extLst>
              <a:ext uri="{FF2B5EF4-FFF2-40B4-BE49-F238E27FC236}">
                <a16:creationId xmlns:a16="http://schemas.microsoft.com/office/drawing/2014/main" id="{D07D26D6-1265-BFCB-8C13-842B5A826384}"/>
              </a:ext>
            </a:extLst>
          </p:cNvPr>
          <p:cNvSpPr>
            <a:spLocks noChangeArrowheads="1"/>
          </p:cNvSpPr>
          <p:nvPr/>
        </p:nvSpPr>
        <p:spPr bwMode="auto">
          <a:xfrm>
            <a:off x="5829300" y="36576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BSC</a:t>
            </a:r>
          </a:p>
        </p:txBody>
      </p:sp>
      <p:sp>
        <p:nvSpPr>
          <p:cNvPr id="48136" name="Rectangle 7">
            <a:extLst>
              <a:ext uri="{FF2B5EF4-FFF2-40B4-BE49-F238E27FC236}">
                <a16:creationId xmlns:a16="http://schemas.microsoft.com/office/drawing/2014/main" id="{5635FE5B-6009-C85E-1378-6738042B5EA2}"/>
              </a:ext>
            </a:extLst>
          </p:cNvPr>
          <p:cNvSpPr>
            <a:spLocks noChangeArrowheads="1"/>
          </p:cNvSpPr>
          <p:nvPr/>
        </p:nvSpPr>
        <p:spPr bwMode="auto">
          <a:xfrm>
            <a:off x="3390900" y="36576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BSC</a:t>
            </a:r>
          </a:p>
        </p:txBody>
      </p:sp>
      <p:sp>
        <p:nvSpPr>
          <p:cNvPr id="48137" name="Rectangle 8">
            <a:extLst>
              <a:ext uri="{FF2B5EF4-FFF2-40B4-BE49-F238E27FC236}">
                <a16:creationId xmlns:a16="http://schemas.microsoft.com/office/drawing/2014/main" id="{7A754720-C9E4-2D96-2CF7-8B7011D2E75E}"/>
              </a:ext>
            </a:extLst>
          </p:cNvPr>
          <p:cNvSpPr>
            <a:spLocks noChangeArrowheads="1"/>
          </p:cNvSpPr>
          <p:nvPr/>
        </p:nvSpPr>
        <p:spPr bwMode="auto">
          <a:xfrm>
            <a:off x="3390900" y="29718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dirty="0">
                <a:solidFill>
                  <a:schemeClr val="bg1">
                    <a:lumMod val="50000"/>
                  </a:schemeClr>
                </a:solidFill>
              </a:rPr>
              <a:t>BTS</a:t>
            </a:r>
          </a:p>
        </p:txBody>
      </p:sp>
      <p:sp>
        <p:nvSpPr>
          <p:cNvPr id="48138" name="Rectangle 9">
            <a:extLst>
              <a:ext uri="{FF2B5EF4-FFF2-40B4-BE49-F238E27FC236}">
                <a16:creationId xmlns:a16="http://schemas.microsoft.com/office/drawing/2014/main" id="{FBFFB589-E03E-1202-F71C-8E15F7B795DA}"/>
              </a:ext>
            </a:extLst>
          </p:cNvPr>
          <p:cNvSpPr>
            <a:spLocks noChangeArrowheads="1"/>
          </p:cNvSpPr>
          <p:nvPr/>
        </p:nvSpPr>
        <p:spPr bwMode="auto">
          <a:xfrm>
            <a:off x="4610100" y="29718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dirty="0">
                <a:solidFill>
                  <a:schemeClr val="bg1">
                    <a:lumMod val="50000"/>
                  </a:schemeClr>
                </a:solidFill>
              </a:rPr>
              <a:t>BTS</a:t>
            </a:r>
          </a:p>
        </p:txBody>
      </p:sp>
      <p:sp>
        <p:nvSpPr>
          <p:cNvPr id="48139" name="Rectangle 10">
            <a:extLst>
              <a:ext uri="{FF2B5EF4-FFF2-40B4-BE49-F238E27FC236}">
                <a16:creationId xmlns:a16="http://schemas.microsoft.com/office/drawing/2014/main" id="{D24F82D5-CECC-7FB6-6BEB-649F335D4FBE}"/>
              </a:ext>
            </a:extLst>
          </p:cNvPr>
          <p:cNvSpPr>
            <a:spLocks noChangeArrowheads="1"/>
          </p:cNvSpPr>
          <p:nvPr/>
        </p:nvSpPr>
        <p:spPr bwMode="auto">
          <a:xfrm>
            <a:off x="5829300" y="29718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BTS</a:t>
            </a:r>
          </a:p>
        </p:txBody>
      </p:sp>
      <p:sp>
        <p:nvSpPr>
          <p:cNvPr id="48140" name="Rectangle 11">
            <a:extLst>
              <a:ext uri="{FF2B5EF4-FFF2-40B4-BE49-F238E27FC236}">
                <a16:creationId xmlns:a16="http://schemas.microsoft.com/office/drawing/2014/main" id="{7E7DA63D-25F9-693E-E6EF-E7F9DAEB8B72}"/>
              </a:ext>
            </a:extLst>
          </p:cNvPr>
          <p:cNvSpPr>
            <a:spLocks noChangeArrowheads="1"/>
          </p:cNvSpPr>
          <p:nvPr/>
        </p:nvSpPr>
        <p:spPr bwMode="auto">
          <a:xfrm>
            <a:off x="2171700" y="2971800"/>
            <a:ext cx="762000" cy="381000"/>
          </a:xfrm>
          <a:prstGeom prst="rect">
            <a:avLst/>
          </a:prstGeom>
          <a:solidFill>
            <a:srgbClr val="DADAF6"/>
          </a:solidFill>
          <a:ln w="9525">
            <a:solidFill>
              <a:schemeClr val="tx1"/>
            </a:solidFill>
            <a:miter lim="800000"/>
            <a:headEnd/>
            <a:tailEnd/>
          </a:ln>
        </p:spPr>
        <p:txBody>
          <a:bodyPr wrap="none" anchor="ctr"/>
          <a:lstStyle/>
          <a:p>
            <a:pPr algn="ctr" eaLnBrk="1" fontAlgn="auto" hangingPunct="1">
              <a:spcBef>
                <a:spcPts val="0"/>
              </a:spcBef>
              <a:spcAft>
                <a:spcPts val="0"/>
              </a:spcAft>
              <a:defRPr/>
            </a:pPr>
            <a:r>
              <a:rPr lang="en-US" sz="1600" dirty="0">
                <a:solidFill>
                  <a:schemeClr val="bg1">
                    <a:lumMod val="50000"/>
                  </a:schemeClr>
                </a:solidFill>
              </a:rPr>
              <a:t>BTS</a:t>
            </a:r>
          </a:p>
        </p:txBody>
      </p:sp>
      <p:cxnSp>
        <p:nvCxnSpPr>
          <p:cNvPr id="157708" name="AutoShape 12">
            <a:extLst>
              <a:ext uri="{FF2B5EF4-FFF2-40B4-BE49-F238E27FC236}">
                <a16:creationId xmlns:a16="http://schemas.microsoft.com/office/drawing/2014/main" id="{EC5F19EC-D3BD-9B45-71AF-965563DB5286}"/>
              </a:ext>
            </a:extLst>
          </p:cNvPr>
          <p:cNvCxnSpPr>
            <a:cxnSpLocks noChangeShapeType="1"/>
            <a:stCxn id="48132" idx="3"/>
            <a:endCxn id="48133" idx="1"/>
          </p:cNvCxnSpPr>
          <p:nvPr/>
        </p:nvCxnSpPr>
        <p:spPr bwMode="auto">
          <a:xfrm>
            <a:off x="5372100" y="4533900"/>
            <a:ext cx="4572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09" name="AutoShape 13">
            <a:extLst>
              <a:ext uri="{FF2B5EF4-FFF2-40B4-BE49-F238E27FC236}">
                <a16:creationId xmlns:a16="http://schemas.microsoft.com/office/drawing/2014/main" id="{709F233A-8B3B-49EA-A418-589D2AD08944}"/>
              </a:ext>
            </a:extLst>
          </p:cNvPr>
          <p:cNvCxnSpPr>
            <a:cxnSpLocks noChangeShapeType="1"/>
            <a:stCxn id="48132" idx="0"/>
            <a:endCxn id="48134" idx="2"/>
          </p:cNvCxnSpPr>
          <p:nvPr/>
        </p:nvCxnSpPr>
        <p:spPr bwMode="auto">
          <a:xfrm rot="-5400000">
            <a:off x="4838700" y="41910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0" name="AutoShape 14">
            <a:extLst>
              <a:ext uri="{FF2B5EF4-FFF2-40B4-BE49-F238E27FC236}">
                <a16:creationId xmlns:a16="http://schemas.microsoft.com/office/drawing/2014/main" id="{3FD31B20-94F3-32CA-9CBF-B5EA35FB6EB2}"/>
              </a:ext>
            </a:extLst>
          </p:cNvPr>
          <p:cNvCxnSpPr>
            <a:cxnSpLocks noChangeShapeType="1"/>
            <a:stCxn id="48132" idx="1"/>
            <a:endCxn id="48136" idx="2"/>
          </p:cNvCxnSpPr>
          <p:nvPr/>
        </p:nvCxnSpPr>
        <p:spPr bwMode="auto">
          <a:xfrm rot="10800000">
            <a:off x="3771900" y="4038600"/>
            <a:ext cx="838200" cy="4953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7711" name="AutoShape 15">
            <a:extLst>
              <a:ext uri="{FF2B5EF4-FFF2-40B4-BE49-F238E27FC236}">
                <a16:creationId xmlns:a16="http://schemas.microsoft.com/office/drawing/2014/main" id="{007866AD-EA15-8F70-DC76-8BCD4CDDA0F8}"/>
              </a:ext>
            </a:extLst>
          </p:cNvPr>
          <p:cNvCxnSpPr>
            <a:cxnSpLocks noChangeShapeType="1"/>
            <a:stCxn id="48136" idx="1"/>
            <a:endCxn id="48140" idx="2"/>
          </p:cNvCxnSpPr>
          <p:nvPr/>
        </p:nvCxnSpPr>
        <p:spPr bwMode="auto">
          <a:xfrm rot="10800000">
            <a:off x="2552700" y="3352800"/>
            <a:ext cx="838200" cy="495300"/>
          </a:xfrm>
          <a:prstGeom prst="bentConnector2">
            <a:avLst/>
          </a:prstGeom>
          <a:noFill/>
          <a:ln w="9525">
            <a:solidFill>
              <a:schemeClr val="tx1"/>
            </a:solidFill>
            <a:miter lim="800000"/>
            <a:headEnd/>
            <a:tailEnd/>
          </a:ln>
          <a:extLst>
            <a:ext uri="{909E8E84-426E-40DD-AFC4-6F175D3DCCD1}">
              <a14:hiddenFill xmlns:a14="http://schemas.microsoft.com/office/drawing/2010/main">
                <a:noFill/>
              </a14:hiddenFill>
            </a:ext>
          </a:extLst>
        </p:spPr>
      </p:cxnSp>
      <p:cxnSp>
        <p:nvCxnSpPr>
          <p:cNvPr id="157712" name="AutoShape 16">
            <a:extLst>
              <a:ext uri="{FF2B5EF4-FFF2-40B4-BE49-F238E27FC236}">
                <a16:creationId xmlns:a16="http://schemas.microsoft.com/office/drawing/2014/main" id="{EDDE951C-820F-995E-56B1-F5152D591A97}"/>
              </a:ext>
            </a:extLst>
          </p:cNvPr>
          <p:cNvCxnSpPr>
            <a:cxnSpLocks noChangeShapeType="1"/>
            <a:stCxn id="48136" idx="0"/>
            <a:endCxn id="48137" idx="2"/>
          </p:cNvCxnSpPr>
          <p:nvPr/>
        </p:nvCxnSpPr>
        <p:spPr bwMode="auto">
          <a:xfrm rot="-5400000">
            <a:off x="3619500" y="35052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3" name="AutoShape 17">
            <a:extLst>
              <a:ext uri="{FF2B5EF4-FFF2-40B4-BE49-F238E27FC236}">
                <a16:creationId xmlns:a16="http://schemas.microsoft.com/office/drawing/2014/main" id="{C87B4FBE-4595-BD53-F2FA-969B83581A2E}"/>
              </a:ext>
            </a:extLst>
          </p:cNvPr>
          <p:cNvCxnSpPr>
            <a:cxnSpLocks noChangeShapeType="1"/>
            <a:stCxn id="48134" idx="0"/>
            <a:endCxn id="48138" idx="2"/>
          </p:cNvCxnSpPr>
          <p:nvPr/>
        </p:nvCxnSpPr>
        <p:spPr bwMode="auto">
          <a:xfrm rot="-5400000">
            <a:off x="4838700" y="35052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4" name="AutoShape 18">
            <a:extLst>
              <a:ext uri="{FF2B5EF4-FFF2-40B4-BE49-F238E27FC236}">
                <a16:creationId xmlns:a16="http://schemas.microsoft.com/office/drawing/2014/main" id="{B4D0BFF2-BBBB-FDA2-1C06-86006679546F}"/>
              </a:ext>
            </a:extLst>
          </p:cNvPr>
          <p:cNvCxnSpPr>
            <a:cxnSpLocks noChangeShapeType="1"/>
            <a:stCxn id="48135" idx="0"/>
            <a:endCxn id="48139" idx="2"/>
          </p:cNvCxnSpPr>
          <p:nvPr/>
        </p:nvCxnSpPr>
        <p:spPr bwMode="auto">
          <a:xfrm rot="-5400000">
            <a:off x="6057900" y="35052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5" name="AutoShape 19">
            <a:extLst>
              <a:ext uri="{FF2B5EF4-FFF2-40B4-BE49-F238E27FC236}">
                <a16:creationId xmlns:a16="http://schemas.microsoft.com/office/drawing/2014/main" id="{89C7CE66-CA0F-BFE3-71E9-FC0797EF69B9}"/>
              </a:ext>
            </a:extLst>
          </p:cNvPr>
          <p:cNvCxnSpPr>
            <a:cxnSpLocks noChangeShapeType="1"/>
            <a:stCxn id="48133" idx="0"/>
            <a:endCxn id="48135" idx="2"/>
          </p:cNvCxnSpPr>
          <p:nvPr/>
        </p:nvCxnSpPr>
        <p:spPr bwMode="auto">
          <a:xfrm rot="-5400000">
            <a:off x="6057900" y="4191000"/>
            <a:ext cx="3048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57716" name="AutoShape 20">
            <a:extLst>
              <a:ext uri="{FF2B5EF4-FFF2-40B4-BE49-F238E27FC236}">
                <a16:creationId xmlns:a16="http://schemas.microsoft.com/office/drawing/2014/main" id="{0FD19251-ABA7-AE98-C70A-CE7381669C30}"/>
              </a:ext>
            </a:extLst>
          </p:cNvPr>
          <p:cNvCxnSpPr>
            <a:cxnSpLocks noChangeShapeType="1"/>
            <a:stCxn id="48133" idx="3"/>
          </p:cNvCxnSpPr>
          <p:nvPr/>
        </p:nvCxnSpPr>
        <p:spPr bwMode="auto">
          <a:xfrm>
            <a:off x="6591300" y="4533900"/>
            <a:ext cx="457200" cy="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57717" name="AutoShape 21">
            <a:extLst>
              <a:ext uri="{FF2B5EF4-FFF2-40B4-BE49-F238E27FC236}">
                <a16:creationId xmlns:a16="http://schemas.microsoft.com/office/drawing/2014/main" id="{54818CAC-5A41-8BA9-59A8-232ECF28EE40}"/>
              </a:ext>
            </a:extLst>
          </p:cNvPr>
          <p:cNvSpPr>
            <a:spLocks noChangeArrowheads="1"/>
          </p:cNvSpPr>
          <p:nvPr/>
        </p:nvSpPr>
        <p:spPr bwMode="auto">
          <a:xfrm>
            <a:off x="1981200" y="1755775"/>
            <a:ext cx="1143000" cy="989013"/>
          </a:xfrm>
          <a:prstGeom prst="hexagon">
            <a:avLst>
              <a:gd name="adj" fmla="val 28892"/>
              <a:gd name="vf" fmla="val 115470"/>
            </a:avLst>
          </a:prstGeom>
          <a:solidFill>
            <a:srgbClr val="01FFB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57718" name="AutoShape 22">
            <a:extLst>
              <a:ext uri="{FF2B5EF4-FFF2-40B4-BE49-F238E27FC236}">
                <a16:creationId xmlns:a16="http://schemas.microsoft.com/office/drawing/2014/main" id="{539A6268-200A-8938-609B-5F44B1BF2B49}"/>
              </a:ext>
            </a:extLst>
          </p:cNvPr>
          <p:cNvSpPr>
            <a:spLocks noChangeArrowheads="1"/>
          </p:cNvSpPr>
          <p:nvPr/>
        </p:nvSpPr>
        <p:spPr bwMode="auto">
          <a:xfrm>
            <a:off x="3200400" y="1755775"/>
            <a:ext cx="1143000" cy="989013"/>
          </a:xfrm>
          <a:prstGeom prst="hexagon">
            <a:avLst>
              <a:gd name="adj" fmla="val 28892"/>
              <a:gd name="vf" fmla="val 115470"/>
            </a:avLst>
          </a:prstGeom>
          <a:solidFill>
            <a:srgbClr val="01FFB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57719" name="AutoShape 23">
            <a:extLst>
              <a:ext uri="{FF2B5EF4-FFF2-40B4-BE49-F238E27FC236}">
                <a16:creationId xmlns:a16="http://schemas.microsoft.com/office/drawing/2014/main" id="{0A24120D-B419-12BE-A1E8-E31098C42C61}"/>
              </a:ext>
            </a:extLst>
          </p:cNvPr>
          <p:cNvSpPr>
            <a:spLocks noChangeArrowheads="1"/>
          </p:cNvSpPr>
          <p:nvPr/>
        </p:nvSpPr>
        <p:spPr bwMode="auto">
          <a:xfrm>
            <a:off x="4419600" y="1755775"/>
            <a:ext cx="1143000" cy="989013"/>
          </a:xfrm>
          <a:prstGeom prst="hexagon">
            <a:avLst>
              <a:gd name="adj" fmla="val 28892"/>
              <a:gd name="vf" fmla="val 115470"/>
            </a:avLst>
          </a:prstGeom>
          <a:solidFill>
            <a:srgbClr val="01FFB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57720" name="AutoShape 24">
            <a:extLst>
              <a:ext uri="{FF2B5EF4-FFF2-40B4-BE49-F238E27FC236}">
                <a16:creationId xmlns:a16="http://schemas.microsoft.com/office/drawing/2014/main" id="{29A600CC-5C95-A1CE-DEFA-51EF5EA30B5B}"/>
              </a:ext>
            </a:extLst>
          </p:cNvPr>
          <p:cNvSpPr>
            <a:spLocks noChangeArrowheads="1"/>
          </p:cNvSpPr>
          <p:nvPr/>
        </p:nvSpPr>
        <p:spPr bwMode="auto">
          <a:xfrm>
            <a:off x="5638800" y="1755775"/>
            <a:ext cx="1143000" cy="989013"/>
          </a:xfrm>
          <a:prstGeom prst="hexagon">
            <a:avLst>
              <a:gd name="adj" fmla="val 28892"/>
              <a:gd name="vf" fmla="val 115470"/>
            </a:avLst>
          </a:prstGeom>
          <a:solidFill>
            <a:srgbClr val="01FFBC"/>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cxnSp>
        <p:nvCxnSpPr>
          <p:cNvPr id="157721" name="AutoShape 25">
            <a:extLst>
              <a:ext uri="{FF2B5EF4-FFF2-40B4-BE49-F238E27FC236}">
                <a16:creationId xmlns:a16="http://schemas.microsoft.com/office/drawing/2014/main" id="{42B62392-7FE6-4858-45FA-7471C85582BE}"/>
              </a:ext>
            </a:extLst>
          </p:cNvPr>
          <p:cNvCxnSpPr>
            <a:cxnSpLocks noChangeShapeType="1"/>
            <a:stCxn id="48140" idx="0"/>
          </p:cNvCxnSpPr>
          <p:nvPr/>
        </p:nvCxnSpPr>
        <p:spPr bwMode="auto">
          <a:xfrm flipH="1" flipV="1">
            <a:off x="2546350" y="2251075"/>
            <a:ext cx="6350" cy="7207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7722" name="AutoShape 26">
            <a:extLst>
              <a:ext uri="{FF2B5EF4-FFF2-40B4-BE49-F238E27FC236}">
                <a16:creationId xmlns:a16="http://schemas.microsoft.com/office/drawing/2014/main" id="{87C0133B-2B74-C993-D5D4-ECE110A08B1C}"/>
              </a:ext>
            </a:extLst>
          </p:cNvPr>
          <p:cNvCxnSpPr>
            <a:cxnSpLocks noChangeShapeType="1"/>
            <a:stCxn id="48137" idx="0"/>
          </p:cNvCxnSpPr>
          <p:nvPr/>
        </p:nvCxnSpPr>
        <p:spPr bwMode="auto">
          <a:xfrm flipH="1" flipV="1">
            <a:off x="3765550" y="2251075"/>
            <a:ext cx="6350" cy="7207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7723" name="AutoShape 27">
            <a:extLst>
              <a:ext uri="{FF2B5EF4-FFF2-40B4-BE49-F238E27FC236}">
                <a16:creationId xmlns:a16="http://schemas.microsoft.com/office/drawing/2014/main" id="{A04DA069-A770-AB6A-B4F9-34911DAB86F6}"/>
              </a:ext>
            </a:extLst>
          </p:cNvPr>
          <p:cNvCxnSpPr>
            <a:cxnSpLocks noChangeShapeType="1"/>
            <a:stCxn id="48138" idx="0"/>
          </p:cNvCxnSpPr>
          <p:nvPr/>
        </p:nvCxnSpPr>
        <p:spPr bwMode="auto">
          <a:xfrm flipH="1" flipV="1">
            <a:off x="4984750" y="2251075"/>
            <a:ext cx="6350" cy="7207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157724" name="AutoShape 28">
            <a:extLst>
              <a:ext uri="{FF2B5EF4-FFF2-40B4-BE49-F238E27FC236}">
                <a16:creationId xmlns:a16="http://schemas.microsoft.com/office/drawing/2014/main" id="{5A29236C-F7C7-9D8A-2D44-40F7F861652E}"/>
              </a:ext>
            </a:extLst>
          </p:cNvPr>
          <p:cNvCxnSpPr>
            <a:cxnSpLocks noChangeShapeType="1"/>
            <a:stCxn id="48139" idx="0"/>
          </p:cNvCxnSpPr>
          <p:nvPr/>
        </p:nvCxnSpPr>
        <p:spPr bwMode="auto">
          <a:xfrm flipH="1" flipV="1">
            <a:off x="6203950" y="2251075"/>
            <a:ext cx="6350" cy="720725"/>
          </a:xfrm>
          <a:prstGeom prst="straightConnector1">
            <a:avLst/>
          </a:prstGeom>
          <a:noFill/>
          <a:ln w="19050">
            <a:solidFill>
              <a:schemeClr val="tx1"/>
            </a:solidFill>
            <a:round/>
            <a:headEnd/>
            <a:tailEnd type="arrow" w="med" len="med"/>
          </a:ln>
          <a:extLst>
            <a:ext uri="{909E8E84-426E-40DD-AFC4-6F175D3DCCD1}">
              <a14:hiddenFill xmlns:a14="http://schemas.microsoft.com/office/drawing/2010/main">
                <a:noFill/>
              </a14:hiddenFill>
            </a:ext>
          </a:extLst>
        </p:spPr>
      </p:cxnSp>
      <p:sp>
        <p:nvSpPr>
          <p:cNvPr id="48158" name="Oval 29">
            <a:extLst>
              <a:ext uri="{FF2B5EF4-FFF2-40B4-BE49-F238E27FC236}">
                <a16:creationId xmlns:a16="http://schemas.microsoft.com/office/drawing/2014/main" id="{85475CAF-26D7-8620-D459-08FC09A106D0}"/>
              </a:ext>
            </a:extLst>
          </p:cNvPr>
          <p:cNvSpPr>
            <a:spLocks noChangeArrowheads="1"/>
          </p:cNvSpPr>
          <p:nvPr/>
        </p:nvSpPr>
        <p:spPr bwMode="auto">
          <a:xfrm>
            <a:off x="2209800" y="1828800"/>
            <a:ext cx="381000" cy="381000"/>
          </a:xfrm>
          <a:prstGeom prst="ellipse">
            <a:avLst/>
          </a:prstGeom>
          <a:solidFill>
            <a:srgbClr val="DADAF6"/>
          </a:solidFill>
          <a:ln w="9525">
            <a:solidFill>
              <a:schemeClr val="tx1"/>
            </a:solidFill>
            <a:round/>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a:t>
            </a:r>
          </a:p>
        </p:txBody>
      </p:sp>
      <p:sp>
        <p:nvSpPr>
          <p:cNvPr id="48159" name="Oval 30">
            <a:extLst>
              <a:ext uri="{FF2B5EF4-FFF2-40B4-BE49-F238E27FC236}">
                <a16:creationId xmlns:a16="http://schemas.microsoft.com/office/drawing/2014/main" id="{31D24379-CD27-B778-62D1-B9F40B507ACE}"/>
              </a:ext>
            </a:extLst>
          </p:cNvPr>
          <p:cNvSpPr>
            <a:spLocks noChangeArrowheads="1"/>
          </p:cNvSpPr>
          <p:nvPr/>
        </p:nvSpPr>
        <p:spPr bwMode="auto">
          <a:xfrm>
            <a:off x="3429000" y="1828800"/>
            <a:ext cx="381000" cy="381000"/>
          </a:xfrm>
          <a:prstGeom prst="ellipse">
            <a:avLst/>
          </a:prstGeom>
          <a:solidFill>
            <a:srgbClr val="DADAF6"/>
          </a:solidFill>
          <a:ln w="9525">
            <a:solidFill>
              <a:schemeClr val="tx1"/>
            </a:solidFill>
            <a:round/>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a:t>
            </a:r>
          </a:p>
        </p:txBody>
      </p:sp>
      <p:sp>
        <p:nvSpPr>
          <p:cNvPr id="48160" name="Oval 31">
            <a:extLst>
              <a:ext uri="{FF2B5EF4-FFF2-40B4-BE49-F238E27FC236}">
                <a16:creationId xmlns:a16="http://schemas.microsoft.com/office/drawing/2014/main" id="{5E0EFB22-DEAC-D37F-38FC-379FEB705B54}"/>
              </a:ext>
            </a:extLst>
          </p:cNvPr>
          <p:cNvSpPr>
            <a:spLocks noChangeArrowheads="1"/>
          </p:cNvSpPr>
          <p:nvPr/>
        </p:nvSpPr>
        <p:spPr bwMode="auto">
          <a:xfrm>
            <a:off x="4648200" y="1828800"/>
            <a:ext cx="381000" cy="381000"/>
          </a:xfrm>
          <a:prstGeom prst="ellipse">
            <a:avLst/>
          </a:prstGeom>
          <a:solidFill>
            <a:srgbClr val="DADAF6"/>
          </a:solidFill>
          <a:ln w="9525">
            <a:solidFill>
              <a:schemeClr val="tx1"/>
            </a:solidFill>
            <a:round/>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a:t>
            </a:r>
          </a:p>
        </p:txBody>
      </p:sp>
      <p:sp>
        <p:nvSpPr>
          <p:cNvPr id="48161" name="Oval 32">
            <a:extLst>
              <a:ext uri="{FF2B5EF4-FFF2-40B4-BE49-F238E27FC236}">
                <a16:creationId xmlns:a16="http://schemas.microsoft.com/office/drawing/2014/main" id="{AC9CBF21-9139-A2B1-42BC-890F45D9D621}"/>
              </a:ext>
            </a:extLst>
          </p:cNvPr>
          <p:cNvSpPr>
            <a:spLocks noChangeArrowheads="1"/>
          </p:cNvSpPr>
          <p:nvPr/>
        </p:nvSpPr>
        <p:spPr bwMode="auto">
          <a:xfrm>
            <a:off x="5867400" y="1828800"/>
            <a:ext cx="381000" cy="381000"/>
          </a:xfrm>
          <a:prstGeom prst="ellipse">
            <a:avLst/>
          </a:prstGeom>
          <a:solidFill>
            <a:srgbClr val="DADAF6"/>
          </a:solidFill>
          <a:ln w="9525">
            <a:solidFill>
              <a:schemeClr val="tx1"/>
            </a:solidFill>
            <a:round/>
            <a:headEnd/>
            <a:tailEnd/>
          </a:ln>
        </p:spPr>
        <p:txBody>
          <a:bodyPr wrap="none" anchor="ctr"/>
          <a:lstStyle/>
          <a:p>
            <a:pPr algn="ctr" eaLnBrk="1" fontAlgn="auto" hangingPunct="1">
              <a:spcBef>
                <a:spcPts val="0"/>
              </a:spcBef>
              <a:spcAft>
                <a:spcPts val="0"/>
              </a:spcAft>
              <a:defRPr/>
            </a:pPr>
            <a:r>
              <a:rPr lang="en-US" sz="1600">
                <a:solidFill>
                  <a:schemeClr val="bg1">
                    <a:lumMod val="50000"/>
                  </a:schemeClr>
                </a:solidFill>
              </a:rPr>
              <a:t>MS</a:t>
            </a:r>
          </a:p>
        </p:txBody>
      </p:sp>
      <p:cxnSp>
        <p:nvCxnSpPr>
          <p:cNvPr id="157729" name="AutoShape 33">
            <a:extLst>
              <a:ext uri="{FF2B5EF4-FFF2-40B4-BE49-F238E27FC236}">
                <a16:creationId xmlns:a16="http://schemas.microsoft.com/office/drawing/2014/main" id="{58F0F5D9-A229-8E73-77E3-12FAF1606404}"/>
              </a:ext>
            </a:extLst>
          </p:cNvPr>
          <p:cNvCxnSpPr>
            <a:cxnSpLocks noChangeShapeType="1"/>
            <a:stCxn id="48158" idx="0"/>
            <a:endCxn id="48159" idx="0"/>
          </p:cNvCxnSpPr>
          <p:nvPr/>
        </p:nvCxnSpPr>
        <p:spPr bwMode="auto">
          <a:xfrm rot="5400000" flipV="1">
            <a:off x="3009106" y="1219994"/>
            <a:ext cx="1588" cy="1219200"/>
          </a:xfrm>
          <a:prstGeom prst="curvedConnector3">
            <a:avLst>
              <a:gd name="adj1" fmla="val -14400005"/>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157730" name="AutoShape 34">
            <a:extLst>
              <a:ext uri="{FF2B5EF4-FFF2-40B4-BE49-F238E27FC236}">
                <a16:creationId xmlns:a16="http://schemas.microsoft.com/office/drawing/2014/main" id="{DC438D56-BD6A-E2EF-E6CD-3FD67E3C1D28}"/>
              </a:ext>
            </a:extLst>
          </p:cNvPr>
          <p:cNvCxnSpPr>
            <a:cxnSpLocks noChangeShapeType="1"/>
            <a:stCxn id="48158" idx="0"/>
            <a:endCxn id="48160" idx="0"/>
          </p:cNvCxnSpPr>
          <p:nvPr/>
        </p:nvCxnSpPr>
        <p:spPr bwMode="auto">
          <a:xfrm rot="5400000" flipV="1">
            <a:off x="3618706" y="610394"/>
            <a:ext cx="1588" cy="2438400"/>
          </a:xfrm>
          <a:prstGeom prst="curvedConnector3">
            <a:avLst>
              <a:gd name="adj1" fmla="val -22100009"/>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157731" name="AutoShape 35">
            <a:extLst>
              <a:ext uri="{FF2B5EF4-FFF2-40B4-BE49-F238E27FC236}">
                <a16:creationId xmlns:a16="http://schemas.microsoft.com/office/drawing/2014/main" id="{F995AA56-92AB-B6ED-1650-460C0CDF8397}"/>
              </a:ext>
            </a:extLst>
          </p:cNvPr>
          <p:cNvCxnSpPr>
            <a:cxnSpLocks noChangeShapeType="1"/>
            <a:stCxn id="48158" idx="0"/>
            <a:endCxn id="48161" idx="0"/>
          </p:cNvCxnSpPr>
          <p:nvPr/>
        </p:nvCxnSpPr>
        <p:spPr bwMode="auto">
          <a:xfrm rot="5400000" flipV="1">
            <a:off x="4228306" y="794"/>
            <a:ext cx="1588" cy="3657600"/>
          </a:xfrm>
          <a:prstGeom prst="curvedConnector3">
            <a:avLst>
              <a:gd name="adj1" fmla="val -29100009"/>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cxnSp>
        <p:nvCxnSpPr>
          <p:cNvPr id="157732" name="AutoShape 36">
            <a:extLst>
              <a:ext uri="{FF2B5EF4-FFF2-40B4-BE49-F238E27FC236}">
                <a16:creationId xmlns:a16="http://schemas.microsoft.com/office/drawing/2014/main" id="{7903CAE3-FB1D-EFE6-133A-533F6277D697}"/>
              </a:ext>
            </a:extLst>
          </p:cNvPr>
          <p:cNvCxnSpPr>
            <a:cxnSpLocks noChangeShapeType="1"/>
            <a:stCxn id="48158" idx="0"/>
            <a:endCxn id="48158" idx="2"/>
          </p:cNvCxnSpPr>
          <p:nvPr/>
        </p:nvCxnSpPr>
        <p:spPr bwMode="auto">
          <a:xfrm rot="-5400000" flipH="1" flipV="1">
            <a:off x="2209800" y="1828800"/>
            <a:ext cx="190500" cy="190500"/>
          </a:xfrm>
          <a:prstGeom prst="curvedConnector4">
            <a:avLst>
              <a:gd name="adj1" fmla="val -120000"/>
              <a:gd name="adj2" fmla="val 220000"/>
            </a:avLst>
          </a:prstGeom>
          <a:noFill/>
          <a:ln w="19050">
            <a:solidFill>
              <a:schemeClr val="tx1"/>
            </a:solidFill>
            <a:prstDash val="dash"/>
            <a:round/>
            <a:headEnd/>
            <a:tailEnd type="triangle" w="med" len="med"/>
          </a:ln>
          <a:extLst>
            <a:ext uri="{909E8E84-426E-40DD-AFC4-6F175D3DCCD1}">
              <a14:hiddenFill xmlns:a14="http://schemas.microsoft.com/office/drawing/2010/main">
                <a:noFill/>
              </a14:hiddenFill>
            </a:ext>
          </a:extLst>
        </p:spPr>
      </p:cxnSp>
      <p:sp>
        <p:nvSpPr>
          <p:cNvPr id="157733" name="Text Box 37">
            <a:extLst>
              <a:ext uri="{FF2B5EF4-FFF2-40B4-BE49-F238E27FC236}">
                <a16:creationId xmlns:a16="http://schemas.microsoft.com/office/drawing/2014/main" id="{40EE459A-1CB3-5F4B-E402-38A2DC826299}"/>
              </a:ext>
            </a:extLst>
          </p:cNvPr>
          <p:cNvSpPr txBox="1">
            <a:spLocks noChangeArrowheads="1"/>
          </p:cNvSpPr>
          <p:nvPr/>
        </p:nvSpPr>
        <p:spPr bwMode="auto">
          <a:xfrm>
            <a:off x="1905000" y="12954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1</a:t>
            </a:r>
          </a:p>
        </p:txBody>
      </p:sp>
      <p:sp>
        <p:nvSpPr>
          <p:cNvPr id="157734" name="Text Box 38">
            <a:extLst>
              <a:ext uri="{FF2B5EF4-FFF2-40B4-BE49-F238E27FC236}">
                <a16:creationId xmlns:a16="http://schemas.microsoft.com/office/drawing/2014/main" id="{87E2EB29-DC17-9BDF-DE25-DE97D757E87A}"/>
              </a:ext>
            </a:extLst>
          </p:cNvPr>
          <p:cNvSpPr txBox="1">
            <a:spLocks noChangeArrowheads="1"/>
          </p:cNvSpPr>
          <p:nvPr/>
        </p:nvSpPr>
        <p:spPr bwMode="auto">
          <a:xfrm>
            <a:off x="3505200" y="1447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2</a:t>
            </a:r>
          </a:p>
        </p:txBody>
      </p:sp>
      <p:sp>
        <p:nvSpPr>
          <p:cNvPr id="157735" name="Text Box 39">
            <a:extLst>
              <a:ext uri="{FF2B5EF4-FFF2-40B4-BE49-F238E27FC236}">
                <a16:creationId xmlns:a16="http://schemas.microsoft.com/office/drawing/2014/main" id="{3048224C-8686-E903-C871-0ACDDCA39BA7}"/>
              </a:ext>
            </a:extLst>
          </p:cNvPr>
          <p:cNvSpPr txBox="1">
            <a:spLocks noChangeArrowheads="1"/>
          </p:cNvSpPr>
          <p:nvPr/>
        </p:nvSpPr>
        <p:spPr bwMode="auto">
          <a:xfrm>
            <a:off x="4724400" y="1447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3</a:t>
            </a:r>
          </a:p>
        </p:txBody>
      </p:sp>
      <p:sp>
        <p:nvSpPr>
          <p:cNvPr id="157736" name="Text Box 40">
            <a:extLst>
              <a:ext uri="{FF2B5EF4-FFF2-40B4-BE49-F238E27FC236}">
                <a16:creationId xmlns:a16="http://schemas.microsoft.com/office/drawing/2014/main" id="{058167FB-7E29-D4F0-CC0F-B03CAE1B4BD4}"/>
              </a:ext>
            </a:extLst>
          </p:cNvPr>
          <p:cNvSpPr txBox="1">
            <a:spLocks noChangeArrowheads="1"/>
          </p:cNvSpPr>
          <p:nvPr/>
        </p:nvSpPr>
        <p:spPr bwMode="auto">
          <a:xfrm>
            <a:off x="5943600" y="1447800"/>
            <a:ext cx="2968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t>4</a:t>
            </a:r>
          </a:p>
        </p:txBody>
      </p:sp>
    </p:spTree>
    <p:extLst>
      <p:ext uri="{BB962C8B-B14F-4D97-AF65-F5344CB8AC3E}">
        <p14:creationId xmlns:p14="http://schemas.microsoft.com/office/powerpoint/2010/main" val="321311987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BBA2E3E6-E433-55C0-B82F-F4A397BC201C}"/>
              </a:ext>
            </a:extLst>
          </p:cNvPr>
          <p:cNvSpPr>
            <a:spLocks noGrp="1" noChangeArrowheads="1"/>
          </p:cNvSpPr>
          <p:nvPr>
            <p:ph type="title"/>
          </p:nvPr>
        </p:nvSpPr>
        <p:spPr>
          <a:xfrm>
            <a:off x="7620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56323" name="Rectangle 3">
            <a:extLst>
              <a:ext uri="{FF2B5EF4-FFF2-40B4-BE49-F238E27FC236}">
                <a16:creationId xmlns:a16="http://schemas.microsoft.com/office/drawing/2014/main" id="{CD9F0285-54B2-1CE4-B6A5-34679FA290D6}"/>
              </a:ext>
            </a:extLst>
          </p:cNvPr>
          <p:cNvSpPr>
            <a:spLocks noGrp="1" noChangeArrowheads="1"/>
          </p:cNvSpPr>
          <p:nvPr>
            <p:ph idx="1"/>
          </p:nvPr>
        </p:nvSpPr>
        <p:spPr>
          <a:xfrm>
            <a:off x="1600200" y="2819400"/>
            <a:ext cx="5791200" cy="1473200"/>
          </a:xfrm>
        </p:spPr>
        <p:txBody>
          <a:bodyPr/>
          <a:lstStyle/>
          <a:p>
            <a:pPr marL="609600" indent="-609600" algn="just">
              <a:lnSpc>
                <a:spcPct val="125000"/>
              </a:lnSpc>
              <a:buClr>
                <a:srgbClr val="D30909"/>
              </a:buClr>
              <a:buFont typeface="Wingdings" panose="05000000000000000000" pitchFamily="2" charset="2"/>
              <a:buChar char="v"/>
            </a:pPr>
            <a:r>
              <a:rPr lang="en-US" altLang="en-US" sz="2000" b="1">
                <a:solidFill>
                  <a:schemeClr val="tx2"/>
                </a:solidFill>
                <a:cs typeface="Times New Roman" panose="02020603050405020304" pitchFamily="18" charset="0"/>
              </a:rPr>
              <a:t>Mobile-Controlled handoff (MCHO)</a:t>
            </a:r>
          </a:p>
          <a:p>
            <a:pPr marL="609600" indent="-609600" algn="just">
              <a:lnSpc>
                <a:spcPct val="125000"/>
              </a:lnSpc>
              <a:buClr>
                <a:srgbClr val="D30909"/>
              </a:buClr>
              <a:buFont typeface="Wingdings" panose="05000000000000000000" pitchFamily="2" charset="2"/>
              <a:buChar char="v"/>
            </a:pPr>
            <a:r>
              <a:rPr lang="en-US" altLang="en-US" sz="2000" b="1">
                <a:solidFill>
                  <a:schemeClr val="tx2"/>
                </a:solidFill>
                <a:cs typeface="Times New Roman" panose="02020603050405020304" pitchFamily="18" charset="0"/>
              </a:rPr>
              <a:t>Network-Controlled handoff (NCHO)</a:t>
            </a:r>
          </a:p>
          <a:p>
            <a:pPr marL="609600" indent="-609600" algn="just">
              <a:lnSpc>
                <a:spcPct val="125000"/>
              </a:lnSpc>
              <a:buClr>
                <a:srgbClr val="D30909"/>
              </a:buClr>
              <a:buFont typeface="Wingdings" panose="05000000000000000000" pitchFamily="2" charset="2"/>
              <a:buChar char="v"/>
            </a:pPr>
            <a:r>
              <a:rPr lang="en-US" altLang="en-US" sz="2000" b="1">
                <a:solidFill>
                  <a:schemeClr val="tx2"/>
                </a:solidFill>
                <a:cs typeface="Times New Roman" panose="02020603050405020304" pitchFamily="18" charset="0"/>
              </a:rPr>
              <a:t>Mobile-Assisted handoff (MAHO)</a:t>
            </a:r>
            <a:endParaRPr lang="en-US" altLang="en-US" sz="2000" b="1">
              <a:solidFill>
                <a:srgbClr val="003399"/>
              </a:solidFill>
            </a:endParaRPr>
          </a:p>
        </p:txBody>
      </p:sp>
      <p:sp>
        <p:nvSpPr>
          <p:cNvPr id="158724" name="Rectangle 7">
            <a:extLst>
              <a:ext uri="{FF2B5EF4-FFF2-40B4-BE49-F238E27FC236}">
                <a16:creationId xmlns:a16="http://schemas.microsoft.com/office/drawing/2014/main" id="{A276759C-FFAA-267D-D093-FDFC2FB5E801}"/>
              </a:ext>
            </a:extLst>
          </p:cNvPr>
          <p:cNvSpPr>
            <a:spLocks noChangeArrowheads="1"/>
          </p:cNvSpPr>
          <p:nvPr/>
        </p:nvSpPr>
        <p:spPr bwMode="auto">
          <a:xfrm>
            <a:off x="1219200" y="1828800"/>
            <a:ext cx="42989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lnSpc>
                <a:spcPct val="125000"/>
              </a:lnSpc>
              <a:spcBef>
                <a:spcPct val="20000"/>
              </a:spcBef>
              <a:buClr>
                <a:schemeClr val="accent2"/>
              </a:buClr>
              <a:buSzPct val="85000"/>
              <a:buFont typeface="Wingdings" panose="05000000000000000000" pitchFamily="2" charset="2"/>
              <a:buNone/>
            </a:pPr>
            <a:r>
              <a:rPr lang="en-US" altLang="en-US" sz="2400" b="1">
                <a:solidFill>
                  <a:srgbClr val="003399"/>
                </a:solidFill>
                <a:latin typeface="Times New Roman" panose="02020603050405020304" pitchFamily="18" charset="0"/>
              </a:rPr>
              <a:t>Handoff detection strategies</a:t>
            </a:r>
          </a:p>
        </p:txBody>
      </p:sp>
      <p:sp>
        <p:nvSpPr>
          <p:cNvPr id="158725" name="Line 8">
            <a:extLst>
              <a:ext uri="{FF2B5EF4-FFF2-40B4-BE49-F238E27FC236}">
                <a16:creationId xmlns:a16="http://schemas.microsoft.com/office/drawing/2014/main" id="{90D14588-F473-9B35-1710-A1545BBCE21A}"/>
              </a:ext>
            </a:extLst>
          </p:cNvPr>
          <p:cNvSpPr>
            <a:spLocks noChangeShapeType="1"/>
          </p:cNvSpPr>
          <p:nvPr/>
        </p:nvSpPr>
        <p:spPr bwMode="auto">
          <a:xfrm>
            <a:off x="6858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14664199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632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5632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56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3" grpId="0" build="p" autoUpdateAnimBg="0"/>
    </p:bldLst>
  </p:timing>
</p:sld>
</file>

<file path=ppt/slides/slide1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D192225B-A45B-1A46-8388-295B2F937105}"/>
              </a:ext>
            </a:extLst>
          </p:cNvPr>
          <p:cNvSpPr>
            <a:spLocks noGrp="1" noChangeArrowheads="1"/>
          </p:cNvSpPr>
          <p:nvPr>
            <p:ph type="title"/>
          </p:nvPr>
        </p:nvSpPr>
        <p:spPr>
          <a:xfrm>
            <a:off x="609600" y="669925"/>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59747" name="Rectangle 3">
            <a:extLst>
              <a:ext uri="{FF2B5EF4-FFF2-40B4-BE49-F238E27FC236}">
                <a16:creationId xmlns:a16="http://schemas.microsoft.com/office/drawing/2014/main" id="{7B5DF670-CA37-BA7D-94C7-7F4BC09F7BF3}"/>
              </a:ext>
            </a:extLst>
          </p:cNvPr>
          <p:cNvSpPr>
            <a:spLocks noGrp="1" noChangeArrowheads="1"/>
          </p:cNvSpPr>
          <p:nvPr>
            <p:ph idx="1"/>
          </p:nvPr>
        </p:nvSpPr>
        <p:spPr>
          <a:xfrm>
            <a:off x="609600" y="1825625"/>
            <a:ext cx="5981700" cy="647700"/>
          </a:xfrm>
        </p:spPr>
        <p:txBody>
          <a:bodyPr/>
          <a:lstStyle/>
          <a:p>
            <a:pPr marL="533400" indent="-533400" algn="just">
              <a:lnSpc>
                <a:spcPct val="125000"/>
              </a:lnSpc>
              <a:buFont typeface="Wingdings" panose="05000000000000000000" pitchFamily="2" charset="2"/>
              <a:buNone/>
            </a:pPr>
            <a:r>
              <a:rPr lang="en-US" altLang="en-US" sz="2000" b="1">
                <a:solidFill>
                  <a:srgbClr val="003399"/>
                </a:solidFill>
              </a:rPr>
              <a:t>	</a:t>
            </a:r>
            <a:r>
              <a:rPr lang="en-US" altLang="en-US" sz="2400" b="1">
                <a:solidFill>
                  <a:srgbClr val="003399"/>
                </a:solidFill>
                <a:cs typeface="Times New Roman" panose="02020603050405020304" pitchFamily="18" charset="0"/>
              </a:rPr>
              <a:t>Mobile-Controlled Handoff (MCHO)</a:t>
            </a:r>
            <a:endParaRPr lang="en-US" altLang="en-US" sz="2000" b="1">
              <a:solidFill>
                <a:srgbClr val="003399"/>
              </a:solidFill>
            </a:endParaRPr>
          </a:p>
        </p:txBody>
      </p:sp>
      <p:sp>
        <p:nvSpPr>
          <p:cNvPr id="159748" name="Rectangle 5">
            <a:extLst>
              <a:ext uri="{FF2B5EF4-FFF2-40B4-BE49-F238E27FC236}">
                <a16:creationId xmlns:a16="http://schemas.microsoft.com/office/drawing/2014/main" id="{2DD9852C-A80A-6ADD-2DF4-4E6DBEA53EE0}"/>
              </a:ext>
            </a:extLst>
          </p:cNvPr>
          <p:cNvSpPr>
            <a:spLocks noChangeArrowheads="1"/>
          </p:cNvSpPr>
          <p:nvPr/>
        </p:nvSpPr>
        <p:spPr bwMode="auto">
          <a:xfrm>
            <a:off x="1627188" y="29908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57350" name="Rectangle 6">
            <a:extLst>
              <a:ext uri="{FF2B5EF4-FFF2-40B4-BE49-F238E27FC236}">
                <a16:creationId xmlns:a16="http://schemas.microsoft.com/office/drawing/2014/main" id="{AB61A035-E911-0CB1-B0CC-7CFF180C745B}"/>
              </a:ext>
            </a:extLst>
          </p:cNvPr>
          <p:cNvSpPr>
            <a:spLocks noChangeArrowheads="1"/>
          </p:cNvSpPr>
          <p:nvPr/>
        </p:nvSpPr>
        <p:spPr bwMode="auto">
          <a:xfrm>
            <a:off x="1627188" y="3032125"/>
            <a:ext cx="6705600" cy="274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chemeClr val="accent2"/>
              </a:buClr>
              <a:buSzPct val="85000"/>
              <a:buFont typeface="Wingdings" panose="05000000000000000000" pitchFamily="2" charset="2"/>
              <a:buNone/>
            </a:pPr>
            <a:r>
              <a:rPr lang="en-US" altLang="en-US" sz="2000" b="1">
                <a:solidFill>
                  <a:schemeClr val="tx2"/>
                </a:solidFill>
                <a:latin typeface="Times New Roman" panose="02020603050405020304" pitchFamily="18" charset="0"/>
                <a:cs typeface="Times New Roman" panose="02020603050405020304" pitchFamily="18" charset="0"/>
              </a:rPr>
              <a:t>In this strategy, the MS continuously monitors the radio signal strength and quality of the surrounding BSs.  When predefined criteria are met, then the MS checks for the best candidate BS for an available traffic channel and requests the handoff to occur. MACHO is used in </a:t>
            </a:r>
            <a:r>
              <a:rPr lang="en-IN" altLang="en-US" sz="2000"/>
              <a:t>Digital Enhanced Cordless Telecommunications(</a:t>
            </a:r>
            <a:r>
              <a:rPr lang="en-US" altLang="en-US" sz="2000" b="1">
                <a:solidFill>
                  <a:schemeClr val="tx2"/>
                </a:solidFill>
                <a:latin typeface="Times New Roman" panose="02020603050405020304" pitchFamily="18" charset="0"/>
                <a:cs typeface="Times New Roman" panose="02020603050405020304" pitchFamily="18" charset="0"/>
              </a:rPr>
              <a:t>DECT) and </a:t>
            </a:r>
            <a:r>
              <a:rPr lang="en-IN" altLang="en-US" sz="2000"/>
              <a:t>Personal Access Communications System (</a:t>
            </a:r>
            <a:r>
              <a:rPr lang="en-US" altLang="en-US" sz="2000" b="1">
                <a:solidFill>
                  <a:schemeClr val="tx2"/>
                </a:solidFill>
                <a:latin typeface="Times New Roman" panose="02020603050405020304" pitchFamily="18" charset="0"/>
                <a:cs typeface="Times New Roman" panose="02020603050405020304" pitchFamily="18" charset="0"/>
              </a:rPr>
              <a:t>PACS).</a:t>
            </a:r>
          </a:p>
        </p:txBody>
      </p:sp>
      <p:sp>
        <p:nvSpPr>
          <p:cNvPr id="159750" name="Line 7">
            <a:extLst>
              <a:ext uri="{FF2B5EF4-FFF2-40B4-BE49-F238E27FC236}">
                <a16:creationId xmlns:a16="http://schemas.microsoft.com/office/drawing/2014/main" id="{2DB51C19-0AF0-1AA5-045C-59B84F88AC07}"/>
              </a:ext>
            </a:extLst>
          </p:cNvPr>
          <p:cNvSpPr>
            <a:spLocks noChangeShapeType="1"/>
          </p:cNvSpPr>
          <p:nvPr/>
        </p:nvSpPr>
        <p:spPr bwMode="auto">
          <a:xfrm>
            <a:off x="533400" y="1584325"/>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3566628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735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0" grpId="0" build="p" autoUpdateAnimBg="0"/>
    </p:bld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BA7BA401-E588-11E0-CEBA-BC7F2D829003}"/>
              </a:ext>
            </a:extLst>
          </p:cNvPr>
          <p:cNvSpPr>
            <a:spLocks noGrp="1" noChangeArrowheads="1"/>
          </p:cNvSpPr>
          <p:nvPr>
            <p:ph type="title"/>
          </p:nvPr>
        </p:nvSpPr>
        <p:spPr>
          <a:xfrm>
            <a:off x="9144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0771" name="Rectangle 3">
            <a:extLst>
              <a:ext uri="{FF2B5EF4-FFF2-40B4-BE49-F238E27FC236}">
                <a16:creationId xmlns:a16="http://schemas.microsoft.com/office/drawing/2014/main" id="{F5D53390-C392-5F2E-C44A-2C711E3A9A42}"/>
              </a:ext>
            </a:extLst>
          </p:cNvPr>
          <p:cNvSpPr>
            <a:spLocks noGrp="1" noChangeArrowheads="1"/>
          </p:cNvSpPr>
          <p:nvPr>
            <p:ph idx="1"/>
          </p:nvPr>
        </p:nvSpPr>
        <p:spPr>
          <a:xfrm>
            <a:off x="838200" y="2057400"/>
            <a:ext cx="7391400" cy="685800"/>
          </a:xfrm>
        </p:spPr>
        <p:txBody>
          <a:bodyPr/>
          <a:lstStyle/>
          <a:p>
            <a:pPr marL="533400" indent="-533400" algn="just">
              <a:lnSpc>
                <a:spcPct val="125000"/>
              </a:lnSpc>
              <a:buFont typeface="Wingdings" panose="05000000000000000000" pitchFamily="2" charset="2"/>
              <a:buNone/>
            </a:pPr>
            <a:r>
              <a:rPr lang="en-US" altLang="en-US" sz="2000" b="1">
                <a:solidFill>
                  <a:srgbClr val="003399"/>
                </a:solidFill>
              </a:rPr>
              <a:t>	</a:t>
            </a:r>
            <a:r>
              <a:rPr lang="en-US" altLang="en-US" sz="2000" b="1">
                <a:solidFill>
                  <a:srgbClr val="003399"/>
                </a:solidFill>
                <a:cs typeface="Times New Roman" panose="02020603050405020304" pitchFamily="18" charset="0"/>
              </a:rPr>
              <a:t>Network-Controlled </a:t>
            </a:r>
            <a:r>
              <a:rPr lang="en-US" altLang="en-US" sz="2400" b="1">
                <a:solidFill>
                  <a:srgbClr val="003399"/>
                </a:solidFill>
                <a:cs typeface="Times New Roman" panose="02020603050405020304" pitchFamily="18" charset="0"/>
              </a:rPr>
              <a:t>Handoff</a:t>
            </a:r>
            <a:r>
              <a:rPr lang="en-US" altLang="en-US" sz="2000" b="1">
                <a:solidFill>
                  <a:srgbClr val="003399"/>
                </a:solidFill>
                <a:cs typeface="Times New Roman" panose="02020603050405020304" pitchFamily="18" charset="0"/>
              </a:rPr>
              <a:t> (NCHO)</a:t>
            </a:r>
            <a:r>
              <a:rPr lang="en-US" altLang="en-US" sz="2000" b="1">
                <a:solidFill>
                  <a:srgbClr val="003399"/>
                </a:solidFill>
              </a:rPr>
              <a:t>		</a:t>
            </a:r>
          </a:p>
        </p:txBody>
      </p:sp>
      <p:sp>
        <p:nvSpPr>
          <p:cNvPr id="160772" name="Rectangle 5">
            <a:extLst>
              <a:ext uri="{FF2B5EF4-FFF2-40B4-BE49-F238E27FC236}">
                <a16:creationId xmlns:a16="http://schemas.microsoft.com/office/drawing/2014/main" id="{A2CE1C8F-DE1F-6016-277A-4A59C0FCC365}"/>
              </a:ext>
            </a:extLst>
          </p:cNvPr>
          <p:cNvSpPr>
            <a:spLocks noChangeArrowheads="1"/>
          </p:cNvSpPr>
          <p:nvPr/>
        </p:nvSpPr>
        <p:spPr bwMode="auto">
          <a:xfrm>
            <a:off x="19319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58374" name="Rectangle 6">
            <a:extLst>
              <a:ext uri="{FF2B5EF4-FFF2-40B4-BE49-F238E27FC236}">
                <a16:creationId xmlns:a16="http://schemas.microsoft.com/office/drawing/2014/main" id="{D72D85F4-0DB6-84DC-85D2-B3849DD10C83}"/>
              </a:ext>
            </a:extLst>
          </p:cNvPr>
          <p:cNvSpPr>
            <a:spLocks noChangeArrowheads="1"/>
          </p:cNvSpPr>
          <p:nvPr/>
        </p:nvSpPr>
        <p:spPr bwMode="auto">
          <a:xfrm>
            <a:off x="1905000" y="2895600"/>
            <a:ext cx="64770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chemeClr val="accent2"/>
              </a:buClr>
              <a:buSzPct val="85000"/>
              <a:buFont typeface="Wingdings" panose="05000000000000000000" pitchFamily="2" charset="2"/>
              <a:buNone/>
            </a:pPr>
            <a:r>
              <a:rPr lang="en-US" altLang="en-US" sz="2000" b="1">
                <a:solidFill>
                  <a:schemeClr val="tx2"/>
                </a:solidFill>
                <a:latin typeface="Times New Roman" panose="02020603050405020304" pitchFamily="18" charset="0"/>
                <a:cs typeface="Times New Roman" panose="02020603050405020304" pitchFamily="18" charset="0"/>
              </a:rPr>
              <a:t>In this strategy, the surrounding BSs, the MSC or both monitor the radio signal.  When the signal’s strength and quality deteriorate below a predefined threshold, the network arranges for a handoff to another channel.  NCHO is used in </a:t>
            </a:r>
            <a:r>
              <a:rPr lang="en-IN" altLang="en-US" sz="2000"/>
              <a:t>cordless telephony (</a:t>
            </a:r>
            <a:r>
              <a:rPr lang="en-US" altLang="en-US" sz="2000" b="1">
                <a:solidFill>
                  <a:schemeClr val="tx2"/>
                </a:solidFill>
                <a:latin typeface="Times New Roman" panose="02020603050405020304" pitchFamily="18" charset="0"/>
                <a:cs typeface="Times New Roman" panose="02020603050405020304" pitchFamily="18" charset="0"/>
              </a:rPr>
              <a:t>CT-2) Plus and </a:t>
            </a:r>
            <a:r>
              <a:rPr lang="en-IN" altLang="en-US" sz="2000"/>
              <a:t>Advanced Mobile Phone System  (</a:t>
            </a:r>
            <a:r>
              <a:rPr lang="en-US" altLang="en-US" sz="2000" b="1">
                <a:solidFill>
                  <a:schemeClr val="tx2"/>
                </a:solidFill>
                <a:latin typeface="Times New Roman" panose="02020603050405020304" pitchFamily="18" charset="0"/>
                <a:cs typeface="Times New Roman" panose="02020603050405020304" pitchFamily="18" charset="0"/>
              </a:rPr>
              <a:t>AMPS).</a:t>
            </a:r>
          </a:p>
        </p:txBody>
      </p:sp>
      <p:sp>
        <p:nvSpPr>
          <p:cNvPr id="160774" name="Line 7">
            <a:extLst>
              <a:ext uri="{FF2B5EF4-FFF2-40B4-BE49-F238E27FC236}">
                <a16:creationId xmlns:a16="http://schemas.microsoft.com/office/drawing/2014/main" id="{04379942-42B9-EB12-CD5B-984AC5E35CCE}"/>
              </a:ext>
            </a:extLst>
          </p:cNvPr>
          <p:cNvSpPr>
            <a:spLocks noChangeShapeType="1"/>
          </p:cNvSpPr>
          <p:nvPr/>
        </p:nvSpPr>
        <p:spPr bwMode="auto">
          <a:xfrm>
            <a:off x="8382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6382322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837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4" grpId="0" build="p" autoUpdateAnimBg="0"/>
    </p:bld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6E0AA68F-4B03-747E-0B4F-F73D0E46BD3A}"/>
              </a:ext>
            </a:extLst>
          </p:cNvPr>
          <p:cNvSpPr>
            <a:spLocks noGrp="1" noChangeArrowheads="1"/>
          </p:cNvSpPr>
          <p:nvPr>
            <p:ph type="title"/>
          </p:nvPr>
        </p:nvSpPr>
        <p:spPr>
          <a:xfrm>
            <a:off x="6096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1795" name="Rectangle 3">
            <a:extLst>
              <a:ext uri="{FF2B5EF4-FFF2-40B4-BE49-F238E27FC236}">
                <a16:creationId xmlns:a16="http://schemas.microsoft.com/office/drawing/2014/main" id="{BA4C2ABF-E67C-F9D0-9C81-A57F07DA6362}"/>
              </a:ext>
            </a:extLst>
          </p:cNvPr>
          <p:cNvSpPr>
            <a:spLocks noGrp="1" noChangeArrowheads="1"/>
          </p:cNvSpPr>
          <p:nvPr>
            <p:ph idx="1"/>
          </p:nvPr>
        </p:nvSpPr>
        <p:spPr>
          <a:xfrm>
            <a:off x="609600" y="1828800"/>
            <a:ext cx="5930900" cy="5969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	</a:t>
            </a:r>
            <a:r>
              <a:rPr lang="en-US" altLang="en-US" sz="2400" b="1">
                <a:solidFill>
                  <a:srgbClr val="003399"/>
                </a:solidFill>
                <a:cs typeface="Times New Roman" panose="02020603050405020304" pitchFamily="18" charset="0"/>
              </a:rPr>
              <a:t>Mobile-Assisted Handoff (MAHO)</a:t>
            </a:r>
            <a:endParaRPr lang="en-US" altLang="en-US" sz="2400" b="1">
              <a:solidFill>
                <a:srgbClr val="003399"/>
              </a:solidFill>
            </a:endParaRPr>
          </a:p>
        </p:txBody>
      </p:sp>
      <p:sp>
        <p:nvSpPr>
          <p:cNvPr id="161796" name="Rectangle 5">
            <a:extLst>
              <a:ext uri="{FF2B5EF4-FFF2-40B4-BE49-F238E27FC236}">
                <a16:creationId xmlns:a16="http://schemas.microsoft.com/office/drawing/2014/main" id="{147F87DD-32CC-2982-20D4-3DA6611D97B7}"/>
              </a:ext>
            </a:extLst>
          </p:cNvPr>
          <p:cNvSpPr>
            <a:spLocks noChangeArrowheads="1"/>
          </p:cNvSpPr>
          <p:nvPr/>
        </p:nvSpPr>
        <p:spPr bwMode="auto">
          <a:xfrm>
            <a:off x="16271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59398" name="Rectangle 6">
            <a:extLst>
              <a:ext uri="{FF2B5EF4-FFF2-40B4-BE49-F238E27FC236}">
                <a16:creationId xmlns:a16="http://schemas.microsoft.com/office/drawing/2014/main" id="{41DF93A8-FE19-11B7-B0DC-83143988A699}"/>
              </a:ext>
            </a:extLst>
          </p:cNvPr>
          <p:cNvSpPr>
            <a:spLocks noChangeArrowheads="1"/>
          </p:cNvSpPr>
          <p:nvPr/>
        </p:nvSpPr>
        <p:spPr bwMode="auto">
          <a:xfrm>
            <a:off x="1600200" y="2743200"/>
            <a:ext cx="6324600" cy="275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chemeClr val="accent2"/>
              </a:buClr>
              <a:buSzPct val="85000"/>
              <a:buFont typeface="Wingdings" panose="05000000000000000000" pitchFamily="2" charset="2"/>
              <a:buNone/>
            </a:pPr>
            <a:r>
              <a:rPr lang="en-US" altLang="en-US" sz="2000" b="1">
                <a:solidFill>
                  <a:schemeClr val="tx2"/>
                </a:solidFill>
                <a:latin typeface="Times New Roman" panose="02020603050405020304" pitchFamily="18" charset="0"/>
                <a:cs typeface="Times New Roman" panose="02020603050405020304" pitchFamily="18" charset="0"/>
              </a:rPr>
              <a:t>It is a variant of NCHO strategy.  In this strategy, the network directs the MS to measure the signal from the surrounding BSs and to report those measurements back to the network.  The network then uses these measurements to determine where a handoff is required and to which channel. MACHO is used in GSM and </a:t>
            </a:r>
            <a:r>
              <a:rPr lang="en-IN" altLang="en-US" sz="2000"/>
              <a:t>Interim Standard-95 (</a:t>
            </a:r>
            <a:r>
              <a:rPr lang="en-US" altLang="en-US" sz="2000" b="1">
                <a:solidFill>
                  <a:schemeClr val="tx2"/>
                </a:solidFill>
                <a:latin typeface="Times New Roman" panose="02020603050405020304" pitchFamily="18" charset="0"/>
                <a:cs typeface="Times New Roman" panose="02020603050405020304" pitchFamily="18" charset="0"/>
              </a:rPr>
              <a:t>IS-95) CDMA.</a:t>
            </a:r>
          </a:p>
        </p:txBody>
      </p:sp>
      <p:sp>
        <p:nvSpPr>
          <p:cNvPr id="161798" name="Line 7">
            <a:extLst>
              <a:ext uri="{FF2B5EF4-FFF2-40B4-BE49-F238E27FC236}">
                <a16:creationId xmlns:a16="http://schemas.microsoft.com/office/drawing/2014/main" id="{8C9742D8-2AEF-6835-F8D2-48853BFEF131}"/>
              </a:ext>
            </a:extLst>
          </p:cNvPr>
          <p:cNvSpPr>
            <a:spLocks noChangeShapeType="1"/>
          </p:cNvSpPr>
          <p:nvPr/>
        </p:nvSpPr>
        <p:spPr bwMode="auto">
          <a:xfrm>
            <a:off x="5334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27759305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939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8"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a:extLst>
              <a:ext uri="{FF2B5EF4-FFF2-40B4-BE49-F238E27FC236}">
                <a16:creationId xmlns:a16="http://schemas.microsoft.com/office/drawing/2014/main" id="{07B32680-8B56-6A46-F255-E55F92D1D1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8037513" cy="525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A160115E-0975-F9FC-05F2-DA73EF91C164}"/>
              </a:ext>
            </a:extLst>
          </p:cNvPr>
          <p:cNvSpPr>
            <a:spLocks noGrp="1" noChangeArrowheads="1"/>
          </p:cNvSpPr>
          <p:nvPr>
            <p:ph type="title"/>
          </p:nvPr>
        </p:nvSpPr>
        <p:spPr>
          <a:xfrm>
            <a:off x="6096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2819" name="Rectangle 3">
            <a:extLst>
              <a:ext uri="{FF2B5EF4-FFF2-40B4-BE49-F238E27FC236}">
                <a16:creationId xmlns:a16="http://schemas.microsoft.com/office/drawing/2014/main" id="{F1EEFA68-A1C9-8BFC-1DA2-B5662F6B39C9}"/>
              </a:ext>
            </a:extLst>
          </p:cNvPr>
          <p:cNvSpPr>
            <a:spLocks noGrp="1" noChangeArrowheads="1"/>
          </p:cNvSpPr>
          <p:nvPr>
            <p:ph idx="1"/>
          </p:nvPr>
        </p:nvSpPr>
        <p:spPr>
          <a:xfrm>
            <a:off x="914400"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Handoff types with reference to the network</a:t>
            </a:r>
          </a:p>
        </p:txBody>
      </p:sp>
      <p:sp>
        <p:nvSpPr>
          <p:cNvPr id="162820" name="Rectangle 5">
            <a:extLst>
              <a:ext uri="{FF2B5EF4-FFF2-40B4-BE49-F238E27FC236}">
                <a16:creationId xmlns:a16="http://schemas.microsoft.com/office/drawing/2014/main" id="{C2A57FD7-9796-924B-C8B6-61212DB089C6}"/>
              </a:ext>
            </a:extLst>
          </p:cNvPr>
          <p:cNvSpPr>
            <a:spLocks noChangeArrowheads="1"/>
          </p:cNvSpPr>
          <p:nvPr/>
        </p:nvSpPr>
        <p:spPr bwMode="auto">
          <a:xfrm>
            <a:off x="16271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45067" name="Rectangle 11">
            <a:extLst>
              <a:ext uri="{FF2B5EF4-FFF2-40B4-BE49-F238E27FC236}">
                <a16:creationId xmlns:a16="http://schemas.microsoft.com/office/drawing/2014/main" id="{BA8BAE15-F838-8108-A40B-1F26B0624A9B}"/>
              </a:ext>
            </a:extLst>
          </p:cNvPr>
          <p:cNvSpPr>
            <a:spLocks noChangeArrowheads="1"/>
          </p:cNvSpPr>
          <p:nvPr/>
        </p:nvSpPr>
        <p:spPr bwMode="auto">
          <a:xfrm>
            <a:off x="1295400" y="2209800"/>
            <a:ext cx="6172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Char char="v"/>
            </a:pPr>
            <a:r>
              <a:rPr lang="en-US" altLang="en-US" sz="2400" b="1">
                <a:solidFill>
                  <a:srgbClr val="0033CC"/>
                </a:solidFill>
                <a:latin typeface="Times New Roman" panose="02020603050405020304" pitchFamily="18" charset="0"/>
              </a:rPr>
              <a:t>Intra-system handoff or Inter-BS handoff</a:t>
            </a:r>
            <a:endParaRPr lang="en-US" altLang="en-US" sz="2400" b="1">
              <a:latin typeface="Times New Roman" panose="02020603050405020304" pitchFamily="18" charset="0"/>
            </a:endParaRPr>
          </a:p>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latin typeface="Times New Roman" panose="02020603050405020304" pitchFamily="18" charset="0"/>
              </a:rPr>
              <a:t>	The new and the old BSs are connected to the same MSC.</a:t>
            </a:r>
          </a:p>
        </p:txBody>
      </p:sp>
      <p:graphicFrame>
        <p:nvGraphicFramePr>
          <p:cNvPr id="45071" name="Object 15">
            <a:extLst>
              <a:ext uri="{FF2B5EF4-FFF2-40B4-BE49-F238E27FC236}">
                <a16:creationId xmlns:a16="http://schemas.microsoft.com/office/drawing/2014/main" id="{6D4F4EDB-4D31-AC72-782A-0C261113F53D}"/>
              </a:ext>
            </a:extLst>
          </p:cNvPr>
          <p:cNvGraphicFramePr>
            <a:graphicFrameLocks noChangeAspect="1"/>
          </p:cNvGraphicFramePr>
          <p:nvPr/>
        </p:nvGraphicFramePr>
        <p:xfrm>
          <a:off x="1600200" y="3352800"/>
          <a:ext cx="5867400" cy="3352800"/>
        </p:xfrm>
        <a:graphic>
          <a:graphicData uri="http://schemas.openxmlformats.org/presentationml/2006/ole">
            <mc:AlternateContent xmlns:mc="http://schemas.openxmlformats.org/markup-compatibility/2006">
              <mc:Choice xmlns:v="urn:schemas-microsoft-com:vml" Requires="v">
                <p:oleObj name="VISIO" r:id="rId2" imgW="3976116" imgH="2827020" progId="Visio.Drawing.6">
                  <p:embed/>
                </p:oleObj>
              </mc:Choice>
              <mc:Fallback>
                <p:oleObj name="VISIO" r:id="rId2" imgW="3976116" imgH="2827020" progId="Visio.Drawing.6">
                  <p:embed/>
                  <p:pic>
                    <p:nvPicPr>
                      <p:cNvPr id="45071" name="Object 15">
                        <a:extLst>
                          <a:ext uri="{FF2B5EF4-FFF2-40B4-BE49-F238E27FC236}">
                            <a16:creationId xmlns:a16="http://schemas.microsoft.com/office/drawing/2014/main" id="{6D4F4EDB-4D31-AC72-782A-0C261113F5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352800"/>
                        <a:ext cx="58674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62823" name="Line 16">
            <a:extLst>
              <a:ext uri="{FF2B5EF4-FFF2-40B4-BE49-F238E27FC236}">
                <a16:creationId xmlns:a16="http://schemas.microsoft.com/office/drawing/2014/main" id="{B1D3F539-98A8-A65C-A09F-A4D7B7104665}"/>
              </a:ext>
            </a:extLst>
          </p:cNvPr>
          <p:cNvSpPr>
            <a:spLocks noChangeShapeType="1"/>
          </p:cNvSpPr>
          <p:nvPr/>
        </p:nvSpPr>
        <p:spPr bwMode="auto">
          <a:xfrm>
            <a:off x="5334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77696220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506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506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450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67" grpId="0" build="p"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6BC75F65-BB3B-CE97-DBEC-58B3F471942D}"/>
              </a:ext>
            </a:extLst>
          </p:cNvPr>
          <p:cNvSpPr>
            <a:spLocks noGrp="1" noChangeArrowheads="1"/>
          </p:cNvSpPr>
          <p:nvPr>
            <p:ph type="title"/>
          </p:nvPr>
        </p:nvSpPr>
        <p:spPr>
          <a:xfrm>
            <a:off x="277813"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3843" name="Rectangle 3">
            <a:extLst>
              <a:ext uri="{FF2B5EF4-FFF2-40B4-BE49-F238E27FC236}">
                <a16:creationId xmlns:a16="http://schemas.microsoft.com/office/drawing/2014/main" id="{1C3F2BA7-A6B4-34C7-F2D7-5C6E554C2114}"/>
              </a:ext>
            </a:extLst>
          </p:cNvPr>
          <p:cNvSpPr>
            <a:spLocks noGrp="1" noChangeArrowheads="1"/>
          </p:cNvSpPr>
          <p:nvPr>
            <p:ph idx="1"/>
          </p:nvPr>
        </p:nvSpPr>
        <p:spPr>
          <a:xfrm>
            <a:off x="582613"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CC"/>
                </a:solidFill>
              </a:rPr>
              <a:t>Intra-system handoff or Inter-BS handoff</a:t>
            </a:r>
          </a:p>
        </p:txBody>
      </p:sp>
      <p:sp>
        <p:nvSpPr>
          <p:cNvPr id="163844" name="Rectangle 4">
            <a:extLst>
              <a:ext uri="{FF2B5EF4-FFF2-40B4-BE49-F238E27FC236}">
                <a16:creationId xmlns:a16="http://schemas.microsoft.com/office/drawing/2014/main" id="{B3230E95-23CB-F0E4-AEF9-506E94BC4672}"/>
              </a:ext>
            </a:extLst>
          </p:cNvPr>
          <p:cNvSpPr>
            <a:spLocks noChangeArrowheads="1"/>
          </p:cNvSpPr>
          <p:nvPr/>
        </p:nvSpPr>
        <p:spPr bwMode="auto">
          <a:xfrm>
            <a:off x="1295400"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64869" name="Rectangle 5">
            <a:extLst>
              <a:ext uri="{FF2B5EF4-FFF2-40B4-BE49-F238E27FC236}">
                <a16:creationId xmlns:a16="http://schemas.microsoft.com/office/drawing/2014/main" id="{72A2D21D-5C82-738A-B398-1C9DD83388A4}"/>
              </a:ext>
            </a:extLst>
          </p:cNvPr>
          <p:cNvSpPr>
            <a:spLocks noChangeArrowheads="1"/>
          </p:cNvSpPr>
          <p:nvPr/>
        </p:nvSpPr>
        <p:spPr bwMode="auto">
          <a:xfrm>
            <a:off x="963613" y="2057400"/>
            <a:ext cx="617220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None/>
            </a:pPr>
            <a:r>
              <a:rPr lang="en-US" altLang="en-US" sz="2400" b="1">
                <a:latin typeface="Times New Roman" panose="02020603050405020304" pitchFamily="18" charset="0"/>
              </a:rPr>
              <a:t>Steps</a:t>
            </a:r>
          </a:p>
          <a:p>
            <a:pPr lvl="1" algn="just" eaLnBrk="1" hangingPunct="1">
              <a:lnSpc>
                <a:spcPct val="125000"/>
              </a:lnSpc>
              <a:spcBef>
                <a:spcPct val="20000"/>
              </a:spcBef>
              <a:buClr>
                <a:srgbClr val="F91334"/>
              </a:buClr>
              <a:buSzPct val="85000"/>
              <a:buFont typeface="Wingdings" panose="05000000000000000000" pitchFamily="2" charset="2"/>
              <a:buAutoNum type="arabicPeriod"/>
            </a:pPr>
            <a:r>
              <a:rPr lang="en-US" altLang="en-US" b="1">
                <a:latin typeface="Times New Roman" panose="02020603050405020304" pitchFamily="18" charset="0"/>
                <a:cs typeface="Times New Roman" panose="02020603050405020304" pitchFamily="18" charset="0"/>
              </a:rPr>
              <a:t>The MU (MS) momentarily suspends conversation and initiates the handoff procedure by signaling on an idle (currently free) channel in the new BS.  Then it resumes the conversation on the old BS.</a:t>
            </a:r>
            <a:endParaRPr lang="en-US" altLang="en-US" b="1">
              <a:latin typeface="Times New Roman" panose="02020603050405020304" pitchFamily="18" charset="0"/>
            </a:endParaRPr>
          </a:p>
        </p:txBody>
      </p:sp>
      <p:sp>
        <p:nvSpPr>
          <p:cNvPr id="163846" name="Line 7">
            <a:extLst>
              <a:ext uri="{FF2B5EF4-FFF2-40B4-BE49-F238E27FC236}">
                <a16:creationId xmlns:a16="http://schemas.microsoft.com/office/drawing/2014/main" id="{672719A5-FCF3-B506-A3AE-E3E3EEE7D3CE}"/>
              </a:ext>
            </a:extLst>
          </p:cNvPr>
          <p:cNvSpPr>
            <a:spLocks noChangeShapeType="1"/>
          </p:cNvSpPr>
          <p:nvPr/>
        </p:nvSpPr>
        <p:spPr bwMode="auto">
          <a:xfrm>
            <a:off x="201613"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164873" name="Object 9">
            <a:extLst>
              <a:ext uri="{FF2B5EF4-FFF2-40B4-BE49-F238E27FC236}">
                <a16:creationId xmlns:a16="http://schemas.microsoft.com/office/drawing/2014/main" id="{23322130-191A-E49B-ABE6-6561C0D5B095}"/>
              </a:ext>
            </a:extLst>
          </p:cNvPr>
          <p:cNvGraphicFramePr>
            <a:graphicFrameLocks noChangeAspect="1"/>
          </p:cNvGraphicFramePr>
          <p:nvPr/>
        </p:nvGraphicFramePr>
        <p:xfrm>
          <a:off x="1789113" y="4300538"/>
          <a:ext cx="4953000" cy="2476500"/>
        </p:xfrm>
        <a:graphic>
          <a:graphicData uri="http://schemas.openxmlformats.org/presentationml/2006/ole">
            <mc:AlternateContent xmlns:mc="http://schemas.openxmlformats.org/markup-compatibility/2006">
              <mc:Choice xmlns:v="urn:schemas-microsoft-com:vml" Requires="v">
                <p:oleObj name="VISIO" r:id="rId2" imgW="3429000" imgH="2234184" progId="Visio.Drawing.6">
                  <p:embed/>
                </p:oleObj>
              </mc:Choice>
              <mc:Fallback>
                <p:oleObj name="VISIO" r:id="rId2" imgW="3429000" imgH="2234184" progId="Visio.Drawing.6">
                  <p:embed/>
                  <p:pic>
                    <p:nvPicPr>
                      <p:cNvPr id="164873" name="Object 9">
                        <a:extLst>
                          <a:ext uri="{FF2B5EF4-FFF2-40B4-BE49-F238E27FC236}">
                            <a16:creationId xmlns:a16="http://schemas.microsoft.com/office/drawing/2014/main" id="{23322130-191A-E49B-ABE6-6561C0D5B0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9113" y="4300538"/>
                        <a:ext cx="4953000" cy="2476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36213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486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164869">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1648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9" grpId="0" build="p" autoUpdateAnimBg="0"/>
    </p:bldLst>
  </p:timing>
</p:sld>
</file>

<file path=ppt/slides/slide1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C21DE88D-4064-9DF7-BD51-6C3F7FC31F1F}"/>
              </a:ext>
            </a:extLst>
          </p:cNvPr>
          <p:cNvSpPr>
            <a:spLocks noGrp="1" noChangeArrowheads="1"/>
          </p:cNvSpPr>
          <p:nvPr>
            <p:ph type="title"/>
          </p:nvPr>
        </p:nvSpPr>
        <p:spPr>
          <a:xfrm>
            <a:off x="4572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4867" name="Rectangle 3">
            <a:extLst>
              <a:ext uri="{FF2B5EF4-FFF2-40B4-BE49-F238E27FC236}">
                <a16:creationId xmlns:a16="http://schemas.microsoft.com/office/drawing/2014/main" id="{5CF3A7F1-39A2-BE78-BD14-693C9195A517}"/>
              </a:ext>
            </a:extLst>
          </p:cNvPr>
          <p:cNvSpPr>
            <a:spLocks noGrp="1" noChangeArrowheads="1"/>
          </p:cNvSpPr>
          <p:nvPr>
            <p:ph idx="1"/>
          </p:nvPr>
        </p:nvSpPr>
        <p:spPr>
          <a:xfrm>
            <a:off x="762000"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CC"/>
                </a:solidFill>
              </a:rPr>
              <a:t>Intra-system handoff or Inter-BS handoff</a:t>
            </a:r>
          </a:p>
        </p:txBody>
      </p:sp>
      <p:sp>
        <p:nvSpPr>
          <p:cNvPr id="164868" name="Rectangle 4">
            <a:extLst>
              <a:ext uri="{FF2B5EF4-FFF2-40B4-BE49-F238E27FC236}">
                <a16:creationId xmlns:a16="http://schemas.microsoft.com/office/drawing/2014/main" id="{0499CF50-726A-7DBE-BDB7-D455B2C51F60}"/>
              </a:ext>
            </a:extLst>
          </p:cNvPr>
          <p:cNvSpPr>
            <a:spLocks noChangeArrowheads="1"/>
          </p:cNvSpPr>
          <p:nvPr/>
        </p:nvSpPr>
        <p:spPr bwMode="auto">
          <a:xfrm>
            <a:off x="1474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65893" name="Rectangle 5">
            <a:extLst>
              <a:ext uri="{FF2B5EF4-FFF2-40B4-BE49-F238E27FC236}">
                <a16:creationId xmlns:a16="http://schemas.microsoft.com/office/drawing/2014/main" id="{E664052D-E06B-8CB4-DDB5-F58385642ECB}"/>
              </a:ext>
            </a:extLst>
          </p:cNvPr>
          <p:cNvSpPr>
            <a:spLocks noChangeArrowheads="1"/>
          </p:cNvSpPr>
          <p:nvPr/>
        </p:nvSpPr>
        <p:spPr bwMode="auto">
          <a:xfrm>
            <a:off x="762000" y="2057400"/>
            <a:ext cx="7289800" cy="214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AutoNum type="arabicPeriod" startAt="2"/>
            </a:pPr>
            <a:r>
              <a:rPr lang="en-US" altLang="en-US" b="1">
                <a:latin typeface="Times New Roman" panose="02020603050405020304" pitchFamily="18" charset="0"/>
                <a:cs typeface="Times New Roman" panose="02020603050405020304" pitchFamily="18" charset="0"/>
              </a:rPr>
              <a:t>Upon receipt of the signal, the MSC transfers the encryption information to the selected idle channel of the new BS and sets up the new conversation path to the MS through that channel.  The switch bridges the new path with the old path and informs the MS to transfer from the old channel to the new channel.</a:t>
            </a:r>
          </a:p>
        </p:txBody>
      </p:sp>
      <p:sp>
        <p:nvSpPr>
          <p:cNvPr id="164870" name="Line 6">
            <a:extLst>
              <a:ext uri="{FF2B5EF4-FFF2-40B4-BE49-F238E27FC236}">
                <a16:creationId xmlns:a16="http://schemas.microsoft.com/office/drawing/2014/main" id="{DCED163A-C26B-1077-9DCC-1D5BB2F24443}"/>
              </a:ext>
            </a:extLst>
          </p:cNvPr>
          <p:cNvSpPr>
            <a:spLocks noChangeShapeType="1"/>
          </p:cNvSpPr>
          <p:nvPr/>
        </p:nvSpPr>
        <p:spPr bwMode="auto">
          <a:xfrm>
            <a:off x="381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165896" name="Object 8">
            <a:extLst>
              <a:ext uri="{FF2B5EF4-FFF2-40B4-BE49-F238E27FC236}">
                <a16:creationId xmlns:a16="http://schemas.microsoft.com/office/drawing/2014/main" id="{0B520277-0C29-5B8C-FE3D-24E088EB4FF0}"/>
              </a:ext>
            </a:extLst>
          </p:cNvPr>
          <p:cNvGraphicFramePr>
            <a:graphicFrameLocks noChangeAspect="1"/>
          </p:cNvGraphicFramePr>
          <p:nvPr/>
        </p:nvGraphicFramePr>
        <p:xfrm>
          <a:off x="1701800" y="4051300"/>
          <a:ext cx="5372100" cy="2806700"/>
        </p:xfrm>
        <a:graphic>
          <a:graphicData uri="http://schemas.openxmlformats.org/presentationml/2006/ole">
            <mc:AlternateContent xmlns:mc="http://schemas.openxmlformats.org/markup-compatibility/2006">
              <mc:Choice xmlns:v="urn:schemas-microsoft-com:vml" Requires="v">
                <p:oleObj name="VISIO" r:id="rId2" imgW="3366516" imgH="2022348" progId="Visio.Drawing.6">
                  <p:embed/>
                </p:oleObj>
              </mc:Choice>
              <mc:Fallback>
                <p:oleObj name="VISIO" r:id="rId2" imgW="3366516" imgH="2022348" progId="Visio.Drawing.6">
                  <p:embed/>
                  <p:pic>
                    <p:nvPicPr>
                      <p:cNvPr id="165896" name="Object 8">
                        <a:extLst>
                          <a:ext uri="{FF2B5EF4-FFF2-40B4-BE49-F238E27FC236}">
                            <a16:creationId xmlns:a16="http://schemas.microsoft.com/office/drawing/2014/main" id="{0B520277-0C29-5B8C-FE3D-24E088EB4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800" y="4051300"/>
                        <a:ext cx="5372100" cy="280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6617444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589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58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3" grpId="0" build="p" autoUpdateAnimBg="0"/>
    </p:bldLst>
  </p:timing>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6914" name="Rectangle 2">
            <a:extLst>
              <a:ext uri="{FF2B5EF4-FFF2-40B4-BE49-F238E27FC236}">
                <a16:creationId xmlns:a16="http://schemas.microsoft.com/office/drawing/2014/main" id="{2118FC68-5AA5-E0CC-D408-17E6D11A8956}"/>
              </a:ext>
            </a:extLst>
          </p:cNvPr>
          <p:cNvSpPr>
            <a:spLocks noGrp="1" noChangeArrowheads="1"/>
          </p:cNvSpPr>
          <p:nvPr>
            <p:ph type="title"/>
          </p:nvPr>
        </p:nvSpPr>
        <p:spPr>
          <a:xfrm>
            <a:off x="6858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5891" name="Rectangle 3">
            <a:extLst>
              <a:ext uri="{FF2B5EF4-FFF2-40B4-BE49-F238E27FC236}">
                <a16:creationId xmlns:a16="http://schemas.microsoft.com/office/drawing/2014/main" id="{BD8A7931-BE7A-0B12-05C6-BD25C38058A1}"/>
              </a:ext>
            </a:extLst>
          </p:cNvPr>
          <p:cNvSpPr>
            <a:spLocks noGrp="1" noChangeArrowheads="1"/>
          </p:cNvSpPr>
          <p:nvPr>
            <p:ph idx="1"/>
          </p:nvPr>
        </p:nvSpPr>
        <p:spPr>
          <a:xfrm>
            <a:off x="990600"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CC"/>
                </a:solidFill>
              </a:rPr>
              <a:t>Intra-system handoff or Inter-BS handoff</a:t>
            </a:r>
          </a:p>
        </p:txBody>
      </p:sp>
      <p:sp>
        <p:nvSpPr>
          <p:cNvPr id="165892" name="Rectangle 4">
            <a:extLst>
              <a:ext uri="{FF2B5EF4-FFF2-40B4-BE49-F238E27FC236}">
                <a16:creationId xmlns:a16="http://schemas.microsoft.com/office/drawing/2014/main" id="{B8C30E14-235A-F086-7758-02A2FFA3B897}"/>
              </a:ext>
            </a:extLst>
          </p:cNvPr>
          <p:cNvSpPr>
            <a:spLocks noChangeArrowheads="1"/>
          </p:cNvSpPr>
          <p:nvPr/>
        </p:nvSpPr>
        <p:spPr bwMode="auto">
          <a:xfrm>
            <a:off x="17033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66917" name="Rectangle 5">
            <a:extLst>
              <a:ext uri="{FF2B5EF4-FFF2-40B4-BE49-F238E27FC236}">
                <a16:creationId xmlns:a16="http://schemas.microsoft.com/office/drawing/2014/main" id="{092BF67C-ACB9-DBA4-E9D8-6129C864DF04}"/>
              </a:ext>
            </a:extLst>
          </p:cNvPr>
          <p:cNvSpPr>
            <a:spLocks noChangeArrowheads="1"/>
          </p:cNvSpPr>
          <p:nvPr/>
        </p:nvSpPr>
        <p:spPr bwMode="auto">
          <a:xfrm>
            <a:off x="990600" y="2057400"/>
            <a:ext cx="7289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AutoNum type="arabicPeriod" startAt="3"/>
            </a:pPr>
            <a:r>
              <a:rPr lang="en-US" altLang="en-US" b="1">
                <a:latin typeface="Times New Roman" panose="02020603050405020304" pitchFamily="18" charset="0"/>
                <a:cs typeface="Times New Roman" panose="02020603050405020304" pitchFamily="18" charset="0"/>
              </a:rPr>
              <a:t>After the MS has been transferred to the new BS, it signals the network and resumes conversation using the new channel. </a:t>
            </a:r>
          </a:p>
        </p:txBody>
      </p:sp>
      <p:sp>
        <p:nvSpPr>
          <p:cNvPr id="165894" name="Line 6">
            <a:extLst>
              <a:ext uri="{FF2B5EF4-FFF2-40B4-BE49-F238E27FC236}">
                <a16:creationId xmlns:a16="http://schemas.microsoft.com/office/drawing/2014/main" id="{159EFD5A-B913-A504-C568-0B6BE24E5DE8}"/>
              </a:ext>
            </a:extLst>
          </p:cNvPr>
          <p:cNvSpPr>
            <a:spLocks noChangeShapeType="1"/>
          </p:cNvSpPr>
          <p:nvPr/>
        </p:nvSpPr>
        <p:spPr bwMode="auto">
          <a:xfrm>
            <a:off x="6096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166920" name="Object 8">
            <a:extLst>
              <a:ext uri="{FF2B5EF4-FFF2-40B4-BE49-F238E27FC236}">
                <a16:creationId xmlns:a16="http://schemas.microsoft.com/office/drawing/2014/main" id="{4C3E097C-D301-3128-91B7-D91FD672D3CF}"/>
              </a:ext>
            </a:extLst>
          </p:cNvPr>
          <p:cNvGraphicFramePr>
            <a:graphicFrameLocks noChangeAspect="1"/>
          </p:cNvGraphicFramePr>
          <p:nvPr/>
        </p:nvGraphicFramePr>
        <p:xfrm>
          <a:off x="2173288" y="3178175"/>
          <a:ext cx="4964112" cy="3197225"/>
        </p:xfrm>
        <a:graphic>
          <a:graphicData uri="http://schemas.openxmlformats.org/presentationml/2006/ole">
            <mc:AlternateContent xmlns:mc="http://schemas.openxmlformats.org/markup-compatibility/2006">
              <mc:Choice xmlns:v="urn:schemas-microsoft-com:vml" Requires="v">
                <p:oleObj name="VISIO" r:id="rId2" imgW="3241548" imgH="2180844" progId="Visio.Drawing.6">
                  <p:embed/>
                </p:oleObj>
              </mc:Choice>
              <mc:Fallback>
                <p:oleObj name="VISIO" r:id="rId2" imgW="3241548" imgH="2180844" progId="Visio.Drawing.6">
                  <p:embed/>
                  <p:pic>
                    <p:nvPicPr>
                      <p:cNvPr id="166920" name="Object 8">
                        <a:extLst>
                          <a:ext uri="{FF2B5EF4-FFF2-40B4-BE49-F238E27FC236}">
                            <a16:creationId xmlns:a16="http://schemas.microsoft.com/office/drawing/2014/main" id="{4C3E097C-D301-3128-91B7-D91FD672D3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3288" y="3178175"/>
                        <a:ext cx="4964112" cy="319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20086263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691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69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917" grpId="0" build="p" autoUpdateAnimBg="0"/>
    </p:bld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7938" name="Rectangle 2">
            <a:extLst>
              <a:ext uri="{FF2B5EF4-FFF2-40B4-BE49-F238E27FC236}">
                <a16:creationId xmlns:a16="http://schemas.microsoft.com/office/drawing/2014/main" id="{C9F333B7-892B-484C-D29E-DA993844FA39}"/>
              </a:ext>
            </a:extLst>
          </p:cNvPr>
          <p:cNvSpPr>
            <a:spLocks noGrp="1" noChangeArrowheads="1"/>
          </p:cNvSpPr>
          <p:nvPr>
            <p:ph type="title"/>
          </p:nvPr>
        </p:nvSpPr>
        <p:spPr>
          <a:xfrm>
            <a:off x="2286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6915" name="Rectangle 3">
            <a:extLst>
              <a:ext uri="{FF2B5EF4-FFF2-40B4-BE49-F238E27FC236}">
                <a16:creationId xmlns:a16="http://schemas.microsoft.com/office/drawing/2014/main" id="{7BB3B142-3437-76F1-B0EE-7D0343BA4566}"/>
              </a:ext>
            </a:extLst>
          </p:cNvPr>
          <p:cNvSpPr>
            <a:spLocks noGrp="1" noChangeArrowheads="1"/>
          </p:cNvSpPr>
          <p:nvPr>
            <p:ph idx="1"/>
          </p:nvPr>
        </p:nvSpPr>
        <p:spPr>
          <a:xfrm>
            <a:off x="533400" y="1524000"/>
            <a:ext cx="7010400" cy="685800"/>
          </a:xfrm>
        </p:spPr>
        <p:txBody>
          <a:bodyPr/>
          <a:lstStyle/>
          <a:p>
            <a:pPr marL="533400" indent="-533400" algn="just">
              <a:lnSpc>
                <a:spcPct val="125000"/>
              </a:lnSpc>
              <a:buFont typeface="Wingdings" panose="05000000000000000000" pitchFamily="2" charset="2"/>
              <a:buNone/>
            </a:pPr>
            <a:r>
              <a:rPr lang="en-US" altLang="en-US" sz="2400" b="1">
                <a:solidFill>
                  <a:srgbClr val="0033CC"/>
                </a:solidFill>
              </a:rPr>
              <a:t>Intra-system handoff or Inter-BS handoff</a:t>
            </a:r>
          </a:p>
        </p:txBody>
      </p:sp>
      <p:sp>
        <p:nvSpPr>
          <p:cNvPr id="166916" name="Rectangle 4">
            <a:extLst>
              <a:ext uri="{FF2B5EF4-FFF2-40B4-BE49-F238E27FC236}">
                <a16:creationId xmlns:a16="http://schemas.microsoft.com/office/drawing/2014/main" id="{F0E083C4-20E0-F611-36FB-267B09A9C393}"/>
              </a:ext>
            </a:extLst>
          </p:cNvPr>
          <p:cNvSpPr>
            <a:spLocks noChangeArrowheads="1"/>
          </p:cNvSpPr>
          <p:nvPr/>
        </p:nvSpPr>
        <p:spPr bwMode="auto">
          <a:xfrm>
            <a:off x="12461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67941" name="Rectangle 5">
            <a:extLst>
              <a:ext uri="{FF2B5EF4-FFF2-40B4-BE49-F238E27FC236}">
                <a16:creationId xmlns:a16="http://schemas.microsoft.com/office/drawing/2014/main" id="{B6E0124E-1F73-BD35-BCA6-53FAB0A52359}"/>
              </a:ext>
            </a:extLst>
          </p:cNvPr>
          <p:cNvSpPr>
            <a:spLocks noChangeArrowheads="1"/>
          </p:cNvSpPr>
          <p:nvPr/>
        </p:nvSpPr>
        <p:spPr bwMode="auto">
          <a:xfrm>
            <a:off x="533400" y="2057400"/>
            <a:ext cx="72898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AutoNum type="arabicPeriod" startAt="4"/>
            </a:pPr>
            <a:r>
              <a:rPr lang="en-US" altLang="en-US" b="1">
                <a:latin typeface="Times New Roman" panose="02020603050405020304" pitchFamily="18" charset="0"/>
                <a:cs typeface="Times New Roman" panose="02020603050405020304" pitchFamily="18" charset="0"/>
              </a:rPr>
              <a:t>Upon the receipt of the handoff completion signal, the network removes the bridge from the path and releases resources associated with the old channel. </a:t>
            </a:r>
          </a:p>
        </p:txBody>
      </p:sp>
      <p:sp>
        <p:nvSpPr>
          <p:cNvPr id="166918" name="Line 6">
            <a:extLst>
              <a:ext uri="{FF2B5EF4-FFF2-40B4-BE49-F238E27FC236}">
                <a16:creationId xmlns:a16="http://schemas.microsoft.com/office/drawing/2014/main" id="{E9FB96CA-637A-EA3F-D080-E4D1D4641887}"/>
              </a:ext>
            </a:extLst>
          </p:cNvPr>
          <p:cNvSpPr>
            <a:spLocks noChangeShapeType="1"/>
          </p:cNvSpPr>
          <p:nvPr/>
        </p:nvSpPr>
        <p:spPr bwMode="auto">
          <a:xfrm>
            <a:off x="1524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167944" name="Object 8">
            <a:extLst>
              <a:ext uri="{FF2B5EF4-FFF2-40B4-BE49-F238E27FC236}">
                <a16:creationId xmlns:a16="http://schemas.microsoft.com/office/drawing/2014/main" id="{6F2E7563-BDA5-08F1-D4E4-B8FDDB4383AF}"/>
              </a:ext>
            </a:extLst>
          </p:cNvPr>
          <p:cNvGraphicFramePr>
            <a:graphicFrameLocks noChangeAspect="1"/>
          </p:cNvGraphicFramePr>
          <p:nvPr/>
        </p:nvGraphicFramePr>
        <p:xfrm>
          <a:off x="1536700" y="3381375"/>
          <a:ext cx="5473700" cy="2930525"/>
        </p:xfrm>
        <a:graphic>
          <a:graphicData uri="http://schemas.openxmlformats.org/presentationml/2006/ole">
            <mc:AlternateContent xmlns:mc="http://schemas.openxmlformats.org/markup-compatibility/2006">
              <mc:Choice xmlns:v="urn:schemas-microsoft-com:vml" Requires="v">
                <p:oleObj name="VISIO" r:id="rId2" imgW="3176016" imgH="2040636" progId="Visio.Drawing.6">
                  <p:embed/>
                </p:oleObj>
              </mc:Choice>
              <mc:Fallback>
                <p:oleObj name="VISIO" r:id="rId2" imgW="3176016" imgH="2040636" progId="Visio.Drawing.6">
                  <p:embed/>
                  <p:pic>
                    <p:nvPicPr>
                      <p:cNvPr id="167944" name="Object 8">
                        <a:extLst>
                          <a:ext uri="{FF2B5EF4-FFF2-40B4-BE49-F238E27FC236}">
                            <a16:creationId xmlns:a16="http://schemas.microsoft.com/office/drawing/2014/main" id="{6F2E7563-BDA5-08F1-D4E4-B8FDDB4383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700" y="3381375"/>
                        <a:ext cx="5473700" cy="293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68800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6794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167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1" grpId="0" build="p" autoUpdateAnimBg="0"/>
    </p:bldLst>
  </p:timing>
</p:sld>
</file>

<file path=ppt/slides/slide1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FED72EAE-1388-647B-D85A-8F3DC566A48C}"/>
              </a:ext>
            </a:extLst>
          </p:cNvPr>
          <p:cNvSpPr>
            <a:spLocks noGrp="1" noChangeArrowheads="1"/>
          </p:cNvSpPr>
          <p:nvPr>
            <p:ph type="title"/>
          </p:nvPr>
        </p:nvSpPr>
        <p:spPr>
          <a:xfrm>
            <a:off x="7620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67939" name="Rectangle 3">
            <a:extLst>
              <a:ext uri="{FF2B5EF4-FFF2-40B4-BE49-F238E27FC236}">
                <a16:creationId xmlns:a16="http://schemas.microsoft.com/office/drawing/2014/main" id="{875B69E9-1A04-8328-897C-923EE92DDC57}"/>
              </a:ext>
            </a:extLst>
          </p:cNvPr>
          <p:cNvSpPr>
            <a:spLocks noGrp="1" noChangeArrowheads="1"/>
          </p:cNvSpPr>
          <p:nvPr>
            <p:ph idx="1"/>
          </p:nvPr>
        </p:nvSpPr>
        <p:spPr>
          <a:xfrm>
            <a:off x="533400" y="1600200"/>
            <a:ext cx="70866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	Handoff types with reference to the network</a:t>
            </a:r>
          </a:p>
        </p:txBody>
      </p:sp>
      <p:sp>
        <p:nvSpPr>
          <p:cNvPr id="167940" name="Rectangle 5">
            <a:extLst>
              <a:ext uri="{FF2B5EF4-FFF2-40B4-BE49-F238E27FC236}">
                <a16:creationId xmlns:a16="http://schemas.microsoft.com/office/drawing/2014/main" id="{12EAB821-766A-B584-33FC-0748FE536320}"/>
              </a:ext>
            </a:extLst>
          </p:cNvPr>
          <p:cNvSpPr>
            <a:spLocks noChangeArrowheads="1"/>
          </p:cNvSpPr>
          <p:nvPr/>
        </p:nvSpPr>
        <p:spPr bwMode="auto">
          <a:xfrm>
            <a:off x="17795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61447" name="Rectangle 7">
            <a:extLst>
              <a:ext uri="{FF2B5EF4-FFF2-40B4-BE49-F238E27FC236}">
                <a16:creationId xmlns:a16="http://schemas.microsoft.com/office/drawing/2014/main" id="{5DC749D0-9D76-F7DD-9934-C85217CEA740}"/>
              </a:ext>
            </a:extLst>
          </p:cNvPr>
          <p:cNvSpPr>
            <a:spLocks noChangeArrowheads="1"/>
          </p:cNvSpPr>
          <p:nvPr/>
        </p:nvSpPr>
        <p:spPr bwMode="auto">
          <a:xfrm>
            <a:off x="1371600" y="2209800"/>
            <a:ext cx="6172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spcBef>
                <a:spcPct val="20000"/>
              </a:spcBef>
              <a:buClr>
                <a:srgbClr val="F91334"/>
              </a:buClr>
              <a:buSzPct val="85000"/>
              <a:buFont typeface="Wingdings" panose="05000000000000000000" pitchFamily="2" charset="2"/>
              <a:buChar char="v"/>
            </a:pPr>
            <a:r>
              <a:rPr lang="en-US" altLang="en-US" sz="2000" b="1">
                <a:solidFill>
                  <a:srgbClr val="0033CC"/>
                </a:solidFill>
                <a:latin typeface="Times New Roman" panose="02020603050405020304" pitchFamily="18" charset="0"/>
              </a:rPr>
              <a:t>Intersystem handoff or Inter-MSC handoff</a:t>
            </a:r>
            <a:endParaRPr lang="en-US" altLang="en-US" sz="2000" b="1">
              <a:latin typeface="Times New Roman" panose="02020603050405020304" pitchFamily="18" charset="0"/>
            </a:endParaRPr>
          </a:p>
          <a:p>
            <a:pPr algn="just" eaLnBrk="1" hangingPunct="1">
              <a:lnSpc>
                <a:spcPct val="125000"/>
              </a:lnSpc>
              <a:spcBef>
                <a:spcPct val="20000"/>
              </a:spcBef>
              <a:buClr>
                <a:srgbClr val="F91334"/>
              </a:buClr>
              <a:buSzPct val="85000"/>
              <a:buFont typeface="Wingdings" panose="05000000000000000000" pitchFamily="2" charset="2"/>
              <a:buNone/>
            </a:pPr>
            <a:r>
              <a:rPr lang="en-US" altLang="en-US" sz="2000" b="1">
                <a:latin typeface="Times New Roman" panose="02020603050405020304" pitchFamily="18" charset="0"/>
              </a:rPr>
              <a:t>	The new and the old BSs are connected to different MSCs.</a:t>
            </a:r>
          </a:p>
        </p:txBody>
      </p:sp>
      <p:sp>
        <p:nvSpPr>
          <p:cNvPr id="167942" name="Line 9">
            <a:extLst>
              <a:ext uri="{FF2B5EF4-FFF2-40B4-BE49-F238E27FC236}">
                <a16:creationId xmlns:a16="http://schemas.microsoft.com/office/drawing/2014/main" id="{F8D55D49-1F2D-C84E-FDA4-2E5D54A22FEA}"/>
              </a:ext>
            </a:extLst>
          </p:cNvPr>
          <p:cNvSpPr>
            <a:spLocks noChangeShapeType="1"/>
          </p:cNvSpPr>
          <p:nvPr/>
        </p:nvSpPr>
        <p:spPr bwMode="auto">
          <a:xfrm>
            <a:off x="6858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61451" name="Object 11">
            <a:extLst>
              <a:ext uri="{FF2B5EF4-FFF2-40B4-BE49-F238E27FC236}">
                <a16:creationId xmlns:a16="http://schemas.microsoft.com/office/drawing/2014/main" id="{CB7A3EE8-A44D-93F0-2D1D-CDABDA564D6D}"/>
              </a:ext>
            </a:extLst>
          </p:cNvPr>
          <p:cNvGraphicFramePr>
            <a:graphicFrameLocks noChangeAspect="1"/>
          </p:cNvGraphicFramePr>
          <p:nvPr/>
        </p:nvGraphicFramePr>
        <p:xfrm>
          <a:off x="1371600" y="3886200"/>
          <a:ext cx="6248400" cy="2882900"/>
        </p:xfrm>
        <a:graphic>
          <a:graphicData uri="http://schemas.openxmlformats.org/presentationml/2006/ole">
            <mc:AlternateContent xmlns:mc="http://schemas.openxmlformats.org/markup-compatibility/2006">
              <mc:Choice xmlns:v="urn:schemas-microsoft-com:vml" Requires="v">
                <p:oleObj name="VISIO" r:id="rId2" imgW="5475732" imgH="2453640" progId="Visio.Drawing.6">
                  <p:embed/>
                </p:oleObj>
              </mc:Choice>
              <mc:Fallback>
                <p:oleObj name="VISIO" r:id="rId2" imgW="5475732" imgH="2453640" progId="Visio.Drawing.6">
                  <p:embed/>
                  <p:pic>
                    <p:nvPicPr>
                      <p:cNvPr id="61451" name="Object 11">
                        <a:extLst>
                          <a:ext uri="{FF2B5EF4-FFF2-40B4-BE49-F238E27FC236}">
                            <a16:creationId xmlns:a16="http://schemas.microsoft.com/office/drawing/2014/main" id="{CB7A3EE8-A44D-93F0-2D1D-CDABDA564D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886200"/>
                        <a:ext cx="6248400" cy="288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5956612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6144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6144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499"/>
                                          </p:stCondLst>
                                        </p:cTn>
                                        <p:tgtEl>
                                          <p:spTgt spid="614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7" grpId="0" build="p"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892C274-D6C0-07BD-0FB3-3FDE41661F49}"/>
              </a:ext>
            </a:extLst>
          </p:cNvPr>
          <p:cNvSpPr txBox="1"/>
          <p:nvPr/>
        </p:nvSpPr>
        <p:spPr>
          <a:xfrm>
            <a:off x="533400" y="3105835"/>
            <a:ext cx="8153400" cy="954107"/>
          </a:xfrm>
          <a:prstGeom prst="rect">
            <a:avLst/>
          </a:prstGeom>
          <a:noFill/>
        </p:spPr>
        <p:txBody>
          <a:bodyPr wrap="square">
            <a:spAutoFit/>
          </a:bodyPr>
          <a:lstStyle/>
          <a:p>
            <a:pPr algn="ctr"/>
            <a:r>
              <a:rPr lang="en-IN" sz="2800" b="1" i="0" dirty="0">
                <a:solidFill>
                  <a:srgbClr val="000000"/>
                </a:solidFill>
                <a:effectLst/>
                <a:latin typeface="FEF9981BC9E-Roman"/>
              </a:rPr>
              <a:t>Increasing Capacity in Cellular System-</a:t>
            </a:r>
          </a:p>
          <a:p>
            <a:pPr algn="ctr"/>
            <a:r>
              <a:rPr lang="en-IN" sz="2800" b="1" i="0" dirty="0">
                <a:solidFill>
                  <a:srgbClr val="000000"/>
                </a:solidFill>
                <a:effectLst/>
                <a:latin typeface="FEF9981BC9E-Roman"/>
              </a:rPr>
              <a:t>Cell splitting, Cell sectorization, Micro cell Zone</a:t>
            </a:r>
            <a:endParaRPr lang="en-IN" sz="2800" b="1" dirty="0"/>
          </a:p>
        </p:txBody>
      </p:sp>
    </p:spTree>
    <p:extLst>
      <p:ext uri="{BB962C8B-B14F-4D97-AF65-F5344CB8AC3E}">
        <p14:creationId xmlns:p14="http://schemas.microsoft.com/office/powerpoint/2010/main" val="37025516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D8F98-9AE1-2F77-CA73-B1E0E9700548}"/>
              </a:ext>
            </a:extLst>
          </p:cNvPr>
          <p:cNvSpPr txBox="1"/>
          <p:nvPr/>
        </p:nvSpPr>
        <p:spPr>
          <a:xfrm>
            <a:off x="609600" y="2133600"/>
            <a:ext cx="7239000" cy="4288353"/>
          </a:xfrm>
          <a:prstGeom prst="rect">
            <a:avLst/>
          </a:prstGeom>
          <a:noFill/>
        </p:spPr>
        <p:txBody>
          <a:bodyPr wrap="square">
            <a:spAutoFit/>
          </a:bodyPr>
          <a:lstStyle/>
          <a:p>
            <a:pPr marR="7620" algn="ctr">
              <a:lnSpc>
                <a:spcPct val="100000"/>
              </a:lnSpc>
              <a:spcBef>
                <a:spcPts val="95"/>
              </a:spcBef>
            </a:pPr>
            <a:r>
              <a:rPr lang="en-US" sz="1800" dirty="0">
                <a:solidFill>
                  <a:schemeClr val="tx2">
                    <a:lumMod val="60000"/>
                    <a:lumOff val="40000"/>
                  </a:schemeClr>
                </a:solidFill>
                <a:latin typeface="Times New Roman"/>
                <a:cs typeface="Times New Roman"/>
              </a:rPr>
              <a:t>As</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demand</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for</a:t>
            </a:r>
            <a:r>
              <a:rPr lang="en-US" sz="1800" spc="-5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service</a:t>
            </a:r>
            <a:r>
              <a:rPr lang="en-US" sz="1800" spc="-5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increases,</a:t>
            </a:r>
            <a:r>
              <a:rPr lang="en-US" sz="1800" spc="-5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system</a:t>
            </a:r>
            <a:r>
              <a:rPr lang="en-US" sz="1800" spc="-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designers</a:t>
            </a:r>
            <a:r>
              <a:rPr lang="en-US" sz="1800" spc="-4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have</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to</a:t>
            </a:r>
            <a:r>
              <a:rPr lang="en-US" sz="1800" spc="-6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provide</a:t>
            </a:r>
            <a:r>
              <a:rPr lang="en-US" sz="1800" spc="-75" dirty="0">
                <a:solidFill>
                  <a:schemeClr val="tx2">
                    <a:lumMod val="60000"/>
                    <a:lumOff val="40000"/>
                  </a:schemeClr>
                </a:solidFill>
                <a:latin typeface="Times New Roman"/>
                <a:cs typeface="Times New Roman"/>
              </a:rPr>
              <a:t> </a:t>
            </a:r>
            <a:r>
              <a:rPr lang="en-US" sz="1800" spc="-20" dirty="0">
                <a:solidFill>
                  <a:schemeClr val="tx2">
                    <a:lumMod val="60000"/>
                    <a:lumOff val="40000"/>
                  </a:schemeClr>
                </a:solidFill>
                <a:latin typeface="Times New Roman"/>
                <a:cs typeface="Times New Roman"/>
              </a:rPr>
              <a:t>more</a:t>
            </a:r>
            <a:endParaRPr lang="en-US" sz="1800" dirty="0">
              <a:solidFill>
                <a:schemeClr val="tx2">
                  <a:lumMod val="60000"/>
                  <a:lumOff val="40000"/>
                </a:schemeClr>
              </a:solidFill>
              <a:latin typeface="Times New Roman"/>
              <a:cs typeface="Times New Roman"/>
            </a:endParaRPr>
          </a:p>
          <a:p>
            <a:pPr marR="1905" algn="ctr">
              <a:lnSpc>
                <a:spcPct val="100000"/>
              </a:lnSpc>
            </a:pPr>
            <a:r>
              <a:rPr lang="en-US" sz="1800" dirty="0">
                <a:solidFill>
                  <a:schemeClr val="tx2">
                    <a:lumMod val="60000"/>
                    <a:lumOff val="40000"/>
                  </a:schemeClr>
                </a:solidFill>
                <a:latin typeface="Times New Roman"/>
                <a:cs typeface="Times New Roman"/>
              </a:rPr>
              <a:t>channel</a:t>
            </a:r>
            <a:r>
              <a:rPr lang="en-US" sz="1800" spc="-1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per</a:t>
            </a:r>
            <a:r>
              <a:rPr lang="en-US" sz="1800" spc="-6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unit</a:t>
            </a:r>
            <a:r>
              <a:rPr lang="en-US" sz="1800" spc="-4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coverage</a:t>
            </a:r>
            <a:r>
              <a:rPr lang="en-US" sz="1800" spc="-50" dirty="0">
                <a:solidFill>
                  <a:schemeClr val="tx2">
                    <a:lumMod val="60000"/>
                    <a:lumOff val="40000"/>
                  </a:schemeClr>
                </a:solidFill>
                <a:latin typeface="Times New Roman"/>
                <a:cs typeface="Times New Roman"/>
              </a:rPr>
              <a:t> </a:t>
            </a:r>
            <a:r>
              <a:rPr lang="en-US" sz="1800" spc="-20" dirty="0">
                <a:solidFill>
                  <a:schemeClr val="tx2">
                    <a:lumMod val="60000"/>
                    <a:lumOff val="40000"/>
                  </a:schemeClr>
                </a:solidFill>
                <a:latin typeface="Times New Roman"/>
                <a:cs typeface="Times New Roman"/>
              </a:rPr>
              <a:t>area</a:t>
            </a:r>
            <a:endParaRPr lang="en-US" sz="1800" dirty="0">
              <a:solidFill>
                <a:schemeClr val="tx2">
                  <a:lumMod val="60000"/>
                  <a:lumOff val="40000"/>
                </a:schemeClr>
              </a:solidFill>
              <a:latin typeface="Times New Roman"/>
              <a:cs typeface="Times New Roman"/>
            </a:endParaRPr>
          </a:p>
          <a:p>
            <a:pPr>
              <a:lnSpc>
                <a:spcPct val="100000"/>
              </a:lnSpc>
              <a:spcBef>
                <a:spcPts val="1710"/>
              </a:spcBef>
            </a:pPr>
            <a:endParaRPr lang="en-US" sz="1800" dirty="0">
              <a:solidFill>
                <a:schemeClr val="tx2">
                  <a:lumMod val="60000"/>
                  <a:lumOff val="40000"/>
                </a:schemeClr>
              </a:solidFill>
              <a:latin typeface="Times New Roman"/>
              <a:cs typeface="Times New Roman"/>
            </a:endParaRPr>
          </a:p>
          <a:p>
            <a:pPr marR="8890" algn="ctr">
              <a:lnSpc>
                <a:spcPct val="100000"/>
              </a:lnSpc>
            </a:pPr>
            <a:r>
              <a:rPr lang="en-US" sz="1800" dirty="0">
                <a:solidFill>
                  <a:schemeClr val="tx2">
                    <a:lumMod val="60000"/>
                    <a:lumOff val="40000"/>
                  </a:schemeClr>
                </a:solidFill>
                <a:latin typeface="Times New Roman"/>
                <a:cs typeface="Times New Roman"/>
              </a:rPr>
              <a:t>Common</a:t>
            </a:r>
            <a:r>
              <a:rPr lang="en-US" sz="1800" spc="1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Techniques</a:t>
            </a:r>
            <a:r>
              <a:rPr lang="en-US" sz="1800" spc="-6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are:</a:t>
            </a:r>
            <a:r>
              <a:rPr lang="en-US" sz="1800" spc="-65" dirty="0">
                <a:solidFill>
                  <a:schemeClr val="tx2">
                    <a:lumMod val="60000"/>
                    <a:lumOff val="40000"/>
                  </a:schemeClr>
                </a:solidFill>
                <a:latin typeface="Times New Roman"/>
                <a:cs typeface="Times New Roman"/>
              </a:rPr>
              <a:t> </a:t>
            </a:r>
            <a:r>
              <a:rPr lang="en-US" sz="1800" dirty="0">
                <a:solidFill>
                  <a:srgbClr val="FF0000"/>
                </a:solidFill>
                <a:latin typeface="Times New Roman"/>
                <a:cs typeface="Times New Roman"/>
              </a:rPr>
              <a:t>Cell</a:t>
            </a:r>
            <a:r>
              <a:rPr lang="en-US" sz="1800" spc="-60" dirty="0">
                <a:solidFill>
                  <a:srgbClr val="FF0000"/>
                </a:solidFill>
                <a:latin typeface="Times New Roman"/>
                <a:cs typeface="Times New Roman"/>
              </a:rPr>
              <a:t> </a:t>
            </a:r>
            <a:r>
              <a:rPr lang="en-US" sz="1800" dirty="0">
                <a:solidFill>
                  <a:srgbClr val="FF0000"/>
                </a:solidFill>
                <a:latin typeface="Times New Roman"/>
                <a:cs typeface="Times New Roman"/>
              </a:rPr>
              <a:t>Splitting,</a:t>
            </a:r>
            <a:r>
              <a:rPr lang="en-US" sz="1800" spc="-40" dirty="0">
                <a:solidFill>
                  <a:srgbClr val="FF0000"/>
                </a:solidFill>
                <a:latin typeface="Times New Roman"/>
                <a:cs typeface="Times New Roman"/>
              </a:rPr>
              <a:t> </a:t>
            </a:r>
            <a:r>
              <a:rPr lang="en-US" sz="1800" dirty="0">
                <a:solidFill>
                  <a:srgbClr val="FF0000"/>
                </a:solidFill>
                <a:latin typeface="Times New Roman"/>
                <a:cs typeface="Times New Roman"/>
              </a:rPr>
              <a:t>Sectoring</a:t>
            </a:r>
            <a:r>
              <a:rPr lang="en-US" sz="1800" spc="-75" dirty="0">
                <a:solidFill>
                  <a:srgbClr val="FF0000"/>
                </a:solidFill>
                <a:latin typeface="Times New Roman"/>
                <a:cs typeface="Times New Roman"/>
              </a:rPr>
              <a:t> </a:t>
            </a:r>
            <a:r>
              <a:rPr lang="en-US" sz="1800" dirty="0">
                <a:solidFill>
                  <a:srgbClr val="FF0000"/>
                </a:solidFill>
                <a:latin typeface="Times New Roman"/>
                <a:cs typeface="Times New Roman"/>
              </a:rPr>
              <a:t>and</a:t>
            </a:r>
            <a:r>
              <a:rPr lang="en-US" sz="1800" spc="-50" dirty="0">
                <a:solidFill>
                  <a:srgbClr val="FF0000"/>
                </a:solidFill>
                <a:latin typeface="Times New Roman"/>
                <a:cs typeface="Times New Roman"/>
              </a:rPr>
              <a:t> </a:t>
            </a:r>
            <a:r>
              <a:rPr lang="en-US" sz="1800" dirty="0">
                <a:solidFill>
                  <a:srgbClr val="FF0000"/>
                </a:solidFill>
                <a:latin typeface="Times New Roman"/>
                <a:cs typeface="Times New Roman"/>
              </a:rPr>
              <a:t>Microcell</a:t>
            </a:r>
            <a:r>
              <a:rPr lang="en-US" sz="1800" spc="-85" dirty="0">
                <a:solidFill>
                  <a:srgbClr val="FF0000"/>
                </a:solidFill>
                <a:latin typeface="Times New Roman"/>
                <a:cs typeface="Times New Roman"/>
              </a:rPr>
              <a:t> </a:t>
            </a:r>
            <a:r>
              <a:rPr lang="en-US" sz="1800" spc="-10" dirty="0">
                <a:solidFill>
                  <a:srgbClr val="FF0000"/>
                </a:solidFill>
                <a:latin typeface="Times New Roman"/>
                <a:cs typeface="Times New Roman"/>
              </a:rPr>
              <a:t>Zoning</a:t>
            </a:r>
            <a:endParaRPr lang="en-US" sz="1800" dirty="0">
              <a:solidFill>
                <a:srgbClr val="FF0000"/>
              </a:solidFill>
              <a:latin typeface="Times New Roman"/>
              <a:cs typeface="Times New Roman"/>
            </a:endParaRPr>
          </a:p>
          <a:p>
            <a:pPr>
              <a:lnSpc>
                <a:spcPct val="100000"/>
              </a:lnSpc>
              <a:spcBef>
                <a:spcPts val="1710"/>
              </a:spcBef>
            </a:pPr>
            <a:endParaRPr lang="en-US" sz="1800" dirty="0">
              <a:solidFill>
                <a:schemeClr val="tx2">
                  <a:lumMod val="60000"/>
                  <a:lumOff val="40000"/>
                </a:schemeClr>
              </a:solidFill>
              <a:latin typeface="Times New Roman"/>
              <a:cs typeface="Times New Roman"/>
            </a:endParaRPr>
          </a:p>
          <a:p>
            <a:pPr algn="ctr">
              <a:lnSpc>
                <a:spcPct val="100000"/>
              </a:lnSpc>
            </a:pPr>
            <a:r>
              <a:rPr lang="en-US" sz="1800" dirty="0">
                <a:solidFill>
                  <a:srgbClr val="FF0000"/>
                </a:solidFill>
                <a:latin typeface="Times New Roman"/>
                <a:cs typeface="Times New Roman"/>
              </a:rPr>
              <a:t>Cell</a:t>
            </a:r>
            <a:r>
              <a:rPr lang="en-US" sz="1800" spc="-45" dirty="0">
                <a:solidFill>
                  <a:srgbClr val="FF0000"/>
                </a:solidFill>
                <a:latin typeface="Times New Roman"/>
                <a:cs typeface="Times New Roman"/>
              </a:rPr>
              <a:t> </a:t>
            </a:r>
            <a:r>
              <a:rPr lang="en-US" sz="1800" dirty="0">
                <a:solidFill>
                  <a:srgbClr val="FF0000"/>
                </a:solidFill>
                <a:latin typeface="Times New Roman"/>
                <a:cs typeface="Times New Roman"/>
              </a:rPr>
              <a:t>Splitting</a:t>
            </a:r>
            <a:r>
              <a:rPr lang="en-US" sz="1800" spc="-20" dirty="0">
                <a:solidFill>
                  <a:srgbClr val="FF0000"/>
                </a:solidFill>
                <a:latin typeface="Times New Roman"/>
                <a:cs typeface="Times New Roman"/>
              </a:rPr>
              <a:t> </a:t>
            </a:r>
            <a:r>
              <a:rPr lang="en-US" sz="1800" dirty="0">
                <a:solidFill>
                  <a:schemeClr val="tx2">
                    <a:lumMod val="60000"/>
                    <a:lumOff val="40000"/>
                  </a:schemeClr>
                </a:solidFill>
                <a:latin typeface="Times New Roman"/>
                <a:cs typeface="Times New Roman"/>
              </a:rPr>
              <a:t>increases</a:t>
            </a:r>
            <a:r>
              <a:rPr lang="en-US" sz="1800" spc="-1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the</a:t>
            </a:r>
            <a:r>
              <a:rPr lang="en-US" sz="1800" spc="-3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number</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of</a:t>
            </a:r>
            <a:r>
              <a:rPr lang="en-US" sz="1800" spc="-6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BS</a:t>
            </a:r>
            <a:r>
              <a:rPr lang="en-US" sz="1800" spc="-4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deployed</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and</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allows an</a:t>
            </a:r>
            <a:r>
              <a:rPr lang="en-US" sz="1800" spc="-55" dirty="0">
                <a:solidFill>
                  <a:schemeClr val="tx2">
                    <a:lumMod val="60000"/>
                    <a:lumOff val="40000"/>
                  </a:schemeClr>
                </a:solidFill>
                <a:latin typeface="Times New Roman"/>
                <a:cs typeface="Times New Roman"/>
              </a:rPr>
              <a:t> </a:t>
            </a:r>
            <a:r>
              <a:rPr lang="en-US" sz="1800" spc="-10" dirty="0">
                <a:solidFill>
                  <a:schemeClr val="tx2">
                    <a:lumMod val="60000"/>
                    <a:lumOff val="40000"/>
                  </a:schemeClr>
                </a:solidFill>
                <a:latin typeface="Times New Roman"/>
                <a:cs typeface="Times New Roman"/>
              </a:rPr>
              <a:t>orderly</a:t>
            </a:r>
            <a:endParaRPr lang="en-US" sz="1800" dirty="0">
              <a:solidFill>
                <a:schemeClr val="tx2">
                  <a:lumMod val="60000"/>
                  <a:lumOff val="40000"/>
                </a:schemeClr>
              </a:solidFill>
              <a:latin typeface="Times New Roman"/>
              <a:cs typeface="Times New Roman"/>
            </a:endParaRPr>
          </a:p>
          <a:p>
            <a:pPr algn="ctr">
              <a:lnSpc>
                <a:spcPct val="100000"/>
              </a:lnSpc>
              <a:spcBef>
                <a:spcPts val="5"/>
              </a:spcBef>
            </a:pPr>
            <a:r>
              <a:rPr lang="en-US" sz="1800" dirty="0">
                <a:solidFill>
                  <a:schemeClr val="tx2">
                    <a:lumMod val="60000"/>
                    <a:lumOff val="40000"/>
                  </a:schemeClr>
                </a:solidFill>
                <a:latin typeface="Times New Roman"/>
                <a:cs typeface="Times New Roman"/>
              </a:rPr>
              <a:t>growth</a:t>
            </a:r>
            <a:r>
              <a:rPr lang="en-US" sz="1800" spc="1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of</a:t>
            </a:r>
            <a:r>
              <a:rPr lang="en-US" sz="1800" spc="-5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the</a:t>
            </a:r>
            <a:r>
              <a:rPr lang="en-US" sz="1800" spc="-4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cellular</a:t>
            </a:r>
            <a:r>
              <a:rPr lang="en-US" sz="1800" spc="-30" dirty="0">
                <a:solidFill>
                  <a:schemeClr val="tx2">
                    <a:lumMod val="60000"/>
                    <a:lumOff val="40000"/>
                  </a:schemeClr>
                </a:solidFill>
                <a:latin typeface="Times New Roman"/>
                <a:cs typeface="Times New Roman"/>
              </a:rPr>
              <a:t> </a:t>
            </a:r>
            <a:r>
              <a:rPr lang="en-US" sz="1800" spc="-10" dirty="0">
                <a:solidFill>
                  <a:schemeClr val="tx2">
                    <a:lumMod val="60000"/>
                    <a:lumOff val="40000"/>
                  </a:schemeClr>
                </a:solidFill>
                <a:latin typeface="Times New Roman"/>
                <a:cs typeface="Times New Roman"/>
              </a:rPr>
              <a:t>system</a:t>
            </a:r>
            <a:endParaRPr lang="en-US" sz="1800" dirty="0">
              <a:solidFill>
                <a:schemeClr val="tx2">
                  <a:lumMod val="60000"/>
                  <a:lumOff val="40000"/>
                </a:schemeClr>
              </a:solidFill>
              <a:latin typeface="Times New Roman"/>
              <a:cs typeface="Times New Roman"/>
            </a:endParaRPr>
          </a:p>
          <a:p>
            <a:pPr>
              <a:lnSpc>
                <a:spcPct val="100000"/>
              </a:lnSpc>
              <a:spcBef>
                <a:spcPts val="1685"/>
              </a:spcBef>
            </a:pPr>
            <a:endParaRPr lang="en-US" sz="1800" dirty="0">
              <a:solidFill>
                <a:schemeClr val="tx2">
                  <a:lumMod val="60000"/>
                  <a:lumOff val="40000"/>
                </a:schemeClr>
              </a:solidFill>
              <a:latin typeface="Times New Roman"/>
              <a:cs typeface="Times New Roman"/>
            </a:endParaRPr>
          </a:p>
          <a:p>
            <a:pPr marR="6350" algn="ctr">
              <a:lnSpc>
                <a:spcPct val="100000"/>
              </a:lnSpc>
            </a:pPr>
            <a:r>
              <a:rPr lang="en-US" sz="1800" dirty="0">
                <a:solidFill>
                  <a:srgbClr val="FF0000"/>
                </a:solidFill>
                <a:latin typeface="Times New Roman"/>
                <a:cs typeface="Times New Roman"/>
              </a:rPr>
              <a:t>Sectoring</a:t>
            </a:r>
            <a:r>
              <a:rPr lang="en-US" sz="1800" spc="-4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uses</a:t>
            </a:r>
            <a:r>
              <a:rPr lang="en-US" sz="1800" spc="-4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directional</a:t>
            </a:r>
            <a:r>
              <a:rPr lang="en-US" sz="1800" spc="-7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antennas</a:t>
            </a:r>
            <a:r>
              <a:rPr lang="en-US" sz="1800" spc="-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to</a:t>
            </a:r>
            <a:r>
              <a:rPr lang="en-US" sz="1800" spc="-6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further</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control</a:t>
            </a:r>
            <a:r>
              <a:rPr lang="en-US" sz="1800" spc="-75" dirty="0">
                <a:solidFill>
                  <a:schemeClr val="tx2">
                    <a:lumMod val="60000"/>
                    <a:lumOff val="40000"/>
                  </a:schemeClr>
                </a:solidFill>
                <a:latin typeface="Times New Roman"/>
                <a:cs typeface="Times New Roman"/>
              </a:rPr>
              <a:t> </a:t>
            </a:r>
            <a:r>
              <a:rPr lang="en-US" sz="1800" spc="-10" dirty="0">
                <a:solidFill>
                  <a:schemeClr val="tx2">
                    <a:lumMod val="60000"/>
                    <a:lumOff val="40000"/>
                  </a:schemeClr>
                </a:solidFill>
                <a:latin typeface="Times New Roman"/>
                <a:cs typeface="Times New Roman"/>
              </a:rPr>
              <a:t>interference</a:t>
            </a:r>
            <a:endParaRPr lang="en-US" sz="1800" dirty="0">
              <a:solidFill>
                <a:schemeClr val="tx2">
                  <a:lumMod val="60000"/>
                  <a:lumOff val="40000"/>
                </a:schemeClr>
              </a:solidFill>
              <a:latin typeface="Times New Roman"/>
              <a:cs typeface="Times New Roman"/>
            </a:endParaRPr>
          </a:p>
          <a:p>
            <a:pPr>
              <a:lnSpc>
                <a:spcPct val="100000"/>
              </a:lnSpc>
              <a:spcBef>
                <a:spcPts val="1710"/>
              </a:spcBef>
            </a:pPr>
            <a:endParaRPr lang="en-US" sz="1800" dirty="0">
              <a:solidFill>
                <a:schemeClr val="tx2">
                  <a:lumMod val="60000"/>
                  <a:lumOff val="40000"/>
                </a:schemeClr>
              </a:solidFill>
              <a:latin typeface="Times New Roman"/>
              <a:cs typeface="Times New Roman"/>
            </a:endParaRPr>
          </a:p>
          <a:p>
            <a:pPr marL="194945" marR="201930" algn="ctr">
              <a:lnSpc>
                <a:spcPct val="100000"/>
              </a:lnSpc>
            </a:pPr>
            <a:r>
              <a:rPr lang="en-US" sz="1800" dirty="0">
                <a:solidFill>
                  <a:srgbClr val="FF0000"/>
                </a:solidFill>
                <a:latin typeface="Times New Roman"/>
                <a:cs typeface="Times New Roman"/>
              </a:rPr>
              <a:t>Micro</a:t>
            </a:r>
            <a:r>
              <a:rPr lang="en-US" sz="1800" spc="-55" dirty="0">
                <a:solidFill>
                  <a:srgbClr val="FF0000"/>
                </a:solidFill>
                <a:latin typeface="Times New Roman"/>
                <a:cs typeface="Times New Roman"/>
              </a:rPr>
              <a:t> </a:t>
            </a:r>
            <a:r>
              <a:rPr lang="en-US" sz="1800" dirty="0">
                <a:solidFill>
                  <a:srgbClr val="FF0000"/>
                </a:solidFill>
                <a:latin typeface="Times New Roman"/>
                <a:cs typeface="Times New Roman"/>
              </a:rPr>
              <a:t>cell</a:t>
            </a:r>
            <a:r>
              <a:rPr lang="en-US" sz="1800" spc="-45" dirty="0">
                <a:solidFill>
                  <a:srgbClr val="FF0000"/>
                </a:solidFill>
                <a:latin typeface="Times New Roman"/>
                <a:cs typeface="Times New Roman"/>
              </a:rPr>
              <a:t> </a:t>
            </a:r>
            <a:r>
              <a:rPr lang="en-US" sz="1800" dirty="0">
                <a:solidFill>
                  <a:srgbClr val="FF0000"/>
                </a:solidFill>
                <a:latin typeface="Times New Roman"/>
                <a:cs typeface="Times New Roman"/>
              </a:rPr>
              <a:t>Zoning</a:t>
            </a:r>
            <a:r>
              <a:rPr lang="en-US" sz="1800" spc="10" dirty="0">
                <a:solidFill>
                  <a:srgbClr val="FF0000"/>
                </a:solidFill>
                <a:latin typeface="Times New Roman"/>
                <a:cs typeface="Times New Roman"/>
              </a:rPr>
              <a:t> </a:t>
            </a:r>
            <a:r>
              <a:rPr lang="en-US" sz="1800" dirty="0">
                <a:solidFill>
                  <a:schemeClr val="tx2">
                    <a:lumMod val="60000"/>
                    <a:lumOff val="40000"/>
                  </a:schemeClr>
                </a:solidFill>
                <a:latin typeface="Times New Roman"/>
                <a:cs typeface="Times New Roman"/>
              </a:rPr>
              <a:t>distributes</a:t>
            </a:r>
            <a:r>
              <a:rPr lang="en-US" sz="1800" spc="-4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the</a:t>
            </a:r>
            <a:r>
              <a:rPr lang="en-US" sz="1800" spc="-3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coverage</a:t>
            </a:r>
            <a:r>
              <a:rPr lang="en-US" sz="1800" spc="-4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of</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cell</a:t>
            </a:r>
            <a:r>
              <a:rPr lang="en-US" sz="1800" spc="-6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and</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extends</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the</a:t>
            </a:r>
            <a:r>
              <a:rPr lang="en-US" sz="1800" spc="-15" dirty="0">
                <a:solidFill>
                  <a:schemeClr val="tx2">
                    <a:lumMod val="60000"/>
                    <a:lumOff val="40000"/>
                  </a:schemeClr>
                </a:solidFill>
                <a:latin typeface="Times New Roman"/>
                <a:cs typeface="Times New Roman"/>
              </a:rPr>
              <a:t> </a:t>
            </a:r>
            <a:r>
              <a:rPr lang="en-US" sz="1800" spc="-20" dirty="0">
                <a:solidFill>
                  <a:schemeClr val="tx2">
                    <a:lumMod val="60000"/>
                    <a:lumOff val="40000"/>
                  </a:schemeClr>
                </a:solidFill>
                <a:latin typeface="Times New Roman"/>
                <a:cs typeface="Times New Roman"/>
              </a:rPr>
              <a:t>cell </a:t>
            </a:r>
            <a:r>
              <a:rPr lang="en-US" sz="1800" dirty="0">
                <a:solidFill>
                  <a:schemeClr val="tx2">
                    <a:lumMod val="60000"/>
                    <a:lumOff val="40000"/>
                  </a:schemeClr>
                </a:solidFill>
                <a:latin typeface="Times New Roman"/>
                <a:cs typeface="Times New Roman"/>
              </a:rPr>
              <a:t>boundary</a:t>
            </a:r>
            <a:r>
              <a:rPr lang="en-US" sz="1800" spc="-3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to</a:t>
            </a:r>
            <a:r>
              <a:rPr lang="en-US" sz="1800" spc="-20" dirty="0">
                <a:solidFill>
                  <a:schemeClr val="tx2">
                    <a:lumMod val="60000"/>
                    <a:lumOff val="40000"/>
                  </a:schemeClr>
                </a:solidFill>
                <a:latin typeface="Times New Roman"/>
                <a:cs typeface="Times New Roman"/>
              </a:rPr>
              <a:t> </a:t>
            </a:r>
            <a:r>
              <a:rPr lang="en-US" sz="1800" spc="-10" dirty="0">
                <a:solidFill>
                  <a:schemeClr val="tx2">
                    <a:lumMod val="60000"/>
                    <a:lumOff val="40000"/>
                  </a:schemeClr>
                </a:solidFill>
                <a:latin typeface="Times New Roman"/>
                <a:cs typeface="Times New Roman"/>
              </a:rPr>
              <a:t>hard-to-</a:t>
            </a:r>
            <a:r>
              <a:rPr lang="en-US" sz="1800" dirty="0">
                <a:solidFill>
                  <a:schemeClr val="tx2">
                    <a:lumMod val="60000"/>
                    <a:lumOff val="40000"/>
                  </a:schemeClr>
                </a:solidFill>
                <a:latin typeface="Times New Roman"/>
                <a:cs typeface="Times New Roman"/>
              </a:rPr>
              <a:t>reach</a:t>
            </a:r>
            <a:r>
              <a:rPr lang="en-US" sz="1800" spc="-15" dirty="0">
                <a:solidFill>
                  <a:schemeClr val="tx2">
                    <a:lumMod val="60000"/>
                    <a:lumOff val="40000"/>
                  </a:schemeClr>
                </a:solidFill>
                <a:latin typeface="Times New Roman"/>
                <a:cs typeface="Times New Roman"/>
              </a:rPr>
              <a:t> </a:t>
            </a:r>
            <a:r>
              <a:rPr lang="en-US" sz="1800" spc="-10" dirty="0">
                <a:solidFill>
                  <a:schemeClr val="tx2">
                    <a:lumMod val="60000"/>
                    <a:lumOff val="40000"/>
                  </a:schemeClr>
                </a:solidFill>
                <a:latin typeface="Times New Roman"/>
                <a:cs typeface="Times New Roman"/>
              </a:rPr>
              <a:t>areas</a:t>
            </a:r>
            <a:endParaRPr lang="en-US" sz="1800" dirty="0">
              <a:solidFill>
                <a:schemeClr val="tx2">
                  <a:lumMod val="60000"/>
                  <a:lumOff val="40000"/>
                </a:schemeClr>
              </a:solidFill>
              <a:latin typeface="Times New Roman"/>
              <a:cs typeface="Times New Roman"/>
            </a:endParaRPr>
          </a:p>
        </p:txBody>
      </p:sp>
      <p:sp>
        <p:nvSpPr>
          <p:cNvPr id="5" name="TextBox 4">
            <a:extLst>
              <a:ext uri="{FF2B5EF4-FFF2-40B4-BE49-F238E27FC236}">
                <a16:creationId xmlns:a16="http://schemas.microsoft.com/office/drawing/2014/main" id="{3041B351-D39C-F256-275B-021E83C21E6B}"/>
              </a:ext>
            </a:extLst>
          </p:cNvPr>
          <p:cNvSpPr txBox="1"/>
          <p:nvPr/>
        </p:nvSpPr>
        <p:spPr>
          <a:xfrm>
            <a:off x="533400" y="455097"/>
            <a:ext cx="7086600" cy="830997"/>
          </a:xfrm>
          <a:prstGeom prst="rect">
            <a:avLst/>
          </a:prstGeom>
          <a:noFill/>
        </p:spPr>
        <p:txBody>
          <a:bodyPr wrap="square">
            <a:spAutoFit/>
          </a:bodyPr>
          <a:lstStyle/>
          <a:p>
            <a:pPr algn="ctr"/>
            <a:r>
              <a:rPr lang="en-IN" sz="2400" b="1" i="0" u="sng" dirty="0">
                <a:solidFill>
                  <a:srgbClr val="000000"/>
                </a:solidFill>
                <a:effectLst/>
                <a:latin typeface="FEF9981BC9E-Roman"/>
              </a:rPr>
              <a:t>Increasing Capacity in Cellular System-Cell splitting, Cell sectorization, Micro cell Zone</a:t>
            </a:r>
            <a:endParaRPr lang="en-IN" sz="2400" b="1" u="sng" dirty="0"/>
          </a:p>
        </p:txBody>
      </p:sp>
    </p:spTree>
    <p:extLst>
      <p:ext uri="{BB962C8B-B14F-4D97-AF65-F5344CB8AC3E}">
        <p14:creationId xmlns:p14="http://schemas.microsoft.com/office/powerpoint/2010/main" val="2525906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053F92E8-7345-4E0A-0CBD-316E250AAB4E}"/>
              </a:ext>
            </a:extLst>
          </p:cNvPr>
          <p:cNvSpPr>
            <a:spLocks noGrp="1" noChangeArrowheads="1"/>
          </p:cNvSpPr>
          <p:nvPr>
            <p:ph type="title"/>
          </p:nvPr>
        </p:nvSpPr>
        <p:spPr/>
        <p:txBody>
          <a:bodyPr/>
          <a:lstStyle/>
          <a:p>
            <a:r>
              <a:rPr lang="en-US" altLang="en-US"/>
              <a:t>Cell splitting calculations</a:t>
            </a:r>
          </a:p>
        </p:txBody>
      </p:sp>
      <p:sp>
        <p:nvSpPr>
          <p:cNvPr id="93187" name="Rectangle 3">
            <a:extLst>
              <a:ext uri="{FF2B5EF4-FFF2-40B4-BE49-F238E27FC236}">
                <a16:creationId xmlns:a16="http://schemas.microsoft.com/office/drawing/2014/main" id="{0CB53B39-4EE2-1A69-04F8-1B4713DDC1FD}"/>
              </a:ext>
            </a:extLst>
          </p:cNvPr>
          <p:cNvSpPr>
            <a:spLocks noGrp="1" noChangeArrowheads="1"/>
          </p:cNvSpPr>
          <p:nvPr>
            <p:ph idx="1"/>
          </p:nvPr>
        </p:nvSpPr>
        <p:spPr/>
        <p:txBody>
          <a:bodyPr/>
          <a:lstStyle/>
          <a:p>
            <a:r>
              <a:rPr lang="en-US" altLang="en-US" dirty="0"/>
              <a:t>Cell splitting subdivides a </a:t>
            </a:r>
            <a:br>
              <a:rPr lang="en-US" altLang="en-US" dirty="0"/>
            </a:br>
            <a:r>
              <a:rPr lang="en-US" altLang="en-US" dirty="0"/>
              <a:t>congested cell into smaller cells, </a:t>
            </a:r>
            <a:br>
              <a:rPr lang="en-US" altLang="en-US" dirty="0"/>
            </a:br>
            <a:r>
              <a:rPr lang="en-US" altLang="en-US" dirty="0"/>
              <a:t>each with its own base station. </a:t>
            </a:r>
          </a:p>
          <a:p>
            <a:r>
              <a:rPr lang="en-US" altLang="en-US" dirty="0"/>
              <a:t>Original large cell with radius </a:t>
            </a:r>
            <a:r>
              <a:rPr lang="en-US" altLang="en-US" i="1" dirty="0"/>
              <a:t>R</a:t>
            </a:r>
            <a:r>
              <a:rPr lang="en-US" altLang="en-US" dirty="0"/>
              <a:t> is split into </a:t>
            </a:r>
            <a:r>
              <a:rPr lang="en-US" altLang="en-US" dirty="0">
                <a:solidFill>
                  <a:srgbClr val="FFB93A"/>
                </a:solidFill>
              </a:rPr>
              <a:t>medium cells</a:t>
            </a:r>
            <a:r>
              <a:rPr lang="en-US" altLang="en-US" dirty="0"/>
              <a:t> with radius </a:t>
            </a:r>
            <a:r>
              <a:rPr lang="en-US" altLang="en-US" i="1" dirty="0"/>
              <a:t>R</a:t>
            </a:r>
            <a:r>
              <a:rPr lang="en-US" altLang="en-US" dirty="0"/>
              <a:t>/2.</a:t>
            </a:r>
          </a:p>
          <a:p>
            <a:r>
              <a:rPr lang="en-US" altLang="en-US" dirty="0"/>
              <a:t>Medium cell is further split into small cells with radius </a:t>
            </a:r>
            <a:r>
              <a:rPr lang="en-US" altLang="en-US" i="1" dirty="0"/>
              <a:t>R</a:t>
            </a:r>
            <a:r>
              <a:rPr lang="en-US" altLang="en-US" dirty="0"/>
              <a:t>/4. </a:t>
            </a:r>
          </a:p>
          <a:p>
            <a:pPr marL="451484" algn="ctr">
              <a:lnSpc>
                <a:spcPct val="100000"/>
              </a:lnSpc>
              <a:spcBef>
                <a:spcPts val="795"/>
              </a:spcBef>
            </a:pPr>
            <a:r>
              <a:rPr lang="en-US" sz="3200" dirty="0">
                <a:latin typeface="Times New Roman"/>
                <a:cs typeface="Times New Roman"/>
              </a:rPr>
              <a:t>a</a:t>
            </a:r>
            <a:r>
              <a:rPr lang="en-US" sz="3200" spc="-15" dirty="0">
                <a:latin typeface="Times New Roman"/>
                <a:cs typeface="Times New Roman"/>
              </a:rPr>
              <a:t> </a:t>
            </a:r>
            <a:r>
              <a:rPr lang="en-US" sz="3200" dirty="0">
                <a:latin typeface="Times New Roman"/>
                <a:cs typeface="Times New Roman"/>
              </a:rPr>
              <a:t>corresponding</a:t>
            </a:r>
            <a:r>
              <a:rPr lang="en-US" sz="3200" spc="-60" dirty="0">
                <a:latin typeface="Times New Roman"/>
                <a:cs typeface="Times New Roman"/>
              </a:rPr>
              <a:t> </a:t>
            </a:r>
            <a:r>
              <a:rPr lang="en-US" sz="3200" dirty="0">
                <a:latin typeface="Times New Roman"/>
                <a:cs typeface="Times New Roman"/>
              </a:rPr>
              <a:t>reduction</a:t>
            </a:r>
            <a:r>
              <a:rPr lang="en-US" sz="3200" spc="-40" dirty="0">
                <a:latin typeface="Times New Roman"/>
                <a:cs typeface="Times New Roman"/>
              </a:rPr>
              <a:t> </a:t>
            </a:r>
            <a:r>
              <a:rPr lang="en-US" sz="3200" dirty="0">
                <a:latin typeface="Times New Roman"/>
                <a:cs typeface="Times New Roman"/>
              </a:rPr>
              <a:t>in</a:t>
            </a:r>
            <a:r>
              <a:rPr lang="en-US" sz="3200" spc="-10" dirty="0">
                <a:latin typeface="Times New Roman"/>
                <a:cs typeface="Times New Roman"/>
              </a:rPr>
              <a:t> </a:t>
            </a:r>
            <a:r>
              <a:rPr lang="en-US" sz="3200" dirty="0">
                <a:latin typeface="Times New Roman"/>
                <a:cs typeface="Times New Roman"/>
              </a:rPr>
              <a:t>antenna</a:t>
            </a:r>
            <a:r>
              <a:rPr lang="en-US" sz="3200" spc="-40" dirty="0">
                <a:latin typeface="Times New Roman"/>
                <a:cs typeface="Times New Roman"/>
              </a:rPr>
              <a:t> </a:t>
            </a:r>
            <a:r>
              <a:rPr lang="en-US" sz="3200" spc="-10" dirty="0">
                <a:latin typeface="Times New Roman"/>
                <a:cs typeface="Times New Roman"/>
              </a:rPr>
              <a:t>height</a:t>
            </a:r>
            <a:endParaRPr lang="en-US" sz="3200" dirty="0">
              <a:latin typeface="Times New Roman"/>
              <a:cs typeface="Times New Roman"/>
            </a:endParaRPr>
          </a:p>
          <a:p>
            <a:pPr marL="450850" algn="ctr">
              <a:lnSpc>
                <a:spcPct val="100000"/>
              </a:lnSpc>
              <a:spcBef>
                <a:spcPts val="790"/>
              </a:spcBef>
            </a:pPr>
            <a:r>
              <a:rPr lang="en-US" sz="3200" dirty="0">
                <a:latin typeface="Times New Roman"/>
                <a:cs typeface="Times New Roman"/>
              </a:rPr>
              <a:t>a</a:t>
            </a:r>
            <a:r>
              <a:rPr lang="en-US" sz="3200" spc="-25" dirty="0">
                <a:latin typeface="Times New Roman"/>
                <a:cs typeface="Times New Roman"/>
              </a:rPr>
              <a:t> </a:t>
            </a:r>
            <a:r>
              <a:rPr lang="en-US" sz="3200" dirty="0">
                <a:latin typeface="Times New Roman"/>
                <a:cs typeface="Times New Roman"/>
              </a:rPr>
              <a:t>corresponding</a:t>
            </a:r>
            <a:r>
              <a:rPr lang="en-US" sz="3200" spc="-70" dirty="0">
                <a:latin typeface="Times New Roman"/>
                <a:cs typeface="Times New Roman"/>
              </a:rPr>
              <a:t> </a:t>
            </a:r>
            <a:r>
              <a:rPr lang="en-US" sz="3200" dirty="0">
                <a:latin typeface="Times New Roman"/>
                <a:cs typeface="Times New Roman"/>
              </a:rPr>
              <a:t>reduction</a:t>
            </a:r>
            <a:r>
              <a:rPr lang="en-US" sz="3200" spc="-45" dirty="0">
                <a:latin typeface="Times New Roman"/>
                <a:cs typeface="Times New Roman"/>
              </a:rPr>
              <a:t> </a:t>
            </a:r>
            <a:r>
              <a:rPr lang="en-US" sz="3200" dirty="0">
                <a:latin typeface="Times New Roman"/>
                <a:cs typeface="Times New Roman"/>
              </a:rPr>
              <a:t>in</a:t>
            </a:r>
            <a:r>
              <a:rPr lang="en-US" sz="3200" spc="-15" dirty="0">
                <a:latin typeface="Times New Roman"/>
                <a:cs typeface="Times New Roman"/>
              </a:rPr>
              <a:t> </a:t>
            </a:r>
            <a:r>
              <a:rPr lang="en-US" sz="3200" dirty="0">
                <a:latin typeface="Times New Roman"/>
                <a:cs typeface="Times New Roman"/>
              </a:rPr>
              <a:t>transmit</a:t>
            </a:r>
            <a:r>
              <a:rPr lang="en-US" sz="3200" spc="20" dirty="0">
                <a:latin typeface="Times New Roman"/>
                <a:cs typeface="Times New Roman"/>
              </a:rPr>
              <a:t> </a:t>
            </a:r>
            <a:r>
              <a:rPr lang="en-US" sz="3200" spc="-10" dirty="0">
                <a:latin typeface="Times New Roman"/>
                <a:cs typeface="Times New Roman"/>
              </a:rPr>
              <a:t>power</a:t>
            </a:r>
            <a:endParaRPr lang="en-US" sz="3200" dirty="0">
              <a:latin typeface="Times New Roman"/>
              <a:cs typeface="Times New Roman"/>
            </a:endParaRPr>
          </a:p>
          <a:p>
            <a:endParaRPr lang="en-US" altLang="en-US" dirty="0"/>
          </a:p>
        </p:txBody>
      </p:sp>
    </p:spTree>
    <p:extLst>
      <p:ext uri="{BB962C8B-B14F-4D97-AF65-F5344CB8AC3E}">
        <p14:creationId xmlns:p14="http://schemas.microsoft.com/office/powerpoint/2010/main" val="668693389"/>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a:extLst>
              <a:ext uri="{FF2B5EF4-FFF2-40B4-BE49-F238E27FC236}">
                <a16:creationId xmlns:a16="http://schemas.microsoft.com/office/drawing/2014/main" id="{FEE22C80-0E63-7303-B578-160BC17ADD79}"/>
              </a:ext>
            </a:extLst>
          </p:cNvPr>
          <p:cNvSpPr>
            <a:spLocks noGrp="1" noChangeArrowheads="1"/>
          </p:cNvSpPr>
          <p:nvPr>
            <p:ph type="title"/>
          </p:nvPr>
        </p:nvSpPr>
        <p:spPr>
          <a:xfrm>
            <a:off x="1828800" y="609600"/>
            <a:ext cx="5791200" cy="1143000"/>
          </a:xfrm>
        </p:spPr>
        <p:txBody>
          <a:bodyPr/>
          <a:lstStyle/>
          <a:p>
            <a:r>
              <a:rPr lang="en-US" altLang="en-US"/>
              <a:t>Cell splitting from radius R to </a:t>
            </a:r>
            <a:r>
              <a:rPr lang="en-US" altLang="en-US" i="1"/>
              <a:t>R</a:t>
            </a:r>
            <a:r>
              <a:rPr lang="en-US" altLang="en-US"/>
              <a:t>/2 and </a:t>
            </a:r>
            <a:r>
              <a:rPr lang="en-US" altLang="en-US" i="1"/>
              <a:t>R</a:t>
            </a:r>
            <a:r>
              <a:rPr lang="en-US" altLang="en-US"/>
              <a:t>/4</a:t>
            </a:r>
          </a:p>
        </p:txBody>
      </p:sp>
      <p:grpSp>
        <p:nvGrpSpPr>
          <p:cNvPr id="4" name="Group 3">
            <a:extLst>
              <a:ext uri="{FF2B5EF4-FFF2-40B4-BE49-F238E27FC236}">
                <a16:creationId xmlns:a16="http://schemas.microsoft.com/office/drawing/2014/main" id="{7B9256E0-0288-BECF-32C6-A696ABC40A4F}"/>
              </a:ext>
            </a:extLst>
          </p:cNvPr>
          <p:cNvGrpSpPr/>
          <p:nvPr/>
        </p:nvGrpSpPr>
        <p:grpSpPr>
          <a:xfrm>
            <a:off x="76200" y="1781175"/>
            <a:ext cx="5562600" cy="4357688"/>
            <a:chOff x="990600" y="1752600"/>
            <a:chExt cx="5562600" cy="4357688"/>
          </a:xfrm>
        </p:grpSpPr>
        <p:sp>
          <p:nvSpPr>
            <p:cNvPr id="41989" name="Text Box 5">
              <a:extLst>
                <a:ext uri="{FF2B5EF4-FFF2-40B4-BE49-F238E27FC236}">
                  <a16:creationId xmlns:a16="http://schemas.microsoft.com/office/drawing/2014/main" id="{3719FB46-097D-5C46-84BA-78A1111C807D}"/>
                </a:ext>
              </a:extLst>
            </p:cNvPr>
            <p:cNvSpPr txBox="1">
              <a:spLocks noChangeArrowheads="1"/>
            </p:cNvSpPr>
            <p:nvPr/>
          </p:nvSpPr>
          <p:spPr bwMode="auto">
            <a:xfrm>
              <a:off x="4521200" y="1752600"/>
              <a:ext cx="395288" cy="519113"/>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sz="2800" b="1">
                  <a:solidFill>
                    <a:srgbClr val="CEFF73"/>
                  </a:solidFill>
                  <a:effectLst>
                    <a:outerShdw blurRad="38100" dist="38100" dir="2700000" algn="tl">
                      <a:srgbClr val="C0C0C0"/>
                    </a:outerShdw>
                  </a:effectLst>
                  <a:latin typeface="Arial Narrow" pitchFamily="34" charset="0"/>
                </a:rPr>
                <a:t>R</a:t>
              </a:r>
              <a:endParaRPr lang="en-US" b="1" i="1">
                <a:solidFill>
                  <a:srgbClr val="CEFF73"/>
                </a:solidFill>
                <a:latin typeface="Arial Narrow" pitchFamily="34" charset="0"/>
              </a:endParaRPr>
            </a:p>
          </p:txBody>
        </p:sp>
        <p:sp>
          <p:nvSpPr>
            <p:cNvPr id="41992" name="Text Box 8">
              <a:extLst>
                <a:ext uri="{FF2B5EF4-FFF2-40B4-BE49-F238E27FC236}">
                  <a16:creationId xmlns:a16="http://schemas.microsoft.com/office/drawing/2014/main" id="{3442EA8F-735E-7D8B-F5E4-811E026C7D82}"/>
                </a:ext>
              </a:extLst>
            </p:cNvPr>
            <p:cNvSpPr txBox="1">
              <a:spLocks noChangeArrowheads="1"/>
            </p:cNvSpPr>
            <p:nvPr/>
          </p:nvSpPr>
          <p:spPr bwMode="auto">
            <a:xfrm>
              <a:off x="990600" y="2924175"/>
              <a:ext cx="1704975" cy="519113"/>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sz="2800" b="1">
                  <a:solidFill>
                    <a:srgbClr val="CEFF73"/>
                  </a:solidFill>
                  <a:effectLst>
                    <a:outerShdw blurRad="38100" dist="38100" dir="2700000" algn="tl">
                      <a:srgbClr val="C0C0C0"/>
                    </a:outerShdw>
                  </a:effectLst>
                  <a:latin typeface="Arial Narrow" pitchFamily="34" charset="0"/>
                </a:rPr>
                <a:t>Large cells</a:t>
              </a:r>
              <a:endParaRPr lang="en-US" b="1" i="1">
                <a:solidFill>
                  <a:srgbClr val="CEFF73"/>
                </a:solidFill>
                <a:latin typeface="Arial Narrow" pitchFamily="34" charset="0"/>
              </a:endParaRPr>
            </a:p>
          </p:txBody>
        </p:sp>
        <p:sp>
          <p:nvSpPr>
            <p:cNvPr id="41993" name="Text Box 9">
              <a:extLst>
                <a:ext uri="{FF2B5EF4-FFF2-40B4-BE49-F238E27FC236}">
                  <a16:creationId xmlns:a16="http://schemas.microsoft.com/office/drawing/2014/main" id="{2C822090-1B08-511F-9E3A-945841554BF9}"/>
                </a:ext>
              </a:extLst>
            </p:cNvPr>
            <p:cNvSpPr txBox="1">
              <a:spLocks noChangeArrowheads="1"/>
            </p:cNvSpPr>
            <p:nvPr/>
          </p:nvSpPr>
          <p:spPr bwMode="auto">
            <a:xfrm>
              <a:off x="990600" y="3671888"/>
              <a:ext cx="2012950" cy="519112"/>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sz="2800" b="1">
                  <a:solidFill>
                    <a:srgbClr val="CEFF73"/>
                  </a:solidFill>
                  <a:effectLst>
                    <a:outerShdw blurRad="38100" dist="38100" dir="2700000" algn="tl">
                      <a:srgbClr val="C0C0C0"/>
                    </a:outerShdw>
                  </a:effectLst>
                  <a:latin typeface="Arial Narrow" pitchFamily="34" charset="0"/>
                </a:rPr>
                <a:t>Medium cells</a:t>
              </a:r>
              <a:endParaRPr lang="en-US" b="1" i="1">
                <a:solidFill>
                  <a:srgbClr val="CEFF73"/>
                </a:solidFill>
                <a:latin typeface="Arial Narrow" pitchFamily="34" charset="0"/>
              </a:endParaRPr>
            </a:p>
          </p:txBody>
        </p:sp>
        <p:sp>
          <p:nvSpPr>
            <p:cNvPr id="41994" name="Text Box 10">
              <a:extLst>
                <a:ext uri="{FF2B5EF4-FFF2-40B4-BE49-F238E27FC236}">
                  <a16:creationId xmlns:a16="http://schemas.microsoft.com/office/drawing/2014/main" id="{1DA65CD1-1F67-2AAE-A9A3-A30108FB04E1}"/>
                </a:ext>
              </a:extLst>
            </p:cNvPr>
            <p:cNvSpPr txBox="1">
              <a:spLocks noChangeArrowheads="1"/>
            </p:cNvSpPr>
            <p:nvPr/>
          </p:nvSpPr>
          <p:spPr bwMode="auto">
            <a:xfrm>
              <a:off x="990600" y="4357688"/>
              <a:ext cx="1690688" cy="519112"/>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sz="2800" b="1">
                  <a:solidFill>
                    <a:srgbClr val="CEFF73"/>
                  </a:solidFill>
                  <a:effectLst>
                    <a:outerShdw blurRad="38100" dist="38100" dir="2700000" algn="tl">
                      <a:srgbClr val="C0C0C0"/>
                    </a:outerShdw>
                  </a:effectLst>
                  <a:latin typeface="Arial Narrow" pitchFamily="34" charset="0"/>
                </a:rPr>
                <a:t>Small cells</a:t>
              </a:r>
              <a:endParaRPr lang="en-US" b="1" i="1">
                <a:solidFill>
                  <a:srgbClr val="CEFF73"/>
                </a:solidFill>
                <a:latin typeface="Arial Narrow" pitchFamily="34" charset="0"/>
              </a:endParaRPr>
            </a:p>
          </p:txBody>
        </p:sp>
        <p:pic>
          <p:nvPicPr>
            <p:cNvPr id="94215" name="Picture 11">
              <a:extLst>
                <a:ext uri="{FF2B5EF4-FFF2-40B4-BE49-F238E27FC236}">
                  <a16:creationId xmlns:a16="http://schemas.microsoft.com/office/drawing/2014/main" id="{0BDC9660-BA05-023F-468B-7DA652AC34B9}"/>
                </a:ext>
              </a:extLst>
            </p:cNvPr>
            <p:cNvPicPr>
              <a:picLocks noChangeAspect="1" noChangeArrowheads="1"/>
            </p:cNvPicPr>
            <p:nvPr/>
          </p:nvPicPr>
          <p:blipFill>
            <a:blip r:embed="rId2">
              <a:clrChange>
                <a:clrFrom>
                  <a:srgbClr val="1A0B81"/>
                </a:clrFrom>
                <a:clrTo>
                  <a:srgbClr val="1A0B81">
                    <a:alpha val="0"/>
                  </a:srgbClr>
                </a:clrTo>
              </a:clrChange>
              <a:extLst>
                <a:ext uri="{28A0092B-C50C-407E-A947-70E740481C1C}">
                  <a14:useLocalDpi xmlns:a14="http://schemas.microsoft.com/office/drawing/2010/main" val="0"/>
                </a:ext>
              </a:extLst>
            </a:blip>
            <a:srcRect l="2046" t="3915" r="5399" b="4239"/>
            <a:stretch>
              <a:fillRect/>
            </a:stretch>
          </p:blipFill>
          <p:spPr bwMode="auto">
            <a:xfrm>
              <a:off x="2819400" y="2376488"/>
              <a:ext cx="3733800"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1" name="Text Box 7">
              <a:extLst>
                <a:ext uri="{FF2B5EF4-FFF2-40B4-BE49-F238E27FC236}">
                  <a16:creationId xmlns:a16="http://schemas.microsoft.com/office/drawing/2014/main" id="{37DF3DFE-A227-5F73-DC45-2798AE4FDE65}"/>
                </a:ext>
              </a:extLst>
            </p:cNvPr>
            <p:cNvSpPr txBox="1">
              <a:spLocks noChangeArrowheads="1"/>
            </p:cNvSpPr>
            <p:nvPr/>
          </p:nvSpPr>
          <p:spPr bwMode="auto">
            <a:xfrm>
              <a:off x="4457700" y="3227388"/>
              <a:ext cx="476250" cy="366712"/>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b="1" i="1">
                  <a:solidFill>
                    <a:srgbClr val="FFB93A"/>
                  </a:solidFill>
                  <a:effectLst>
                    <a:outerShdw blurRad="38100" dist="38100" dir="2700000" algn="tl">
                      <a:srgbClr val="C0C0C0"/>
                    </a:outerShdw>
                  </a:effectLst>
                  <a:latin typeface="Arial Narrow" pitchFamily="34" charset="0"/>
                </a:rPr>
                <a:t>R/4</a:t>
              </a:r>
              <a:endParaRPr lang="en-US" b="1" i="1">
                <a:solidFill>
                  <a:srgbClr val="CEFF73"/>
                </a:solidFill>
                <a:latin typeface="Arial Narrow" pitchFamily="34" charset="0"/>
              </a:endParaRPr>
            </a:p>
          </p:txBody>
        </p:sp>
        <p:sp>
          <p:nvSpPr>
            <p:cNvPr id="94217" name="Line 14">
              <a:extLst>
                <a:ext uri="{FF2B5EF4-FFF2-40B4-BE49-F238E27FC236}">
                  <a16:creationId xmlns:a16="http://schemas.microsoft.com/office/drawing/2014/main" id="{E5350D15-3044-6725-30AC-A3F5DF2E1ECC}"/>
                </a:ext>
              </a:extLst>
            </p:cNvPr>
            <p:cNvSpPr>
              <a:spLocks noChangeShapeType="1"/>
            </p:cNvSpPr>
            <p:nvPr/>
          </p:nvSpPr>
          <p:spPr bwMode="auto">
            <a:xfrm>
              <a:off x="4616450" y="3519488"/>
              <a:ext cx="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4218" name="Line 15">
              <a:extLst>
                <a:ext uri="{FF2B5EF4-FFF2-40B4-BE49-F238E27FC236}">
                  <a16:creationId xmlns:a16="http://schemas.microsoft.com/office/drawing/2014/main" id="{8442874F-2476-B5B3-EAA0-CFB038DE2E30}"/>
                </a:ext>
              </a:extLst>
            </p:cNvPr>
            <p:cNvSpPr>
              <a:spLocks noChangeShapeType="1"/>
            </p:cNvSpPr>
            <p:nvPr/>
          </p:nvSpPr>
          <p:spPr bwMode="auto">
            <a:xfrm>
              <a:off x="4781550" y="3519488"/>
              <a:ext cx="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4219" name="Line 17">
              <a:extLst>
                <a:ext uri="{FF2B5EF4-FFF2-40B4-BE49-F238E27FC236}">
                  <a16:creationId xmlns:a16="http://schemas.microsoft.com/office/drawing/2014/main" id="{5E61B213-3E66-C0FF-CB75-F414A7C53A55}"/>
                </a:ext>
              </a:extLst>
            </p:cNvPr>
            <p:cNvSpPr>
              <a:spLocks noChangeShapeType="1"/>
            </p:cNvSpPr>
            <p:nvPr/>
          </p:nvSpPr>
          <p:spPr bwMode="auto">
            <a:xfrm>
              <a:off x="4533900" y="3062288"/>
              <a:ext cx="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4220" name="Line 18">
              <a:extLst>
                <a:ext uri="{FF2B5EF4-FFF2-40B4-BE49-F238E27FC236}">
                  <a16:creationId xmlns:a16="http://schemas.microsoft.com/office/drawing/2014/main" id="{B93E3BD2-864E-2624-92D8-526DE2BF39F2}"/>
                </a:ext>
              </a:extLst>
            </p:cNvPr>
            <p:cNvSpPr>
              <a:spLocks noChangeShapeType="1"/>
            </p:cNvSpPr>
            <p:nvPr/>
          </p:nvSpPr>
          <p:spPr bwMode="auto">
            <a:xfrm>
              <a:off x="4883150" y="3062288"/>
              <a:ext cx="0" cy="1524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4221" name="Line 19">
              <a:extLst>
                <a:ext uri="{FF2B5EF4-FFF2-40B4-BE49-F238E27FC236}">
                  <a16:creationId xmlns:a16="http://schemas.microsoft.com/office/drawing/2014/main" id="{E9288415-5E35-E231-47F1-BE72F2AF2759}"/>
                </a:ext>
              </a:extLst>
            </p:cNvPr>
            <p:cNvSpPr>
              <a:spLocks noChangeShapeType="1"/>
            </p:cNvSpPr>
            <p:nvPr/>
          </p:nvSpPr>
          <p:spPr bwMode="auto">
            <a:xfrm>
              <a:off x="4552950" y="3138488"/>
              <a:ext cx="304800" cy="0"/>
            </a:xfrm>
            <a:prstGeom prst="line">
              <a:avLst/>
            </a:prstGeom>
            <a:noFill/>
            <a:ln w="1905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sp>
          <p:nvSpPr>
            <p:cNvPr id="41990" name="Text Box 6">
              <a:extLst>
                <a:ext uri="{FF2B5EF4-FFF2-40B4-BE49-F238E27FC236}">
                  <a16:creationId xmlns:a16="http://schemas.microsoft.com/office/drawing/2014/main" id="{61371ACF-0283-FD7A-1FBA-DA11DEF1A161}"/>
                </a:ext>
              </a:extLst>
            </p:cNvPr>
            <p:cNvSpPr txBox="1">
              <a:spLocks noChangeArrowheads="1"/>
            </p:cNvSpPr>
            <p:nvPr/>
          </p:nvSpPr>
          <p:spPr bwMode="auto">
            <a:xfrm>
              <a:off x="4416425" y="2668588"/>
              <a:ext cx="574675" cy="457200"/>
            </a:xfrm>
            <a:prstGeom prst="rect">
              <a:avLst/>
            </a:prstGeom>
            <a:noFill/>
            <a:ln w="9525">
              <a:noFill/>
              <a:miter lim="800000"/>
              <a:headEnd/>
              <a:tailEnd/>
            </a:ln>
            <a:effectLst/>
          </p:spPr>
          <p:txBody>
            <a:bodyPr wrap="none">
              <a:spAutoFit/>
            </a:bodyPr>
            <a:lstStyle/>
            <a:p>
              <a:pPr eaLnBrk="1" fontAlgn="auto" hangingPunct="1">
                <a:spcBef>
                  <a:spcPts val="0"/>
                </a:spcBef>
                <a:spcAft>
                  <a:spcPts val="0"/>
                </a:spcAft>
                <a:defRPr/>
              </a:pPr>
              <a:r>
                <a:rPr lang="en-US" b="1" i="1">
                  <a:solidFill>
                    <a:srgbClr val="CEFF73"/>
                  </a:solidFill>
                  <a:effectLst>
                    <a:outerShdw blurRad="38100" dist="38100" dir="2700000" algn="tl">
                      <a:srgbClr val="C0C0C0"/>
                    </a:outerShdw>
                  </a:effectLst>
                  <a:latin typeface="Arial Narrow" pitchFamily="34" charset="0"/>
                </a:rPr>
                <a:t>R/2</a:t>
              </a:r>
              <a:endParaRPr lang="en-US" b="1" i="1">
                <a:solidFill>
                  <a:srgbClr val="CEFF73"/>
                </a:solidFill>
                <a:latin typeface="Arial Narrow" pitchFamily="34" charset="0"/>
              </a:endParaRPr>
            </a:p>
          </p:txBody>
        </p:sp>
        <p:sp>
          <p:nvSpPr>
            <p:cNvPr id="94223" name="Line 20">
              <a:extLst>
                <a:ext uri="{FF2B5EF4-FFF2-40B4-BE49-F238E27FC236}">
                  <a16:creationId xmlns:a16="http://schemas.microsoft.com/office/drawing/2014/main" id="{FDC03AA6-9BA4-4546-6896-0C0FA983E5B9}"/>
                </a:ext>
              </a:extLst>
            </p:cNvPr>
            <p:cNvSpPr>
              <a:spLocks noChangeShapeType="1"/>
            </p:cNvSpPr>
            <p:nvPr/>
          </p:nvSpPr>
          <p:spPr bwMode="auto">
            <a:xfrm>
              <a:off x="2667000" y="3214688"/>
              <a:ext cx="838200" cy="381000"/>
            </a:xfrm>
            <a:prstGeom prst="line">
              <a:avLst/>
            </a:prstGeom>
            <a:noFill/>
            <a:ln w="53975">
              <a:solidFill>
                <a:srgbClr val="E8EE3E"/>
              </a:solidFill>
              <a:round/>
              <a:headEnd/>
              <a:tailEnd type="triangle" w="med" len="med"/>
            </a:ln>
            <a:effectLst>
              <a:outerShdw dist="35921" dir="2700000" algn="ctr" rotWithShape="0">
                <a:schemeClr val="tx2"/>
              </a:outerShdw>
            </a:effectLst>
            <a:extLst>
              <a:ext uri="{909E8E84-426E-40DD-AFC4-6F175D3DCCD1}">
                <a14:hiddenFill xmlns:a14="http://schemas.microsoft.com/office/drawing/2010/main">
                  <a:noFill/>
                </a14:hiddenFill>
              </a:ext>
            </a:extLst>
          </p:spPr>
          <p:txBody>
            <a:bodyPr wrap="none" anchor="ctr"/>
            <a:lstStyle/>
            <a:p>
              <a:endParaRPr lang="en-IN"/>
            </a:p>
          </p:txBody>
        </p:sp>
        <p:sp>
          <p:nvSpPr>
            <p:cNvPr id="94224" name="Line 21">
              <a:extLst>
                <a:ext uri="{FF2B5EF4-FFF2-40B4-BE49-F238E27FC236}">
                  <a16:creationId xmlns:a16="http://schemas.microsoft.com/office/drawing/2014/main" id="{EE9E7A53-ABF9-B5D9-DA43-3C26496DCD89}"/>
                </a:ext>
              </a:extLst>
            </p:cNvPr>
            <p:cNvSpPr>
              <a:spLocks noChangeShapeType="1"/>
            </p:cNvSpPr>
            <p:nvPr/>
          </p:nvSpPr>
          <p:spPr bwMode="auto">
            <a:xfrm>
              <a:off x="2971800" y="3976688"/>
              <a:ext cx="990600" cy="0"/>
            </a:xfrm>
            <a:prstGeom prst="line">
              <a:avLst/>
            </a:prstGeom>
            <a:noFill/>
            <a:ln w="53975">
              <a:solidFill>
                <a:srgbClr val="E8EE3E"/>
              </a:solidFill>
              <a:round/>
              <a:headEnd/>
              <a:tailEnd type="triangle" w="med" len="med"/>
            </a:ln>
            <a:effectLst>
              <a:outerShdw dist="35921" dir="2700000" algn="ctr" rotWithShape="0">
                <a:schemeClr val="tx2"/>
              </a:outerShdw>
            </a:effectLst>
            <a:extLst>
              <a:ext uri="{909E8E84-426E-40DD-AFC4-6F175D3DCCD1}">
                <a14:hiddenFill xmlns:a14="http://schemas.microsoft.com/office/drawing/2010/main">
                  <a:noFill/>
                </a14:hiddenFill>
              </a:ext>
            </a:extLst>
          </p:spPr>
          <p:txBody>
            <a:bodyPr wrap="none" anchor="ctr"/>
            <a:lstStyle/>
            <a:p>
              <a:endParaRPr lang="en-IN"/>
            </a:p>
          </p:txBody>
        </p:sp>
        <p:sp>
          <p:nvSpPr>
            <p:cNvPr id="94225" name="Line 22">
              <a:extLst>
                <a:ext uri="{FF2B5EF4-FFF2-40B4-BE49-F238E27FC236}">
                  <a16:creationId xmlns:a16="http://schemas.microsoft.com/office/drawing/2014/main" id="{FC5CCB67-ED9B-E9FC-185A-67FC7C26BD6A}"/>
                </a:ext>
              </a:extLst>
            </p:cNvPr>
            <p:cNvSpPr>
              <a:spLocks noChangeShapeType="1"/>
            </p:cNvSpPr>
            <p:nvPr/>
          </p:nvSpPr>
          <p:spPr bwMode="auto">
            <a:xfrm flipV="1">
              <a:off x="2667000" y="4357688"/>
              <a:ext cx="1676400" cy="304800"/>
            </a:xfrm>
            <a:prstGeom prst="line">
              <a:avLst/>
            </a:prstGeom>
            <a:noFill/>
            <a:ln w="50800">
              <a:solidFill>
                <a:srgbClr val="E8EE3E"/>
              </a:solidFill>
              <a:round/>
              <a:headEnd/>
              <a:tailEnd type="triangle" w="med" len="med"/>
            </a:ln>
            <a:effectLst>
              <a:outerShdw dist="35921" dir="2700000" algn="ctr" rotWithShape="0">
                <a:schemeClr val="tx2"/>
              </a:outerShdw>
            </a:effectLst>
            <a:extLst>
              <a:ext uri="{909E8E84-426E-40DD-AFC4-6F175D3DCCD1}">
                <a14:hiddenFill xmlns:a14="http://schemas.microsoft.com/office/drawing/2010/main">
                  <a:noFill/>
                </a14:hiddenFill>
              </a:ext>
            </a:extLst>
          </p:spPr>
          <p:txBody>
            <a:bodyPr wrap="none" anchor="ctr"/>
            <a:lstStyle/>
            <a:p>
              <a:endParaRPr lang="en-IN"/>
            </a:p>
          </p:txBody>
        </p:sp>
        <p:sp>
          <p:nvSpPr>
            <p:cNvPr id="94226" name="Line 23">
              <a:extLst>
                <a:ext uri="{FF2B5EF4-FFF2-40B4-BE49-F238E27FC236}">
                  <a16:creationId xmlns:a16="http://schemas.microsoft.com/office/drawing/2014/main" id="{3203F88F-BF2C-E53D-1C27-308DDEA219CA}"/>
                </a:ext>
              </a:extLst>
            </p:cNvPr>
            <p:cNvSpPr>
              <a:spLocks noChangeShapeType="1"/>
            </p:cNvSpPr>
            <p:nvPr/>
          </p:nvSpPr>
          <p:spPr bwMode="auto">
            <a:xfrm>
              <a:off x="5029200" y="2198688"/>
              <a:ext cx="0" cy="1524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4227" name="Line 24">
              <a:extLst>
                <a:ext uri="{FF2B5EF4-FFF2-40B4-BE49-F238E27FC236}">
                  <a16:creationId xmlns:a16="http://schemas.microsoft.com/office/drawing/2014/main" id="{108FE84F-A72A-0996-5938-8B11ABAF6D49}"/>
                </a:ext>
              </a:extLst>
            </p:cNvPr>
            <p:cNvSpPr>
              <a:spLocks noChangeShapeType="1"/>
            </p:cNvSpPr>
            <p:nvPr/>
          </p:nvSpPr>
          <p:spPr bwMode="auto">
            <a:xfrm>
              <a:off x="4343400" y="2211388"/>
              <a:ext cx="0" cy="152400"/>
            </a:xfrm>
            <a:prstGeom prst="line">
              <a:avLst/>
            </a:prstGeom>
            <a:noFill/>
            <a:ln w="25400">
              <a:solidFill>
                <a:schemeClr val="bg1"/>
              </a:solidFill>
              <a:round/>
              <a:headEnd/>
              <a:tailEnd/>
            </a:ln>
            <a:extLst>
              <a:ext uri="{909E8E84-426E-40DD-AFC4-6F175D3DCCD1}">
                <a14:hiddenFill xmlns:a14="http://schemas.microsoft.com/office/drawing/2010/main">
                  <a:noFill/>
                </a14:hiddenFill>
              </a:ext>
            </a:extLst>
          </p:spPr>
          <p:txBody>
            <a:bodyPr wrap="none" anchor="ctr"/>
            <a:lstStyle/>
            <a:p>
              <a:endParaRPr lang="en-IN"/>
            </a:p>
          </p:txBody>
        </p:sp>
        <p:sp>
          <p:nvSpPr>
            <p:cNvPr id="94228" name="Line 25">
              <a:extLst>
                <a:ext uri="{FF2B5EF4-FFF2-40B4-BE49-F238E27FC236}">
                  <a16:creationId xmlns:a16="http://schemas.microsoft.com/office/drawing/2014/main" id="{D845DFA7-6708-B23D-AEA5-FCC157486807}"/>
                </a:ext>
              </a:extLst>
            </p:cNvPr>
            <p:cNvSpPr>
              <a:spLocks noChangeShapeType="1"/>
            </p:cNvSpPr>
            <p:nvPr/>
          </p:nvSpPr>
          <p:spPr bwMode="auto">
            <a:xfrm>
              <a:off x="4419600" y="2262188"/>
              <a:ext cx="533400" cy="0"/>
            </a:xfrm>
            <a:prstGeom prst="line">
              <a:avLst/>
            </a:prstGeom>
            <a:noFill/>
            <a:ln w="28575">
              <a:solidFill>
                <a:srgbClr val="FFB93A"/>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IN"/>
            </a:p>
          </p:txBody>
        </p:sp>
      </p:grpSp>
      <p:sp>
        <p:nvSpPr>
          <p:cNvPr id="3" name="TextBox 2">
            <a:extLst>
              <a:ext uri="{FF2B5EF4-FFF2-40B4-BE49-F238E27FC236}">
                <a16:creationId xmlns:a16="http://schemas.microsoft.com/office/drawing/2014/main" id="{131CBA64-F6C6-BE16-75E9-17161F7C42F8}"/>
              </a:ext>
            </a:extLst>
          </p:cNvPr>
          <p:cNvSpPr txBox="1"/>
          <p:nvPr/>
        </p:nvSpPr>
        <p:spPr>
          <a:xfrm>
            <a:off x="5461001" y="1970243"/>
            <a:ext cx="3682998" cy="3864135"/>
          </a:xfrm>
          <a:prstGeom prst="rect">
            <a:avLst/>
          </a:prstGeom>
          <a:noFill/>
        </p:spPr>
        <p:txBody>
          <a:bodyPr wrap="square">
            <a:spAutoFit/>
          </a:bodyPr>
          <a:lstStyle/>
          <a:p>
            <a:pPr marL="285750" indent="-285750">
              <a:lnSpc>
                <a:spcPct val="100000"/>
              </a:lnSpc>
              <a:spcBef>
                <a:spcPts val="5"/>
              </a:spcBef>
              <a:buFont typeface="Arial" panose="020B0604020202020204" pitchFamily="34" charset="0"/>
              <a:buChar char="•"/>
            </a:pPr>
            <a:r>
              <a:rPr lang="en-US" sz="1800" dirty="0">
                <a:latin typeface="Times New Roman"/>
                <a:cs typeface="Times New Roman"/>
              </a:rPr>
              <a:t>Splitting</a:t>
            </a:r>
            <a:r>
              <a:rPr lang="en-US" sz="1800" spc="-80" dirty="0">
                <a:latin typeface="Times New Roman"/>
                <a:cs typeface="Times New Roman"/>
              </a:rPr>
              <a:t> </a:t>
            </a:r>
            <a:r>
              <a:rPr lang="en-US" sz="1800" dirty="0">
                <a:latin typeface="Times New Roman"/>
                <a:cs typeface="Times New Roman"/>
              </a:rPr>
              <a:t>the</a:t>
            </a:r>
            <a:r>
              <a:rPr lang="en-US" sz="1800" spc="-20" dirty="0">
                <a:latin typeface="Times New Roman"/>
                <a:cs typeface="Times New Roman"/>
              </a:rPr>
              <a:t> </a:t>
            </a:r>
            <a:r>
              <a:rPr lang="en-US" sz="1800" dirty="0">
                <a:latin typeface="Times New Roman"/>
                <a:cs typeface="Times New Roman"/>
              </a:rPr>
              <a:t>cell</a:t>
            </a:r>
            <a:r>
              <a:rPr lang="en-US" sz="1800" spc="-20" dirty="0">
                <a:latin typeface="Times New Roman"/>
                <a:cs typeface="Times New Roman"/>
              </a:rPr>
              <a:t> </a:t>
            </a:r>
            <a:r>
              <a:rPr lang="en-US" sz="1800" dirty="0">
                <a:latin typeface="Times New Roman"/>
                <a:cs typeface="Times New Roman"/>
              </a:rPr>
              <a:t>reduces</a:t>
            </a:r>
            <a:r>
              <a:rPr lang="en-US" sz="1800" spc="-40" dirty="0">
                <a:latin typeface="Times New Roman"/>
                <a:cs typeface="Times New Roman"/>
              </a:rPr>
              <a:t> </a:t>
            </a:r>
            <a:r>
              <a:rPr lang="en-US" sz="1800" dirty="0">
                <a:latin typeface="Times New Roman"/>
                <a:cs typeface="Times New Roman"/>
              </a:rPr>
              <a:t>the</a:t>
            </a:r>
            <a:r>
              <a:rPr lang="en-US" sz="1800" spc="-25" dirty="0">
                <a:latin typeface="Times New Roman"/>
                <a:cs typeface="Times New Roman"/>
              </a:rPr>
              <a:t> </a:t>
            </a:r>
            <a:r>
              <a:rPr lang="en-US" sz="1800" dirty="0">
                <a:latin typeface="Times New Roman"/>
                <a:cs typeface="Times New Roman"/>
              </a:rPr>
              <a:t>cell</a:t>
            </a:r>
            <a:r>
              <a:rPr lang="en-US" sz="1800" spc="-40" dirty="0">
                <a:latin typeface="Times New Roman"/>
                <a:cs typeface="Times New Roman"/>
              </a:rPr>
              <a:t> </a:t>
            </a:r>
            <a:r>
              <a:rPr lang="en-US" sz="1800" dirty="0">
                <a:latin typeface="Times New Roman"/>
                <a:cs typeface="Times New Roman"/>
              </a:rPr>
              <a:t>size</a:t>
            </a:r>
            <a:r>
              <a:rPr lang="en-US" sz="1800" spc="5" dirty="0">
                <a:latin typeface="Times New Roman"/>
                <a:cs typeface="Times New Roman"/>
              </a:rPr>
              <a:t> </a:t>
            </a:r>
            <a:r>
              <a:rPr lang="en-US" sz="1800" dirty="0">
                <a:latin typeface="Times New Roman"/>
                <a:cs typeface="Times New Roman"/>
              </a:rPr>
              <a:t>and</a:t>
            </a:r>
            <a:r>
              <a:rPr lang="en-US" sz="1800" spc="-20" dirty="0">
                <a:latin typeface="Times New Roman"/>
                <a:cs typeface="Times New Roman"/>
              </a:rPr>
              <a:t> </a:t>
            </a:r>
            <a:r>
              <a:rPr lang="en-US" sz="1800" dirty="0">
                <a:latin typeface="Times New Roman"/>
                <a:cs typeface="Times New Roman"/>
              </a:rPr>
              <a:t>thus</a:t>
            </a:r>
            <a:r>
              <a:rPr lang="en-US" sz="1800" spc="-15" dirty="0">
                <a:latin typeface="Times New Roman"/>
                <a:cs typeface="Times New Roman"/>
              </a:rPr>
              <a:t> </a:t>
            </a:r>
            <a:r>
              <a:rPr lang="en-US" sz="1800" dirty="0">
                <a:latin typeface="Times New Roman"/>
                <a:cs typeface="Times New Roman"/>
              </a:rPr>
              <a:t>more</a:t>
            </a:r>
            <a:r>
              <a:rPr lang="en-US" sz="1800" spc="5" dirty="0">
                <a:latin typeface="Times New Roman"/>
                <a:cs typeface="Times New Roman"/>
              </a:rPr>
              <a:t> </a:t>
            </a:r>
            <a:r>
              <a:rPr lang="en-US" sz="1800" dirty="0">
                <a:latin typeface="Times New Roman"/>
                <a:cs typeface="Times New Roman"/>
              </a:rPr>
              <a:t>number</a:t>
            </a:r>
            <a:r>
              <a:rPr lang="en-US" sz="1800" spc="10" dirty="0">
                <a:latin typeface="Times New Roman"/>
                <a:cs typeface="Times New Roman"/>
              </a:rPr>
              <a:t> </a:t>
            </a:r>
            <a:r>
              <a:rPr lang="en-US" sz="1800" dirty="0">
                <a:latin typeface="Times New Roman"/>
                <a:cs typeface="Times New Roman"/>
              </a:rPr>
              <a:t>of</a:t>
            </a:r>
            <a:r>
              <a:rPr lang="en-US" sz="1800" spc="15" dirty="0">
                <a:latin typeface="Times New Roman"/>
                <a:cs typeface="Times New Roman"/>
              </a:rPr>
              <a:t> </a:t>
            </a:r>
            <a:r>
              <a:rPr lang="en-US" sz="1800" spc="-10" dirty="0">
                <a:latin typeface="Times New Roman"/>
                <a:cs typeface="Times New Roman"/>
              </a:rPr>
              <a:t>cells </a:t>
            </a:r>
            <a:r>
              <a:rPr lang="en-US" sz="1800" dirty="0">
                <a:latin typeface="Times New Roman"/>
                <a:cs typeface="Times New Roman"/>
              </a:rPr>
              <a:t>have</a:t>
            </a:r>
            <a:r>
              <a:rPr lang="en-US" sz="1800" spc="-10" dirty="0">
                <a:latin typeface="Times New Roman"/>
                <a:cs typeface="Times New Roman"/>
              </a:rPr>
              <a:t> </a:t>
            </a:r>
            <a:r>
              <a:rPr lang="en-US" sz="1800" dirty="0">
                <a:latin typeface="Times New Roman"/>
                <a:cs typeface="Times New Roman"/>
              </a:rPr>
              <a:t>to</a:t>
            </a:r>
            <a:r>
              <a:rPr lang="en-US" sz="1800" spc="-30" dirty="0">
                <a:latin typeface="Times New Roman"/>
                <a:cs typeface="Times New Roman"/>
              </a:rPr>
              <a:t> </a:t>
            </a:r>
            <a:r>
              <a:rPr lang="en-US" sz="1800" dirty="0">
                <a:latin typeface="Times New Roman"/>
                <a:cs typeface="Times New Roman"/>
              </a:rPr>
              <a:t>be</a:t>
            </a:r>
            <a:r>
              <a:rPr lang="en-US" sz="1800" spc="-30" dirty="0">
                <a:latin typeface="Times New Roman"/>
                <a:cs typeface="Times New Roman"/>
              </a:rPr>
              <a:t> </a:t>
            </a:r>
            <a:r>
              <a:rPr lang="en-US" sz="1800" spc="-20" dirty="0">
                <a:latin typeface="Times New Roman"/>
                <a:cs typeface="Times New Roman"/>
              </a:rPr>
              <a:t>used</a:t>
            </a:r>
            <a:endParaRPr lang="en-US" sz="1800" dirty="0">
              <a:latin typeface="Times New Roman"/>
              <a:cs typeface="Times New Roman"/>
            </a:endParaRPr>
          </a:p>
          <a:p>
            <a:pPr marL="285750" indent="-285750">
              <a:lnSpc>
                <a:spcPct val="100000"/>
              </a:lnSpc>
              <a:spcBef>
                <a:spcPts val="815"/>
              </a:spcBef>
              <a:buFont typeface="Arial" panose="020B0604020202020204" pitchFamily="34" charset="0"/>
              <a:buChar char="•"/>
            </a:pPr>
            <a:r>
              <a:rPr lang="en-US" sz="1800" dirty="0">
                <a:latin typeface="Times New Roman"/>
                <a:cs typeface="Times New Roman"/>
              </a:rPr>
              <a:t>For</a:t>
            </a:r>
            <a:r>
              <a:rPr lang="en-US" sz="1800" spc="-5" dirty="0">
                <a:latin typeface="Times New Roman"/>
                <a:cs typeface="Times New Roman"/>
              </a:rPr>
              <a:t> </a:t>
            </a:r>
            <a:r>
              <a:rPr lang="en-US" sz="1800" dirty="0">
                <a:latin typeface="Times New Roman"/>
                <a:cs typeface="Times New Roman"/>
              </a:rPr>
              <a:t>the</a:t>
            </a:r>
            <a:r>
              <a:rPr lang="en-US" sz="1800" spc="-45" dirty="0">
                <a:latin typeface="Times New Roman"/>
                <a:cs typeface="Times New Roman"/>
              </a:rPr>
              <a:t> </a:t>
            </a:r>
            <a:r>
              <a:rPr lang="en-US" sz="1800" dirty="0">
                <a:latin typeface="Times New Roman"/>
                <a:cs typeface="Times New Roman"/>
              </a:rPr>
              <a:t>new cells</a:t>
            </a:r>
            <a:r>
              <a:rPr lang="en-US" sz="1800" spc="-45" dirty="0">
                <a:latin typeface="Times New Roman"/>
                <a:cs typeface="Times New Roman"/>
              </a:rPr>
              <a:t> </a:t>
            </a:r>
            <a:r>
              <a:rPr lang="en-US" sz="1800" dirty="0">
                <a:latin typeface="Times New Roman"/>
                <a:cs typeface="Times New Roman"/>
              </a:rPr>
              <a:t>to</a:t>
            </a:r>
            <a:r>
              <a:rPr lang="en-US" sz="1800" spc="-25" dirty="0">
                <a:latin typeface="Times New Roman"/>
                <a:cs typeface="Times New Roman"/>
              </a:rPr>
              <a:t> </a:t>
            </a:r>
            <a:r>
              <a:rPr lang="en-US" sz="1800" dirty="0">
                <a:latin typeface="Times New Roman"/>
                <a:cs typeface="Times New Roman"/>
              </a:rPr>
              <a:t>be</a:t>
            </a:r>
            <a:r>
              <a:rPr lang="en-US" sz="1800" spc="-20" dirty="0">
                <a:latin typeface="Times New Roman"/>
                <a:cs typeface="Times New Roman"/>
              </a:rPr>
              <a:t> </a:t>
            </a:r>
            <a:r>
              <a:rPr lang="en-US" sz="1800" dirty="0">
                <a:latin typeface="Times New Roman"/>
                <a:cs typeface="Times New Roman"/>
              </a:rPr>
              <a:t>smaller</a:t>
            </a:r>
            <a:r>
              <a:rPr lang="en-US" sz="1800" spc="-15" dirty="0">
                <a:latin typeface="Times New Roman"/>
                <a:cs typeface="Times New Roman"/>
              </a:rPr>
              <a:t> </a:t>
            </a:r>
            <a:r>
              <a:rPr lang="en-US" sz="1800" dirty="0">
                <a:latin typeface="Times New Roman"/>
                <a:cs typeface="Times New Roman"/>
              </a:rPr>
              <a:t>in</a:t>
            </a:r>
            <a:r>
              <a:rPr lang="en-US" sz="1800" spc="-30" dirty="0">
                <a:latin typeface="Times New Roman"/>
                <a:cs typeface="Times New Roman"/>
              </a:rPr>
              <a:t> </a:t>
            </a:r>
            <a:r>
              <a:rPr lang="en-US" sz="1800" dirty="0">
                <a:latin typeface="Times New Roman"/>
                <a:cs typeface="Times New Roman"/>
              </a:rPr>
              <a:t>size</a:t>
            </a:r>
            <a:r>
              <a:rPr lang="en-US" sz="1800" spc="-20" dirty="0">
                <a:latin typeface="Times New Roman"/>
                <a:cs typeface="Times New Roman"/>
              </a:rPr>
              <a:t> </a:t>
            </a:r>
            <a:r>
              <a:rPr lang="en-US" sz="1800" dirty="0">
                <a:latin typeface="Times New Roman"/>
                <a:cs typeface="Times New Roman"/>
              </a:rPr>
              <a:t>the</a:t>
            </a:r>
            <a:r>
              <a:rPr lang="en-US" sz="1800" spc="10" dirty="0">
                <a:latin typeface="Times New Roman"/>
                <a:cs typeface="Times New Roman"/>
              </a:rPr>
              <a:t> </a:t>
            </a:r>
            <a:r>
              <a:rPr lang="en-US" sz="1800" dirty="0">
                <a:latin typeface="Times New Roman"/>
                <a:cs typeface="Times New Roman"/>
              </a:rPr>
              <a:t>transmit</a:t>
            </a:r>
            <a:r>
              <a:rPr lang="en-US" sz="1800" spc="-15" dirty="0">
                <a:latin typeface="Times New Roman"/>
                <a:cs typeface="Times New Roman"/>
              </a:rPr>
              <a:t> </a:t>
            </a:r>
            <a:r>
              <a:rPr lang="en-US" sz="1800" dirty="0">
                <a:latin typeface="Times New Roman"/>
                <a:cs typeface="Times New Roman"/>
              </a:rPr>
              <a:t>power of</a:t>
            </a:r>
            <a:r>
              <a:rPr lang="en-US" sz="1800" spc="-20" dirty="0">
                <a:latin typeface="Times New Roman"/>
                <a:cs typeface="Times New Roman"/>
              </a:rPr>
              <a:t> </a:t>
            </a:r>
            <a:r>
              <a:rPr lang="en-US" sz="1800" dirty="0">
                <a:latin typeface="Times New Roman"/>
                <a:cs typeface="Times New Roman"/>
              </a:rPr>
              <a:t>these</a:t>
            </a:r>
            <a:r>
              <a:rPr lang="en-US" sz="1800" spc="-45" dirty="0">
                <a:latin typeface="Times New Roman"/>
                <a:cs typeface="Times New Roman"/>
              </a:rPr>
              <a:t> </a:t>
            </a:r>
            <a:r>
              <a:rPr lang="en-US" sz="1800" spc="-10" dirty="0">
                <a:latin typeface="Times New Roman"/>
                <a:cs typeface="Times New Roman"/>
              </a:rPr>
              <a:t>cells </a:t>
            </a:r>
            <a:r>
              <a:rPr lang="en-US" sz="1800" dirty="0">
                <a:latin typeface="Times New Roman"/>
                <a:cs typeface="Times New Roman"/>
              </a:rPr>
              <a:t>must</a:t>
            </a:r>
            <a:r>
              <a:rPr lang="en-US" sz="1800" spc="-15" dirty="0">
                <a:latin typeface="Times New Roman"/>
                <a:cs typeface="Times New Roman"/>
              </a:rPr>
              <a:t> </a:t>
            </a:r>
            <a:r>
              <a:rPr lang="en-US" sz="1800" dirty="0">
                <a:latin typeface="Times New Roman"/>
                <a:cs typeface="Times New Roman"/>
              </a:rPr>
              <a:t>be</a:t>
            </a:r>
            <a:r>
              <a:rPr lang="en-US" sz="1800" spc="-35" dirty="0">
                <a:latin typeface="Times New Roman"/>
                <a:cs typeface="Times New Roman"/>
              </a:rPr>
              <a:t> </a:t>
            </a:r>
            <a:r>
              <a:rPr lang="en-US" sz="1800" spc="-10" dirty="0">
                <a:latin typeface="Times New Roman"/>
                <a:cs typeface="Times New Roman"/>
              </a:rPr>
              <a:t>reduced.</a:t>
            </a:r>
            <a:endParaRPr lang="en-US" sz="1800" dirty="0">
              <a:latin typeface="Times New Roman"/>
              <a:cs typeface="Times New Roman"/>
            </a:endParaRPr>
          </a:p>
          <a:p>
            <a:pPr marL="285750" indent="-285750">
              <a:lnSpc>
                <a:spcPct val="100000"/>
              </a:lnSpc>
              <a:spcBef>
                <a:spcPts val="795"/>
              </a:spcBef>
              <a:buFont typeface="Arial" panose="020B0604020202020204" pitchFamily="34" charset="0"/>
              <a:buChar char="•"/>
            </a:pPr>
            <a:r>
              <a:rPr lang="en-US" sz="1800" dirty="0">
                <a:latin typeface="Arial"/>
                <a:cs typeface="Arial"/>
              </a:rPr>
              <a:t>Idea</a:t>
            </a:r>
            <a:r>
              <a:rPr lang="en-US" sz="1800" spc="-50" dirty="0">
                <a:latin typeface="Arial"/>
                <a:cs typeface="Arial"/>
              </a:rPr>
              <a:t> </a:t>
            </a:r>
            <a:r>
              <a:rPr lang="en-US" sz="1800" dirty="0">
                <a:latin typeface="Arial"/>
                <a:cs typeface="Arial"/>
              </a:rPr>
              <a:t>is</a:t>
            </a:r>
            <a:r>
              <a:rPr lang="en-US" sz="1800" spc="-10" dirty="0">
                <a:latin typeface="Arial"/>
                <a:cs typeface="Arial"/>
              </a:rPr>
              <a:t> </a:t>
            </a:r>
            <a:r>
              <a:rPr lang="en-US" sz="1800" dirty="0">
                <a:latin typeface="Arial"/>
                <a:cs typeface="Arial"/>
              </a:rPr>
              <a:t>to</a:t>
            </a:r>
            <a:r>
              <a:rPr lang="en-US" sz="1800" spc="-35" dirty="0">
                <a:latin typeface="Arial"/>
                <a:cs typeface="Arial"/>
              </a:rPr>
              <a:t> </a:t>
            </a:r>
            <a:r>
              <a:rPr lang="en-US" sz="1800" dirty="0">
                <a:latin typeface="Arial"/>
                <a:cs typeface="Arial"/>
              </a:rPr>
              <a:t>keep</a:t>
            </a:r>
            <a:r>
              <a:rPr lang="en-US" sz="1800" spc="-65" dirty="0">
                <a:latin typeface="Arial"/>
                <a:cs typeface="Arial"/>
              </a:rPr>
              <a:t> </a:t>
            </a:r>
            <a:r>
              <a:rPr lang="en-US" sz="1800" dirty="0">
                <a:latin typeface="Arial"/>
                <a:cs typeface="Arial"/>
              </a:rPr>
              <a:t>Q=D/R</a:t>
            </a:r>
            <a:r>
              <a:rPr lang="en-US" sz="1800" spc="-35" dirty="0">
                <a:latin typeface="Arial"/>
                <a:cs typeface="Arial"/>
              </a:rPr>
              <a:t> </a:t>
            </a:r>
            <a:r>
              <a:rPr lang="en-US" sz="1800" dirty="0">
                <a:latin typeface="Arial"/>
                <a:cs typeface="Arial"/>
              </a:rPr>
              <a:t>constant</a:t>
            </a:r>
            <a:r>
              <a:rPr lang="en-US" sz="1800" spc="-50" dirty="0">
                <a:latin typeface="Arial"/>
                <a:cs typeface="Arial"/>
              </a:rPr>
              <a:t> </a:t>
            </a:r>
            <a:r>
              <a:rPr lang="en-US" sz="1800" dirty="0">
                <a:latin typeface="Arial"/>
                <a:cs typeface="Arial"/>
              </a:rPr>
              <a:t>while</a:t>
            </a:r>
            <a:r>
              <a:rPr lang="en-US" sz="1800" spc="35" dirty="0">
                <a:latin typeface="Arial"/>
                <a:cs typeface="Arial"/>
              </a:rPr>
              <a:t> </a:t>
            </a:r>
            <a:r>
              <a:rPr lang="en-US" sz="1800" dirty="0">
                <a:latin typeface="Arial"/>
                <a:cs typeface="Arial"/>
              </a:rPr>
              <a:t>decreasing</a:t>
            </a:r>
            <a:r>
              <a:rPr lang="en-US" sz="1800" spc="-35" dirty="0">
                <a:latin typeface="Arial"/>
                <a:cs typeface="Arial"/>
              </a:rPr>
              <a:t> </a:t>
            </a:r>
            <a:r>
              <a:rPr lang="en-US" sz="1800" spc="-50" dirty="0">
                <a:latin typeface="Arial"/>
                <a:cs typeface="Arial"/>
              </a:rPr>
              <a:t>R</a:t>
            </a:r>
          </a:p>
          <a:p>
            <a:pPr marL="285750" indent="-285750">
              <a:lnSpc>
                <a:spcPct val="100000"/>
              </a:lnSpc>
              <a:spcBef>
                <a:spcPts val="795"/>
              </a:spcBef>
              <a:buFont typeface="Arial" panose="020B0604020202020204" pitchFamily="34" charset="0"/>
              <a:buChar char="•"/>
            </a:pPr>
            <a:endParaRPr lang="en-US" sz="1800" dirty="0">
              <a:latin typeface="Arial"/>
              <a:cs typeface="Arial"/>
            </a:endParaRPr>
          </a:p>
          <a:p>
            <a:pPr>
              <a:lnSpc>
                <a:spcPts val="2630"/>
              </a:lnSpc>
            </a:pPr>
            <a:r>
              <a:rPr lang="en-US" sz="1800" dirty="0">
                <a:latin typeface="Times New Roman"/>
                <a:cs typeface="Times New Roman"/>
              </a:rPr>
              <a:t>More</a:t>
            </a:r>
            <a:r>
              <a:rPr lang="en-US" sz="1800" spc="-50" dirty="0">
                <a:latin typeface="Times New Roman"/>
                <a:cs typeface="Times New Roman"/>
              </a:rPr>
              <a:t> </a:t>
            </a:r>
            <a:r>
              <a:rPr lang="en-US" sz="1800" dirty="0">
                <a:latin typeface="Times New Roman"/>
                <a:cs typeface="Times New Roman"/>
              </a:rPr>
              <a:t>number</a:t>
            </a:r>
            <a:r>
              <a:rPr lang="en-US" sz="1800" spc="10" dirty="0">
                <a:latin typeface="Times New Roman"/>
                <a:cs typeface="Times New Roman"/>
              </a:rPr>
              <a:t> </a:t>
            </a:r>
            <a:r>
              <a:rPr lang="en-US" sz="1800" dirty="0">
                <a:latin typeface="Times New Roman"/>
                <a:cs typeface="Times New Roman"/>
              </a:rPr>
              <a:t>of</a:t>
            </a:r>
            <a:r>
              <a:rPr lang="en-US" sz="1800" spc="5" dirty="0">
                <a:latin typeface="Times New Roman"/>
                <a:cs typeface="Times New Roman"/>
              </a:rPr>
              <a:t> </a:t>
            </a:r>
            <a:r>
              <a:rPr lang="en-US" sz="1800" dirty="0">
                <a:latin typeface="Times New Roman"/>
                <a:cs typeface="Times New Roman"/>
              </a:rPr>
              <a:t>cells</a:t>
            </a:r>
            <a:r>
              <a:rPr lang="en-US" sz="1800" spc="-70" dirty="0">
                <a:latin typeface="Times New Roman"/>
                <a:cs typeface="Times New Roman"/>
              </a:rPr>
              <a:t> </a:t>
            </a:r>
            <a:r>
              <a:rPr lang="en-US" sz="1800" dirty="0">
                <a:latin typeface="MS PGothic"/>
                <a:cs typeface="MS PGothic"/>
              </a:rPr>
              <a:t>►</a:t>
            </a:r>
            <a:r>
              <a:rPr lang="en-US" sz="1800" spc="-145" dirty="0">
                <a:latin typeface="MS PGothic"/>
                <a:cs typeface="MS PGothic"/>
              </a:rPr>
              <a:t> </a:t>
            </a:r>
            <a:r>
              <a:rPr lang="en-US" sz="1800" dirty="0">
                <a:latin typeface="Times New Roman"/>
                <a:cs typeface="Times New Roman"/>
              </a:rPr>
              <a:t>more</a:t>
            </a:r>
            <a:r>
              <a:rPr lang="en-US" sz="1800" spc="20" dirty="0">
                <a:latin typeface="Times New Roman"/>
                <a:cs typeface="Times New Roman"/>
              </a:rPr>
              <a:t> </a:t>
            </a:r>
            <a:r>
              <a:rPr lang="en-US" sz="1800" dirty="0">
                <a:latin typeface="Times New Roman"/>
                <a:cs typeface="Times New Roman"/>
              </a:rPr>
              <a:t>number of</a:t>
            </a:r>
            <a:r>
              <a:rPr lang="en-US" sz="1800" spc="-25" dirty="0">
                <a:latin typeface="Times New Roman"/>
                <a:cs typeface="Times New Roman"/>
              </a:rPr>
              <a:t> </a:t>
            </a:r>
            <a:r>
              <a:rPr lang="en-US" sz="1800" dirty="0">
                <a:latin typeface="Times New Roman"/>
                <a:cs typeface="Times New Roman"/>
              </a:rPr>
              <a:t>clusters</a:t>
            </a:r>
            <a:r>
              <a:rPr lang="en-US" sz="1800" spc="-55" dirty="0">
                <a:latin typeface="Times New Roman"/>
                <a:cs typeface="Times New Roman"/>
              </a:rPr>
              <a:t> </a:t>
            </a:r>
            <a:r>
              <a:rPr lang="en-US" sz="1800" dirty="0">
                <a:latin typeface="MS PGothic"/>
                <a:cs typeface="MS PGothic"/>
              </a:rPr>
              <a:t>►</a:t>
            </a:r>
            <a:r>
              <a:rPr lang="en-US" sz="1800" spc="-140" dirty="0">
                <a:latin typeface="MS PGothic"/>
                <a:cs typeface="MS PGothic"/>
              </a:rPr>
              <a:t> </a:t>
            </a:r>
            <a:r>
              <a:rPr lang="en-US" sz="1800" dirty="0">
                <a:latin typeface="Times New Roman"/>
                <a:cs typeface="Times New Roman"/>
              </a:rPr>
              <a:t>more</a:t>
            </a:r>
            <a:r>
              <a:rPr lang="en-US" sz="1800" spc="20" dirty="0">
                <a:latin typeface="Times New Roman"/>
                <a:cs typeface="Times New Roman"/>
              </a:rPr>
              <a:t> </a:t>
            </a:r>
            <a:r>
              <a:rPr lang="en-US" sz="1800" dirty="0">
                <a:latin typeface="Times New Roman"/>
                <a:cs typeface="Times New Roman"/>
              </a:rPr>
              <a:t>channels</a:t>
            </a:r>
            <a:r>
              <a:rPr lang="en-US" sz="1800" spc="-60" dirty="0">
                <a:latin typeface="Times New Roman"/>
                <a:cs typeface="Times New Roman"/>
              </a:rPr>
              <a:t> </a:t>
            </a:r>
            <a:r>
              <a:rPr lang="en-US" sz="1800" spc="-10" dirty="0">
                <a:latin typeface="MS PGothic"/>
                <a:cs typeface="MS PGothic"/>
              </a:rPr>
              <a:t>►</a:t>
            </a:r>
            <a:r>
              <a:rPr lang="en-US" sz="1800" spc="-10" dirty="0">
                <a:latin typeface="Times New Roman"/>
                <a:cs typeface="Times New Roman"/>
              </a:rPr>
              <a:t>high</a:t>
            </a:r>
            <a:endParaRPr lang="en-US" sz="1800" dirty="0">
              <a:latin typeface="Times New Roman"/>
              <a:cs typeface="Times New Roman"/>
            </a:endParaRPr>
          </a:p>
          <a:p>
            <a:pPr marL="3175">
              <a:lnSpc>
                <a:spcPts val="2630"/>
              </a:lnSpc>
            </a:pPr>
            <a:r>
              <a:rPr lang="en-US" sz="1800" spc="-10" dirty="0">
                <a:latin typeface="Times New Roman"/>
                <a:cs typeface="Times New Roman"/>
              </a:rPr>
              <a:t>capacity</a:t>
            </a:r>
            <a:endParaRPr lang="en-US" sz="1800" dirty="0">
              <a:latin typeface="Times New Roman"/>
              <a:cs typeface="Times New Roman"/>
            </a:endParaRPr>
          </a:p>
        </p:txBody>
      </p:sp>
    </p:spTree>
    <p:extLst>
      <p:ext uri="{BB962C8B-B14F-4D97-AF65-F5344CB8AC3E}">
        <p14:creationId xmlns:p14="http://schemas.microsoft.com/office/powerpoint/2010/main" val="85201505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026">
            <a:extLst>
              <a:ext uri="{FF2B5EF4-FFF2-40B4-BE49-F238E27FC236}">
                <a16:creationId xmlns:a16="http://schemas.microsoft.com/office/drawing/2014/main" id="{765F7409-0753-E44D-30FB-6175ECED6A53}"/>
              </a:ext>
            </a:extLst>
          </p:cNvPr>
          <p:cNvSpPr>
            <a:spLocks noGrp="1" noChangeArrowheads="1"/>
          </p:cNvSpPr>
          <p:nvPr>
            <p:ph type="title"/>
          </p:nvPr>
        </p:nvSpPr>
        <p:spPr/>
        <p:txBody>
          <a:bodyPr/>
          <a:lstStyle/>
          <a:p>
            <a:r>
              <a:rPr lang="en-US" altLang="zh-TW">
                <a:latin typeface="Times New Roman" panose="02020603050405020304" pitchFamily="18" charset="0"/>
                <a:ea typeface="PMingLiU" panose="02020500000000000000" pitchFamily="18" charset="-120"/>
              </a:rPr>
              <a:t>Wireless Comes of Age</a:t>
            </a:r>
          </a:p>
        </p:txBody>
      </p:sp>
      <p:sp>
        <p:nvSpPr>
          <p:cNvPr id="16387" name="Rectangle 1027">
            <a:extLst>
              <a:ext uri="{FF2B5EF4-FFF2-40B4-BE49-F238E27FC236}">
                <a16:creationId xmlns:a16="http://schemas.microsoft.com/office/drawing/2014/main" id="{09921BC0-DD21-BAB2-FCF8-D25FE8CD8383}"/>
              </a:ext>
            </a:extLst>
          </p:cNvPr>
          <p:cNvSpPr>
            <a:spLocks noGrp="1" noChangeArrowheads="1"/>
          </p:cNvSpPr>
          <p:nvPr>
            <p:ph type="body" idx="1"/>
          </p:nvPr>
        </p:nvSpPr>
        <p:spPr/>
        <p:txBody>
          <a:bodyPr/>
          <a:lstStyle/>
          <a:p>
            <a:pPr>
              <a:lnSpc>
                <a:spcPct val="90000"/>
              </a:lnSpc>
            </a:pPr>
            <a:r>
              <a:rPr lang="en-US" altLang="zh-TW">
                <a:solidFill>
                  <a:schemeClr val="hlink"/>
                </a:solidFill>
                <a:latin typeface="Times New Roman" panose="02020603050405020304" pitchFamily="18" charset="0"/>
                <a:ea typeface="PMingLiU" panose="02020500000000000000" pitchFamily="18" charset="-120"/>
              </a:rPr>
              <a:t>Guglielmo Marconi </a:t>
            </a:r>
            <a:r>
              <a:rPr lang="en-US" altLang="zh-TW">
                <a:latin typeface="Times New Roman" panose="02020603050405020304" pitchFamily="18" charset="0"/>
                <a:ea typeface="PMingLiU" panose="02020500000000000000" pitchFamily="18" charset="-120"/>
              </a:rPr>
              <a:t>invented the wireless telegraph in 1896</a:t>
            </a:r>
          </a:p>
          <a:p>
            <a:pPr lvl="1">
              <a:lnSpc>
                <a:spcPct val="90000"/>
              </a:lnSpc>
            </a:pPr>
            <a:r>
              <a:rPr lang="en-US" altLang="zh-TW">
                <a:latin typeface="Times New Roman" panose="02020603050405020304" pitchFamily="18" charset="0"/>
                <a:ea typeface="PMingLiU" panose="02020500000000000000" pitchFamily="18" charset="-120"/>
              </a:rPr>
              <a:t>Communication by encoding alphanumeric characters in analog signal</a:t>
            </a:r>
          </a:p>
          <a:p>
            <a:pPr lvl="1">
              <a:lnSpc>
                <a:spcPct val="90000"/>
              </a:lnSpc>
            </a:pPr>
            <a:r>
              <a:rPr lang="en-US" altLang="zh-TW">
                <a:solidFill>
                  <a:schemeClr val="hlink"/>
                </a:solidFill>
                <a:latin typeface="Times New Roman" panose="02020603050405020304" pitchFamily="18" charset="0"/>
                <a:ea typeface="PMingLiU" panose="02020500000000000000" pitchFamily="18" charset="-120"/>
              </a:rPr>
              <a:t>Sent telegraphic signals across the Atlantic Ocean in 1901</a:t>
            </a:r>
          </a:p>
          <a:p>
            <a:pPr>
              <a:lnSpc>
                <a:spcPct val="90000"/>
              </a:lnSpc>
            </a:pPr>
            <a:r>
              <a:rPr lang="en-US" altLang="zh-TW">
                <a:latin typeface="Times New Roman" panose="02020603050405020304" pitchFamily="18" charset="0"/>
                <a:ea typeface="PMingLiU" panose="02020500000000000000" pitchFamily="18" charset="-120"/>
              </a:rPr>
              <a:t>Communications satellites launched in 1960s</a:t>
            </a:r>
          </a:p>
          <a:p>
            <a:pPr>
              <a:lnSpc>
                <a:spcPct val="90000"/>
              </a:lnSpc>
            </a:pPr>
            <a:r>
              <a:rPr lang="en-US" altLang="zh-TW">
                <a:latin typeface="Times New Roman" panose="02020603050405020304" pitchFamily="18" charset="0"/>
                <a:ea typeface="PMingLiU" panose="02020500000000000000" pitchFamily="18" charset="-120"/>
              </a:rPr>
              <a:t>Advances in wireless technology</a:t>
            </a:r>
          </a:p>
          <a:p>
            <a:pPr lvl="1">
              <a:lnSpc>
                <a:spcPct val="90000"/>
              </a:lnSpc>
            </a:pPr>
            <a:r>
              <a:rPr lang="en-US" altLang="zh-TW">
                <a:latin typeface="Times New Roman" panose="02020603050405020304" pitchFamily="18" charset="0"/>
                <a:ea typeface="PMingLiU" panose="02020500000000000000" pitchFamily="18" charset="-120"/>
              </a:rPr>
              <a:t>Radio, television, communication satellites, wireless networking, cellular technology</a:t>
            </a:r>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35D52FD0-DBF2-6668-690B-8228D5AA0356}"/>
              </a:ext>
            </a:extLst>
          </p:cNvPr>
          <p:cNvSpPr>
            <a:spLocks noGrp="1" noChangeArrowheads="1"/>
          </p:cNvSpPr>
          <p:nvPr>
            <p:ph type="title"/>
          </p:nvPr>
        </p:nvSpPr>
        <p:spPr/>
        <p:txBody>
          <a:bodyPr/>
          <a:lstStyle/>
          <a:p>
            <a:r>
              <a:rPr lang="en-US" altLang="en-US"/>
              <a:t>System capacity increase using cell splitting</a:t>
            </a:r>
          </a:p>
        </p:txBody>
      </p:sp>
      <p:sp>
        <p:nvSpPr>
          <p:cNvPr id="95235" name="Rectangle 3">
            <a:extLst>
              <a:ext uri="{FF2B5EF4-FFF2-40B4-BE49-F238E27FC236}">
                <a16:creationId xmlns:a16="http://schemas.microsoft.com/office/drawing/2014/main" id="{D1EF767E-F3CD-E2D9-803B-D10090B0A790}"/>
              </a:ext>
            </a:extLst>
          </p:cNvPr>
          <p:cNvSpPr>
            <a:spLocks noGrp="1" noChangeArrowheads="1"/>
          </p:cNvSpPr>
          <p:nvPr>
            <p:ph idx="1"/>
          </p:nvPr>
        </p:nvSpPr>
        <p:spPr/>
        <p:txBody>
          <a:bodyPr/>
          <a:lstStyle/>
          <a:p>
            <a:r>
              <a:rPr lang="en-US" altLang="en-US"/>
              <a:t>Example</a:t>
            </a:r>
          </a:p>
          <a:p>
            <a:pPr lvl="1"/>
            <a:r>
              <a:rPr lang="en-US" altLang="en-US"/>
              <a:t>Consider a R - </a:t>
            </a:r>
            <a:r>
              <a:rPr lang="en-US" altLang="en-US" i="1"/>
              <a:t>R</a:t>
            </a:r>
            <a:r>
              <a:rPr lang="en-US" altLang="en-US"/>
              <a:t>/2 cell splitting </a:t>
            </a:r>
            <a:br>
              <a:rPr lang="en-US" altLang="en-US"/>
            </a:br>
            <a:r>
              <a:rPr lang="en-US" altLang="en-US"/>
              <a:t>system with R = 1 km.</a:t>
            </a:r>
          </a:p>
        </p:txBody>
      </p:sp>
    </p:spTree>
    <p:extLst>
      <p:ext uri="{BB962C8B-B14F-4D97-AF65-F5344CB8AC3E}">
        <p14:creationId xmlns:p14="http://schemas.microsoft.com/office/powerpoint/2010/main" val="1579480767"/>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a:extLst>
              <a:ext uri="{FF2B5EF4-FFF2-40B4-BE49-F238E27FC236}">
                <a16:creationId xmlns:a16="http://schemas.microsoft.com/office/drawing/2014/main" id="{96F63BDB-32A8-D52F-11A8-8CB4AD46CB62}"/>
              </a:ext>
            </a:extLst>
          </p:cNvPr>
          <p:cNvSpPr>
            <a:spLocks noGrp="1" noChangeArrowheads="1"/>
          </p:cNvSpPr>
          <p:nvPr>
            <p:ph type="title"/>
          </p:nvPr>
        </p:nvSpPr>
        <p:spPr/>
        <p:txBody>
          <a:bodyPr/>
          <a:lstStyle/>
          <a:p>
            <a:r>
              <a:rPr kumimoji="1" lang="en-GB" altLang="en-US"/>
              <a:t>Cell Splitting</a:t>
            </a:r>
          </a:p>
        </p:txBody>
      </p:sp>
      <p:pic>
        <p:nvPicPr>
          <p:cNvPr id="96259" name="Picture 4" descr="Z-Cell Splitting                                               002828C9  Mnementh                      BEAE7A2F:">
            <a:extLst>
              <a:ext uri="{FF2B5EF4-FFF2-40B4-BE49-F238E27FC236}">
                <a16:creationId xmlns:a16="http://schemas.microsoft.com/office/drawing/2014/main" id="{FA980091-5DA3-075B-B32B-A64D5F064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265" t="17897" r="9265" b="25056"/>
          <a:stretch>
            <a:fillRect/>
          </a:stretch>
        </p:blipFill>
        <p:spPr bwMode="auto">
          <a:xfrm>
            <a:off x="1828800" y="1447800"/>
            <a:ext cx="5697538"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083566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a:extLst>
              <a:ext uri="{FF2B5EF4-FFF2-40B4-BE49-F238E27FC236}">
                <a16:creationId xmlns:a16="http://schemas.microsoft.com/office/drawing/2014/main" id="{05B4A250-5E72-C198-102A-3FF963BFA13A}"/>
              </a:ext>
            </a:extLst>
          </p:cNvPr>
          <p:cNvSpPr>
            <a:spLocks noGrp="1" noChangeArrowheads="1"/>
          </p:cNvSpPr>
          <p:nvPr>
            <p:ph type="title"/>
          </p:nvPr>
        </p:nvSpPr>
        <p:spPr>
          <a:xfrm>
            <a:off x="685800" y="152400"/>
            <a:ext cx="7772400" cy="838200"/>
          </a:xfrm>
        </p:spPr>
        <p:txBody>
          <a:bodyPr/>
          <a:lstStyle/>
          <a:p>
            <a:r>
              <a:rPr lang="en-US" altLang="en-US" sz="3600">
                <a:solidFill>
                  <a:schemeClr val="tx1"/>
                </a:solidFill>
                <a:latin typeface="Times New Roman" panose="02020603050405020304" pitchFamily="18" charset="0"/>
              </a:rPr>
              <a:t>Cell Splitting</a:t>
            </a:r>
          </a:p>
        </p:txBody>
      </p:sp>
      <p:sp>
        <p:nvSpPr>
          <p:cNvPr id="98307" name="Slide Number Placeholder 4">
            <a:extLst>
              <a:ext uri="{FF2B5EF4-FFF2-40B4-BE49-F238E27FC236}">
                <a16:creationId xmlns:a16="http://schemas.microsoft.com/office/drawing/2014/main" id="{B24F9C6C-3287-DA59-BE44-E838CF7681CD}"/>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168A801-A7A7-4AAE-82F3-F69119D07CF4}" type="slidenum">
              <a:rPr lang="en-US" altLang="en-US" smtClean="0"/>
              <a:pPr/>
              <a:t>132</a:t>
            </a:fld>
            <a:endParaRPr lang="en-US" altLang="en-US"/>
          </a:p>
        </p:txBody>
      </p:sp>
      <p:grpSp>
        <p:nvGrpSpPr>
          <p:cNvPr id="98308" name="Group 95">
            <a:extLst>
              <a:ext uri="{FF2B5EF4-FFF2-40B4-BE49-F238E27FC236}">
                <a16:creationId xmlns:a16="http://schemas.microsoft.com/office/drawing/2014/main" id="{DA2DD0C5-0495-6491-9A21-1D86DF7E32E5}"/>
              </a:ext>
            </a:extLst>
          </p:cNvPr>
          <p:cNvGrpSpPr>
            <a:grpSpLocks/>
          </p:cNvGrpSpPr>
          <p:nvPr/>
        </p:nvGrpSpPr>
        <p:grpSpPr bwMode="auto">
          <a:xfrm>
            <a:off x="304800" y="1371600"/>
            <a:ext cx="5029200" cy="4648200"/>
            <a:chOff x="192" y="864"/>
            <a:chExt cx="3168" cy="2928"/>
          </a:xfrm>
        </p:grpSpPr>
        <p:sp>
          <p:nvSpPr>
            <p:cNvPr id="98361" name="Line 4">
              <a:extLst>
                <a:ext uri="{FF2B5EF4-FFF2-40B4-BE49-F238E27FC236}">
                  <a16:creationId xmlns:a16="http://schemas.microsoft.com/office/drawing/2014/main" id="{35971E2A-13A7-98C5-F4ED-CC37B3ECBD1C}"/>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62" name="Line 5">
              <a:extLst>
                <a:ext uri="{FF2B5EF4-FFF2-40B4-BE49-F238E27FC236}">
                  <a16:creationId xmlns:a16="http://schemas.microsoft.com/office/drawing/2014/main" id="{BC4DAC4B-91B9-FE3A-3BA8-7CFC89351FAE}"/>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63" name="Line 6">
              <a:extLst>
                <a:ext uri="{FF2B5EF4-FFF2-40B4-BE49-F238E27FC236}">
                  <a16:creationId xmlns:a16="http://schemas.microsoft.com/office/drawing/2014/main" id="{7FB135E8-5C98-8B53-50C7-2534B2EC3874}"/>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64" name="Line 7">
              <a:extLst>
                <a:ext uri="{FF2B5EF4-FFF2-40B4-BE49-F238E27FC236}">
                  <a16:creationId xmlns:a16="http://schemas.microsoft.com/office/drawing/2014/main" id="{2ABD9601-4FFB-5DEE-ED20-C4D4393F79FF}"/>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65" name="Line 8">
              <a:extLst>
                <a:ext uri="{FF2B5EF4-FFF2-40B4-BE49-F238E27FC236}">
                  <a16:creationId xmlns:a16="http://schemas.microsoft.com/office/drawing/2014/main" id="{C2F0063D-1134-315E-4C0D-188165C967A9}"/>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66" name="Line 9">
              <a:extLst>
                <a:ext uri="{FF2B5EF4-FFF2-40B4-BE49-F238E27FC236}">
                  <a16:creationId xmlns:a16="http://schemas.microsoft.com/office/drawing/2014/main" id="{4A276C67-A486-F621-78B2-74ED595E265D}"/>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67" name="Line 10">
              <a:extLst>
                <a:ext uri="{FF2B5EF4-FFF2-40B4-BE49-F238E27FC236}">
                  <a16:creationId xmlns:a16="http://schemas.microsoft.com/office/drawing/2014/main" id="{6C7E4055-023F-CBFD-1FD1-23755A50DC54}"/>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68" name="Line 11">
              <a:extLst>
                <a:ext uri="{FF2B5EF4-FFF2-40B4-BE49-F238E27FC236}">
                  <a16:creationId xmlns:a16="http://schemas.microsoft.com/office/drawing/2014/main" id="{CB668094-E59A-0A3A-25E3-5D64F0232D65}"/>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69" name="Line 12">
              <a:extLst>
                <a:ext uri="{FF2B5EF4-FFF2-40B4-BE49-F238E27FC236}">
                  <a16:creationId xmlns:a16="http://schemas.microsoft.com/office/drawing/2014/main" id="{70222E39-73A3-E394-A2AE-C8DCD325B214}"/>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0" name="Line 13">
              <a:extLst>
                <a:ext uri="{FF2B5EF4-FFF2-40B4-BE49-F238E27FC236}">
                  <a16:creationId xmlns:a16="http://schemas.microsoft.com/office/drawing/2014/main" id="{E51359C6-AC03-4341-4032-FDCD6EF42DAB}"/>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1" name="Line 14">
              <a:extLst>
                <a:ext uri="{FF2B5EF4-FFF2-40B4-BE49-F238E27FC236}">
                  <a16:creationId xmlns:a16="http://schemas.microsoft.com/office/drawing/2014/main" id="{226A8ADE-8A14-E51F-5B31-5E3EAFEA4577}"/>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2" name="Line 15">
              <a:extLst>
                <a:ext uri="{FF2B5EF4-FFF2-40B4-BE49-F238E27FC236}">
                  <a16:creationId xmlns:a16="http://schemas.microsoft.com/office/drawing/2014/main" id="{17B738DE-DCC0-7980-3465-432EFF52DFCC}"/>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3" name="Line 16">
              <a:extLst>
                <a:ext uri="{FF2B5EF4-FFF2-40B4-BE49-F238E27FC236}">
                  <a16:creationId xmlns:a16="http://schemas.microsoft.com/office/drawing/2014/main" id="{A83060F0-8AD4-1E6B-2F2A-6DE365800D50}"/>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4" name="Line 17">
              <a:extLst>
                <a:ext uri="{FF2B5EF4-FFF2-40B4-BE49-F238E27FC236}">
                  <a16:creationId xmlns:a16="http://schemas.microsoft.com/office/drawing/2014/main" id="{B5DEE95B-2595-7112-A535-C31D0909739C}"/>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5" name="Line 18">
              <a:extLst>
                <a:ext uri="{FF2B5EF4-FFF2-40B4-BE49-F238E27FC236}">
                  <a16:creationId xmlns:a16="http://schemas.microsoft.com/office/drawing/2014/main" id="{82DAE623-B9FB-D484-8753-0F525A04F2FB}"/>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6" name="Line 19">
              <a:extLst>
                <a:ext uri="{FF2B5EF4-FFF2-40B4-BE49-F238E27FC236}">
                  <a16:creationId xmlns:a16="http://schemas.microsoft.com/office/drawing/2014/main" id="{76C586AC-D26A-E8C9-26C7-C3A0F2A09522}"/>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7" name="Line 20">
              <a:extLst>
                <a:ext uri="{FF2B5EF4-FFF2-40B4-BE49-F238E27FC236}">
                  <a16:creationId xmlns:a16="http://schemas.microsoft.com/office/drawing/2014/main" id="{7C78C4D7-A151-6DCB-C5FA-377C40D944B3}"/>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8" name="Line 21">
              <a:extLst>
                <a:ext uri="{FF2B5EF4-FFF2-40B4-BE49-F238E27FC236}">
                  <a16:creationId xmlns:a16="http://schemas.microsoft.com/office/drawing/2014/main" id="{30B7F21A-C21E-D656-6B20-392FFBACEC3E}"/>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79" name="Line 22">
              <a:extLst>
                <a:ext uri="{FF2B5EF4-FFF2-40B4-BE49-F238E27FC236}">
                  <a16:creationId xmlns:a16="http://schemas.microsoft.com/office/drawing/2014/main" id="{D3829F94-0201-91DF-B6A6-364A67F979C6}"/>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0" name="Line 23">
              <a:extLst>
                <a:ext uri="{FF2B5EF4-FFF2-40B4-BE49-F238E27FC236}">
                  <a16:creationId xmlns:a16="http://schemas.microsoft.com/office/drawing/2014/main" id="{57198389-9101-45CE-2E99-F374AF5191E5}"/>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1" name="Line 24">
              <a:extLst>
                <a:ext uri="{FF2B5EF4-FFF2-40B4-BE49-F238E27FC236}">
                  <a16:creationId xmlns:a16="http://schemas.microsoft.com/office/drawing/2014/main" id="{F24DBE46-A4A4-0FFF-59E7-FE15715B065A}"/>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2" name="Line 25">
              <a:extLst>
                <a:ext uri="{FF2B5EF4-FFF2-40B4-BE49-F238E27FC236}">
                  <a16:creationId xmlns:a16="http://schemas.microsoft.com/office/drawing/2014/main" id="{0E90F17D-6CAC-77D4-FD81-C4F907BC7AFD}"/>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3" name="Line 26">
              <a:extLst>
                <a:ext uri="{FF2B5EF4-FFF2-40B4-BE49-F238E27FC236}">
                  <a16:creationId xmlns:a16="http://schemas.microsoft.com/office/drawing/2014/main" id="{272E5C8E-AB64-4EC2-1451-3EDF295396CC}"/>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4" name="Line 27">
              <a:extLst>
                <a:ext uri="{FF2B5EF4-FFF2-40B4-BE49-F238E27FC236}">
                  <a16:creationId xmlns:a16="http://schemas.microsoft.com/office/drawing/2014/main" id="{AFDD86C0-02E4-6333-79D1-8E4FDDB8E3C5}"/>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5" name="Line 28">
              <a:extLst>
                <a:ext uri="{FF2B5EF4-FFF2-40B4-BE49-F238E27FC236}">
                  <a16:creationId xmlns:a16="http://schemas.microsoft.com/office/drawing/2014/main" id="{1D704393-9310-2ED9-F09E-AB32E81B9C24}"/>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6" name="Line 29">
              <a:extLst>
                <a:ext uri="{FF2B5EF4-FFF2-40B4-BE49-F238E27FC236}">
                  <a16:creationId xmlns:a16="http://schemas.microsoft.com/office/drawing/2014/main" id="{30BF4348-7322-C36A-F027-816807271363}"/>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7" name="Line 30">
              <a:extLst>
                <a:ext uri="{FF2B5EF4-FFF2-40B4-BE49-F238E27FC236}">
                  <a16:creationId xmlns:a16="http://schemas.microsoft.com/office/drawing/2014/main" id="{581E1CC1-8834-E465-EEB2-B0A7A524923B}"/>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8" name="Line 31">
              <a:extLst>
                <a:ext uri="{FF2B5EF4-FFF2-40B4-BE49-F238E27FC236}">
                  <a16:creationId xmlns:a16="http://schemas.microsoft.com/office/drawing/2014/main" id="{677B7423-7F40-F302-D30E-C99D1D7D23BA}"/>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89" name="Line 32">
              <a:extLst>
                <a:ext uri="{FF2B5EF4-FFF2-40B4-BE49-F238E27FC236}">
                  <a16:creationId xmlns:a16="http://schemas.microsoft.com/office/drawing/2014/main" id="{1879E198-53E6-886B-98FD-58C021005835}"/>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90" name="Line 33">
              <a:extLst>
                <a:ext uri="{FF2B5EF4-FFF2-40B4-BE49-F238E27FC236}">
                  <a16:creationId xmlns:a16="http://schemas.microsoft.com/office/drawing/2014/main" id="{6A2B3C31-D71C-F135-028B-18C607B3B776}"/>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91" name="Line 34">
              <a:extLst>
                <a:ext uri="{FF2B5EF4-FFF2-40B4-BE49-F238E27FC236}">
                  <a16:creationId xmlns:a16="http://schemas.microsoft.com/office/drawing/2014/main" id="{D57F1EFE-1188-7984-736F-E627EFEBCB0F}"/>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92" name="Line 35">
              <a:extLst>
                <a:ext uri="{FF2B5EF4-FFF2-40B4-BE49-F238E27FC236}">
                  <a16:creationId xmlns:a16="http://schemas.microsoft.com/office/drawing/2014/main" id="{23BF2FF4-08A6-F855-C9E5-535018DBBF9B}"/>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93" name="Line 36">
              <a:extLst>
                <a:ext uri="{FF2B5EF4-FFF2-40B4-BE49-F238E27FC236}">
                  <a16:creationId xmlns:a16="http://schemas.microsoft.com/office/drawing/2014/main" id="{3702B572-3433-FE9E-1A07-1AFAE366045C}"/>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94" name="Line 37">
              <a:extLst>
                <a:ext uri="{FF2B5EF4-FFF2-40B4-BE49-F238E27FC236}">
                  <a16:creationId xmlns:a16="http://schemas.microsoft.com/office/drawing/2014/main" id="{BF6D481F-F82A-9B72-231C-9A03D3D4C80D}"/>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95" name="Line 38">
              <a:extLst>
                <a:ext uri="{FF2B5EF4-FFF2-40B4-BE49-F238E27FC236}">
                  <a16:creationId xmlns:a16="http://schemas.microsoft.com/office/drawing/2014/main" id="{EEA7D2F5-1945-EC60-0626-CB7048117477}"/>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96" name="Line 39">
              <a:extLst>
                <a:ext uri="{FF2B5EF4-FFF2-40B4-BE49-F238E27FC236}">
                  <a16:creationId xmlns:a16="http://schemas.microsoft.com/office/drawing/2014/main" id="{7A33302B-AF91-99E2-2F4E-C0893897C351}"/>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grpSp>
        <p:nvGrpSpPr>
          <p:cNvPr id="98309" name="Group 96">
            <a:extLst>
              <a:ext uri="{FF2B5EF4-FFF2-40B4-BE49-F238E27FC236}">
                <a16:creationId xmlns:a16="http://schemas.microsoft.com/office/drawing/2014/main" id="{431BB36D-45A9-4A22-3D5B-558B2C3F835C}"/>
              </a:ext>
            </a:extLst>
          </p:cNvPr>
          <p:cNvGrpSpPr>
            <a:grpSpLocks/>
          </p:cNvGrpSpPr>
          <p:nvPr/>
        </p:nvGrpSpPr>
        <p:grpSpPr bwMode="auto">
          <a:xfrm>
            <a:off x="2362200" y="3048000"/>
            <a:ext cx="2590800" cy="2286000"/>
            <a:chOff x="192" y="864"/>
            <a:chExt cx="3168" cy="2928"/>
          </a:xfrm>
        </p:grpSpPr>
        <p:sp>
          <p:nvSpPr>
            <p:cNvPr id="98325" name="Line 97">
              <a:extLst>
                <a:ext uri="{FF2B5EF4-FFF2-40B4-BE49-F238E27FC236}">
                  <a16:creationId xmlns:a16="http://schemas.microsoft.com/office/drawing/2014/main" id="{26BD2235-FE8A-B409-576C-A0370AAA9894}"/>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26" name="Line 98">
              <a:extLst>
                <a:ext uri="{FF2B5EF4-FFF2-40B4-BE49-F238E27FC236}">
                  <a16:creationId xmlns:a16="http://schemas.microsoft.com/office/drawing/2014/main" id="{C94306CA-21FE-8FCF-580C-6AC23DD7A53A}"/>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27" name="Line 99">
              <a:extLst>
                <a:ext uri="{FF2B5EF4-FFF2-40B4-BE49-F238E27FC236}">
                  <a16:creationId xmlns:a16="http://schemas.microsoft.com/office/drawing/2014/main" id="{026C49EA-BC2C-F7A4-0C4C-09DFBF2702B5}"/>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28" name="Line 100">
              <a:extLst>
                <a:ext uri="{FF2B5EF4-FFF2-40B4-BE49-F238E27FC236}">
                  <a16:creationId xmlns:a16="http://schemas.microsoft.com/office/drawing/2014/main" id="{5D7B618C-DEC8-A4C4-0124-E1163769E818}"/>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29" name="Line 101">
              <a:extLst>
                <a:ext uri="{FF2B5EF4-FFF2-40B4-BE49-F238E27FC236}">
                  <a16:creationId xmlns:a16="http://schemas.microsoft.com/office/drawing/2014/main" id="{F49130AB-646E-A471-1CAD-D50DCA46F882}"/>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0" name="Line 102">
              <a:extLst>
                <a:ext uri="{FF2B5EF4-FFF2-40B4-BE49-F238E27FC236}">
                  <a16:creationId xmlns:a16="http://schemas.microsoft.com/office/drawing/2014/main" id="{5A49D39E-DCAB-11C3-39F4-D277E47CD64E}"/>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1" name="Line 103">
              <a:extLst>
                <a:ext uri="{FF2B5EF4-FFF2-40B4-BE49-F238E27FC236}">
                  <a16:creationId xmlns:a16="http://schemas.microsoft.com/office/drawing/2014/main" id="{50D9318B-513B-DE40-E322-7F0ED4DFACC4}"/>
                </a:ext>
              </a:extLst>
            </p:cNvPr>
            <p:cNvSpPr>
              <a:spLocks noChangeShapeType="1"/>
            </p:cNvSpPr>
            <p:nvPr/>
          </p:nvSpPr>
          <p:spPr bwMode="auto">
            <a:xfrm>
              <a:off x="2304"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2" name="Line 104">
              <a:extLst>
                <a:ext uri="{FF2B5EF4-FFF2-40B4-BE49-F238E27FC236}">
                  <a16:creationId xmlns:a16="http://schemas.microsoft.com/office/drawing/2014/main" id="{8722E95F-AE67-1A4D-721D-6654D3F6FBF6}"/>
                </a:ext>
              </a:extLst>
            </p:cNvPr>
            <p:cNvSpPr>
              <a:spLocks noChangeShapeType="1"/>
            </p:cNvSpPr>
            <p:nvPr/>
          </p:nvSpPr>
          <p:spPr bwMode="auto">
            <a:xfrm flipH="1">
              <a:off x="1777"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3" name="Line 105">
              <a:extLst>
                <a:ext uri="{FF2B5EF4-FFF2-40B4-BE49-F238E27FC236}">
                  <a16:creationId xmlns:a16="http://schemas.microsoft.com/office/drawing/2014/main" id="{6CC8BFE9-6B01-CCA5-A240-5F861687FF3A}"/>
                </a:ext>
              </a:extLst>
            </p:cNvPr>
            <p:cNvSpPr>
              <a:spLocks noChangeShapeType="1"/>
            </p:cNvSpPr>
            <p:nvPr/>
          </p:nvSpPr>
          <p:spPr bwMode="auto">
            <a:xfrm flipH="1" flipV="1">
              <a:off x="2304"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4" name="Line 106">
              <a:extLst>
                <a:ext uri="{FF2B5EF4-FFF2-40B4-BE49-F238E27FC236}">
                  <a16:creationId xmlns:a16="http://schemas.microsoft.com/office/drawing/2014/main" id="{E31C2B91-B7E5-C03C-9647-AC6AD370EAE9}"/>
                </a:ext>
              </a:extLst>
            </p:cNvPr>
            <p:cNvSpPr>
              <a:spLocks noChangeShapeType="1"/>
            </p:cNvSpPr>
            <p:nvPr/>
          </p:nvSpPr>
          <p:spPr bwMode="auto">
            <a:xfrm>
              <a:off x="3360"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5" name="Line 107">
              <a:extLst>
                <a:ext uri="{FF2B5EF4-FFF2-40B4-BE49-F238E27FC236}">
                  <a16:creationId xmlns:a16="http://schemas.microsoft.com/office/drawing/2014/main" id="{D3EC8E42-2829-01A7-2AB8-7B558963B4A0}"/>
                </a:ext>
              </a:extLst>
            </p:cNvPr>
            <p:cNvSpPr>
              <a:spLocks noChangeShapeType="1"/>
            </p:cNvSpPr>
            <p:nvPr/>
          </p:nvSpPr>
          <p:spPr bwMode="auto">
            <a:xfrm flipH="1">
              <a:off x="2831"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6" name="Line 108">
              <a:extLst>
                <a:ext uri="{FF2B5EF4-FFF2-40B4-BE49-F238E27FC236}">
                  <a16:creationId xmlns:a16="http://schemas.microsoft.com/office/drawing/2014/main" id="{D7DD2E10-E85D-3F25-6D21-D0998CB6527B}"/>
                </a:ext>
              </a:extLst>
            </p:cNvPr>
            <p:cNvSpPr>
              <a:spLocks noChangeShapeType="1"/>
            </p:cNvSpPr>
            <p:nvPr/>
          </p:nvSpPr>
          <p:spPr bwMode="auto">
            <a:xfrm>
              <a:off x="192"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7" name="Line 109">
              <a:extLst>
                <a:ext uri="{FF2B5EF4-FFF2-40B4-BE49-F238E27FC236}">
                  <a16:creationId xmlns:a16="http://schemas.microsoft.com/office/drawing/2014/main" id="{8A1D58BA-2D24-FA4D-28C6-967217ABD3D3}"/>
                </a:ext>
              </a:extLst>
            </p:cNvPr>
            <p:cNvSpPr>
              <a:spLocks noChangeShapeType="1"/>
            </p:cNvSpPr>
            <p:nvPr/>
          </p:nvSpPr>
          <p:spPr bwMode="auto">
            <a:xfrm flipH="1" flipV="1">
              <a:off x="192"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8" name="Line 110">
              <a:extLst>
                <a:ext uri="{FF2B5EF4-FFF2-40B4-BE49-F238E27FC236}">
                  <a16:creationId xmlns:a16="http://schemas.microsoft.com/office/drawing/2014/main" id="{B77AB4E7-DF16-2E90-D96D-A0B466BD7360}"/>
                </a:ext>
              </a:extLst>
            </p:cNvPr>
            <p:cNvSpPr>
              <a:spLocks noChangeShapeType="1"/>
            </p:cNvSpPr>
            <p:nvPr/>
          </p:nvSpPr>
          <p:spPr bwMode="auto">
            <a:xfrm>
              <a:off x="1248" y="2058"/>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39" name="Line 111">
              <a:extLst>
                <a:ext uri="{FF2B5EF4-FFF2-40B4-BE49-F238E27FC236}">
                  <a16:creationId xmlns:a16="http://schemas.microsoft.com/office/drawing/2014/main" id="{534A1BD3-173B-FA8A-4AA6-02FADDA01AC2}"/>
                </a:ext>
              </a:extLst>
            </p:cNvPr>
            <p:cNvSpPr>
              <a:spLocks noChangeShapeType="1"/>
            </p:cNvSpPr>
            <p:nvPr/>
          </p:nvSpPr>
          <p:spPr bwMode="auto">
            <a:xfrm flipH="1">
              <a:off x="721" y="2600"/>
              <a:ext cx="527"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0" name="Line 112">
              <a:extLst>
                <a:ext uri="{FF2B5EF4-FFF2-40B4-BE49-F238E27FC236}">
                  <a16:creationId xmlns:a16="http://schemas.microsoft.com/office/drawing/2014/main" id="{A6F6CDB6-8B42-B847-C29D-BFBCC6462F0F}"/>
                </a:ext>
              </a:extLst>
            </p:cNvPr>
            <p:cNvSpPr>
              <a:spLocks noChangeShapeType="1"/>
            </p:cNvSpPr>
            <p:nvPr/>
          </p:nvSpPr>
          <p:spPr bwMode="auto">
            <a:xfrm flipH="1" flipV="1">
              <a:off x="1248" y="2600"/>
              <a:ext cx="529" cy="32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1" name="Line 113">
              <a:extLst>
                <a:ext uri="{FF2B5EF4-FFF2-40B4-BE49-F238E27FC236}">
                  <a16:creationId xmlns:a16="http://schemas.microsoft.com/office/drawing/2014/main" id="{8008342B-2C32-C0A0-DC10-8867BE67A05C}"/>
                </a:ext>
              </a:extLst>
            </p:cNvPr>
            <p:cNvSpPr>
              <a:spLocks noChangeShapeType="1"/>
            </p:cNvSpPr>
            <p:nvPr/>
          </p:nvSpPr>
          <p:spPr bwMode="auto">
            <a:xfrm>
              <a:off x="1777"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2" name="Line 114">
              <a:extLst>
                <a:ext uri="{FF2B5EF4-FFF2-40B4-BE49-F238E27FC236}">
                  <a16:creationId xmlns:a16="http://schemas.microsoft.com/office/drawing/2014/main" id="{EC36D196-0757-4C9F-098A-BB6DC4DCDE48}"/>
                </a:ext>
              </a:extLst>
            </p:cNvPr>
            <p:cNvSpPr>
              <a:spLocks noChangeShapeType="1"/>
            </p:cNvSpPr>
            <p:nvPr/>
          </p:nvSpPr>
          <p:spPr bwMode="auto">
            <a:xfrm flipH="1">
              <a:off x="1248" y="3466"/>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3" name="Line 115">
              <a:extLst>
                <a:ext uri="{FF2B5EF4-FFF2-40B4-BE49-F238E27FC236}">
                  <a16:creationId xmlns:a16="http://schemas.microsoft.com/office/drawing/2014/main" id="{48065E9B-8D67-1D52-5C4A-BB144E6A3B41}"/>
                </a:ext>
              </a:extLst>
            </p:cNvPr>
            <p:cNvSpPr>
              <a:spLocks noChangeShapeType="1"/>
            </p:cNvSpPr>
            <p:nvPr/>
          </p:nvSpPr>
          <p:spPr bwMode="auto">
            <a:xfrm flipH="1" flipV="1">
              <a:off x="1777"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4" name="Line 116">
              <a:extLst>
                <a:ext uri="{FF2B5EF4-FFF2-40B4-BE49-F238E27FC236}">
                  <a16:creationId xmlns:a16="http://schemas.microsoft.com/office/drawing/2014/main" id="{B2DB9257-1660-C2DF-B61F-E76A09639AB1}"/>
                </a:ext>
              </a:extLst>
            </p:cNvPr>
            <p:cNvSpPr>
              <a:spLocks noChangeShapeType="1"/>
            </p:cNvSpPr>
            <p:nvPr/>
          </p:nvSpPr>
          <p:spPr bwMode="auto">
            <a:xfrm>
              <a:off x="283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5" name="Line 117">
              <a:extLst>
                <a:ext uri="{FF2B5EF4-FFF2-40B4-BE49-F238E27FC236}">
                  <a16:creationId xmlns:a16="http://schemas.microsoft.com/office/drawing/2014/main" id="{61912E4B-23AF-F495-F36F-089BDCF4D50D}"/>
                </a:ext>
              </a:extLst>
            </p:cNvPr>
            <p:cNvSpPr>
              <a:spLocks noChangeShapeType="1"/>
            </p:cNvSpPr>
            <p:nvPr/>
          </p:nvSpPr>
          <p:spPr bwMode="auto">
            <a:xfrm flipH="1">
              <a:off x="2304"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6" name="Line 118">
              <a:extLst>
                <a:ext uri="{FF2B5EF4-FFF2-40B4-BE49-F238E27FC236}">
                  <a16:creationId xmlns:a16="http://schemas.microsoft.com/office/drawing/2014/main" id="{2B0E81AB-7AD5-AC21-00B2-027E5123E540}"/>
                </a:ext>
              </a:extLst>
            </p:cNvPr>
            <p:cNvSpPr>
              <a:spLocks noChangeShapeType="1"/>
            </p:cNvSpPr>
            <p:nvPr/>
          </p:nvSpPr>
          <p:spPr bwMode="auto">
            <a:xfrm>
              <a:off x="721" y="2924"/>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7" name="Line 119">
              <a:extLst>
                <a:ext uri="{FF2B5EF4-FFF2-40B4-BE49-F238E27FC236}">
                  <a16:creationId xmlns:a16="http://schemas.microsoft.com/office/drawing/2014/main" id="{1E10E198-78B8-E1EE-F0E2-5E042B9310AF}"/>
                </a:ext>
              </a:extLst>
            </p:cNvPr>
            <p:cNvSpPr>
              <a:spLocks noChangeShapeType="1"/>
            </p:cNvSpPr>
            <p:nvPr/>
          </p:nvSpPr>
          <p:spPr bwMode="auto">
            <a:xfrm flipH="1" flipV="1">
              <a:off x="721" y="3466"/>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8" name="Line 120">
              <a:extLst>
                <a:ext uri="{FF2B5EF4-FFF2-40B4-BE49-F238E27FC236}">
                  <a16:creationId xmlns:a16="http://schemas.microsoft.com/office/drawing/2014/main" id="{7CE08604-9855-E3DA-8EE9-C49908267E50}"/>
                </a:ext>
              </a:extLst>
            </p:cNvPr>
            <p:cNvSpPr>
              <a:spLocks noChangeShapeType="1"/>
            </p:cNvSpPr>
            <p:nvPr/>
          </p:nvSpPr>
          <p:spPr bwMode="auto">
            <a:xfrm flipH="1">
              <a:off x="1777"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49" name="Line 121">
              <a:extLst>
                <a:ext uri="{FF2B5EF4-FFF2-40B4-BE49-F238E27FC236}">
                  <a16:creationId xmlns:a16="http://schemas.microsoft.com/office/drawing/2014/main" id="{B10E3AAA-C9E4-421B-98AD-35C91A1261CD}"/>
                </a:ext>
              </a:extLst>
            </p:cNvPr>
            <p:cNvSpPr>
              <a:spLocks noChangeShapeType="1"/>
            </p:cNvSpPr>
            <p:nvPr/>
          </p:nvSpPr>
          <p:spPr bwMode="auto">
            <a:xfrm flipH="1" flipV="1">
              <a:off x="2304"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0" name="Line 122">
              <a:extLst>
                <a:ext uri="{FF2B5EF4-FFF2-40B4-BE49-F238E27FC236}">
                  <a16:creationId xmlns:a16="http://schemas.microsoft.com/office/drawing/2014/main" id="{BC31A952-9F30-BC36-A131-27E5CF75FA11}"/>
                </a:ext>
              </a:extLst>
            </p:cNvPr>
            <p:cNvSpPr>
              <a:spLocks noChangeShapeType="1"/>
            </p:cNvSpPr>
            <p:nvPr/>
          </p:nvSpPr>
          <p:spPr bwMode="auto">
            <a:xfrm flipH="1">
              <a:off x="721" y="864"/>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1" name="Line 123">
              <a:extLst>
                <a:ext uri="{FF2B5EF4-FFF2-40B4-BE49-F238E27FC236}">
                  <a16:creationId xmlns:a16="http://schemas.microsoft.com/office/drawing/2014/main" id="{22C7DA6C-076F-FB90-78FC-177B5BE27D42}"/>
                </a:ext>
              </a:extLst>
            </p:cNvPr>
            <p:cNvSpPr>
              <a:spLocks noChangeShapeType="1"/>
            </p:cNvSpPr>
            <p:nvPr/>
          </p:nvSpPr>
          <p:spPr bwMode="auto">
            <a:xfrm flipH="1" flipV="1">
              <a:off x="1248" y="864"/>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2" name="Line 124">
              <a:extLst>
                <a:ext uri="{FF2B5EF4-FFF2-40B4-BE49-F238E27FC236}">
                  <a16:creationId xmlns:a16="http://schemas.microsoft.com/office/drawing/2014/main" id="{2E536430-79E1-C65E-9DE3-095F48F7ED30}"/>
                </a:ext>
              </a:extLst>
            </p:cNvPr>
            <p:cNvSpPr>
              <a:spLocks noChangeShapeType="1"/>
            </p:cNvSpPr>
            <p:nvPr/>
          </p:nvSpPr>
          <p:spPr bwMode="auto">
            <a:xfrm>
              <a:off x="1777"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3" name="Line 125">
              <a:extLst>
                <a:ext uri="{FF2B5EF4-FFF2-40B4-BE49-F238E27FC236}">
                  <a16:creationId xmlns:a16="http://schemas.microsoft.com/office/drawing/2014/main" id="{00E8730E-EC6E-1B68-CA1B-B8D9CDF088BB}"/>
                </a:ext>
              </a:extLst>
            </p:cNvPr>
            <p:cNvSpPr>
              <a:spLocks noChangeShapeType="1"/>
            </p:cNvSpPr>
            <p:nvPr/>
          </p:nvSpPr>
          <p:spPr bwMode="auto">
            <a:xfrm flipH="1">
              <a:off x="1248"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4" name="Line 126">
              <a:extLst>
                <a:ext uri="{FF2B5EF4-FFF2-40B4-BE49-F238E27FC236}">
                  <a16:creationId xmlns:a16="http://schemas.microsoft.com/office/drawing/2014/main" id="{CDE24A89-5677-3C1B-F91C-8433B022C9DD}"/>
                </a:ext>
              </a:extLst>
            </p:cNvPr>
            <p:cNvSpPr>
              <a:spLocks noChangeShapeType="1"/>
            </p:cNvSpPr>
            <p:nvPr/>
          </p:nvSpPr>
          <p:spPr bwMode="auto">
            <a:xfrm flipH="1" flipV="1">
              <a:off x="1777"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5" name="Line 127">
              <a:extLst>
                <a:ext uri="{FF2B5EF4-FFF2-40B4-BE49-F238E27FC236}">
                  <a16:creationId xmlns:a16="http://schemas.microsoft.com/office/drawing/2014/main" id="{74C74AA0-45D8-BF94-19F5-A584860EFC4C}"/>
                </a:ext>
              </a:extLst>
            </p:cNvPr>
            <p:cNvSpPr>
              <a:spLocks noChangeShapeType="1"/>
            </p:cNvSpPr>
            <p:nvPr/>
          </p:nvSpPr>
          <p:spPr bwMode="auto">
            <a:xfrm>
              <a:off x="283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6" name="Line 128">
              <a:extLst>
                <a:ext uri="{FF2B5EF4-FFF2-40B4-BE49-F238E27FC236}">
                  <a16:creationId xmlns:a16="http://schemas.microsoft.com/office/drawing/2014/main" id="{3259776A-40C9-6A9C-22DE-50BE6D15237F}"/>
                </a:ext>
              </a:extLst>
            </p:cNvPr>
            <p:cNvSpPr>
              <a:spLocks noChangeShapeType="1"/>
            </p:cNvSpPr>
            <p:nvPr/>
          </p:nvSpPr>
          <p:spPr bwMode="auto">
            <a:xfrm flipH="1">
              <a:off x="2304"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7" name="Line 129">
              <a:extLst>
                <a:ext uri="{FF2B5EF4-FFF2-40B4-BE49-F238E27FC236}">
                  <a16:creationId xmlns:a16="http://schemas.microsoft.com/office/drawing/2014/main" id="{25F2BC24-7441-87F5-D73B-52F4AC61EBD8}"/>
                </a:ext>
              </a:extLst>
            </p:cNvPr>
            <p:cNvSpPr>
              <a:spLocks noChangeShapeType="1"/>
            </p:cNvSpPr>
            <p:nvPr/>
          </p:nvSpPr>
          <p:spPr bwMode="auto">
            <a:xfrm flipH="1" flipV="1">
              <a:off x="2831"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8" name="Line 130">
              <a:extLst>
                <a:ext uri="{FF2B5EF4-FFF2-40B4-BE49-F238E27FC236}">
                  <a16:creationId xmlns:a16="http://schemas.microsoft.com/office/drawing/2014/main" id="{A739FAA2-F6EB-5E42-3E3C-93FEBA95DE9F}"/>
                </a:ext>
              </a:extLst>
            </p:cNvPr>
            <p:cNvSpPr>
              <a:spLocks noChangeShapeType="1"/>
            </p:cNvSpPr>
            <p:nvPr/>
          </p:nvSpPr>
          <p:spPr bwMode="auto">
            <a:xfrm>
              <a:off x="721" y="1190"/>
              <a:ext cx="0" cy="54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59" name="Line 131">
              <a:extLst>
                <a:ext uri="{FF2B5EF4-FFF2-40B4-BE49-F238E27FC236}">
                  <a16:creationId xmlns:a16="http://schemas.microsoft.com/office/drawing/2014/main" id="{49536B26-F002-6B0E-79E6-945A94D363FA}"/>
                </a:ext>
              </a:extLst>
            </p:cNvPr>
            <p:cNvSpPr>
              <a:spLocks noChangeShapeType="1"/>
            </p:cNvSpPr>
            <p:nvPr/>
          </p:nvSpPr>
          <p:spPr bwMode="auto">
            <a:xfrm flipH="1">
              <a:off x="192" y="1732"/>
              <a:ext cx="529"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98360" name="Line 132">
              <a:extLst>
                <a:ext uri="{FF2B5EF4-FFF2-40B4-BE49-F238E27FC236}">
                  <a16:creationId xmlns:a16="http://schemas.microsoft.com/office/drawing/2014/main" id="{9BA1F1FC-6749-C0E3-DE17-9E09A07E0ADE}"/>
                </a:ext>
              </a:extLst>
            </p:cNvPr>
            <p:cNvSpPr>
              <a:spLocks noChangeShapeType="1"/>
            </p:cNvSpPr>
            <p:nvPr/>
          </p:nvSpPr>
          <p:spPr bwMode="auto">
            <a:xfrm flipH="1" flipV="1">
              <a:off x="721" y="1732"/>
              <a:ext cx="527" cy="32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98310" name="AutoShape 135">
            <a:extLst>
              <a:ext uri="{FF2B5EF4-FFF2-40B4-BE49-F238E27FC236}">
                <a16:creationId xmlns:a16="http://schemas.microsoft.com/office/drawing/2014/main" id="{72E93FF6-3E88-2525-0F04-C1C54923BDDA}"/>
              </a:ext>
            </a:extLst>
          </p:cNvPr>
          <p:cNvSpPr>
            <a:spLocks noChangeArrowheads="1"/>
          </p:cNvSpPr>
          <p:nvPr/>
        </p:nvSpPr>
        <p:spPr bwMode="auto">
          <a:xfrm rot="-5400000">
            <a:off x="3469481" y="3921919"/>
            <a:ext cx="528638" cy="457200"/>
          </a:xfrm>
          <a:prstGeom prst="hexagon">
            <a:avLst>
              <a:gd name="adj" fmla="val 28906"/>
              <a:gd name="vf" fmla="val 115470"/>
            </a:avLst>
          </a:prstGeom>
          <a:solidFill>
            <a:schemeClr val="bg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8311" name="AutoShape 136">
            <a:extLst>
              <a:ext uri="{FF2B5EF4-FFF2-40B4-BE49-F238E27FC236}">
                <a16:creationId xmlns:a16="http://schemas.microsoft.com/office/drawing/2014/main" id="{5B19BD65-E3D4-AE22-5177-D71EAB6265BB}"/>
              </a:ext>
            </a:extLst>
          </p:cNvPr>
          <p:cNvSpPr>
            <a:spLocks noChangeArrowheads="1"/>
          </p:cNvSpPr>
          <p:nvPr/>
        </p:nvSpPr>
        <p:spPr bwMode="auto">
          <a:xfrm rot="-5400000">
            <a:off x="3810000" y="3957638"/>
            <a:ext cx="528638" cy="385762"/>
          </a:xfrm>
          <a:prstGeom prst="hexagon">
            <a:avLst>
              <a:gd name="adj" fmla="val 34259"/>
              <a:gd name="vf" fmla="val 115470"/>
            </a:avLst>
          </a:prstGeom>
          <a:solidFill>
            <a:schemeClr val="accent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8312" name="AutoShape 137">
            <a:extLst>
              <a:ext uri="{FF2B5EF4-FFF2-40B4-BE49-F238E27FC236}">
                <a16:creationId xmlns:a16="http://schemas.microsoft.com/office/drawing/2014/main" id="{C3F63710-2F4E-98C5-3C57-1AE6B2EC7D81}"/>
              </a:ext>
            </a:extLst>
          </p:cNvPr>
          <p:cNvSpPr>
            <a:spLocks noChangeArrowheads="1"/>
          </p:cNvSpPr>
          <p:nvPr/>
        </p:nvSpPr>
        <p:spPr bwMode="auto">
          <a:xfrm rot="-5400000">
            <a:off x="3655219" y="4341019"/>
            <a:ext cx="533400" cy="385762"/>
          </a:xfrm>
          <a:prstGeom prst="hexagon">
            <a:avLst>
              <a:gd name="adj" fmla="val 34568"/>
              <a:gd name="vf" fmla="val 115470"/>
            </a:avLst>
          </a:prstGeom>
          <a:solidFill>
            <a:schemeClr val="accent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8313" name="AutoShape 138">
            <a:extLst>
              <a:ext uri="{FF2B5EF4-FFF2-40B4-BE49-F238E27FC236}">
                <a16:creationId xmlns:a16="http://schemas.microsoft.com/office/drawing/2014/main" id="{CC8F2A8C-D6D4-6EA7-2768-0BF925BAF7AE}"/>
              </a:ext>
            </a:extLst>
          </p:cNvPr>
          <p:cNvSpPr>
            <a:spLocks noChangeArrowheads="1"/>
          </p:cNvSpPr>
          <p:nvPr/>
        </p:nvSpPr>
        <p:spPr bwMode="auto">
          <a:xfrm rot="-5400000">
            <a:off x="3052763" y="3957637"/>
            <a:ext cx="528638" cy="385763"/>
          </a:xfrm>
          <a:prstGeom prst="hexagon">
            <a:avLst>
              <a:gd name="adj" fmla="val 34259"/>
              <a:gd name="vf" fmla="val 115470"/>
            </a:avLst>
          </a:prstGeom>
          <a:solidFill>
            <a:schemeClr val="accent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8314" name="AutoShape 139">
            <a:extLst>
              <a:ext uri="{FF2B5EF4-FFF2-40B4-BE49-F238E27FC236}">
                <a16:creationId xmlns:a16="http://schemas.microsoft.com/office/drawing/2014/main" id="{5436DA65-0AE0-2E02-35AB-B9B35F08CB69}"/>
              </a:ext>
            </a:extLst>
          </p:cNvPr>
          <p:cNvSpPr>
            <a:spLocks noChangeArrowheads="1"/>
          </p:cNvSpPr>
          <p:nvPr/>
        </p:nvSpPr>
        <p:spPr bwMode="auto">
          <a:xfrm rot="-5400000">
            <a:off x="3276600" y="4343400"/>
            <a:ext cx="533400" cy="381000"/>
          </a:xfrm>
          <a:prstGeom prst="hexagon">
            <a:avLst>
              <a:gd name="adj" fmla="val 35000"/>
              <a:gd name="vf" fmla="val 115470"/>
            </a:avLst>
          </a:prstGeom>
          <a:solidFill>
            <a:schemeClr val="accent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8315" name="AutoShape 140">
            <a:extLst>
              <a:ext uri="{FF2B5EF4-FFF2-40B4-BE49-F238E27FC236}">
                <a16:creationId xmlns:a16="http://schemas.microsoft.com/office/drawing/2014/main" id="{6759FE49-CA15-23B1-2D80-00CB76DCFF7A}"/>
              </a:ext>
            </a:extLst>
          </p:cNvPr>
          <p:cNvSpPr>
            <a:spLocks noChangeArrowheads="1"/>
          </p:cNvSpPr>
          <p:nvPr/>
        </p:nvSpPr>
        <p:spPr bwMode="auto">
          <a:xfrm rot="-5400000">
            <a:off x="3276600" y="3581400"/>
            <a:ext cx="533400" cy="381000"/>
          </a:xfrm>
          <a:prstGeom prst="hexagon">
            <a:avLst>
              <a:gd name="adj" fmla="val 35000"/>
              <a:gd name="vf" fmla="val 115470"/>
            </a:avLst>
          </a:prstGeom>
          <a:solidFill>
            <a:schemeClr val="accent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8316" name="AutoShape 141">
            <a:extLst>
              <a:ext uri="{FF2B5EF4-FFF2-40B4-BE49-F238E27FC236}">
                <a16:creationId xmlns:a16="http://schemas.microsoft.com/office/drawing/2014/main" id="{BA34AFD0-6AE6-88DC-6B64-70D847B5D739}"/>
              </a:ext>
            </a:extLst>
          </p:cNvPr>
          <p:cNvSpPr>
            <a:spLocks noChangeArrowheads="1"/>
          </p:cNvSpPr>
          <p:nvPr/>
        </p:nvSpPr>
        <p:spPr bwMode="auto">
          <a:xfrm rot="-5400000">
            <a:off x="3657600" y="3581400"/>
            <a:ext cx="533400" cy="381000"/>
          </a:xfrm>
          <a:prstGeom prst="hexagon">
            <a:avLst>
              <a:gd name="adj" fmla="val 35000"/>
              <a:gd name="vf" fmla="val 115470"/>
            </a:avLst>
          </a:prstGeom>
          <a:solidFill>
            <a:schemeClr val="accent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8317" name="Line 142">
            <a:extLst>
              <a:ext uri="{FF2B5EF4-FFF2-40B4-BE49-F238E27FC236}">
                <a16:creationId xmlns:a16="http://schemas.microsoft.com/office/drawing/2014/main" id="{E778832C-96BC-491E-BE9C-E4A9DC411ACB}"/>
              </a:ext>
            </a:extLst>
          </p:cNvPr>
          <p:cNvSpPr>
            <a:spLocks noChangeShapeType="1"/>
          </p:cNvSpPr>
          <p:nvPr/>
        </p:nvSpPr>
        <p:spPr bwMode="auto">
          <a:xfrm flipH="1" flipV="1">
            <a:off x="4191000" y="2057400"/>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8318" name="Text Box 143">
            <a:extLst>
              <a:ext uri="{FF2B5EF4-FFF2-40B4-BE49-F238E27FC236}">
                <a16:creationId xmlns:a16="http://schemas.microsoft.com/office/drawing/2014/main" id="{F68CA02D-3BB3-5F93-A952-A574DDD0FDBD}"/>
              </a:ext>
            </a:extLst>
          </p:cNvPr>
          <p:cNvSpPr txBox="1">
            <a:spLocks noChangeArrowheads="1"/>
          </p:cNvSpPr>
          <p:nvPr/>
        </p:nvSpPr>
        <p:spPr bwMode="auto">
          <a:xfrm>
            <a:off x="6172200" y="1828800"/>
            <a:ext cx="160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Large cell (low density)</a:t>
            </a:r>
          </a:p>
        </p:txBody>
      </p:sp>
      <p:sp>
        <p:nvSpPr>
          <p:cNvPr id="98319" name="Line 144">
            <a:extLst>
              <a:ext uri="{FF2B5EF4-FFF2-40B4-BE49-F238E27FC236}">
                <a16:creationId xmlns:a16="http://schemas.microsoft.com/office/drawing/2014/main" id="{E97FA4DA-9092-CA68-9F8B-EA8D61A82B13}"/>
              </a:ext>
            </a:extLst>
          </p:cNvPr>
          <p:cNvSpPr>
            <a:spLocks noChangeShapeType="1"/>
          </p:cNvSpPr>
          <p:nvPr/>
        </p:nvSpPr>
        <p:spPr bwMode="auto">
          <a:xfrm flipH="1" flipV="1">
            <a:off x="4191000" y="3413125"/>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8320" name="Text Box 145">
            <a:extLst>
              <a:ext uri="{FF2B5EF4-FFF2-40B4-BE49-F238E27FC236}">
                <a16:creationId xmlns:a16="http://schemas.microsoft.com/office/drawing/2014/main" id="{217114C2-1DE0-0712-93DB-FE428BF43757}"/>
              </a:ext>
            </a:extLst>
          </p:cNvPr>
          <p:cNvSpPr txBox="1">
            <a:spLocks noChangeArrowheads="1"/>
          </p:cNvSpPr>
          <p:nvPr/>
        </p:nvSpPr>
        <p:spPr bwMode="auto">
          <a:xfrm>
            <a:off x="6172200" y="3184525"/>
            <a:ext cx="16002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Small cell (high density)</a:t>
            </a:r>
          </a:p>
        </p:txBody>
      </p:sp>
      <p:sp>
        <p:nvSpPr>
          <p:cNvPr id="98321" name="Line 146">
            <a:extLst>
              <a:ext uri="{FF2B5EF4-FFF2-40B4-BE49-F238E27FC236}">
                <a16:creationId xmlns:a16="http://schemas.microsoft.com/office/drawing/2014/main" id="{411A4438-2950-2D7B-93A8-13AA97BD7A9E}"/>
              </a:ext>
            </a:extLst>
          </p:cNvPr>
          <p:cNvSpPr>
            <a:spLocks noChangeShapeType="1"/>
          </p:cNvSpPr>
          <p:nvPr/>
        </p:nvSpPr>
        <p:spPr bwMode="auto">
          <a:xfrm flipH="1" flipV="1">
            <a:off x="4038600" y="4175125"/>
            <a:ext cx="1828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98322" name="Text Box 147">
            <a:extLst>
              <a:ext uri="{FF2B5EF4-FFF2-40B4-BE49-F238E27FC236}">
                <a16:creationId xmlns:a16="http://schemas.microsoft.com/office/drawing/2014/main" id="{B644E576-DC1F-6C40-C6E1-DF1C614F4188}"/>
              </a:ext>
            </a:extLst>
          </p:cNvPr>
          <p:cNvSpPr txBox="1">
            <a:spLocks noChangeArrowheads="1"/>
          </p:cNvSpPr>
          <p:nvPr/>
        </p:nvSpPr>
        <p:spPr bwMode="auto">
          <a:xfrm>
            <a:off x="6019800" y="3946525"/>
            <a:ext cx="1905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Smaller cell (higher density)</a:t>
            </a:r>
          </a:p>
        </p:txBody>
      </p:sp>
      <p:sp>
        <p:nvSpPr>
          <p:cNvPr id="98323" name="AutoShape 148">
            <a:extLst>
              <a:ext uri="{FF2B5EF4-FFF2-40B4-BE49-F238E27FC236}">
                <a16:creationId xmlns:a16="http://schemas.microsoft.com/office/drawing/2014/main" id="{FA6ED33E-DAA7-4F2F-1C72-C3E72C2D8ADC}"/>
              </a:ext>
            </a:extLst>
          </p:cNvPr>
          <p:cNvSpPr>
            <a:spLocks noChangeArrowheads="1"/>
          </p:cNvSpPr>
          <p:nvPr/>
        </p:nvSpPr>
        <p:spPr bwMode="auto">
          <a:xfrm rot="-5400000">
            <a:off x="3429000" y="3962400"/>
            <a:ext cx="533400" cy="381000"/>
          </a:xfrm>
          <a:prstGeom prst="hexagon">
            <a:avLst>
              <a:gd name="adj" fmla="val 35000"/>
              <a:gd name="vf" fmla="val 115470"/>
            </a:avLst>
          </a:prstGeom>
          <a:solidFill>
            <a:schemeClr val="accent1"/>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98324" name="Text Box 149">
            <a:extLst>
              <a:ext uri="{FF2B5EF4-FFF2-40B4-BE49-F238E27FC236}">
                <a16:creationId xmlns:a16="http://schemas.microsoft.com/office/drawing/2014/main" id="{FDC7DAB0-8C87-E3C4-53BB-4CE5AAFFD84B}"/>
              </a:ext>
            </a:extLst>
          </p:cNvPr>
          <p:cNvSpPr txBox="1">
            <a:spLocks noChangeArrowheads="1"/>
          </p:cNvSpPr>
          <p:nvPr/>
        </p:nvSpPr>
        <p:spPr bwMode="auto">
          <a:xfrm>
            <a:off x="4648200" y="5181600"/>
            <a:ext cx="43434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spcBef>
                <a:spcPct val="50000"/>
              </a:spcBef>
            </a:pPr>
            <a:r>
              <a:rPr lang="en-US" altLang="en-US" sz="2000">
                <a:latin typeface="Times New Roman" panose="02020603050405020304" pitchFamily="18" charset="0"/>
              </a:rPr>
              <a:t>Depending on traffic patterns the smaller cells may be activated/deactivated in order to efficiently use cell resources.</a:t>
            </a:r>
          </a:p>
        </p:txBody>
      </p:sp>
    </p:spTree>
    <p:extLst>
      <p:ext uri="{BB962C8B-B14F-4D97-AF65-F5344CB8AC3E}">
        <p14:creationId xmlns:p14="http://schemas.microsoft.com/office/powerpoint/2010/main" val="146246542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5CEE68FF-95E2-997B-790D-618B13BB9DC0}"/>
              </a:ext>
            </a:extLst>
          </p:cNvPr>
          <p:cNvSpPr>
            <a:spLocks noGrp="1" noChangeArrowheads="1"/>
          </p:cNvSpPr>
          <p:nvPr>
            <p:ph type="title"/>
          </p:nvPr>
        </p:nvSpPr>
        <p:spPr>
          <a:xfrm>
            <a:off x="12192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99331" name="Rectangle 3">
            <a:extLst>
              <a:ext uri="{FF2B5EF4-FFF2-40B4-BE49-F238E27FC236}">
                <a16:creationId xmlns:a16="http://schemas.microsoft.com/office/drawing/2014/main" id="{ED8A89C9-BFEC-E629-A6E6-6A4C7913BED1}"/>
              </a:ext>
            </a:extLst>
          </p:cNvPr>
          <p:cNvSpPr>
            <a:spLocks noGrp="1" noChangeArrowheads="1"/>
          </p:cNvSpPr>
          <p:nvPr>
            <p:ph idx="1"/>
          </p:nvPr>
        </p:nvSpPr>
        <p:spPr>
          <a:xfrm>
            <a:off x="1219200" y="1524000"/>
            <a:ext cx="2768600" cy="685800"/>
          </a:xfrm>
        </p:spPr>
        <p:txBody>
          <a:bodyPr/>
          <a:lstStyle/>
          <a:p>
            <a:pPr marL="533400" indent="-533400" algn="just">
              <a:lnSpc>
                <a:spcPct val="125000"/>
              </a:lnSpc>
              <a:buFont typeface="Wingdings" panose="05000000000000000000" pitchFamily="2" charset="2"/>
              <a:buNone/>
            </a:pPr>
            <a:r>
              <a:rPr lang="en-US" altLang="en-US" sz="2800" b="1"/>
              <a:t>	</a:t>
            </a:r>
            <a:r>
              <a:rPr lang="en-US" altLang="en-US" sz="2400" b="1">
                <a:solidFill>
                  <a:srgbClr val="003399"/>
                </a:solidFill>
              </a:rPr>
              <a:t>Mobile cells</a:t>
            </a:r>
            <a:endParaRPr lang="en-US" altLang="en-US" sz="2800" b="1"/>
          </a:p>
        </p:txBody>
      </p:sp>
      <p:sp>
        <p:nvSpPr>
          <p:cNvPr id="99332" name="Rectangle 6">
            <a:extLst>
              <a:ext uri="{FF2B5EF4-FFF2-40B4-BE49-F238E27FC236}">
                <a16:creationId xmlns:a16="http://schemas.microsoft.com/office/drawing/2014/main" id="{CF39DB40-4F14-D1C7-5FE2-249687CD21AB}"/>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graphicFrame>
        <p:nvGraphicFramePr>
          <p:cNvPr id="39948" name="Object 12">
            <a:extLst>
              <a:ext uri="{FF2B5EF4-FFF2-40B4-BE49-F238E27FC236}">
                <a16:creationId xmlns:a16="http://schemas.microsoft.com/office/drawing/2014/main" id="{57CD4FB0-3FE7-B313-F98B-A34B112D7A29}"/>
              </a:ext>
            </a:extLst>
          </p:cNvPr>
          <p:cNvGraphicFramePr>
            <a:graphicFrameLocks noChangeAspect="1"/>
          </p:cNvGraphicFramePr>
          <p:nvPr/>
        </p:nvGraphicFramePr>
        <p:xfrm>
          <a:off x="2057400" y="2209800"/>
          <a:ext cx="6429375" cy="1757363"/>
        </p:xfrm>
        <a:graphic>
          <a:graphicData uri="http://schemas.openxmlformats.org/presentationml/2006/ole">
            <mc:AlternateContent xmlns:mc="http://schemas.openxmlformats.org/markup-compatibility/2006">
              <mc:Choice xmlns:v="urn:schemas-microsoft-com:vml" Requires="v">
                <p:oleObj name="VISIO" r:id="rId2" imgW="6429756" imgH="1757172" progId="Visio.Drawing.6">
                  <p:embed/>
                </p:oleObj>
              </mc:Choice>
              <mc:Fallback>
                <p:oleObj name="VISIO" r:id="rId2" imgW="6429756" imgH="1757172" progId="Visio.Drawing.6">
                  <p:embed/>
                  <p:pic>
                    <p:nvPicPr>
                      <p:cNvPr id="39948" name="Object 12">
                        <a:extLst>
                          <a:ext uri="{FF2B5EF4-FFF2-40B4-BE49-F238E27FC236}">
                            <a16:creationId xmlns:a16="http://schemas.microsoft.com/office/drawing/2014/main" id="{57CD4FB0-3FE7-B313-F98B-A34B112D7A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209800"/>
                        <a:ext cx="6429375" cy="175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9951" name="Object 15">
            <a:extLst>
              <a:ext uri="{FF2B5EF4-FFF2-40B4-BE49-F238E27FC236}">
                <a16:creationId xmlns:a16="http://schemas.microsoft.com/office/drawing/2014/main" id="{BFE849C8-082E-BE8F-E9B0-320F2821BF4F}"/>
              </a:ext>
            </a:extLst>
          </p:cNvPr>
          <p:cNvGraphicFramePr>
            <a:graphicFrameLocks noChangeAspect="1"/>
          </p:cNvGraphicFramePr>
          <p:nvPr/>
        </p:nvGraphicFramePr>
        <p:xfrm>
          <a:off x="3505200" y="4043363"/>
          <a:ext cx="4027488" cy="2708275"/>
        </p:xfrm>
        <a:graphic>
          <a:graphicData uri="http://schemas.openxmlformats.org/presentationml/2006/ole">
            <mc:AlternateContent xmlns:mc="http://schemas.openxmlformats.org/markup-compatibility/2006">
              <mc:Choice xmlns:v="urn:schemas-microsoft-com:vml" Requires="v">
                <p:oleObj name="VISIO" r:id="rId4" imgW="4027932" imgH="2709672" progId="Visio.Drawing.6">
                  <p:embed/>
                </p:oleObj>
              </mc:Choice>
              <mc:Fallback>
                <p:oleObj name="VISIO" r:id="rId4" imgW="4027932" imgH="2709672" progId="Visio.Drawing.6">
                  <p:embed/>
                  <p:pic>
                    <p:nvPicPr>
                      <p:cNvPr id="39951" name="Object 15">
                        <a:extLst>
                          <a:ext uri="{FF2B5EF4-FFF2-40B4-BE49-F238E27FC236}">
                            <a16:creationId xmlns:a16="http://schemas.microsoft.com/office/drawing/2014/main" id="{BFE849C8-082E-BE8F-E9B0-320F2821BF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043363"/>
                        <a:ext cx="4027488" cy="2708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9335" name="Line 16">
            <a:extLst>
              <a:ext uri="{FF2B5EF4-FFF2-40B4-BE49-F238E27FC236}">
                <a16:creationId xmlns:a16="http://schemas.microsoft.com/office/drawing/2014/main" id="{BFD12AA4-C74E-10A4-1092-12338401F9BE}"/>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35736693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3994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99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4">
            <a:extLst>
              <a:ext uri="{FF2B5EF4-FFF2-40B4-BE49-F238E27FC236}">
                <a16:creationId xmlns:a16="http://schemas.microsoft.com/office/drawing/2014/main" id="{4A0090FA-1338-98A4-5E39-295901266630}"/>
              </a:ext>
            </a:extLst>
          </p:cNvPr>
          <p:cNvSpPr>
            <a:spLocks noGrp="1" noChangeArrowheads="1"/>
          </p:cNvSpPr>
          <p:nvPr>
            <p:ph type="title"/>
          </p:nvPr>
        </p:nvSpPr>
        <p:spPr/>
        <p:txBody>
          <a:bodyPr/>
          <a:lstStyle/>
          <a:p>
            <a:pPr eaLnBrk="1" hangingPunct="1"/>
            <a:r>
              <a:rPr lang="en-US" altLang="zh-CN">
                <a:ea typeface="SimSun" panose="02010600030101010101" pitchFamily="2" charset="-122"/>
              </a:rPr>
              <a:t>Illustration of cell splitting 1</a:t>
            </a:r>
            <a:endParaRPr lang="zh-CN" altLang="en-US">
              <a:ea typeface="SimSun" panose="02010600030101010101" pitchFamily="2" charset="-122"/>
            </a:endParaRPr>
          </a:p>
        </p:txBody>
      </p:sp>
      <p:pic>
        <p:nvPicPr>
          <p:cNvPr id="58371" name="Picture 5">
            <a:extLst>
              <a:ext uri="{FF2B5EF4-FFF2-40B4-BE49-F238E27FC236}">
                <a16:creationId xmlns:a16="http://schemas.microsoft.com/office/drawing/2014/main" id="{736F2AB5-5C1D-ECDE-A2D9-3F79F588EB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81200"/>
            <a:ext cx="6172200" cy="3790950"/>
          </a:xfrm>
          <a:noFill/>
        </p:spPr>
      </p:pic>
    </p:spTree>
    <p:extLst>
      <p:ext uri="{BB962C8B-B14F-4D97-AF65-F5344CB8AC3E}">
        <p14:creationId xmlns:p14="http://schemas.microsoft.com/office/powerpoint/2010/main" val="13721372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5206DD-23D4-6086-3251-69791E32FDB9}"/>
              </a:ext>
            </a:extLst>
          </p:cNvPr>
          <p:cNvSpPr txBox="1"/>
          <p:nvPr/>
        </p:nvSpPr>
        <p:spPr>
          <a:xfrm>
            <a:off x="1524000" y="609600"/>
            <a:ext cx="6096000" cy="6232347"/>
          </a:xfrm>
          <a:prstGeom prst="rect">
            <a:avLst/>
          </a:prstGeom>
          <a:noFill/>
        </p:spPr>
        <p:txBody>
          <a:bodyPr wrap="square">
            <a:spAutoFit/>
          </a:bodyPr>
          <a:lstStyle/>
          <a:p>
            <a:pPr marL="1121410" marR="1151255" algn="ctr">
              <a:lnSpc>
                <a:spcPct val="137900"/>
              </a:lnSpc>
              <a:spcBef>
                <a:spcPts val="100"/>
              </a:spcBef>
            </a:pPr>
            <a:r>
              <a:rPr lang="en-US" sz="1800" dirty="0">
                <a:latin typeface="Times New Roman"/>
                <a:cs typeface="Times New Roman"/>
              </a:rPr>
              <a:t>cluster</a:t>
            </a:r>
            <a:r>
              <a:rPr lang="en-US" sz="1800" spc="-30" dirty="0">
                <a:latin typeface="Times New Roman"/>
                <a:cs typeface="Times New Roman"/>
              </a:rPr>
              <a:t> </a:t>
            </a:r>
            <a:r>
              <a:rPr lang="en-US" sz="1800" dirty="0">
                <a:latin typeface="Times New Roman"/>
                <a:cs typeface="Times New Roman"/>
              </a:rPr>
              <a:t>size</a:t>
            </a:r>
            <a:r>
              <a:rPr lang="en-US" sz="1800" spc="-40" dirty="0">
                <a:latin typeface="Times New Roman"/>
                <a:cs typeface="Times New Roman"/>
              </a:rPr>
              <a:t> </a:t>
            </a:r>
            <a:r>
              <a:rPr lang="en-US" sz="1800" dirty="0">
                <a:latin typeface="Times New Roman"/>
                <a:cs typeface="Times New Roman"/>
              </a:rPr>
              <a:t>N=4</a:t>
            </a:r>
            <a:r>
              <a:rPr lang="en-US" sz="1800" spc="-25" dirty="0">
                <a:latin typeface="Times New Roman"/>
                <a:cs typeface="Times New Roman"/>
              </a:rPr>
              <a:t> </a:t>
            </a:r>
            <a:r>
              <a:rPr lang="en-US" sz="1800" dirty="0">
                <a:latin typeface="Times New Roman"/>
                <a:cs typeface="Times New Roman"/>
              </a:rPr>
              <a:t>(choices</a:t>
            </a:r>
            <a:r>
              <a:rPr lang="en-US" sz="1800" spc="-35" dirty="0">
                <a:latin typeface="Times New Roman"/>
                <a:cs typeface="Times New Roman"/>
              </a:rPr>
              <a:t> </a:t>
            </a:r>
            <a:r>
              <a:rPr lang="en-US" sz="1800" spc="-10" dirty="0">
                <a:latin typeface="Times New Roman"/>
                <a:cs typeface="Times New Roman"/>
              </a:rPr>
              <a:t>4,7,12) </a:t>
            </a:r>
          </a:p>
          <a:p>
            <a:pPr marL="1121410" marR="1151255" algn="ctr">
              <a:lnSpc>
                <a:spcPct val="137900"/>
              </a:lnSpc>
              <a:spcBef>
                <a:spcPts val="100"/>
              </a:spcBef>
            </a:pPr>
            <a:r>
              <a:rPr lang="en-US" sz="1800" dirty="0">
                <a:latin typeface="Times New Roman"/>
                <a:cs typeface="Times New Roman"/>
              </a:rPr>
              <a:t>path</a:t>
            </a:r>
            <a:r>
              <a:rPr lang="en-US" sz="1800" spc="-30" dirty="0">
                <a:latin typeface="Times New Roman"/>
                <a:cs typeface="Times New Roman"/>
              </a:rPr>
              <a:t> </a:t>
            </a:r>
            <a:r>
              <a:rPr lang="en-US" sz="1800" dirty="0">
                <a:latin typeface="Times New Roman"/>
                <a:cs typeface="Times New Roman"/>
              </a:rPr>
              <a:t>loss</a:t>
            </a:r>
            <a:r>
              <a:rPr lang="en-US" sz="1800" spc="-50" dirty="0">
                <a:latin typeface="Times New Roman"/>
                <a:cs typeface="Times New Roman"/>
              </a:rPr>
              <a:t> </a:t>
            </a:r>
            <a:r>
              <a:rPr lang="en-US" sz="1800" dirty="0">
                <a:latin typeface="Times New Roman"/>
                <a:cs typeface="Times New Roman"/>
              </a:rPr>
              <a:t>exponent</a:t>
            </a:r>
            <a:r>
              <a:rPr lang="en-US" sz="1800" spc="-40" dirty="0">
                <a:latin typeface="Times New Roman"/>
                <a:cs typeface="Times New Roman"/>
              </a:rPr>
              <a:t> </a:t>
            </a:r>
            <a:r>
              <a:rPr lang="en-US" sz="1800" dirty="0">
                <a:latin typeface="Times New Roman"/>
                <a:cs typeface="Times New Roman"/>
              </a:rPr>
              <a:t>(means)</a:t>
            </a:r>
            <a:r>
              <a:rPr lang="en-US" sz="1800" spc="25" dirty="0">
                <a:latin typeface="Times New Roman"/>
                <a:cs typeface="Times New Roman"/>
              </a:rPr>
              <a:t> </a:t>
            </a:r>
            <a:r>
              <a:rPr lang="en-US" sz="1800" spc="-25" dirty="0">
                <a:latin typeface="Times New Roman"/>
                <a:cs typeface="Times New Roman"/>
              </a:rPr>
              <a:t>n=4</a:t>
            </a:r>
            <a:endParaRPr lang="en-US" sz="1800" dirty="0">
              <a:latin typeface="Times New Roman"/>
              <a:cs typeface="Times New Roman"/>
            </a:endParaRPr>
          </a:p>
          <a:p>
            <a:pPr marL="560070" marR="537845" algn="ctr">
              <a:lnSpc>
                <a:spcPts val="2950"/>
              </a:lnSpc>
              <a:spcBef>
                <a:spcPts val="229"/>
              </a:spcBef>
            </a:pPr>
            <a:r>
              <a:rPr lang="en-US" sz="1800" spc="-10" dirty="0">
                <a:latin typeface="Times New Roman"/>
                <a:cs typeface="Times New Roman"/>
              </a:rPr>
              <a:t>co-</a:t>
            </a:r>
            <a:r>
              <a:rPr lang="en-US" sz="1800" dirty="0">
                <a:latin typeface="Times New Roman"/>
                <a:cs typeface="Times New Roman"/>
              </a:rPr>
              <a:t>channel</a:t>
            </a:r>
            <a:r>
              <a:rPr lang="en-US" sz="1800" spc="-45" dirty="0">
                <a:latin typeface="Times New Roman"/>
                <a:cs typeface="Times New Roman"/>
              </a:rPr>
              <a:t> </a:t>
            </a:r>
            <a:r>
              <a:rPr lang="en-US" sz="1800" dirty="0">
                <a:latin typeface="Times New Roman"/>
                <a:cs typeface="Times New Roman"/>
              </a:rPr>
              <a:t>reuse</a:t>
            </a:r>
            <a:r>
              <a:rPr lang="en-US" sz="1800" spc="-25" dirty="0">
                <a:latin typeface="Times New Roman"/>
                <a:cs typeface="Times New Roman"/>
              </a:rPr>
              <a:t> </a:t>
            </a:r>
            <a:r>
              <a:rPr lang="en-US" sz="1800" dirty="0">
                <a:latin typeface="Times New Roman"/>
                <a:cs typeface="Times New Roman"/>
              </a:rPr>
              <a:t>ratio</a:t>
            </a:r>
            <a:r>
              <a:rPr lang="en-US" sz="1800" spc="-25" dirty="0">
                <a:latin typeface="Times New Roman"/>
                <a:cs typeface="Times New Roman"/>
              </a:rPr>
              <a:t> </a:t>
            </a:r>
            <a:r>
              <a:rPr lang="en-US" sz="1800" dirty="0">
                <a:latin typeface="Times New Roman"/>
                <a:cs typeface="Times New Roman"/>
              </a:rPr>
              <a:t>Q=</a:t>
            </a:r>
            <a:r>
              <a:rPr lang="en-US" sz="1800" spc="-25" dirty="0">
                <a:latin typeface="Times New Roman"/>
                <a:cs typeface="Times New Roman"/>
              </a:rPr>
              <a:t> </a:t>
            </a:r>
            <a:r>
              <a:rPr lang="en-US" sz="1800" spc="-10" dirty="0">
                <a:latin typeface="Times New Roman"/>
                <a:cs typeface="Times New Roman"/>
              </a:rPr>
              <a:t>sqrt(3N)=3.464102 </a:t>
            </a:r>
          </a:p>
          <a:p>
            <a:pPr marL="560070" marR="537845" algn="ctr">
              <a:lnSpc>
                <a:spcPts val="2950"/>
              </a:lnSpc>
              <a:spcBef>
                <a:spcPts val="229"/>
              </a:spcBef>
            </a:pPr>
            <a:r>
              <a:rPr lang="en-US" sz="1800" dirty="0">
                <a:latin typeface="Times New Roman"/>
                <a:cs typeface="Times New Roman"/>
              </a:rPr>
              <a:t>Ratio</a:t>
            </a:r>
            <a:r>
              <a:rPr lang="en-US" sz="1800" spc="-35" dirty="0">
                <a:latin typeface="Times New Roman"/>
                <a:cs typeface="Times New Roman"/>
              </a:rPr>
              <a:t> </a:t>
            </a:r>
            <a:r>
              <a:rPr lang="en-US" sz="1800" dirty="0">
                <a:latin typeface="Times New Roman"/>
                <a:cs typeface="Times New Roman"/>
              </a:rPr>
              <a:t>of</a:t>
            </a:r>
            <a:r>
              <a:rPr lang="en-US" sz="1800" spc="-10" dirty="0">
                <a:latin typeface="Times New Roman"/>
                <a:cs typeface="Times New Roman"/>
              </a:rPr>
              <a:t> </a:t>
            </a:r>
            <a:r>
              <a:rPr lang="en-US" sz="1800" dirty="0">
                <a:latin typeface="Times New Roman"/>
                <a:cs typeface="Times New Roman"/>
              </a:rPr>
              <a:t>distance</a:t>
            </a:r>
            <a:r>
              <a:rPr lang="en-US" sz="1800" spc="-45" dirty="0">
                <a:latin typeface="Times New Roman"/>
                <a:cs typeface="Times New Roman"/>
              </a:rPr>
              <a:t> </a:t>
            </a:r>
            <a:r>
              <a:rPr lang="en-US" sz="1800" dirty="0">
                <a:latin typeface="Times New Roman"/>
                <a:cs typeface="Times New Roman"/>
              </a:rPr>
              <a:t>to</a:t>
            </a:r>
            <a:r>
              <a:rPr lang="en-US" sz="1800" spc="-20" dirty="0">
                <a:latin typeface="Times New Roman"/>
                <a:cs typeface="Times New Roman"/>
              </a:rPr>
              <a:t> </a:t>
            </a:r>
            <a:r>
              <a:rPr lang="en-US" sz="1800" dirty="0">
                <a:latin typeface="Times New Roman"/>
                <a:cs typeface="Times New Roman"/>
              </a:rPr>
              <a:t>radius</a:t>
            </a:r>
            <a:r>
              <a:rPr lang="en-US" sz="1800" spc="-35" dirty="0">
                <a:latin typeface="Times New Roman"/>
                <a:cs typeface="Times New Roman"/>
              </a:rPr>
              <a:t> </a:t>
            </a:r>
            <a:r>
              <a:rPr lang="en-US" sz="1800" spc="-10" dirty="0">
                <a:latin typeface="Times New Roman"/>
                <a:cs typeface="Times New Roman"/>
              </a:rPr>
              <a:t>Q=D/R=3.464102</a:t>
            </a:r>
            <a:endParaRPr lang="en-US" sz="1800" dirty="0">
              <a:latin typeface="Times New Roman"/>
              <a:cs typeface="Times New Roman"/>
            </a:endParaRPr>
          </a:p>
          <a:p>
            <a:pPr marR="37465" algn="ctr">
              <a:lnSpc>
                <a:spcPct val="100000"/>
              </a:lnSpc>
              <a:spcBef>
                <a:spcPts val="590"/>
              </a:spcBef>
            </a:pPr>
            <a:r>
              <a:rPr lang="en-US" sz="1800" dirty="0">
                <a:latin typeface="Times New Roman"/>
                <a:cs typeface="Times New Roman"/>
              </a:rPr>
              <a:t>number</a:t>
            </a:r>
            <a:r>
              <a:rPr lang="en-US" sz="1800" spc="-10" dirty="0">
                <a:latin typeface="Times New Roman"/>
                <a:cs typeface="Times New Roman"/>
              </a:rPr>
              <a:t> </a:t>
            </a:r>
            <a:r>
              <a:rPr lang="en-US" sz="1800" dirty="0">
                <a:latin typeface="Times New Roman"/>
                <a:cs typeface="Times New Roman"/>
              </a:rPr>
              <a:t>of</a:t>
            </a:r>
            <a:r>
              <a:rPr lang="en-US" sz="1800" spc="-30" dirty="0">
                <a:latin typeface="Times New Roman"/>
                <a:cs typeface="Times New Roman"/>
              </a:rPr>
              <a:t> </a:t>
            </a:r>
            <a:r>
              <a:rPr lang="en-US" sz="1800" dirty="0">
                <a:latin typeface="Times New Roman"/>
                <a:cs typeface="Times New Roman"/>
              </a:rPr>
              <a:t>neighboring</a:t>
            </a:r>
            <a:r>
              <a:rPr lang="en-US" sz="1800" spc="-65" dirty="0">
                <a:latin typeface="Times New Roman"/>
                <a:cs typeface="Times New Roman"/>
              </a:rPr>
              <a:t> </a:t>
            </a:r>
            <a:r>
              <a:rPr lang="en-US" sz="1800" dirty="0">
                <a:latin typeface="Times New Roman"/>
                <a:cs typeface="Times New Roman"/>
              </a:rPr>
              <a:t>cells</a:t>
            </a:r>
            <a:r>
              <a:rPr lang="en-US" sz="1800" spc="15" dirty="0">
                <a:latin typeface="Times New Roman"/>
                <a:cs typeface="Times New Roman"/>
              </a:rPr>
              <a:t> </a:t>
            </a:r>
            <a:r>
              <a:rPr lang="en-US" sz="1800" dirty="0">
                <a:latin typeface="Times New Roman"/>
                <a:cs typeface="Times New Roman"/>
              </a:rPr>
              <a:t>io=6</a:t>
            </a:r>
            <a:r>
              <a:rPr lang="en-US" sz="1800" spc="-40" dirty="0">
                <a:latin typeface="Times New Roman"/>
                <a:cs typeface="Times New Roman"/>
              </a:rPr>
              <a:t> </a:t>
            </a:r>
            <a:r>
              <a:rPr lang="en-US" sz="1800" dirty="0">
                <a:latin typeface="Times New Roman"/>
                <a:cs typeface="Times New Roman"/>
              </a:rPr>
              <a:t>,#</a:t>
            </a:r>
            <a:r>
              <a:rPr lang="en-US" sz="1800" spc="-10" dirty="0">
                <a:latin typeface="Times New Roman"/>
                <a:cs typeface="Times New Roman"/>
              </a:rPr>
              <a:t> </a:t>
            </a:r>
            <a:r>
              <a:rPr lang="en-US" sz="1800" dirty="0">
                <a:latin typeface="Times New Roman"/>
                <a:cs typeface="Times New Roman"/>
              </a:rPr>
              <a:t>of</a:t>
            </a:r>
            <a:r>
              <a:rPr lang="en-US" sz="1800" spc="-5" dirty="0">
                <a:latin typeface="Times New Roman"/>
                <a:cs typeface="Times New Roman"/>
              </a:rPr>
              <a:t> </a:t>
            </a:r>
            <a:r>
              <a:rPr lang="en-US" sz="1800" dirty="0">
                <a:latin typeface="Times New Roman"/>
                <a:cs typeface="Times New Roman"/>
              </a:rPr>
              <a:t>sides</a:t>
            </a:r>
            <a:r>
              <a:rPr lang="en-US" sz="1800" spc="-30" dirty="0">
                <a:latin typeface="Times New Roman"/>
                <a:cs typeface="Times New Roman"/>
              </a:rPr>
              <a:t> </a:t>
            </a:r>
            <a:r>
              <a:rPr lang="en-US" sz="1800" dirty="0">
                <a:latin typeface="Times New Roman"/>
                <a:cs typeface="Times New Roman"/>
              </a:rPr>
              <a:t>of</a:t>
            </a:r>
            <a:r>
              <a:rPr lang="en-US" sz="1800" spc="-5" dirty="0">
                <a:latin typeface="Times New Roman"/>
                <a:cs typeface="Times New Roman"/>
              </a:rPr>
              <a:t> </a:t>
            </a:r>
            <a:r>
              <a:rPr lang="en-US" sz="1800" spc="-10" dirty="0">
                <a:latin typeface="Times New Roman"/>
                <a:cs typeface="Times New Roman"/>
              </a:rPr>
              <a:t>hexagon</a:t>
            </a:r>
            <a:endParaRPr lang="en-US" sz="1800" dirty="0">
              <a:latin typeface="Times New Roman"/>
              <a:cs typeface="Times New Roman"/>
            </a:endParaRPr>
          </a:p>
          <a:p>
            <a:pPr marR="27305" algn="ctr">
              <a:lnSpc>
                <a:spcPct val="100000"/>
              </a:lnSpc>
              <a:spcBef>
                <a:spcPts val="795"/>
              </a:spcBef>
            </a:pPr>
            <a:r>
              <a:rPr lang="en-US" sz="1800" dirty="0">
                <a:latin typeface="Times New Roman"/>
                <a:cs typeface="Times New Roman"/>
              </a:rPr>
              <a:t>signal</a:t>
            </a:r>
            <a:r>
              <a:rPr lang="en-US" sz="1800" spc="-20" dirty="0">
                <a:latin typeface="Times New Roman"/>
                <a:cs typeface="Times New Roman"/>
              </a:rPr>
              <a:t> </a:t>
            </a:r>
            <a:r>
              <a:rPr lang="en-US" sz="1800" dirty="0">
                <a:latin typeface="Times New Roman"/>
                <a:cs typeface="Times New Roman"/>
              </a:rPr>
              <a:t>to</a:t>
            </a:r>
            <a:r>
              <a:rPr lang="en-US" sz="1800" spc="-30" dirty="0">
                <a:latin typeface="Times New Roman"/>
                <a:cs typeface="Times New Roman"/>
              </a:rPr>
              <a:t> </a:t>
            </a:r>
            <a:r>
              <a:rPr lang="en-US" sz="1800" dirty="0">
                <a:latin typeface="Times New Roman"/>
                <a:cs typeface="Times New Roman"/>
              </a:rPr>
              <a:t>interference</a:t>
            </a:r>
            <a:r>
              <a:rPr lang="en-US" sz="1800" spc="-5" dirty="0">
                <a:latin typeface="Times New Roman"/>
                <a:cs typeface="Times New Roman"/>
              </a:rPr>
              <a:t> </a:t>
            </a:r>
            <a:r>
              <a:rPr lang="en-US" sz="1800" dirty="0">
                <a:latin typeface="Times New Roman"/>
                <a:cs typeface="Times New Roman"/>
              </a:rPr>
              <a:t>ratio</a:t>
            </a:r>
            <a:r>
              <a:rPr lang="en-US" sz="1800" spc="-25" dirty="0">
                <a:latin typeface="Times New Roman"/>
                <a:cs typeface="Times New Roman"/>
              </a:rPr>
              <a:t> </a:t>
            </a:r>
            <a:r>
              <a:rPr lang="en-US" sz="1800" dirty="0">
                <a:latin typeface="Times New Roman"/>
                <a:cs typeface="Times New Roman"/>
              </a:rPr>
              <a:t>S/I=</a:t>
            </a:r>
            <a:r>
              <a:rPr lang="en-US" sz="1800" spc="-20" dirty="0">
                <a:latin typeface="Times New Roman"/>
                <a:cs typeface="Times New Roman"/>
              </a:rPr>
              <a:t> </a:t>
            </a:r>
            <a:r>
              <a:rPr lang="en-US" sz="1800" dirty="0">
                <a:latin typeface="Times New Roman"/>
                <a:cs typeface="Times New Roman"/>
              </a:rPr>
              <a:t>(D/R)</a:t>
            </a:r>
            <a:r>
              <a:rPr lang="en-US" sz="1800" baseline="25462" dirty="0">
                <a:latin typeface="Times New Roman"/>
                <a:cs typeface="Times New Roman"/>
              </a:rPr>
              <a:t>^n</a:t>
            </a:r>
            <a:r>
              <a:rPr lang="en-US" sz="1800" spc="-7" baseline="25462" dirty="0">
                <a:latin typeface="Times New Roman"/>
                <a:cs typeface="Times New Roman"/>
              </a:rPr>
              <a:t> </a:t>
            </a:r>
            <a:r>
              <a:rPr lang="en-US" sz="1800" dirty="0">
                <a:latin typeface="Times New Roman"/>
                <a:cs typeface="Times New Roman"/>
              </a:rPr>
              <a:t>/</a:t>
            </a:r>
            <a:r>
              <a:rPr lang="en-US" sz="1800" spc="-40" dirty="0">
                <a:latin typeface="Times New Roman"/>
                <a:cs typeface="Times New Roman"/>
              </a:rPr>
              <a:t> </a:t>
            </a:r>
            <a:r>
              <a:rPr lang="en-US" sz="1800" dirty="0">
                <a:latin typeface="Times New Roman"/>
                <a:cs typeface="Times New Roman"/>
              </a:rPr>
              <a:t>i</a:t>
            </a:r>
            <a:r>
              <a:rPr lang="en-US" sz="1800" baseline="-20833" dirty="0">
                <a:latin typeface="Times New Roman"/>
                <a:cs typeface="Times New Roman"/>
              </a:rPr>
              <a:t>o</a:t>
            </a:r>
            <a:r>
              <a:rPr lang="en-US" sz="1800" spc="202" baseline="-20833" dirty="0">
                <a:latin typeface="Times New Roman"/>
                <a:cs typeface="Times New Roman"/>
              </a:rPr>
              <a:t> </a:t>
            </a:r>
            <a:r>
              <a:rPr lang="en-US" sz="1800" spc="-25" dirty="0">
                <a:latin typeface="Times New Roman"/>
                <a:cs typeface="Times New Roman"/>
              </a:rPr>
              <a:t>=24</a:t>
            </a:r>
            <a:endParaRPr lang="en-US" sz="1800" dirty="0">
              <a:latin typeface="Times New Roman"/>
              <a:cs typeface="Times New Roman"/>
            </a:endParaRPr>
          </a:p>
          <a:p>
            <a:pPr marR="29845" algn="ctr">
              <a:lnSpc>
                <a:spcPct val="100000"/>
              </a:lnSpc>
              <a:spcBef>
                <a:spcPts val="790"/>
              </a:spcBef>
            </a:pPr>
            <a:r>
              <a:rPr lang="en-US" sz="1800" dirty="0">
                <a:latin typeface="Times New Roman"/>
                <a:cs typeface="Times New Roman"/>
              </a:rPr>
              <a:t>convert</a:t>
            </a:r>
            <a:r>
              <a:rPr lang="en-US" sz="1800" spc="-5" dirty="0">
                <a:latin typeface="Times New Roman"/>
                <a:cs typeface="Times New Roman"/>
              </a:rPr>
              <a:t> </a:t>
            </a:r>
            <a:r>
              <a:rPr lang="en-US" sz="1800" dirty="0">
                <a:latin typeface="Times New Roman"/>
                <a:cs typeface="Times New Roman"/>
              </a:rPr>
              <a:t>to</a:t>
            </a:r>
            <a:r>
              <a:rPr lang="en-US" sz="1800" spc="-15" dirty="0">
                <a:latin typeface="Times New Roman"/>
                <a:cs typeface="Times New Roman"/>
              </a:rPr>
              <a:t> </a:t>
            </a:r>
            <a:r>
              <a:rPr lang="en-US" sz="1800" dirty="0">
                <a:latin typeface="Times New Roman"/>
                <a:cs typeface="Times New Roman"/>
              </a:rPr>
              <a:t>dB,</a:t>
            </a:r>
            <a:r>
              <a:rPr lang="en-US" sz="1800" spc="-30" dirty="0">
                <a:latin typeface="Times New Roman"/>
                <a:cs typeface="Times New Roman"/>
              </a:rPr>
              <a:t> </a:t>
            </a:r>
            <a:r>
              <a:rPr lang="en-US" sz="1800" dirty="0">
                <a:latin typeface="Times New Roman"/>
                <a:cs typeface="Times New Roman"/>
              </a:rPr>
              <a:t>S/I=</a:t>
            </a:r>
            <a:r>
              <a:rPr lang="en-US" sz="1800" spc="-35" dirty="0">
                <a:latin typeface="Times New Roman"/>
                <a:cs typeface="Times New Roman"/>
              </a:rPr>
              <a:t> </a:t>
            </a:r>
            <a:r>
              <a:rPr lang="en-US" sz="1800" spc="-10" dirty="0">
                <a:latin typeface="Times New Roman"/>
                <a:cs typeface="Times New Roman"/>
              </a:rPr>
              <a:t>10log(S/I)=13.80211dB</a:t>
            </a:r>
            <a:endParaRPr lang="en-US" sz="1800" dirty="0">
              <a:latin typeface="Times New Roman"/>
              <a:cs typeface="Times New Roman"/>
            </a:endParaRPr>
          </a:p>
          <a:p>
            <a:pPr marL="80010" algn="ctr">
              <a:lnSpc>
                <a:spcPct val="100000"/>
              </a:lnSpc>
              <a:spcBef>
                <a:spcPts val="819"/>
              </a:spcBef>
            </a:pPr>
            <a:r>
              <a:rPr lang="en-US" sz="1800" b="1" dirty="0">
                <a:latin typeface="Times New Roman"/>
                <a:cs typeface="Times New Roman"/>
              </a:rPr>
              <a:t>S/I</a:t>
            </a:r>
            <a:r>
              <a:rPr lang="en-US" sz="1800" b="1" spc="-25" dirty="0">
                <a:latin typeface="Times New Roman"/>
                <a:cs typeface="Times New Roman"/>
              </a:rPr>
              <a:t> </a:t>
            </a:r>
            <a:r>
              <a:rPr lang="en-US" sz="1800" b="1" dirty="0">
                <a:latin typeface="Times New Roman"/>
                <a:cs typeface="Times New Roman"/>
              </a:rPr>
              <a:t>is</a:t>
            </a:r>
            <a:r>
              <a:rPr lang="en-US" sz="1800" b="1" spc="-5" dirty="0">
                <a:latin typeface="Times New Roman"/>
                <a:cs typeface="Times New Roman"/>
              </a:rPr>
              <a:t> </a:t>
            </a:r>
            <a:r>
              <a:rPr lang="en-US" sz="1800" b="1" dirty="0">
                <a:latin typeface="Times New Roman"/>
                <a:cs typeface="Times New Roman"/>
              </a:rPr>
              <a:t>less</a:t>
            </a:r>
            <a:r>
              <a:rPr lang="en-US" sz="1800" b="1" spc="-20" dirty="0">
                <a:latin typeface="Times New Roman"/>
                <a:cs typeface="Times New Roman"/>
              </a:rPr>
              <a:t> </a:t>
            </a:r>
            <a:r>
              <a:rPr lang="en-US" sz="1800" b="1" dirty="0">
                <a:latin typeface="Times New Roman"/>
                <a:cs typeface="Times New Roman"/>
              </a:rPr>
              <a:t>than</a:t>
            </a:r>
            <a:r>
              <a:rPr lang="en-US" sz="1800" b="1" spc="-15" dirty="0">
                <a:latin typeface="Times New Roman"/>
                <a:cs typeface="Times New Roman"/>
              </a:rPr>
              <a:t> </a:t>
            </a:r>
            <a:r>
              <a:rPr lang="en-US" sz="1800" b="1" dirty="0">
                <a:latin typeface="Times New Roman"/>
                <a:cs typeface="Times New Roman"/>
              </a:rPr>
              <a:t>required,</a:t>
            </a:r>
            <a:r>
              <a:rPr lang="en-US" sz="1800" b="1" spc="-50" dirty="0">
                <a:latin typeface="Times New Roman"/>
                <a:cs typeface="Times New Roman"/>
              </a:rPr>
              <a:t> </a:t>
            </a:r>
            <a:r>
              <a:rPr lang="en-US" sz="1800" b="1" dirty="0">
                <a:latin typeface="Times New Roman"/>
                <a:cs typeface="Times New Roman"/>
              </a:rPr>
              <a:t>it will</a:t>
            </a:r>
            <a:r>
              <a:rPr lang="en-US" sz="1800" b="1" spc="-5" dirty="0">
                <a:latin typeface="Times New Roman"/>
                <a:cs typeface="Times New Roman"/>
              </a:rPr>
              <a:t> </a:t>
            </a:r>
            <a:r>
              <a:rPr lang="en-US" sz="1800" b="1" dirty="0">
                <a:latin typeface="Times New Roman"/>
                <a:cs typeface="Times New Roman"/>
              </a:rPr>
              <a:t>not</a:t>
            </a:r>
            <a:r>
              <a:rPr lang="en-US" sz="1800" b="1" spc="-20" dirty="0">
                <a:latin typeface="Times New Roman"/>
                <a:cs typeface="Times New Roman"/>
              </a:rPr>
              <a:t> </a:t>
            </a:r>
            <a:r>
              <a:rPr lang="en-US" sz="1800" b="1" spc="-10" dirty="0">
                <a:latin typeface="Times New Roman"/>
                <a:cs typeface="Times New Roman"/>
              </a:rPr>
              <a:t>work!</a:t>
            </a:r>
            <a:endParaRPr lang="en-US" sz="1800" b="1" dirty="0">
              <a:latin typeface="Times New Roman"/>
              <a:cs typeface="Times New Roman"/>
            </a:endParaRPr>
          </a:p>
          <a:p>
            <a:pPr algn="ctr">
              <a:lnSpc>
                <a:spcPct val="100000"/>
              </a:lnSpc>
              <a:spcBef>
                <a:spcPts val="869"/>
              </a:spcBef>
            </a:pPr>
            <a:endParaRPr lang="en-US" sz="1800" dirty="0">
              <a:latin typeface="Times New Roman"/>
              <a:cs typeface="Times New Roman"/>
            </a:endParaRPr>
          </a:p>
          <a:p>
            <a:pPr marL="1600200" marR="1574800" indent="316865" algn="ctr">
              <a:lnSpc>
                <a:spcPct val="137300"/>
              </a:lnSpc>
            </a:pPr>
            <a:r>
              <a:rPr lang="en-US" sz="1800" dirty="0">
                <a:latin typeface="Times New Roman"/>
                <a:cs typeface="Times New Roman"/>
              </a:rPr>
              <a:t>cluster</a:t>
            </a:r>
            <a:r>
              <a:rPr lang="en-US" sz="1800" spc="-40" dirty="0">
                <a:latin typeface="Times New Roman"/>
                <a:cs typeface="Times New Roman"/>
              </a:rPr>
              <a:t> </a:t>
            </a:r>
            <a:r>
              <a:rPr lang="en-US" sz="1800" dirty="0">
                <a:latin typeface="Times New Roman"/>
                <a:cs typeface="Times New Roman"/>
              </a:rPr>
              <a:t>size</a:t>
            </a:r>
            <a:r>
              <a:rPr lang="en-US" sz="1800" spc="-45" dirty="0">
                <a:latin typeface="Times New Roman"/>
                <a:cs typeface="Times New Roman"/>
              </a:rPr>
              <a:t> </a:t>
            </a:r>
            <a:r>
              <a:rPr lang="en-US" sz="1800" spc="-25" dirty="0">
                <a:latin typeface="Times New Roman"/>
                <a:cs typeface="Times New Roman"/>
              </a:rPr>
              <a:t>N=7</a:t>
            </a:r>
            <a:endParaRPr lang="en-US" spc="-25" dirty="0">
              <a:latin typeface="Times New Roman"/>
              <a:cs typeface="Times New Roman"/>
            </a:endParaRPr>
          </a:p>
          <a:p>
            <a:pPr marL="1600200" marR="1574800" indent="316865" algn="ctr">
              <a:lnSpc>
                <a:spcPct val="137300"/>
              </a:lnSpc>
            </a:pPr>
            <a:r>
              <a:rPr lang="en-US" sz="1800" spc="-25" dirty="0">
                <a:latin typeface="Times New Roman"/>
                <a:cs typeface="Times New Roman"/>
              </a:rPr>
              <a:t> </a:t>
            </a:r>
            <a:r>
              <a:rPr lang="en-US" sz="1800" dirty="0">
                <a:latin typeface="Times New Roman"/>
                <a:cs typeface="Times New Roman"/>
              </a:rPr>
              <a:t>path</a:t>
            </a:r>
            <a:r>
              <a:rPr lang="en-US" sz="1800" spc="-10" dirty="0">
                <a:latin typeface="Times New Roman"/>
                <a:cs typeface="Times New Roman"/>
              </a:rPr>
              <a:t> </a:t>
            </a:r>
            <a:r>
              <a:rPr lang="en-US" sz="1800" dirty="0">
                <a:latin typeface="Times New Roman"/>
                <a:cs typeface="Times New Roman"/>
              </a:rPr>
              <a:t>loss</a:t>
            </a:r>
            <a:r>
              <a:rPr lang="en-US" sz="1800" spc="-35" dirty="0">
                <a:latin typeface="Times New Roman"/>
                <a:cs typeface="Times New Roman"/>
              </a:rPr>
              <a:t> </a:t>
            </a:r>
            <a:r>
              <a:rPr lang="en-US" sz="1800" dirty="0">
                <a:latin typeface="Times New Roman"/>
                <a:cs typeface="Times New Roman"/>
              </a:rPr>
              <a:t>exponent</a:t>
            </a:r>
            <a:r>
              <a:rPr lang="en-US" sz="1800" spc="-15" dirty="0">
                <a:latin typeface="Times New Roman"/>
                <a:cs typeface="Times New Roman"/>
              </a:rPr>
              <a:t> </a:t>
            </a:r>
            <a:r>
              <a:rPr lang="en-US" sz="1800" spc="-25" dirty="0">
                <a:latin typeface="Times New Roman"/>
                <a:cs typeface="Times New Roman"/>
              </a:rPr>
              <a:t>n=3 </a:t>
            </a:r>
            <a:r>
              <a:rPr lang="en-US" sz="1800" spc="-10" dirty="0">
                <a:latin typeface="Times New Roman"/>
                <a:cs typeface="Times New Roman"/>
              </a:rPr>
              <a:t>Q=sqrt(3N)=4.582576</a:t>
            </a:r>
            <a:endParaRPr lang="en-US" sz="1800" dirty="0">
              <a:latin typeface="Times New Roman"/>
              <a:cs typeface="Times New Roman"/>
            </a:endParaRPr>
          </a:p>
          <a:p>
            <a:pPr marL="15240" algn="ctr">
              <a:lnSpc>
                <a:spcPct val="100000"/>
              </a:lnSpc>
              <a:spcBef>
                <a:spcPts val="795"/>
              </a:spcBef>
            </a:pPr>
            <a:r>
              <a:rPr lang="en-US" sz="1800" dirty="0">
                <a:latin typeface="Times New Roman"/>
                <a:cs typeface="Times New Roman"/>
              </a:rPr>
              <a:t>number of</a:t>
            </a:r>
            <a:r>
              <a:rPr lang="en-US" sz="1800" spc="-25" dirty="0">
                <a:latin typeface="Times New Roman"/>
                <a:cs typeface="Times New Roman"/>
              </a:rPr>
              <a:t> </a:t>
            </a:r>
            <a:r>
              <a:rPr lang="en-US" sz="1800" dirty="0">
                <a:latin typeface="Times New Roman"/>
                <a:cs typeface="Times New Roman"/>
              </a:rPr>
              <a:t>neighboring</a:t>
            </a:r>
            <a:r>
              <a:rPr lang="en-US" sz="1800" spc="-55" dirty="0">
                <a:latin typeface="Times New Roman"/>
                <a:cs typeface="Times New Roman"/>
              </a:rPr>
              <a:t> </a:t>
            </a:r>
            <a:r>
              <a:rPr lang="en-US" sz="1800" dirty="0">
                <a:latin typeface="Times New Roman"/>
                <a:cs typeface="Times New Roman"/>
              </a:rPr>
              <a:t>cells</a:t>
            </a:r>
            <a:r>
              <a:rPr lang="en-US" sz="1800" spc="-5" dirty="0">
                <a:latin typeface="Times New Roman"/>
                <a:cs typeface="Times New Roman"/>
              </a:rPr>
              <a:t> </a:t>
            </a:r>
            <a:r>
              <a:rPr lang="en-US" sz="1800" dirty="0">
                <a:latin typeface="Times New Roman"/>
                <a:cs typeface="Times New Roman"/>
              </a:rPr>
              <a:t>io=</a:t>
            </a:r>
            <a:r>
              <a:rPr lang="en-US" sz="1800" spc="-10" dirty="0">
                <a:latin typeface="Times New Roman"/>
                <a:cs typeface="Times New Roman"/>
              </a:rPr>
              <a:t> </a:t>
            </a:r>
            <a:r>
              <a:rPr lang="en-US" sz="1800" dirty="0">
                <a:latin typeface="Times New Roman"/>
                <a:cs typeface="Times New Roman"/>
              </a:rPr>
              <a:t>6,</a:t>
            </a:r>
            <a:r>
              <a:rPr lang="en-US" sz="1800" spc="-20" dirty="0">
                <a:latin typeface="Times New Roman"/>
                <a:cs typeface="Times New Roman"/>
              </a:rPr>
              <a:t> </a:t>
            </a:r>
            <a:r>
              <a:rPr lang="en-US" sz="1800" dirty="0">
                <a:latin typeface="Times New Roman"/>
                <a:cs typeface="Times New Roman"/>
              </a:rPr>
              <a:t>#</a:t>
            </a:r>
            <a:r>
              <a:rPr lang="en-US" sz="1800" spc="-10" dirty="0">
                <a:latin typeface="Times New Roman"/>
                <a:cs typeface="Times New Roman"/>
              </a:rPr>
              <a:t> </a:t>
            </a:r>
            <a:r>
              <a:rPr lang="en-US" sz="1800" dirty="0">
                <a:latin typeface="Times New Roman"/>
                <a:cs typeface="Times New Roman"/>
              </a:rPr>
              <a:t>of</a:t>
            </a:r>
            <a:r>
              <a:rPr lang="en-US" sz="1800" spc="-25" dirty="0">
                <a:latin typeface="Times New Roman"/>
                <a:cs typeface="Times New Roman"/>
              </a:rPr>
              <a:t> </a:t>
            </a:r>
            <a:r>
              <a:rPr lang="en-US" sz="1800" dirty="0">
                <a:latin typeface="Times New Roman"/>
                <a:cs typeface="Times New Roman"/>
              </a:rPr>
              <a:t>sides</a:t>
            </a:r>
            <a:r>
              <a:rPr lang="en-US" sz="1800" spc="-5" dirty="0">
                <a:latin typeface="Times New Roman"/>
                <a:cs typeface="Times New Roman"/>
              </a:rPr>
              <a:t> </a:t>
            </a:r>
            <a:r>
              <a:rPr lang="en-US" sz="1800" dirty="0">
                <a:latin typeface="Times New Roman"/>
                <a:cs typeface="Times New Roman"/>
              </a:rPr>
              <a:t>of</a:t>
            </a:r>
            <a:r>
              <a:rPr lang="en-US" sz="1800" spc="-20" dirty="0">
                <a:latin typeface="Times New Roman"/>
                <a:cs typeface="Times New Roman"/>
              </a:rPr>
              <a:t> </a:t>
            </a:r>
            <a:r>
              <a:rPr lang="en-US" sz="1800" spc="-10" dirty="0">
                <a:latin typeface="Times New Roman"/>
                <a:cs typeface="Times New Roman"/>
              </a:rPr>
              <a:t>hexagon</a:t>
            </a:r>
            <a:endParaRPr lang="en-US" sz="1800" dirty="0">
              <a:latin typeface="Times New Roman"/>
              <a:cs typeface="Times New Roman"/>
            </a:endParaRPr>
          </a:p>
          <a:p>
            <a:pPr marR="27940" algn="ctr">
              <a:lnSpc>
                <a:spcPct val="100000"/>
              </a:lnSpc>
              <a:spcBef>
                <a:spcPts val="815"/>
              </a:spcBef>
            </a:pPr>
            <a:r>
              <a:rPr lang="en-US" sz="1800" dirty="0">
                <a:latin typeface="Times New Roman"/>
                <a:cs typeface="Times New Roman"/>
              </a:rPr>
              <a:t>signal</a:t>
            </a:r>
            <a:r>
              <a:rPr lang="en-US" sz="1800" spc="-15" dirty="0">
                <a:latin typeface="Times New Roman"/>
                <a:cs typeface="Times New Roman"/>
              </a:rPr>
              <a:t> </a:t>
            </a:r>
            <a:r>
              <a:rPr lang="en-US" sz="1800" dirty="0">
                <a:latin typeface="Times New Roman"/>
                <a:cs typeface="Times New Roman"/>
              </a:rPr>
              <a:t>to</a:t>
            </a:r>
            <a:r>
              <a:rPr lang="en-US" sz="1800" spc="-25" dirty="0">
                <a:latin typeface="Times New Roman"/>
                <a:cs typeface="Times New Roman"/>
              </a:rPr>
              <a:t> </a:t>
            </a:r>
            <a:r>
              <a:rPr lang="en-US" sz="1800" dirty="0">
                <a:latin typeface="Times New Roman"/>
                <a:cs typeface="Times New Roman"/>
              </a:rPr>
              <a:t>interference</a:t>
            </a:r>
            <a:r>
              <a:rPr lang="en-US" sz="1800" spc="-5" dirty="0">
                <a:latin typeface="Times New Roman"/>
                <a:cs typeface="Times New Roman"/>
              </a:rPr>
              <a:t> </a:t>
            </a:r>
            <a:r>
              <a:rPr lang="en-US" sz="1800" dirty="0">
                <a:latin typeface="Times New Roman"/>
                <a:cs typeface="Times New Roman"/>
              </a:rPr>
              <a:t>ratio=S/I=</a:t>
            </a:r>
            <a:r>
              <a:rPr lang="en-US" sz="1800" spc="-45" dirty="0">
                <a:latin typeface="Times New Roman"/>
                <a:cs typeface="Times New Roman"/>
              </a:rPr>
              <a:t> </a:t>
            </a:r>
            <a:r>
              <a:rPr lang="en-US" sz="1800" dirty="0">
                <a:latin typeface="Times New Roman"/>
                <a:cs typeface="Times New Roman"/>
              </a:rPr>
              <a:t>(D/R)</a:t>
            </a:r>
            <a:r>
              <a:rPr lang="en-US" sz="1800" baseline="25462" dirty="0">
                <a:latin typeface="Times New Roman"/>
                <a:cs typeface="Times New Roman"/>
              </a:rPr>
              <a:t>^n </a:t>
            </a:r>
            <a:r>
              <a:rPr lang="en-US" sz="1800" dirty="0">
                <a:latin typeface="Times New Roman"/>
                <a:cs typeface="Times New Roman"/>
              </a:rPr>
              <a:t>/</a:t>
            </a:r>
            <a:r>
              <a:rPr lang="en-US" sz="1800" spc="-15" dirty="0">
                <a:latin typeface="Times New Roman"/>
                <a:cs typeface="Times New Roman"/>
              </a:rPr>
              <a:t> </a:t>
            </a:r>
            <a:r>
              <a:rPr lang="en-US" sz="1800" dirty="0">
                <a:latin typeface="Times New Roman"/>
                <a:cs typeface="Times New Roman"/>
              </a:rPr>
              <a:t>i</a:t>
            </a:r>
            <a:r>
              <a:rPr lang="en-US" sz="1800" baseline="-20833" dirty="0">
                <a:latin typeface="Times New Roman"/>
                <a:cs typeface="Times New Roman"/>
              </a:rPr>
              <a:t>o</a:t>
            </a:r>
            <a:r>
              <a:rPr lang="en-US" sz="1800" spc="-37" baseline="-20833" dirty="0">
                <a:latin typeface="Times New Roman"/>
                <a:cs typeface="Times New Roman"/>
              </a:rPr>
              <a:t> </a:t>
            </a:r>
            <a:r>
              <a:rPr lang="en-US" sz="1800" spc="-10" dirty="0">
                <a:latin typeface="Times New Roman"/>
                <a:cs typeface="Times New Roman"/>
              </a:rPr>
              <a:t>=73.334</a:t>
            </a:r>
          </a:p>
          <a:p>
            <a:pPr marR="27940" algn="ctr">
              <a:spcBef>
                <a:spcPts val="815"/>
              </a:spcBef>
            </a:pPr>
            <a:r>
              <a:rPr lang="en-IN" sz="1800" dirty="0">
                <a:latin typeface="Times New Roman"/>
                <a:cs typeface="Times New Roman"/>
              </a:rPr>
              <a:t>convert</a:t>
            </a:r>
            <a:r>
              <a:rPr lang="en-IN" sz="1800" spc="-10" dirty="0">
                <a:latin typeface="Times New Roman"/>
                <a:cs typeface="Times New Roman"/>
              </a:rPr>
              <a:t> </a:t>
            </a:r>
            <a:r>
              <a:rPr lang="en-IN" sz="1800" dirty="0">
                <a:latin typeface="Times New Roman"/>
                <a:cs typeface="Times New Roman"/>
              </a:rPr>
              <a:t>to</a:t>
            </a:r>
            <a:r>
              <a:rPr lang="en-IN" sz="1800" spc="-15" dirty="0">
                <a:latin typeface="Times New Roman"/>
                <a:cs typeface="Times New Roman"/>
              </a:rPr>
              <a:t> </a:t>
            </a:r>
            <a:r>
              <a:rPr lang="en-IN" sz="1800" dirty="0">
                <a:latin typeface="Times New Roman"/>
                <a:cs typeface="Times New Roman"/>
              </a:rPr>
              <a:t>dB,</a:t>
            </a:r>
            <a:r>
              <a:rPr lang="en-IN" sz="1800" spc="-25" dirty="0">
                <a:latin typeface="Times New Roman"/>
                <a:cs typeface="Times New Roman"/>
              </a:rPr>
              <a:t> </a:t>
            </a:r>
            <a:r>
              <a:rPr lang="en-IN" sz="1800" spc="-10" dirty="0">
                <a:latin typeface="Times New Roman"/>
                <a:cs typeface="Times New Roman"/>
              </a:rPr>
              <a:t>S/I=10log(S/I)=18.65dB</a:t>
            </a:r>
          </a:p>
          <a:p>
            <a:pPr marR="27940" algn="ctr">
              <a:spcBef>
                <a:spcPts val="815"/>
              </a:spcBef>
            </a:pPr>
            <a:r>
              <a:rPr lang="en-US" sz="1800" b="1" dirty="0">
                <a:latin typeface="Times New Roman"/>
                <a:cs typeface="Times New Roman"/>
              </a:rPr>
              <a:t>S/I</a:t>
            </a:r>
            <a:r>
              <a:rPr lang="en-US" sz="1800" b="1" spc="-30" dirty="0">
                <a:latin typeface="Times New Roman"/>
                <a:cs typeface="Times New Roman"/>
              </a:rPr>
              <a:t> </a:t>
            </a:r>
            <a:r>
              <a:rPr lang="en-US" sz="1800" b="1" dirty="0">
                <a:latin typeface="Times New Roman"/>
                <a:cs typeface="Times New Roman"/>
              </a:rPr>
              <a:t>is</a:t>
            </a:r>
            <a:r>
              <a:rPr lang="en-US" sz="1800" b="1" spc="-10" dirty="0">
                <a:latin typeface="Times New Roman"/>
                <a:cs typeface="Times New Roman"/>
              </a:rPr>
              <a:t> </a:t>
            </a:r>
            <a:r>
              <a:rPr lang="en-US" sz="1800" b="1" dirty="0">
                <a:latin typeface="Times New Roman"/>
                <a:cs typeface="Times New Roman"/>
              </a:rPr>
              <a:t>less</a:t>
            </a:r>
            <a:r>
              <a:rPr lang="en-US" sz="1800" b="1" spc="-25" dirty="0">
                <a:latin typeface="Times New Roman"/>
                <a:cs typeface="Times New Roman"/>
              </a:rPr>
              <a:t> </a:t>
            </a:r>
            <a:r>
              <a:rPr lang="en-US" sz="1800" b="1" dirty="0">
                <a:latin typeface="Times New Roman"/>
                <a:cs typeface="Times New Roman"/>
              </a:rPr>
              <a:t>than</a:t>
            </a:r>
            <a:r>
              <a:rPr lang="en-US" sz="1800" b="1" spc="-15" dirty="0">
                <a:latin typeface="Times New Roman"/>
                <a:cs typeface="Times New Roman"/>
              </a:rPr>
              <a:t> </a:t>
            </a:r>
            <a:r>
              <a:rPr lang="en-US" sz="1800" b="1" dirty="0">
                <a:latin typeface="Times New Roman"/>
                <a:cs typeface="Times New Roman"/>
              </a:rPr>
              <a:t>required,</a:t>
            </a:r>
            <a:r>
              <a:rPr lang="en-US" sz="1800" b="1" spc="-25" dirty="0">
                <a:latin typeface="Times New Roman"/>
                <a:cs typeface="Times New Roman"/>
              </a:rPr>
              <a:t> </a:t>
            </a:r>
            <a:r>
              <a:rPr lang="en-US" sz="1800" b="1" dirty="0">
                <a:latin typeface="Times New Roman"/>
                <a:cs typeface="Times New Roman"/>
              </a:rPr>
              <a:t>it</a:t>
            </a:r>
            <a:r>
              <a:rPr lang="en-US" sz="1800" b="1" spc="-25" dirty="0">
                <a:latin typeface="Times New Roman"/>
                <a:cs typeface="Times New Roman"/>
              </a:rPr>
              <a:t> </a:t>
            </a:r>
            <a:r>
              <a:rPr lang="en-US" sz="1800" b="1" dirty="0">
                <a:latin typeface="Times New Roman"/>
                <a:cs typeface="Times New Roman"/>
              </a:rPr>
              <a:t>will</a:t>
            </a:r>
            <a:r>
              <a:rPr lang="en-US" sz="1800" b="1" spc="20" dirty="0">
                <a:latin typeface="Times New Roman"/>
                <a:cs typeface="Times New Roman"/>
              </a:rPr>
              <a:t> </a:t>
            </a:r>
            <a:r>
              <a:rPr lang="en-US" sz="1800" b="1" spc="-20" dirty="0">
                <a:latin typeface="Times New Roman"/>
                <a:cs typeface="Times New Roman"/>
              </a:rPr>
              <a:t>work!</a:t>
            </a:r>
            <a:endParaRPr lang="en-US" sz="1800" b="1" dirty="0">
              <a:latin typeface="Times New Roman"/>
              <a:cs typeface="Times New Roman"/>
            </a:endParaRPr>
          </a:p>
        </p:txBody>
      </p:sp>
    </p:spTree>
    <p:extLst>
      <p:ext uri="{BB962C8B-B14F-4D97-AF65-F5344CB8AC3E}">
        <p14:creationId xmlns:p14="http://schemas.microsoft.com/office/powerpoint/2010/main" val="34781775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2">
            <a:extLst>
              <a:ext uri="{FF2B5EF4-FFF2-40B4-BE49-F238E27FC236}">
                <a16:creationId xmlns:a16="http://schemas.microsoft.com/office/drawing/2014/main" id="{A756AA65-EB84-CAE0-AE95-F2A0828CA73B}"/>
              </a:ext>
            </a:extLst>
          </p:cNvPr>
          <p:cNvSpPr>
            <a:spLocks noGrp="1" noChangeAspect="1" noChangeArrowheads="1"/>
          </p:cNvSpPr>
          <p:nvPr>
            <p:ph type="title"/>
          </p:nvPr>
        </p:nvSpPr>
        <p:spPr/>
        <p:txBody>
          <a:bodyPr/>
          <a:lstStyle/>
          <a:p>
            <a:pPr eaLnBrk="1" hangingPunct="1"/>
            <a:r>
              <a:rPr lang="en-US" altLang="zh-CN">
                <a:ea typeface="SimSun" panose="02010600030101010101" pitchFamily="2" charset="-122"/>
              </a:rPr>
              <a:t>Illustration of cell splitting 2</a:t>
            </a:r>
            <a:endParaRPr lang="zh-CN" altLang="en-US">
              <a:ea typeface="SimSun" panose="02010600030101010101" pitchFamily="2" charset="-122"/>
            </a:endParaRPr>
          </a:p>
        </p:txBody>
      </p:sp>
      <p:pic>
        <p:nvPicPr>
          <p:cNvPr id="59395" name="Picture 4">
            <a:extLst>
              <a:ext uri="{FF2B5EF4-FFF2-40B4-BE49-F238E27FC236}">
                <a16:creationId xmlns:a16="http://schemas.microsoft.com/office/drawing/2014/main" id="{5D118BC5-5EED-0589-A9ED-1FFDBAF5BF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1905000"/>
            <a:ext cx="7391400" cy="3929063"/>
          </a:xfrm>
          <a:noFill/>
        </p:spPr>
      </p:pic>
    </p:spTree>
    <p:extLst>
      <p:ext uri="{BB962C8B-B14F-4D97-AF65-F5344CB8AC3E}">
        <p14:creationId xmlns:p14="http://schemas.microsoft.com/office/powerpoint/2010/main" val="352768419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1F97322-0981-7572-4203-A713A5125F6F}"/>
              </a:ext>
            </a:extLst>
          </p:cNvPr>
          <p:cNvSpPr txBox="1"/>
          <p:nvPr/>
        </p:nvSpPr>
        <p:spPr>
          <a:xfrm>
            <a:off x="838200" y="2514600"/>
            <a:ext cx="7162800" cy="3457357"/>
          </a:xfrm>
          <a:prstGeom prst="rect">
            <a:avLst/>
          </a:prstGeom>
          <a:noFill/>
        </p:spPr>
        <p:txBody>
          <a:bodyPr wrap="square">
            <a:spAutoFit/>
          </a:bodyPr>
          <a:lstStyle/>
          <a:p>
            <a:pPr marL="4445" algn="ctr">
              <a:lnSpc>
                <a:spcPct val="100000"/>
              </a:lnSpc>
              <a:spcBef>
                <a:spcPts val="890"/>
              </a:spcBef>
            </a:pPr>
            <a:r>
              <a:rPr lang="en-US" sz="1800" dirty="0">
                <a:latin typeface="Times New Roman"/>
                <a:cs typeface="Times New Roman"/>
              </a:rPr>
              <a:t>What</a:t>
            </a:r>
            <a:r>
              <a:rPr lang="en-US" sz="1800" spc="-40" dirty="0">
                <a:latin typeface="Times New Roman"/>
                <a:cs typeface="Times New Roman"/>
              </a:rPr>
              <a:t> </a:t>
            </a:r>
            <a:r>
              <a:rPr lang="en-US" sz="1800" dirty="0">
                <a:latin typeface="Times New Roman"/>
                <a:cs typeface="Times New Roman"/>
              </a:rPr>
              <a:t>is</a:t>
            </a:r>
            <a:r>
              <a:rPr lang="en-US" sz="1800" spc="-20" dirty="0">
                <a:latin typeface="Times New Roman"/>
                <a:cs typeface="Times New Roman"/>
              </a:rPr>
              <a:t> </a:t>
            </a:r>
            <a:r>
              <a:rPr lang="en-US" sz="1800" dirty="0">
                <a:latin typeface="Times New Roman"/>
                <a:cs typeface="Times New Roman"/>
              </a:rPr>
              <a:t>the</a:t>
            </a:r>
            <a:r>
              <a:rPr lang="en-US" sz="1800" spc="-20" dirty="0">
                <a:latin typeface="Times New Roman"/>
                <a:cs typeface="Times New Roman"/>
              </a:rPr>
              <a:t> </a:t>
            </a:r>
            <a:r>
              <a:rPr lang="en-US" sz="1800" dirty="0">
                <a:latin typeface="Times New Roman"/>
                <a:cs typeface="Times New Roman"/>
              </a:rPr>
              <a:t>required</a:t>
            </a:r>
            <a:r>
              <a:rPr lang="en-US" sz="1800" spc="-40" dirty="0">
                <a:latin typeface="Times New Roman"/>
                <a:cs typeface="Times New Roman"/>
              </a:rPr>
              <a:t> </a:t>
            </a:r>
            <a:r>
              <a:rPr lang="en-US" sz="1800" dirty="0">
                <a:latin typeface="Times New Roman"/>
                <a:cs typeface="Times New Roman"/>
              </a:rPr>
              <a:t>transmit</a:t>
            </a:r>
            <a:r>
              <a:rPr lang="en-US" sz="1800" spc="-40" dirty="0">
                <a:latin typeface="Times New Roman"/>
                <a:cs typeface="Times New Roman"/>
              </a:rPr>
              <a:t> </a:t>
            </a:r>
            <a:r>
              <a:rPr lang="en-US" sz="1800" dirty="0">
                <a:latin typeface="Times New Roman"/>
                <a:cs typeface="Times New Roman"/>
              </a:rPr>
              <a:t>power</a:t>
            </a:r>
            <a:r>
              <a:rPr lang="en-US" sz="1800" spc="-15" dirty="0">
                <a:latin typeface="Times New Roman"/>
                <a:cs typeface="Times New Roman"/>
              </a:rPr>
              <a:t> </a:t>
            </a:r>
            <a:r>
              <a:rPr lang="en-US" sz="1800" dirty="0">
                <a:latin typeface="Times New Roman"/>
                <a:cs typeface="Times New Roman"/>
              </a:rPr>
              <a:t>for</a:t>
            </a:r>
            <a:r>
              <a:rPr lang="en-US" sz="1800" spc="-15" dirty="0">
                <a:latin typeface="Times New Roman"/>
                <a:cs typeface="Times New Roman"/>
              </a:rPr>
              <a:t> </a:t>
            </a:r>
            <a:r>
              <a:rPr lang="en-US" sz="1800" dirty="0">
                <a:latin typeface="Times New Roman"/>
                <a:cs typeface="Times New Roman"/>
              </a:rPr>
              <a:t>these</a:t>
            </a:r>
            <a:r>
              <a:rPr lang="en-US" sz="1800" spc="-45" dirty="0">
                <a:latin typeface="Times New Roman"/>
                <a:cs typeface="Times New Roman"/>
              </a:rPr>
              <a:t> </a:t>
            </a:r>
            <a:r>
              <a:rPr lang="en-US" sz="1800" dirty="0">
                <a:latin typeface="Times New Roman"/>
                <a:cs typeface="Times New Roman"/>
              </a:rPr>
              <a:t>new </a:t>
            </a:r>
            <a:r>
              <a:rPr lang="en-US" sz="1800" spc="-10" dirty="0">
                <a:latin typeface="Times New Roman"/>
                <a:cs typeface="Times New Roman"/>
              </a:rPr>
              <a:t>cells??</a:t>
            </a:r>
            <a:endParaRPr lang="en-US" sz="1800" dirty="0">
              <a:latin typeface="Times New Roman"/>
              <a:cs typeface="Times New Roman"/>
            </a:endParaRPr>
          </a:p>
          <a:p>
            <a:pPr marL="1377950" algn="ctr">
              <a:lnSpc>
                <a:spcPct val="100000"/>
              </a:lnSpc>
              <a:spcBef>
                <a:spcPts val="795"/>
              </a:spcBef>
            </a:pPr>
            <a:r>
              <a:rPr lang="en-US" sz="1800" b="1" dirty="0" err="1">
                <a:latin typeface="Times New Roman"/>
                <a:cs typeface="Times New Roman"/>
              </a:rPr>
              <a:t>Pr</a:t>
            </a:r>
            <a:r>
              <a:rPr lang="en-US" sz="1800" b="1" dirty="0">
                <a:latin typeface="Times New Roman"/>
                <a:cs typeface="Times New Roman"/>
              </a:rPr>
              <a:t>[at</a:t>
            </a:r>
            <a:r>
              <a:rPr lang="en-US" sz="1800" b="1" spc="5" dirty="0">
                <a:latin typeface="Times New Roman"/>
                <a:cs typeface="Times New Roman"/>
              </a:rPr>
              <a:t> </a:t>
            </a:r>
            <a:r>
              <a:rPr lang="en-US" sz="1800" b="1" dirty="0">
                <a:latin typeface="Times New Roman"/>
                <a:cs typeface="Times New Roman"/>
              </a:rPr>
              <a:t>old</a:t>
            </a:r>
            <a:r>
              <a:rPr lang="en-US" sz="1800" b="1" spc="20" dirty="0">
                <a:latin typeface="Times New Roman"/>
                <a:cs typeface="Times New Roman"/>
              </a:rPr>
              <a:t> </a:t>
            </a:r>
            <a:r>
              <a:rPr lang="en-US" sz="1800" b="1" dirty="0">
                <a:latin typeface="Times New Roman"/>
                <a:cs typeface="Times New Roman"/>
              </a:rPr>
              <a:t>cell</a:t>
            </a:r>
            <a:r>
              <a:rPr lang="en-US" sz="1800" b="1" spc="40" dirty="0">
                <a:latin typeface="Times New Roman"/>
                <a:cs typeface="Times New Roman"/>
              </a:rPr>
              <a:t> </a:t>
            </a:r>
            <a:r>
              <a:rPr lang="en-US" sz="1800" b="1" spc="-10" dirty="0">
                <a:latin typeface="Times New Roman"/>
                <a:cs typeface="Times New Roman"/>
              </a:rPr>
              <a:t>boundary]=Pt1R</a:t>
            </a:r>
            <a:r>
              <a:rPr lang="en-US" sz="1800" b="1" spc="-15" baseline="24904" dirty="0">
                <a:latin typeface="Times New Roman"/>
                <a:cs typeface="Times New Roman"/>
              </a:rPr>
              <a:t>-</a:t>
            </a:r>
            <a:r>
              <a:rPr lang="en-US" sz="1800" b="1" spc="-75" baseline="24904" dirty="0">
                <a:latin typeface="Times New Roman"/>
                <a:cs typeface="Times New Roman"/>
              </a:rPr>
              <a:t>n</a:t>
            </a:r>
            <a:endParaRPr lang="en-US" sz="1800" baseline="24904" dirty="0">
              <a:latin typeface="Times New Roman"/>
              <a:cs typeface="Times New Roman"/>
            </a:endParaRPr>
          </a:p>
          <a:p>
            <a:pPr marL="1380490" algn="ctr">
              <a:lnSpc>
                <a:spcPct val="100000"/>
              </a:lnSpc>
              <a:spcBef>
                <a:spcPts val="815"/>
              </a:spcBef>
            </a:pPr>
            <a:r>
              <a:rPr lang="en-US" sz="1800" b="1" dirty="0" err="1">
                <a:latin typeface="Times New Roman"/>
                <a:cs typeface="Times New Roman"/>
              </a:rPr>
              <a:t>Pr</a:t>
            </a:r>
            <a:r>
              <a:rPr lang="en-US" sz="1800" b="1" dirty="0">
                <a:latin typeface="Times New Roman"/>
                <a:cs typeface="Times New Roman"/>
              </a:rPr>
              <a:t>[at</a:t>
            </a:r>
            <a:r>
              <a:rPr lang="en-US" sz="1800" b="1" spc="-45" dirty="0">
                <a:latin typeface="Times New Roman"/>
                <a:cs typeface="Times New Roman"/>
              </a:rPr>
              <a:t> </a:t>
            </a:r>
            <a:r>
              <a:rPr lang="en-US" sz="1800" b="1" dirty="0">
                <a:latin typeface="Times New Roman"/>
                <a:cs typeface="Times New Roman"/>
              </a:rPr>
              <a:t>new</a:t>
            </a:r>
            <a:r>
              <a:rPr lang="en-US" sz="1800" b="1" spc="-20" dirty="0">
                <a:latin typeface="Times New Roman"/>
                <a:cs typeface="Times New Roman"/>
              </a:rPr>
              <a:t> </a:t>
            </a:r>
            <a:r>
              <a:rPr lang="en-US" sz="1800" b="1" dirty="0">
                <a:latin typeface="Times New Roman"/>
                <a:cs typeface="Times New Roman"/>
              </a:rPr>
              <a:t>cell</a:t>
            </a:r>
            <a:r>
              <a:rPr lang="en-US" sz="1800" b="1" spc="-40" dirty="0">
                <a:latin typeface="Times New Roman"/>
                <a:cs typeface="Times New Roman"/>
              </a:rPr>
              <a:t> </a:t>
            </a:r>
            <a:r>
              <a:rPr lang="en-US" sz="1800" b="1" dirty="0">
                <a:latin typeface="Times New Roman"/>
                <a:cs typeface="Times New Roman"/>
              </a:rPr>
              <a:t>boundary]=</a:t>
            </a:r>
            <a:r>
              <a:rPr lang="en-US" sz="1800" b="1" spc="-30" dirty="0">
                <a:latin typeface="Times New Roman"/>
                <a:cs typeface="Times New Roman"/>
              </a:rPr>
              <a:t> </a:t>
            </a:r>
            <a:r>
              <a:rPr lang="en-US" sz="1800" b="1" dirty="0">
                <a:latin typeface="Times New Roman"/>
                <a:cs typeface="Times New Roman"/>
              </a:rPr>
              <a:t>Pt2(R/2)</a:t>
            </a:r>
            <a:r>
              <a:rPr lang="en-US" sz="1800" b="1" spc="-5" dirty="0">
                <a:latin typeface="Times New Roman"/>
                <a:cs typeface="Times New Roman"/>
              </a:rPr>
              <a:t> </a:t>
            </a:r>
            <a:r>
              <a:rPr lang="en-US" sz="1800" b="1" spc="-37" baseline="24904" dirty="0">
                <a:latin typeface="Times New Roman"/>
                <a:cs typeface="Times New Roman"/>
              </a:rPr>
              <a:t>–n</a:t>
            </a:r>
            <a:endParaRPr lang="en-US" sz="1800" baseline="24904" dirty="0">
              <a:latin typeface="Times New Roman"/>
              <a:cs typeface="Times New Roman"/>
            </a:endParaRPr>
          </a:p>
          <a:p>
            <a:pPr algn="ctr">
              <a:lnSpc>
                <a:spcPct val="100000"/>
              </a:lnSpc>
              <a:spcBef>
                <a:spcPts val="795"/>
              </a:spcBef>
            </a:pPr>
            <a:r>
              <a:rPr lang="en-US" sz="1800" dirty="0">
                <a:latin typeface="Times New Roman"/>
                <a:cs typeface="Times New Roman"/>
              </a:rPr>
              <a:t>where</a:t>
            </a:r>
            <a:r>
              <a:rPr lang="en-US" sz="1800" spc="-25" dirty="0">
                <a:latin typeface="Times New Roman"/>
                <a:cs typeface="Times New Roman"/>
              </a:rPr>
              <a:t> </a:t>
            </a:r>
            <a:r>
              <a:rPr lang="en-US" sz="1800" dirty="0">
                <a:latin typeface="Times New Roman"/>
                <a:cs typeface="Times New Roman"/>
              </a:rPr>
              <a:t>Pt1and</a:t>
            </a:r>
            <a:r>
              <a:rPr lang="en-US" sz="1800" spc="-55" dirty="0">
                <a:latin typeface="Times New Roman"/>
                <a:cs typeface="Times New Roman"/>
              </a:rPr>
              <a:t> </a:t>
            </a:r>
            <a:r>
              <a:rPr lang="en-US" sz="1800" dirty="0">
                <a:latin typeface="Times New Roman"/>
                <a:cs typeface="Times New Roman"/>
              </a:rPr>
              <a:t>Pt2are</a:t>
            </a:r>
            <a:r>
              <a:rPr lang="en-US" sz="1800" spc="-25" dirty="0">
                <a:latin typeface="Times New Roman"/>
                <a:cs typeface="Times New Roman"/>
              </a:rPr>
              <a:t> </a:t>
            </a:r>
            <a:r>
              <a:rPr lang="en-US" sz="1800" dirty="0">
                <a:latin typeface="Times New Roman"/>
                <a:cs typeface="Times New Roman"/>
              </a:rPr>
              <a:t>the</a:t>
            </a:r>
            <a:r>
              <a:rPr lang="en-US" sz="1800" spc="-20" dirty="0">
                <a:latin typeface="Times New Roman"/>
                <a:cs typeface="Times New Roman"/>
              </a:rPr>
              <a:t> </a:t>
            </a:r>
            <a:r>
              <a:rPr lang="en-US" sz="1800" dirty="0">
                <a:latin typeface="Times New Roman"/>
                <a:cs typeface="Times New Roman"/>
              </a:rPr>
              <a:t>transmit</a:t>
            </a:r>
            <a:r>
              <a:rPr lang="en-US" sz="1800" spc="-45" dirty="0">
                <a:latin typeface="Times New Roman"/>
                <a:cs typeface="Times New Roman"/>
              </a:rPr>
              <a:t> </a:t>
            </a:r>
            <a:r>
              <a:rPr lang="en-US" sz="1800" dirty="0">
                <a:latin typeface="Times New Roman"/>
                <a:cs typeface="Times New Roman"/>
              </a:rPr>
              <a:t>powers</a:t>
            </a:r>
            <a:r>
              <a:rPr lang="en-US" sz="1800" spc="-25" dirty="0">
                <a:latin typeface="Times New Roman"/>
                <a:cs typeface="Times New Roman"/>
              </a:rPr>
              <a:t> </a:t>
            </a:r>
            <a:r>
              <a:rPr lang="en-US" sz="1800" dirty="0">
                <a:latin typeface="Times New Roman"/>
                <a:cs typeface="Times New Roman"/>
              </a:rPr>
              <a:t>of</a:t>
            </a:r>
            <a:r>
              <a:rPr lang="en-US" sz="1800" spc="-25" dirty="0">
                <a:latin typeface="Times New Roman"/>
                <a:cs typeface="Times New Roman"/>
              </a:rPr>
              <a:t> </a:t>
            </a:r>
            <a:r>
              <a:rPr lang="en-US" sz="1800" dirty="0">
                <a:latin typeface="Times New Roman"/>
                <a:cs typeface="Times New Roman"/>
              </a:rPr>
              <a:t>the</a:t>
            </a:r>
            <a:r>
              <a:rPr lang="en-US" sz="1800" spc="-20" dirty="0">
                <a:latin typeface="Times New Roman"/>
                <a:cs typeface="Times New Roman"/>
              </a:rPr>
              <a:t> </a:t>
            </a:r>
            <a:r>
              <a:rPr lang="en-US" sz="1800" dirty="0">
                <a:latin typeface="Times New Roman"/>
                <a:cs typeface="Times New Roman"/>
              </a:rPr>
              <a:t>larger</a:t>
            </a:r>
            <a:r>
              <a:rPr lang="en-US" sz="1800" spc="-20" dirty="0">
                <a:latin typeface="Times New Roman"/>
                <a:cs typeface="Times New Roman"/>
              </a:rPr>
              <a:t> </a:t>
            </a:r>
            <a:r>
              <a:rPr lang="en-US" sz="1800" dirty="0">
                <a:latin typeface="Times New Roman"/>
                <a:cs typeface="Times New Roman"/>
              </a:rPr>
              <a:t>and</a:t>
            </a:r>
            <a:r>
              <a:rPr lang="en-US" sz="1800" spc="-25" dirty="0">
                <a:latin typeface="Times New Roman"/>
                <a:cs typeface="Times New Roman"/>
              </a:rPr>
              <a:t> </a:t>
            </a:r>
            <a:r>
              <a:rPr lang="en-US" sz="1800" dirty="0">
                <a:latin typeface="Times New Roman"/>
                <a:cs typeface="Times New Roman"/>
              </a:rPr>
              <a:t>smaller</a:t>
            </a:r>
            <a:r>
              <a:rPr lang="en-US" sz="1800" spc="-20" dirty="0">
                <a:latin typeface="Times New Roman"/>
                <a:cs typeface="Times New Roman"/>
              </a:rPr>
              <a:t> cell</a:t>
            </a:r>
            <a:endParaRPr lang="en-US" sz="1800" dirty="0">
              <a:latin typeface="Times New Roman"/>
              <a:cs typeface="Times New Roman"/>
            </a:endParaRPr>
          </a:p>
          <a:p>
            <a:pPr marL="3175" algn="ctr">
              <a:lnSpc>
                <a:spcPct val="100000"/>
              </a:lnSpc>
            </a:pPr>
            <a:r>
              <a:rPr lang="en-US" sz="1800" dirty="0">
                <a:latin typeface="Times New Roman"/>
                <a:cs typeface="Times New Roman"/>
              </a:rPr>
              <a:t>base</a:t>
            </a:r>
            <a:r>
              <a:rPr lang="en-US" sz="1800" spc="-45" dirty="0">
                <a:latin typeface="Times New Roman"/>
                <a:cs typeface="Times New Roman"/>
              </a:rPr>
              <a:t> </a:t>
            </a:r>
            <a:r>
              <a:rPr lang="en-US" sz="1800" dirty="0">
                <a:latin typeface="Times New Roman"/>
                <a:cs typeface="Times New Roman"/>
              </a:rPr>
              <a:t>stations</a:t>
            </a:r>
            <a:r>
              <a:rPr lang="en-US" sz="1800" spc="-60" dirty="0">
                <a:latin typeface="Times New Roman"/>
                <a:cs typeface="Times New Roman"/>
              </a:rPr>
              <a:t> </a:t>
            </a:r>
            <a:r>
              <a:rPr lang="en-US" sz="1800" dirty="0">
                <a:latin typeface="Times New Roman"/>
                <a:cs typeface="Times New Roman"/>
              </a:rPr>
              <a:t>respectively,</a:t>
            </a:r>
            <a:r>
              <a:rPr lang="en-US" sz="1800" spc="-50" dirty="0">
                <a:latin typeface="Times New Roman"/>
                <a:cs typeface="Times New Roman"/>
              </a:rPr>
              <a:t> </a:t>
            </a:r>
            <a:r>
              <a:rPr lang="en-US" sz="1800" dirty="0">
                <a:latin typeface="Times New Roman"/>
                <a:cs typeface="Times New Roman"/>
              </a:rPr>
              <a:t>and</a:t>
            </a:r>
            <a:r>
              <a:rPr lang="en-US" sz="1800" spc="-15" dirty="0">
                <a:latin typeface="Times New Roman"/>
                <a:cs typeface="Times New Roman"/>
              </a:rPr>
              <a:t> </a:t>
            </a:r>
            <a:r>
              <a:rPr lang="en-US" sz="1800" dirty="0">
                <a:latin typeface="Times New Roman"/>
                <a:cs typeface="Times New Roman"/>
              </a:rPr>
              <a:t>n is</a:t>
            </a:r>
            <a:r>
              <a:rPr lang="en-US" sz="1800" spc="-40" dirty="0">
                <a:latin typeface="Times New Roman"/>
                <a:cs typeface="Times New Roman"/>
              </a:rPr>
              <a:t> </a:t>
            </a:r>
            <a:r>
              <a:rPr lang="en-US" sz="1800" dirty="0">
                <a:latin typeface="Times New Roman"/>
                <a:cs typeface="Times New Roman"/>
              </a:rPr>
              <a:t>the</a:t>
            </a:r>
            <a:r>
              <a:rPr lang="en-US" sz="1800" spc="-15" dirty="0">
                <a:latin typeface="Times New Roman"/>
                <a:cs typeface="Times New Roman"/>
              </a:rPr>
              <a:t> </a:t>
            </a:r>
            <a:r>
              <a:rPr lang="en-US" sz="1800" dirty="0">
                <a:latin typeface="Times New Roman"/>
                <a:cs typeface="Times New Roman"/>
              </a:rPr>
              <a:t>path</a:t>
            </a:r>
            <a:r>
              <a:rPr lang="en-US" sz="1800" spc="-25" dirty="0">
                <a:latin typeface="Times New Roman"/>
                <a:cs typeface="Times New Roman"/>
              </a:rPr>
              <a:t> </a:t>
            </a:r>
            <a:r>
              <a:rPr lang="en-US" sz="1800" dirty="0">
                <a:latin typeface="Times New Roman"/>
                <a:cs typeface="Times New Roman"/>
              </a:rPr>
              <a:t>loss</a:t>
            </a:r>
            <a:r>
              <a:rPr lang="en-US" sz="1800" spc="-35" dirty="0">
                <a:latin typeface="Times New Roman"/>
                <a:cs typeface="Times New Roman"/>
              </a:rPr>
              <a:t> </a:t>
            </a:r>
            <a:r>
              <a:rPr lang="en-US" sz="1800" spc="-10" dirty="0">
                <a:latin typeface="Times New Roman"/>
                <a:cs typeface="Times New Roman"/>
              </a:rPr>
              <a:t>exponent.</a:t>
            </a:r>
            <a:endParaRPr lang="en-US" sz="1800" dirty="0">
              <a:latin typeface="Times New Roman"/>
              <a:cs typeface="Times New Roman"/>
            </a:endParaRPr>
          </a:p>
          <a:p>
            <a:pPr marL="5715" algn="ctr">
              <a:lnSpc>
                <a:spcPct val="100000"/>
              </a:lnSpc>
              <a:spcBef>
                <a:spcPts val="795"/>
              </a:spcBef>
              <a:tabLst>
                <a:tab pos="1377950" algn="l"/>
              </a:tabLst>
            </a:pPr>
            <a:r>
              <a:rPr lang="en-US" sz="1800" spc="-25" dirty="0">
                <a:latin typeface="Times New Roman"/>
                <a:cs typeface="Times New Roman"/>
              </a:rPr>
              <a:t>So</a:t>
            </a:r>
            <a:r>
              <a:rPr lang="en-US" sz="1800" b="1" spc="-25" dirty="0">
                <a:latin typeface="Times New Roman"/>
                <a:cs typeface="Times New Roman"/>
              </a:rPr>
              <a:t>,</a:t>
            </a:r>
            <a:r>
              <a:rPr lang="en-US" sz="1800" b="1" dirty="0">
                <a:latin typeface="Times New Roman"/>
                <a:cs typeface="Times New Roman"/>
              </a:rPr>
              <a:t>	Pt2=</a:t>
            </a:r>
            <a:r>
              <a:rPr lang="en-US" sz="1800" b="1" spc="-25" dirty="0">
                <a:latin typeface="Times New Roman"/>
                <a:cs typeface="Times New Roman"/>
              </a:rPr>
              <a:t> </a:t>
            </a:r>
            <a:r>
              <a:rPr lang="en-US" sz="1800" b="1" spc="-10" dirty="0">
                <a:latin typeface="Times New Roman"/>
                <a:cs typeface="Times New Roman"/>
              </a:rPr>
              <a:t>Pt1/2</a:t>
            </a:r>
            <a:r>
              <a:rPr lang="en-US" sz="1800" b="1" spc="-15" baseline="24904" dirty="0">
                <a:latin typeface="Times New Roman"/>
                <a:cs typeface="Times New Roman"/>
              </a:rPr>
              <a:t>n</a:t>
            </a:r>
            <a:endParaRPr lang="en-US" sz="1800" baseline="24904" dirty="0">
              <a:latin typeface="Times New Roman"/>
              <a:cs typeface="Times New Roman"/>
            </a:endParaRPr>
          </a:p>
          <a:p>
            <a:pPr marL="12700" algn="ctr">
              <a:lnSpc>
                <a:spcPct val="100000"/>
              </a:lnSpc>
              <a:spcBef>
                <a:spcPts val="800"/>
              </a:spcBef>
            </a:pPr>
            <a:r>
              <a:rPr lang="en-US" sz="1600" dirty="0">
                <a:solidFill>
                  <a:srgbClr val="FF0000"/>
                </a:solidFill>
                <a:latin typeface="Times New Roman"/>
                <a:cs typeface="Times New Roman"/>
              </a:rPr>
              <a:t>If</a:t>
            </a:r>
            <a:r>
              <a:rPr lang="en-US" sz="1600" spc="-40" dirty="0">
                <a:solidFill>
                  <a:srgbClr val="FF0000"/>
                </a:solidFill>
                <a:latin typeface="Times New Roman"/>
                <a:cs typeface="Times New Roman"/>
              </a:rPr>
              <a:t> </a:t>
            </a:r>
            <a:r>
              <a:rPr lang="en-US" sz="1600" dirty="0">
                <a:solidFill>
                  <a:srgbClr val="FF0000"/>
                </a:solidFill>
                <a:latin typeface="Times New Roman"/>
                <a:cs typeface="Times New Roman"/>
              </a:rPr>
              <a:t>we</a:t>
            </a:r>
            <a:r>
              <a:rPr lang="en-US" sz="1600" spc="20" dirty="0">
                <a:solidFill>
                  <a:srgbClr val="FF0000"/>
                </a:solidFill>
                <a:latin typeface="Times New Roman"/>
                <a:cs typeface="Times New Roman"/>
              </a:rPr>
              <a:t> </a:t>
            </a:r>
            <a:r>
              <a:rPr lang="en-US" sz="1600" dirty="0">
                <a:solidFill>
                  <a:srgbClr val="FF0000"/>
                </a:solidFill>
                <a:latin typeface="Times New Roman"/>
                <a:cs typeface="Times New Roman"/>
              </a:rPr>
              <a:t>take</a:t>
            </a:r>
            <a:r>
              <a:rPr lang="en-US" sz="1600" spc="10" dirty="0">
                <a:solidFill>
                  <a:srgbClr val="FF0000"/>
                </a:solidFill>
                <a:latin typeface="Times New Roman"/>
                <a:cs typeface="Times New Roman"/>
              </a:rPr>
              <a:t> </a:t>
            </a:r>
            <a:r>
              <a:rPr lang="en-US" sz="1600" i="1" dirty="0">
                <a:solidFill>
                  <a:srgbClr val="FF0000"/>
                </a:solidFill>
                <a:latin typeface="Times New Roman"/>
                <a:cs typeface="Times New Roman"/>
              </a:rPr>
              <a:t>n=3</a:t>
            </a:r>
            <a:r>
              <a:rPr lang="en-US" sz="1600" i="1" spc="-30" dirty="0">
                <a:solidFill>
                  <a:srgbClr val="FF0000"/>
                </a:solidFill>
                <a:latin typeface="Times New Roman"/>
                <a:cs typeface="Times New Roman"/>
              </a:rPr>
              <a:t> </a:t>
            </a:r>
            <a:r>
              <a:rPr lang="en-US" sz="1600" i="1" dirty="0">
                <a:solidFill>
                  <a:srgbClr val="FF0000"/>
                </a:solidFill>
                <a:latin typeface="Times New Roman"/>
                <a:cs typeface="Times New Roman"/>
              </a:rPr>
              <a:t>and</a:t>
            </a:r>
            <a:r>
              <a:rPr lang="en-US" sz="1600" i="1" spc="-35" dirty="0">
                <a:solidFill>
                  <a:srgbClr val="FF0000"/>
                </a:solidFill>
                <a:latin typeface="Times New Roman"/>
                <a:cs typeface="Times New Roman"/>
              </a:rPr>
              <a:t> </a:t>
            </a:r>
            <a:r>
              <a:rPr lang="en-US" sz="1600" i="1" dirty="0">
                <a:solidFill>
                  <a:srgbClr val="FF0000"/>
                </a:solidFill>
                <a:latin typeface="Times New Roman"/>
                <a:cs typeface="Times New Roman"/>
              </a:rPr>
              <a:t>the</a:t>
            </a:r>
            <a:r>
              <a:rPr lang="en-US" sz="1600" i="1" spc="-40" dirty="0">
                <a:solidFill>
                  <a:srgbClr val="FF0000"/>
                </a:solidFill>
                <a:latin typeface="Times New Roman"/>
                <a:cs typeface="Times New Roman"/>
              </a:rPr>
              <a:t> </a:t>
            </a:r>
            <a:r>
              <a:rPr lang="en-US" sz="1600" i="1" dirty="0">
                <a:solidFill>
                  <a:srgbClr val="FF0000"/>
                </a:solidFill>
                <a:latin typeface="Times New Roman"/>
                <a:cs typeface="Times New Roman"/>
              </a:rPr>
              <a:t>received</a:t>
            </a:r>
            <a:r>
              <a:rPr lang="en-US" sz="1600" i="1" spc="-10" dirty="0">
                <a:solidFill>
                  <a:srgbClr val="FF0000"/>
                </a:solidFill>
                <a:latin typeface="Times New Roman"/>
                <a:cs typeface="Times New Roman"/>
              </a:rPr>
              <a:t> </a:t>
            </a:r>
            <a:r>
              <a:rPr lang="en-US" sz="1600" i="1" dirty="0">
                <a:solidFill>
                  <a:srgbClr val="FF0000"/>
                </a:solidFill>
                <a:latin typeface="Times New Roman"/>
                <a:cs typeface="Times New Roman"/>
              </a:rPr>
              <a:t>powers</a:t>
            </a:r>
            <a:r>
              <a:rPr lang="en-US" sz="1600" i="1" spc="-30" dirty="0">
                <a:solidFill>
                  <a:srgbClr val="FF0000"/>
                </a:solidFill>
                <a:latin typeface="Times New Roman"/>
                <a:cs typeface="Times New Roman"/>
              </a:rPr>
              <a:t> </a:t>
            </a:r>
            <a:r>
              <a:rPr lang="en-US" sz="1600" i="1" dirty="0">
                <a:solidFill>
                  <a:srgbClr val="FF0000"/>
                </a:solidFill>
                <a:latin typeface="Times New Roman"/>
                <a:cs typeface="Times New Roman"/>
              </a:rPr>
              <a:t>equal</a:t>
            </a:r>
            <a:r>
              <a:rPr lang="en-US" sz="1600" i="1" spc="-45" dirty="0">
                <a:solidFill>
                  <a:srgbClr val="FF0000"/>
                </a:solidFill>
                <a:latin typeface="Times New Roman"/>
                <a:cs typeface="Times New Roman"/>
              </a:rPr>
              <a:t> </a:t>
            </a:r>
            <a:r>
              <a:rPr lang="en-US" sz="1600" i="1" dirty="0">
                <a:solidFill>
                  <a:srgbClr val="FF0000"/>
                </a:solidFill>
                <a:latin typeface="Times New Roman"/>
                <a:cs typeface="Times New Roman"/>
              </a:rPr>
              <a:t>to</a:t>
            </a:r>
            <a:r>
              <a:rPr lang="en-US" sz="1600" i="1" spc="-10" dirty="0">
                <a:solidFill>
                  <a:srgbClr val="FF0000"/>
                </a:solidFill>
                <a:latin typeface="Times New Roman"/>
                <a:cs typeface="Times New Roman"/>
              </a:rPr>
              <a:t> </a:t>
            </a:r>
            <a:r>
              <a:rPr lang="en-US" sz="1600" i="1" dirty="0">
                <a:solidFill>
                  <a:srgbClr val="FF0000"/>
                </a:solidFill>
                <a:latin typeface="Times New Roman"/>
                <a:cs typeface="Times New Roman"/>
              </a:rPr>
              <a:t>each</a:t>
            </a:r>
            <a:r>
              <a:rPr lang="en-US" sz="1600" i="1" spc="-25" dirty="0">
                <a:solidFill>
                  <a:srgbClr val="FF0000"/>
                </a:solidFill>
                <a:latin typeface="Times New Roman"/>
                <a:cs typeface="Times New Roman"/>
              </a:rPr>
              <a:t> </a:t>
            </a:r>
            <a:r>
              <a:rPr lang="en-US" sz="1600" i="1" dirty="0">
                <a:solidFill>
                  <a:srgbClr val="FF0000"/>
                </a:solidFill>
                <a:latin typeface="Times New Roman"/>
                <a:cs typeface="Times New Roman"/>
              </a:rPr>
              <a:t>other,</a:t>
            </a:r>
            <a:r>
              <a:rPr lang="en-US" sz="1600" i="1" spc="-35" dirty="0">
                <a:solidFill>
                  <a:srgbClr val="FF0000"/>
                </a:solidFill>
                <a:latin typeface="Times New Roman"/>
                <a:cs typeface="Times New Roman"/>
              </a:rPr>
              <a:t> </a:t>
            </a:r>
            <a:r>
              <a:rPr lang="en-US" sz="1600" i="1" spc="-20" dirty="0">
                <a:solidFill>
                  <a:srgbClr val="FF0000"/>
                </a:solidFill>
                <a:latin typeface="Times New Roman"/>
                <a:cs typeface="Times New Roman"/>
              </a:rPr>
              <a:t>then</a:t>
            </a:r>
            <a:endParaRPr lang="en-US" sz="1600" dirty="0">
              <a:solidFill>
                <a:srgbClr val="FF0000"/>
              </a:solidFill>
              <a:latin typeface="Times New Roman"/>
              <a:cs typeface="Times New Roman"/>
            </a:endParaRPr>
          </a:p>
          <a:p>
            <a:pPr marL="1834514" algn="ctr">
              <a:lnSpc>
                <a:spcPct val="100000"/>
              </a:lnSpc>
              <a:spcBef>
                <a:spcPts val="820"/>
              </a:spcBef>
            </a:pPr>
            <a:r>
              <a:rPr lang="en-US" sz="1600" b="1" spc="-10" dirty="0">
                <a:latin typeface="Times New Roman"/>
                <a:cs typeface="Times New Roman"/>
              </a:rPr>
              <a:t>Pt2=Pt1/8</a:t>
            </a:r>
            <a:endParaRPr lang="en-US" sz="1600" dirty="0">
              <a:latin typeface="Times New Roman"/>
              <a:cs typeface="Times New Roman"/>
            </a:endParaRPr>
          </a:p>
          <a:p>
            <a:pPr algn="ctr">
              <a:lnSpc>
                <a:spcPct val="100000"/>
              </a:lnSpc>
              <a:spcBef>
                <a:spcPts val="795"/>
              </a:spcBef>
            </a:pPr>
            <a:r>
              <a:rPr lang="en-US" sz="1600" dirty="0">
                <a:latin typeface="Times New Roman"/>
                <a:cs typeface="Times New Roman"/>
              </a:rPr>
              <a:t>In</a:t>
            </a:r>
            <a:r>
              <a:rPr lang="en-US" sz="1600" spc="-50" dirty="0">
                <a:latin typeface="Times New Roman"/>
                <a:cs typeface="Times New Roman"/>
              </a:rPr>
              <a:t> </a:t>
            </a:r>
            <a:r>
              <a:rPr lang="en-US" sz="1600" dirty="0">
                <a:latin typeface="Times New Roman"/>
                <a:cs typeface="Times New Roman"/>
              </a:rPr>
              <a:t>other</a:t>
            </a:r>
            <a:r>
              <a:rPr lang="en-US" sz="1600" spc="-30" dirty="0">
                <a:latin typeface="Times New Roman"/>
                <a:cs typeface="Times New Roman"/>
              </a:rPr>
              <a:t> </a:t>
            </a:r>
            <a:r>
              <a:rPr lang="en-US" sz="1600" dirty="0">
                <a:latin typeface="Times New Roman"/>
                <a:cs typeface="Times New Roman"/>
              </a:rPr>
              <a:t>words,</a:t>
            </a:r>
            <a:r>
              <a:rPr lang="en-US" sz="1600" spc="-15" dirty="0">
                <a:latin typeface="Times New Roman"/>
                <a:cs typeface="Times New Roman"/>
              </a:rPr>
              <a:t> </a:t>
            </a:r>
            <a:r>
              <a:rPr lang="en-US" sz="1600" dirty="0">
                <a:latin typeface="Times New Roman"/>
                <a:cs typeface="Times New Roman"/>
              </a:rPr>
              <a:t>the</a:t>
            </a:r>
            <a:r>
              <a:rPr lang="en-US" sz="1600" spc="-30" dirty="0">
                <a:latin typeface="Times New Roman"/>
                <a:cs typeface="Times New Roman"/>
              </a:rPr>
              <a:t> </a:t>
            </a:r>
            <a:r>
              <a:rPr lang="en-US" sz="1600" dirty="0">
                <a:latin typeface="Times New Roman"/>
                <a:cs typeface="Times New Roman"/>
              </a:rPr>
              <a:t>transmit</a:t>
            </a:r>
            <a:r>
              <a:rPr lang="en-US" sz="1600" spc="5" dirty="0">
                <a:latin typeface="Times New Roman"/>
                <a:cs typeface="Times New Roman"/>
              </a:rPr>
              <a:t> </a:t>
            </a:r>
            <a:r>
              <a:rPr lang="en-US" sz="1600" dirty="0">
                <a:latin typeface="Times New Roman"/>
                <a:cs typeface="Times New Roman"/>
              </a:rPr>
              <a:t>power</a:t>
            </a:r>
            <a:r>
              <a:rPr lang="en-US" sz="1600" spc="-10" dirty="0">
                <a:latin typeface="Times New Roman"/>
                <a:cs typeface="Times New Roman"/>
              </a:rPr>
              <a:t> </a:t>
            </a:r>
            <a:r>
              <a:rPr lang="en-US" sz="1600" dirty="0">
                <a:latin typeface="Times New Roman"/>
                <a:cs typeface="Times New Roman"/>
              </a:rPr>
              <a:t>must</a:t>
            </a:r>
            <a:r>
              <a:rPr lang="en-US" sz="1600" spc="30" dirty="0">
                <a:latin typeface="Times New Roman"/>
                <a:cs typeface="Times New Roman"/>
              </a:rPr>
              <a:t> </a:t>
            </a:r>
            <a:r>
              <a:rPr lang="en-US" sz="1600" dirty="0">
                <a:latin typeface="Times New Roman"/>
                <a:cs typeface="Times New Roman"/>
              </a:rPr>
              <a:t>be</a:t>
            </a:r>
            <a:r>
              <a:rPr lang="en-US" sz="1600" spc="-55" dirty="0">
                <a:latin typeface="Times New Roman"/>
                <a:cs typeface="Times New Roman"/>
              </a:rPr>
              <a:t> </a:t>
            </a:r>
            <a:r>
              <a:rPr lang="en-US" sz="1600" dirty="0">
                <a:latin typeface="Times New Roman"/>
                <a:cs typeface="Times New Roman"/>
              </a:rPr>
              <a:t>reduced</a:t>
            </a:r>
            <a:r>
              <a:rPr lang="en-US" sz="1600" spc="-30" dirty="0">
                <a:latin typeface="Times New Roman"/>
                <a:cs typeface="Times New Roman"/>
              </a:rPr>
              <a:t> </a:t>
            </a:r>
            <a:r>
              <a:rPr lang="en-US" sz="1600" dirty="0">
                <a:solidFill>
                  <a:srgbClr val="FF0000"/>
                </a:solidFill>
                <a:latin typeface="Times New Roman"/>
                <a:cs typeface="Times New Roman"/>
              </a:rPr>
              <a:t>by</a:t>
            </a:r>
            <a:r>
              <a:rPr lang="en-US" sz="1600" spc="-50" dirty="0">
                <a:solidFill>
                  <a:srgbClr val="FF0000"/>
                </a:solidFill>
                <a:latin typeface="Times New Roman"/>
                <a:cs typeface="Times New Roman"/>
              </a:rPr>
              <a:t> </a:t>
            </a:r>
            <a:r>
              <a:rPr lang="en-US" sz="1600" dirty="0">
                <a:solidFill>
                  <a:srgbClr val="FF0000"/>
                </a:solidFill>
                <a:latin typeface="Times New Roman"/>
                <a:cs typeface="Times New Roman"/>
              </a:rPr>
              <a:t>9dB</a:t>
            </a:r>
            <a:r>
              <a:rPr lang="en-US" sz="1600" spc="-45" dirty="0">
                <a:solidFill>
                  <a:srgbClr val="FF0000"/>
                </a:solidFill>
                <a:latin typeface="Times New Roman"/>
                <a:cs typeface="Times New Roman"/>
              </a:rPr>
              <a:t> </a:t>
            </a:r>
            <a:r>
              <a:rPr lang="en-US" sz="1600" dirty="0">
                <a:latin typeface="Times New Roman"/>
                <a:cs typeface="Times New Roman"/>
              </a:rPr>
              <a:t>in</a:t>
            </a:r>
            <a:r>
              <a:rPr lang="en-US" sz="1600" spc="-50" dirty="0">
                <a:latin typeface="Times New Roman"/>
                <a:cs typeface="Times New Roman"/>
              </a:rPr>
              <a:t> </a:t>
            </a:r>
            <a:r>
              <a:rPr lang="en-US" sz="1600" dirty="0">
                <a:latin typeface="Times New Roman"/>
                <a:cs typeface="Times New Roman"/>
              </a:rPr>
              <a:t>order</a:t>
            </a:r>
            <a:r>
              <a:rPr lang="en-US" sz="1600" spc="-70" dirty="0">
                <a:latin typeface="Times New Roman"/>
                <a:cs typeface="Times New Roman"/>
              </a:rPr>
              <a:t> </a:t>
            </a:r>
            <a:r>
              <a:rPr lang="en-US" sz="1600" dirty="0">
                <a:latin typeface="Times New Roman"/>
                <a:cs typeface="Times New Roman"/>
              </a:rPr>
              <a:t>to</a:t>
            </a:r>
            <a:r>
              <a:rPr lang="en-US" sz="1600" spc="-30" dirty="0">
                <a:latin typeface="Times New Roman"/>
                <a:cs typeface="Times New Roman"/>
              </a:rPr>
              <a:t> </a:t>
            </a:r>
            <a:r>
              <a:rPr lang="en-US" sz="1600" dirty="0">
                <a:latin typeface="Times New Roman"/>
                <a:cs typeface="Times New Roman"/>
              </a:rPr>
              <a:t>fill</a:t>
            </a:r>
            <a:r>
              <a:rPr lang="en-US" sz="1600" spc="-45" dirty="0">
                <a:latin typeface="Times New Roman"/>
                <a:cs typeface="Times New Roman"/>
              </a:rPr>
              <a:t> </a:t>
            </a:r>
            <a:r>
              <a:rPr lang="en-US" sz="1600" spc="-25" dirty="0">
                <a:latin typeface="Times New Roman"/>
                <a:cs typeface="Times New Roman"/>
              </a:rPr>
              <a:t>in</a:t>
            </a:r>
            <a:endParaRPr lang="en-US" sz="1600" dirty="0">
              <a:latin typeface="Times New Roman"/>
              <a:cs typeface="Times New Roman"/>
            </a:endParaRPr>
          </a:p>
          <a:p>
            <a:pPr algn="ctr">
              <a:lnSpc>
                <a:spcPct val="100000"/>
              </a:lnSpc>
            </a:pPr>
            <a:r>
              <a:rPr lang="en-US" sz="1600" dirty="0">
                <a:latin typeface="Times New Roman"/>
                <a:cs typeface="Times New Roman"/>
              </a:rPr>
              <a:t>the</a:t>
            </a:r>
            <a:r>
              <a:rPr lang="en-US" sz="1600" spc="-55" dirty="0">
                <a:latin typeface="Times New Roman"/>
                <a:cs typeface="Times New Roman"/>
              </a:rPr>
              <a:t> </a:t>
            </a:r>
            <a:r>
              <a:rPr lang="en-US" sz="1600" dirty="0">
                <a:latin typeface="Times New Roman"/>
                <a:cs typeface="Times New Roman"/>
              </a:rPr>
              <a:t>original</a:t>
            </a:r>
            <a:r>
              <a:rPr lang="en-US" sz="1600" spc="-30" dirty="0">
                <a:latin typeface="Times New Roman"/>
                <a:cs typeface="Times New Roman"/>
              </a:rPr>
              <a:t> </a:t>
            </a:r>
            <a:r>
              <a:rPr lang="en-US" sz="1600" dirty="0">
                <a:latin typeface="Times New Roman"/>
                <a:cs typeface="Times New Roman"/>
              </a:rPr>
              <a:t>coverage</a:t>
            </a:r>
            <a:r>
              <a:rPr lang="en-US" sz="1600" spc="-55" dirty="0">
                <a:latin typeface="Times New Roman"/>
                <a:cs typeface="Times New Roman"/>
              </a:rPr>
              <a:t> </a:t>
            </a:r>
            <a:r>
              <a:rPr lang="en-US" sz="1600" dirty="0">
                <a:latin typeface="Times New Roman"/>
                <a:cs typeface="Times New Roman"/>
              </a:rPr>
              <a:t>area</a:t>
            </a:r>
            <a:r>
              <a:rPr lang="en-US" sz="1600" spc="-70" dirty="0">
                <a:latin typeface="Times New Roman"/>
                <a:cs typeface="Times New Roman"/>
              </a:rPr>
              <a:t> </a:t>
            </a:r>
            <a:r>
              <a:rPr lang="en-US" sz="1600" dirty="0">
                <a:latin typeface="Times New Roman"/>
                <a:cs typeface="Times New Roman"/>
              </a:rPr>
              <a:t>while</a:t>
            </a:r>
            <a:r>
              <a:rPr lang="en-US" sz="1600" spc="10" dirty="0">
                <a:latin typeface="Times New Roman"/>
                <a:cs typeface="Times New Roman"/>
              </a:rPr>
              <a:t> </a:t>
            </a:r>
            <a:r>
              <a:rPr lang="en-US" sz="1600" dirty="0">
                <a:latin typeface="Times New Roman"/>
                <a:cs typeface="Times New Roman"/>
              </a:rPr>
              <a:t>maintaining</a:t>
            </a:r>
            <a:r>
              <a:rPr lang="en-US" sz="1600" spc="20" dirty="0">
                <a:latin typeface="Times New Roman"/>
                <a:cs typeface="Times New Roman"/>
              </a:rPr>
              <a:t> </a:t>
            </a:r>
            <a:r>
              <a:rPr lang="en-US" sz="1600" dirty="0">
                <a:latin typeface="Times New Roman"/>
                <a:cs typeface="Times New Roman"/>
              </a:rPr>
              <a:t>the</a:t>
            </a:r>
            <a:r>
              <a:rPr lang="en-US" sz="1600" spc="-50" dirty="0">
                <a:latin typeface="Times New Roman"/>
                <a:cs typeface="Times New Roman"/>
              </a:rPr>
              <a:t> </a:t>
            </a:r>
            <a:r>
              <a:rPr lang="en-US" sz="1600" dirty="0">
                <a:latin typeface="Times New Roman"/>
                <a:cs typeface="Times New Roman"/>
              </a:rPr>
              <a:t>S/I</a:t>
            </a:r>
            <a:r>
              <a:rPr lang="en-US" sz="1600" spc="-55" dirty="0">
                <a:latin typeface="Times New Roman"/>
                <a:cs typeface="Times New Roman"/>
              </a:rPr>
              <a:t> </a:t>
            </a:r>
            <a:r>
              <a:rPr lang="en-US" sz="1600" spc="-10" dirty="0">
                <a:latin typeface="Times New Roman"/>
                <a:cs typeface="Times New Roman"/>
              </a:rPr>
              <a:t>requirement</a:t>
            </a:r>
            <a:endParaRPr lang="en-US" sz="1600" dirty="0">
              <a:latin typeface="Times New Roman"/>
              <a:cs typeface="Times New Roman"/>
            </a:endParaRPr>
          </a:p>
        </p:txBody>
      </p:sp>
      <p:sp>
        <p:nvSpPr>
          <p:cNvPr id="5" name="TextBox 4">
            <a:extLst>
              <a:ext uri="{FF2B5EF4-FFF2-40B4-BE49-F238E27FC236}">
                <a16:creationId xmlns:a16="http://schemas.microsoft.com/office/drawing/2014/main" id="{8C42C445-0C31-0DF7-5B71-69C875902F46}"/>
              </a:ext>
            </a:extLst>
          </p:cNvPr>
          <p:cNvSpPr txBox="1"/>
          <p:nvPr/>
        </p:nvSpPr>
        <p:spPr>
          <a:xfrm>
            <a:off x="2895600" y="1323201"/>
            <a:ext cx="4572000" cy="461665"/>
          </a:xfrm>
          <a:prstGeom prst="rect">
            <a:avLst/>
          </a:prstGeom>
          <a:noFill/>
        </p:spPr>
        <p:txBody>
          <a:bodyPr wrap="square">
            <a:spAutoFit/>
          </a:bodyPr>
          <a:lstStyle/>
          <a:p>
            <a:r>
              <a:rPr lang="en-IN" sz="2400" b="1" u="none" dirty="0">
                <a:latin typeface="Times New Roman"/>
                <a:cs typeface="Times New Roman"/>
              </a:rPr>
              <a:t>Cell</a:t>
            </a:r>
            <a:r>
              <a:rPr lang="en-IN" sz="2400" b="1" u="none" spc="-5" dirty="0">
                <a:latin typeface="Times New Roman"/>
                <a:cs typeface="Times New Roman"/>
              </a:rPr>
              <a:t> </a:t>
            </a:r>
            <a:r>
              <a:rPr lang="en-IN" sz="2400" b="1" u="none" dirty="0">
                <a:latin typeface="Times New Roman"/>
                <a:cs typeface="Times New Roman"/>
              </a:rPr>
              <a:t>Splitting-Power</a:t>
            </a:r>
            <a:r>
              <a:rPr lang="en-IN" sz="2400" b="1" u="none" spc="-40" dirty="0">
                <a:latin typeface="Times New Roman"/>
                <a:cs typeface="Times New Roman"/>
              </a:rPr>
              <a:t> </a:t>
            </a:r>
            <a:r>
              <a:rPr lang="en-IN" sz="2400" b="1" u="none" spc="-10" dirty="0">
                <a:latin typeface="Times New Roman"/>
                <a:cs typeface="Times New Roman"/>
              </a:rPr>
              <a:t>Issues</a:t>
            </a:r>
            <a:endParaRPr lang="en-IN" sz="2400" b="1" dirty="0"/>
          </a:p>
        </p:txBody>
      </p:sp>
      <p:sp>
        <p:nvSpPr>
          <p:cNvPr id="7" name="TextBox 6">
            <a:extLst>
              <a:ext uri="{FF2B5EF4-FFF2-40B4-BE49-F238E27FC236}">
                <a16:creationId xmlns:a16="http://schemas.microsoft.com/office/drawing/2014/main" id="{2563F08A-9C52-623B-6E7A-27748C3F6F36}"/>
              </a:ext>
            </a:extLst>
          </p:cNvPr>
          <p:cNvSpPr txBox="1"/>
          <p:nvPr/>
        </p:nvSpPr>
        <p:spPr>
          <a:xfrm>
            <a:off x="914400" y="1905000"/>
            <a:ext cx="7010400" cy="369332"/>
          </a:xfrm>
          <a:prstGeom prst="rect">
            <a:avLst/>
          </a:prstGeom>
          <a:noFill/>
        </p:spPr>
        <p:txBody>
          <a:bodyPr wrap="square">
            <a:spAutoFit/>
          </a:bodyPr>
          <a:lstStyle/>
          <a:p>
            <a:pPr marL="775970">
              <a:lnSpc>
                <a:spcPct val="100000"/>
              </a:lnSpc>
            </a:pPr>
            <a:r>
              <a:rPr lang="en-US" sz="1800" dirty="0">
                <a:latin typeface="Times New Roman"/>
                <a:cs typeface="Times New Roman"/>
              </a:rPr>
              <a:t>Suppose</a:t>
            </a:r>
            <a:r>
              <a:rPr lang="en-US" sz="1800" spc="-45" dirty="0">
                <a:latin typeface="Times New Roman"/>
                <a:cs typeface="Times New Roman"/>
              </a:rPr>
              <a:t> </a:t>
            </a:r>
            <a:r>
              <a:rPr lang="en-US" sz="1800" dirty="0">
                <a:latin typeface="Times New Roman"/>
                <a:cs typeface="Times New Roman"/>
              </a:rPr>
              <a:t>the</a:t>
            </a:r>
            <a:r>
              <a:rPr lang="en-US" sz="1800" spc="-15" dirty="0">
                <a:latin typeface="Times New Roman"/>
                <a:cs typeface="Times New Roman"/>
              </a:rPr>
              <a:t> </a:t>
            </a:r>
            <a:r>
              <a:rPr lang="en-US" sz="1800" b="1" dirty="0">
                <a:latin typeface="Times New Roman"/>
                <a:cs typeface="Times New Roman"/>
              </a:rPr>
              <a:t>cell</a:t>
            </a:r>
            <a:r>
              <a:rPr lang="en-US" sz="1800" b="1" spc="-35" dirty="0">
                <a:latin typeface="Times New Roman"/>
                <a:cs typeface="Times New Roman"/>
              </a:rPr>
              <a:t> </a:t>
            </a:r>
            <a:r>
              <a:rPr lang="en-US" sz="1800" b="1" dirty="0">
                <a:latin typeface="Times New Roman"/>
                <a:cs typeface="Times New Roman"/>
              </a:rPr>
              <a:t>radius</a:t>
            </a:r>
            <a:r>
              <a:rPr lang="en-US" sz="1800" b="1" spc="-25" dirty="0">
                <a:latin typeface="Times New Roman"/>
                <a:cs typeface="Times New Roman"/>
              </a:rPr>
              <a:t> </a:t>
            </a:r>
            <a:r>
              <a:rPr lang="en-US" sz="1800" dirty="0">
                <a:latin typeface="Times New Roman"/>
                <a:cs typeface="Times New Roman"/>
              </a:rPr>
              <a:t>of</a:t>
            </a:r>
            <a:r>
              <a:rPr lang="en-US" sz="1800" spc="10" dirty="0">
                <a:latin typeface="Times New Roman"/>
                <a:cs typeface="Times New Roman"/>
              </a:rPr>
              <a:t> </a:t>
            </a:r>
            <a:r>
              <a:rPr lang="en-US" sz="1800" dirty="0">
                <a:latin typeface="Times New Roman"/>
                <a:cs typeface="Times New Roman"/>
              </a:rPr>
              <a:t>new</a:t>
            </a:r>
            <a:r>
              <a:rPr lang="en-US" sz="1800" spc="-30" dirty="0">
                <a:latin typeface="Times New Roman"/>
                <a:cs typeface="Times New Roman"/>
              </a:rPr>
              <a:t> </a:t>
            </a:r>
            <a:r>
              <a:rPr lang="en-US" sz="1800" dirty="0">
                <a:latin typeface="Times New Roman"/>
                <a:cs typeface="Times New Roman"/>
              </a:rPr>
              <a:t>cells</a:t>
            </a:r>
            <a:r>
              <a:rPr lang="en-US" sz="1800" spc="-40" dirty="0">
                <a:latin typeface="Times New Roman"/>
                <a:cs typeface="Times New Roman"/>
              </a:rPr>
              <a:t> </a:t>
            </a:r>
            <a:r>
              <a:rPr lang="en-US" sz="1800" dirty="0">
                <a:latin typeface="Times New Roman"/>
                <a:cs typeface="Times New Roman"/>
              </a:rPr>
              <a:t>is</a:t>
            </a:r>
            <a:r>
              <a:rPr lang="en-US" sz="1800" spc="-5" dirty="0">
                <a:latin typeface="Times New Roman"/>
                <a:cs typeface="Times New Roman"/>
              </a:rPr>
              <a:t> </a:t>
            </a:r>
            <a:r>
              <a:rPr lang="en-US" sz="1800" b="1" dirty="0">
                <a:latin typeface="Times New Roman"/>
                <a:cs typeface="Times New Roman"/>
              </a:rPr>
              <a:t>reduced</a:t>
            </a:r>
            <a:r>
              <a:rPr lang="en-US" sz="1800" b="1" spc="-40" dirty="0">
                <a:latin typeface="Times New Roman"/>
                <a:cs typeface="Times New Roman"/>
              </a:rPr>
              <a:t> </a:t>
            </a:r>
            <a:r>
              <a:rPr lang="en-US" sz="1800" b="1" dirty="0">
                <a:latin typeface="Times New Roman"/>
                <a:cs typeface="Times New Roman"/>
              </a:rPr>
              <a:t>by</a:t>
            </a:r>
            <a:r>
              <a:rPr lang="en-US" sz="1800" b="1" spc="-15" dirty="0">
                <a:latin typeface="Times New Roman"/>
                <a:cs typeface="Times New Roman"/>
              </a:rPr>
              <a:t> </a:t>
            </a:r>
            <a:r>
              <a:rPr lang="en-US" sz="1800" b="1" spc="-20" dirty="0">
                <a:latin typeface="Times New Roman"/>
                <a:cs typeface="Times New Roman"/>
              </a:rPr>
              <a:t>half</a:t>
            </a:r>
            <a:endParaRPr lang="en-US" sz="1800" b="1" dirty="0">
              <a:latin typeface="Times New Roman"/>
              <a:cs typeface="Times New Roman"/>
            </a:endParaRPr>
          </a:p>
        </p:txBody>
      </p:sp>
    </p:spTree>
    <p:extLst>
      <p:ext uri="{BB962C8B-B14F-4D97-AF65-F5344CB8AC3E}">
        <p14:creationId xmlns:p14="http://schemas.microsoft.com/office/powerpoint/2010/main" val="8907937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7">
            <a:extLst>
              <a:ext uri="{FF2B5EF4-FFF2-40B4-BE49-F238E27FC236}">
                <a16:creationId xmlns:a16="http://schemas.microsoft.com/office/drawing/2014/main" id="{443DB1BD-1D38-C7C6-963F-39F9EEFA82B5}"/>
              </a:ext>
            </a:extLst>
          </p:cNvPr>
          <p:cNvPicPr/>
          <p:nvPr/>
        </p:nvPicPr>
        <p:blipFill>
          <a:blip r:embed="rId2" cstate="print"/>
          <a:stretch>
            <a:fillRect/>
          </a:stretch>
        </p:blipFill>
        <p:spPr>
          <a:xfrm>
            <a:off x="1987295" y="1600200"/>
            <a:ext cx="5937504" cy="4529328"/>
          </a:xfrm>
          <a:prstGeom prst="rect">
            <a:avLst/>
          </a:prstGeom>
        </p:spPr>
      </p:pic>
      <p:sp>
        <p:nvSpPr>
          <p:cNvPr id="4" name="TextBox 3">
            <a:extLst>
              <a:ext uri="{FF2B5EF4-FFF2-40B4-BE49-F238E27FC236}">
                <a16:creationId xmlns:a16="http://schemas.microsoft.com/office/drawing/2014/main" id="{6145D1E0-1472-9122-066C-251D4B5813CC}"/>
              </a:ext>
            </a:extLst>
          </p:cNvPr>
          <p:cNvSpPr txBox="1"/>
          <p:nvPr/>
        </p:nvSpPr>
        <p:spPr>
          <a:xfrm>
            <a:off x="1371600" y="304800"/>
            <a:ext cx="5410200" cy="830997"/>
          </a:xfrm>
          <a:prstGeom prst="rect">
            <a:avLst/>
          </a:prstGeom>
          <a:noFill/>
        </p:spPr>
        <p:txBody>
          <a:bodyPr wrap="square">
            <a:spAutoFit/>
          </a:bodyPr>
          <a:lstStyle/>
          <a:p>
            <a:pPr algn="ctr"/>
            <a:r>
              <a:rPr lang="en-US" sz="2400" b="0" u="none" dirty="0">
                <a:solidFill>
                  <a:schemeClr val="tx2">
                    <a:lumMod val="75000"/>
                  </a:schemeClr>
                </a:solidFill>
                <a:latin typeface="Times New Roman"/>
                <a:cs typeface="Times New Roman"/>
              </a:rPr>
              <a:t>Illustration</a:t>
            </a:r>
            <a:r>
              <a:rPr lang="en-US" sz="2400" b="0" u="none" spc="-50" dirty="0">
                <a:solidFill>
                  <a:schemeClr val="tx2">
                    <a:lumMod val="75000"/>
                  </a:schemeClr>
                </a:solidFill>
                <a:latin typeface="Times New Roman"/>
                <a:cs typeface="Times New Roman"/>
              </a:rPr>
              <a:t> </a:t>
            </a:r>
            <a:r>
              <a:rPr lang="en-US" sz="2400" b="0" u="none" dirty="0">
                <a:solidFill>
                  <a:schemeClr val="tx2">
                    <a:lumMod val="75000"/>
                  </a:schemeClr>
                </a:solidFill>
                <a:latin typeface="Times New Roman"/>
                <a:cs typeface="Times New Roman"/>
              </a:rPr>
              <a:t>of</a:t>
            </a:r>
            <a:r>
              <a:rPr lang="en-US" sz="2400" b="0" u="none" spc="-40" dirty="0">
                <a:solidFill>
                  <a:schemeClr val="tx2">
                    <a:lumMod val="75000"/>
                  </a:schemeClr>
                </a:solidFill>
                <a:latin typeface="Times New Roman"/>
                <a:cs typeface="Times New Roman"/>
              </a:rPr>
              <a:t> </a:t>
            </a:r>
            <a:r>
              <a:rPr lang="en-US" sz="2400" b="0" u="none" dirty="0">
                <a:solidFill>
                  <a:schemeClr val="tx2">
                    <a:lumMod val="75000"/>
                  </a:schemeClr>
                </a:solidFill>
                <a:latin typeface="Times New Roman"/>
                <a:cs typeface="Times New Roman"/>
              </a:rPr>
              <a:t>cell</a:t>
            </a:r>
            <a:r>
              <a:rPr lang="en-US" sz="2400" b="0" u="none" spc="-60" dirty="0">
                <a:solidFill>
                  <a:schemeClr val="tx2">
                    <a:lumMod val="75000"/>
                  </a:schemeClr>
                </a:solidFill>
                <a:latin typeface="Times New Roman"/>
                <a:cs typeface="Times New Roman"/>
              </a:rPr>
              <a:t> </a:t>
            </a:r>
            <a:r>
              <a:rPr lang="en-US" sz="2400" b="0" u="none" dirty="0">
                <a:solidFill>
                  <a:schemeClr val="tx2">
                    <a:lumMod val="75000"/>
                  </a:schemeClr>
                </a:solidFill>
                <a:latin typeface="Times New Roman"/>
                <a:cs typeface="Times New Roman"/>
              </a:rPr>
              <a:t>splitting</a:t>
            </a:r>
            <a:r>
              <a:rPr lang="en-US" sz="2400" b="0" u="none" spc="-80" dirty="0">
                <a:solidFill>
                  <a:schemeClr val="tx2">
                    <a:lumMod val="75000"/>
                  </a:schemeClr>
                </a:solidFill>
                <a:latin typeface="Times New Roman"/>
                <a:cs typeface="Times New Roman"/>
              </a:rPr>
              <a:t> </a:t>
            </a:r>
            <a:r>
              <a:rPr lang="en-US" sz="2400" b="0" u="none" dirty="0">
                <a:solidFill>
                  <a:schemeClr val="tx2">
                    <a:lumMod val="75000"/>
                  </a:schemeClr>
                </a:solidFill>
                <a:latin typeface="Times New Roman"/>
                <a:cs typeface="Times New Roman"/>
              </a:rPr>
              <a:t>in</a:t>
            </a:r>
            <a:r>
              <a:rPr lang="en-US" sz="2400" b="0" u="none" spc="-15" dirty="0">
                <a:solidFill>
                  <a:schemeClr val="tx2">
                    <a:lumMod val="75000"/>
                  </a:schemeClr>
                </a:solidFill>
                <a:latin typeface="Times New Roman"/>
                <a:cs typeface="Times New Roman"/>
              </a:rPr>
              <a:t> </a:t>
            </a:r>
            <a:r>
              <a:rPr lang="en-US" sz="2400" b="0" u="none" dirty="0">
                <a:solidFill>
                  <a:schemeClr val="tx2">
                    <a:lumMod val="75000"/>
                  </a:schemeClr>
                </a:solidFill>
                <a:latin typeface="Times New Roman"/>
                <a:cs typeface="Times New Roman"/>
              </a:rPr>
              <a:t>3x3</a:t>
            </a:r>
            <a:r>
              <a:rPr lang="en-US" sz="2400" b="0" u="none" spc="-75" dirty="0">
                <a:solidFill>
                  <a:schemeClr val="tx2">
                    <a:lumMod val="75000"/>
                  </a:schemeClr>
                </a:solidFill>
                <a:latin typeface="Times New Roman"/>
                <a:cs typeface="Times New Roman"/>
              </a:rPr>
              <a:t> </a:t>
            </a:r>
            <a:r>
              <a:rPr lang="en-US" sz="2400" b="0" u="none" spc="-10" dirty="0">
                <a:solidFill>
                  <a:schemeClr val="tx2">
                    <a:lumMod val="75000"/>
                  </a:schemeClr>
                </a:solidFill>
                <a:latin typeface="Times New Roman"/>
                <a:cs typeface="Times New Roman"/>
              </a:rPr>
              <a:t>square</a:t>
            </a:r>
          </a:p>
          <a:p>
            <a:pPr algn="ctr"/>
            <a:r>
              <a:rPr lang="en-US" sz="2400" dirty="0">
                <a:solidFill>
                  <a:schemeClr val="tx2">
                    <a:lumMod val="75000"/>
                  </a:schemeClr>
                </a:solidFill>
                <a:latin typeface="Times New Roman"/>
                <a:cs typeface="Times New Roman"/>
              </a:rPr>
              <a:t>centered</a:t>
            </a:r>
            <a:r>
              <a:rPr lang="en-US" sz="2400" spc="-70" dirty="0">
                <a:solidFill>
                  <a:schemeClr val="tx2">
                    <a:lumMod val="75000"/>
                  </a:schemeClr>
                </a:solidFill>
                <a:latin typeface="Times New Roman"/>
                <a:cs typeface="Times New Roman"/>
              </a:rPr>
              <a:t> </a:t>
            </a:r>
            <a:r>
              <a:rPr lang="en-US" sz="2400" dirty="0">
                <a:solidFill>
                  <a:schemeClr val="tx2">
                    <a:lumMod val="75000"/>
                  </a:schemeClr>
                </a:solidFill>
                <a:latin typeface="Times New Roman"/>
                <a:cs typeface="Times New Roman"/>
              </a:rPr>
              <a:t>around</a:t>
            </a:r>
            <a:r>
              <a:rPr lang="en-US" sz="2400" spc="-65" dirty="0">
                <a:solidFill>
                  <a:schemeClr val="tx2">
                    <a:lumMod val="75000"/>
                  </a:schemeClr>
                </a:solidFill>
                <a:latin typeface="Times New Roman"/>
                <a:cs typeface="Times New Roman"/>
              </a:rPr>
              <a:t> </a:t>
            </a:r>
            <a:r>
              <a:rPr lang="en-US" sz="2400" dirty="0">
                <a:solidFill>
                  <a:schemeClr val="tx2">
                    <a:lumMod val="75000"/>
                  </a:schemeClr>
                </a:solidFill>
                <a:latin typeface="Times New Roman"/>
                <a:cs typeface="Times New Roman"/>
              </a:rPr>
              <a:t>base</a:t>
            </a:r>
            <a:r>
              <a:rPr lang="en-US" sz="2400" spc="-65" dirty="0">
                <a:solidFill>
                  <a:schemeClr val="tx2">
                    <a:lumMod val="75000"/>
                  </a:schemeClr>
                </a:solidFill>
                <a:latin typeface="Times New Roman"/>
                <a:cs typeface="Times New Roman"/>
              </a:rPr>
              <a:t> </a:t>
            </a:r>
            <a:r>
              <a:rPr lang="en-US" sz="2400" dirty="0">
                <a:solidFill>
                  <a:schemeClr val="tx2">
                    <a:lumMod val="75000"/>
                  </a:schemeClr>
                </a:solidFill>
                <a:latin typeface="Times New Roman"/>
                <a:cs typeface="Times New Roman"/>
              </a:rPr>
              <a:t>station</a:t>
            </a:r>
            <a:r>
              <a:rPr lang="en-US" sz="2400" spc="-70" dirty="0">
                <a:solidFill>
                  <a:schemeClr val="tx2">
                    <a:lumMod val="75000"/>
                  </a:schemeClr>
                </a:solidFill>
                <a:latin typeface="Times New Roman"/>
                <a:cs typeface="Times New Roman"/>
              </a:rPr>
              <a:t> </a:t>
            </a:r>
            <a:r>
              <a:rPr lang="en-US" sz="2400" spc="-50" dirty="0">
                <a:solidFill>
                  <a:schemeClr val="tx2">
                    <a:lumMod val="75000"/>
                  </a:schemeClr>
                </a:solidFill>
                <a:latin typeface="Times New Roman"/>
                <a:cs typeface="Times New Roman"/>
              </a:rPr>
              <a:t>A</a:t>
            </a:r>
            <a:endParaRPr lang="en-US" sz="2400" dirty="0">
              <a:solidFill>
                <a:schemeClr val="tx2">
                  <a:lumMod val="75000"/>
                </a:schemeClr>
              </a:solidFill>
              <a:latin typeface="Times New Roman"/>
              <a:cs typeface="Times New Roman"/>
            </a:endParaRPr>
          </a:p>
        </p:txBody>
      </p:sp>
    </p:spTree>
    <p:extLst>
      <p:ext uri="{BB962C8B-B14F-4D97-AF65-F5344CB8AC3E}">
        <p14:creationId xmlns:p14="http://schemas.microsoft.com/office/powerpoint/2010/main" val="29634304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6FCAFB33-95CE-843C-CC4F-BE2C4A4090A3}"/>
              </a:ext>
            </a:extLst>
          </p:cNvPr>
          <p:cNvSpPr>
            <a:spLocks noGrp="1" noChangeArrowheads="1"/>
          </p:cNvSpPr>
          <p:nvPr>
            <p:ph type="title"/>
          </p:nvPr>
        </p:nvSpPr>
        <p:spPr/>
        <p:txBody>
          <a:bodyPr/>
          <a:lstStyle/>
          <a:p>
            <a:pPr eaLnBrk="1" hangingPunct="1"/>
            <a:r>
              <a:rPr lang="en-US" altLang="zh-CN">
                <a:ea typeface="SimSun" panose="02010600030101010101" pitchFamily="2" charset="-122"/>
              </a:rPr>
              <a:t>Illustration of cell splitting 3</a:t>
            </a:r>
            <a:endParaRPr lang="zh-CN" altLang="en-US">
              <a:ea typeface="SimSun" panose="02010600030101010101" pitchFamily="2" charset="-122"/>
            </a:endParaRPr>
          </a:p>
        </p:txBody>
      </p:sp>
      <p:pic>
        <p:nvPicPr>
          <p:cNvPr id="60419" name="Picture 4">
            <a:extLst>
              <a:ext uri="{FF2B5EF4-FFF2-40B4-BE49-F238E27FC236}">
                <a16:creationId xmlns:a16="http://schemas.microsoft.com/office/drawing/2014/main" id="{C8922FB6-8537-08CE-8D2D-6011BC430E7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43000" y="1981200"/>
            <a:ext cx="7010400" cy="4162425"/>
          </a:xfrm>
          <a:noFill/>
        </p:spPr>
      </p:pic>
    </p:spTree>
    <p:extLst>
      <p:ext uri="{BB962C8B-B14F-4D97-AF65-F5344CB8AC3E}">
        <p14:creationId xmlns:p14="http://schemas.microsoft.com/office/powerpoint/2010/main" val="273788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E46BBD91-4D98-5DB1-DBA0-DEE9A580082A}"/>
              </a:ext>
            </a:extLst>
          </p:cNvPr>
          <p:cNvSpPr>
            <a:spLocks noGrp="1" noChangeArrowheads="1"/>
          </p:cNvSpPr>
          <p:nvPr>
            <p:ph type="title"/>
          </p:nvPr>
        </p:nvSpPr>
        <p:spPr/>
        <p:txBody>
          <a:bodyPr>
            <a:normAutofit fontScale="90000"/>
          </a:bodyPr>
          <a:lstStyle/>
          <a:p>
            <a:pPr>
              <a:defRPr/>
            </a:pPr>
            <a:r>
              <a:rPr lang="it-IT" altLang="zh-TW">
                <a:ea typeface="新細明體" pitchFamily="18" charset="-120"/>
              </a:rPr>
              <a:t> </a:t>
            </a:r>
            <a:br>
              <a:rPr lang="it-IT" altLang="zh-TW">
                <a:ea typeface="新細明體" pitchFamily="18" charset="-120"/>
              </a:rPr>
            </a:br>
            <a:r>
              <a:rPr lang="it-IT" altLang="zh-TW">
                <a:ea typeface="新細明體" pitchFamily="18" charset="-120"/>
              </a:rPr>
              <a:t>Guglielmo Marconi </a:t>
            </a:r>
            <a:br>
              <a:rPr lang="it-IT" altLang="zh-TW">
                <a:ea typeface="新細明體" pitchFamily="18" charset="-120"/>
              </a:rPr>
            </a:br>
            <a:r>
              <a:rPr lang="it-IT" altLang="zh-TW">
                <a:ea typeface="新細明體" pitchFamily="18" charset="-120"/>
              </a:rPr>
              <a:t>(Rome, Italy) </a:t>
            </a:r>
            <a:r>
              <a:rPr lang="en-US" altLang="zh-TW" sz="4000">
                <a:ea typeface="新細明體" pitchFamily="18" charset="-120"/>
              </a:rPr>
              <a:t>(1874~1937)</a:t>
            </a:r>
          </a:p>
        </p:txBody>
      </p:sp>
      <p:pic>
        <p:nvPicPr>
          <p:cNvPr id="17411" name="Picture 3" descr="Image:Marconi.jpg">
            <a:hlinkClick r:id="rId2"/>
            <a:extLst>
              <a:ext uri="{FF2B5EF4-FFF2-40B4-BE49-F238E27FC236}">
                <a16:creationId xmlns:a16="http://schemas.microsoft.com/office/drawing/2014/main" id="{DD206661-8CD9-E5C6-6748-87BA71A1A86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042988" y="1773238"/>
            <a:ext cx="3205162" cy="4535487"/>
          </a:xfrm>
        </p:spPr>
      </p:pic>
      <p:pic>
        <p:nvPicPr>
          <p:cNvPr id="17412" name="Picture 4" descr="200px-Marconi">
            <a:hlinkClick r:id="rId4" tooltip="Marconi.jpg"/>
            <a:extLst>
              <a:ext uri="{FF2B5EF4-FFF2-40B4-BE49-F238E27FC236}">
                <a16:creationId xmlns:a16="http://schemas.microsoft.com/office/drawing/2014/main" id="{489F58D9-B973-1CA4-D6FA-898854065EC6}"/>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a:xfrm>
            <a:off x="5076825" y="1773238"/>
            <a:ext cx="3273425" cy="4535487"/>
          </a:xfrm>
        </p:spPr>
      </p:pic>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7452FB57-8397-3DEF-619B-A600BB0A3338}"/>
              </a:ext>
            </a:extLst>
          </p:cNvPr>
          <p:cNvSpPr>
            <a:spLocks noGrp="1" noChangeArrowheads="1"/>
          </p:cNvSpPr>
          <p:nvPr>
            <p:ph type="title"/>
          </p:nvPr>
        </p:nvSpPr>
        <p:spPr/>
        <p:txBody>
          <a:bodyPr/>
          <a:lstStyle/>
          <a:p>
            <a:pPr eaLnBrk="1" hangingPunct="1"/>
            <a:r>
              <a:rPr lang="en-US" altLang="zh-CN">
                <a:ea typeface="SimSun" panose="02010600030101010101" pitchFamily="2" charset="-122"/>
              </a:rPr>
              <a:t>Cell Splitting</a:t>
            </a:r>
            <a:endParaRPr lang="zh-CN" altLang="en-US">
              <a:ea typeface="SimSun" panose="02010600030101010101" pitchFamily="2" charset="-122"/>
            </a:endParaRPr>
          </a:p>
        </p:txBody>
      </p:sp>
      <p:pic>
        <p:nvPicPr>
          <p:cNvPr id="61443" name="Picture 4">
            <a:extLst>
              <a:ext uri="{FF2B5EF4-FFF2-40B4-BE49-F238E27FC236}">
                <a16:creationId xmlns:a16="http://schemas.microsoft.com/office/drawing/2014/main" id="{66DFAFE7-56E6-FF5C-9881-62DD90C24E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1905000"/>
            <a:ext cx="7772400" cy="4816475"/>
          </a:xfrm>
          <a:noFill/>
        </p:spPr>
      </p:pic>
    </p:spTree>
    <p:extLst>
      <p:ext uri="{BB962C8B-B14F-4D97-AF65-F5344CB8AC3E}">
        <p14:creationId xmlns:p14="http://schemas.microsoft.com/office/powerpoint/2010/main" val="65587286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CB18C8-9D8A-46E9-77C5-4E13BCED66C4}"/>
              </a:ext>
            </a:extLst>
          </p:cNvPr>
          <p:cNvSpPr txBox="1"/>
          <p:nvPr/>
        </p:nvSpPr>
        <p:spPr>
          <a:xfrm>
            <a:off x="533400" y="1752600"/>
            <a:ext cx="7848600" cy="4632037"/>
          </a:xfrm>
          <a:prstGeom prst="rect">
            <a:avLst/>
          </a:prstGeom>
          <a:noFill/>
        </p:spPr>
        <p:txBody>
          <a:bodyPr wrap="square">
            <a:spAutoFit/>
          </a:bodyPr>
          <a:lstStyle/>
          <a:p>
            <a:pPr marR="64135" algn="ctr">
              <a:lnSpc>
                <a:spcPct val="100000"/>
              </a:lnSpc>
              <a:spcBef>
                <a:spcPts val="90"/>
              </a:spcBef>
            </a:pPr>
            <a:r>
              <a:rPr lang="en-US" sz="1800" dirty="0">
                <a:solidFill>
                  <a:schemeClr val="tx2">
                    <a:lumMod val="75000"/>
                  </a:schemeClr>
                </a:solidFill>
                <a:latin typeface="Times New Roman"/>
                <a:cs typeface="Times New Roman"/>
              </a:rPr>
              <a:t>In</a:t>
            </a:r>
            <a:r>
              <a:rPr lang="en-US" sz="1800" spc="-45"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practice</a:t>
            </a:r>
            <a:r>
              <a:rPr lang="en-US" sz="1800" spc="-35" dirty="0">
                <a:solidFill>
                  <a:schemeClr val="tx2">
                    <a:lumMod val="75000"/>
                  </a:schemeClr>
                </a:solidFill>
                <a:latin typeface="Times New Roman"/>
                <a:cs typeface="Times New Roman"/>
              </a:rPr>
              <a:t> </a:t>
            </a:r>
            <a:r>
              <a:rPr lang="en-US" sz="1800" dirty="0">
                <a:solidFill>
                  <a:srgbClr val="FF0000"/>
                </a:solidFill>
                <a:latin typeface="Times New Roman"/>
                <a:cs typeface="Times New Roman"/>
              </a:rPr>
              <a:t>not</a:t>
            </a:r>
            <a:r>
              <a:rPr lang="en-US" sz="1800" spc="-35" dirty="0">
                <a:solidFill>
                  <a:srgbClr val="FF0000"/>
                </a:solidFill>
                <a:latin typeface="Times New Roman"/>
                <a:cs typeface="Times New Roman"/>
              </a:rPr>
              <a:t> </a:t>
            </a:r>
            <a:r>
              <a:rPr lang="en-US" sz="1800" dirty="0">
                <a:solidFill>
                  <a:srgbClr val="FF0000"/>
                </a:solidFill>
                <a:latin typeface="Times New Roman"/>
                <a:cs typeface="Times New Roman"/>
              </a:rPr>
              <a:t>all</a:t>
            </a:r>
            <a:r>
              <a:rPr lang="en-US" sz="1800" spc="-35" dirty="0">
                <a:solidFill>
                  <a:srgbClr val="FF0000"/>
                </a:solidFill>
                <a:latin typeface="Times New Roman"/>
                <a:cs typeface="Times New Roman"/>
              </a:rPr>
              <a:t> </a:t>
            </a:r>
            <a:r>
              <a:rPr lang="en-US" sz="1800" dirty="0">
                <a:solidFill>
                  <a:srgbClr val="FF0000"/>
                </a:solidFill>
                <a:latin typeface="Times New Roman"/>
                <a:cs typeface="Times New Roman"/>
              </a:rPr>
              <a:t>the</a:t>
            </a:r>
            <a:r>
              <a:rPr lang="en-US" sz="1800" spc="-25" dirty="0">
                <a:solidFill>
                  <a:srgbClr val="FF0000"/>
                </a:solidFill>
                <a:latin typeface="Times New Roman"/>
                <a:cs typeface="Times New Roman"/>
              </a:rPr>
              <a:t> </a:t>
            </a:r>
            <a:r>
              <a:rPr lang="en-US" sz="1800" dirty="0">
                <a:solidFill>
                  <a:srgbClr val="FF0000"/>
                </a:solidFill>
                <a:latin typeface="Times New Roman"/>
                <a:cs typeface="Times New Roman"/>
              </a:rPr>
              <a:t>cells</a:t>
            </a:r>
            <a:r>
              <a:rPr lang="en-US" sz="1800" spc="-40" dirty="0">
                <a:solidFill>
                  <a:srgbClr val="FF0000"/>
                </a:solidFill>
                <a:latin typeface="Times New Roman"/>
                <a:cs typeface="Times New Roman"/>
              </a:rPr>
              <a:t> </a:t>
            </a:r>
            <a:r>
              <a:rPr lang="en-US" sz="1800" dirty="0">
                <a:solidFill>
                  <a:srgbClr val="FF0000"/>
                </a:solidFill>
                <a:latin typeface="Times New Roman"/>
                <a:cs typeface="Times New Roman"/>
              </a:rPr>
              <a:t>are</a:t>
            </a:r>
            <a:r>
              <a:rPr lang="en-US" sz="1800" spc="-50" dirty="0">
                <a:solidFill>
                  <a:srgbClr val="FF0000"/>
                </a:solidFill>
                <a:latin typeface="Times New Roman"/>
                <a:cs typeface="Times New Roman"/>
              </a:rPr>
              <a:t> </a:t>
            </a:r>
            <a:r>
              <a:rPr lang="en-US" sz="1800" dirty="0">
                <a:solidFill>
                  <a:srgbClr val="FF0000"/>
                </a:solidFill>
                <a:latin typeface="Times New Roman"/>
                <a:cs typeface="Times New Roman"/>
              </a:rPr>
              <a:t>split</a:t>
            </a:r>
            <a:r>
              <a:rPr lang="en-US" sz="1800" spc="-10" dirty="0">
                <a:solidFill>
                  <a:srgbClr val="FF0000"/>
                </a:solidFill>
                <a:latin typeface="Times New Roman"/>
                <a:cs typeface="Times New Roman"/>
              </a:rPr>
              <a:t> </a:t>
            </a:r>
            <a:r>
              <a:rPr lang="en-US" sz="1800" dirty="0">
                <a:solidFill>
                  <a:schemeClr val="tx2">
                    <a:lumMod val="75000"/>
                  </a:schemeClr>
                </a:solidFill>
                <a:latin typeface="Times New Roman"/>
                <a:cs typeface="Times New Roman"/>
              </a:rPr>
              <a:t>at</a:t>
            </a:r>
            <a:r>
              <a:rPr lang="en-US" sz="1800" spc="-3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the</a:t>
            </a:r>
            <a:r>
              <a:rPr lang="en-US" sz="1800" spc="-3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same</a:t>
            </a:r>
            <a:r>
              <a:rPr lang="en-US" sz="1800" spc="2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time</a:t>
            </a:r>
            <a:r>
              <a:rPr lang="en-US" sz="1800" spc="-1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hence</a:t>
            </a:r>
            <a:r>
              <a:rPr lang="en-US" sz="1800" spc="10" dirty="0">
                <a:solidFill>
                  <a:schemeClr val="tx2">
                    <a:lumMod val="75000"/>
                  </a:schemeClr>
                </a:solidFill>
                <a:latin typeface="Times New Roman"/>
                <a:cs typeface="Times New Roman"/>
              </a:rPr>
              <a:t> </a:t>
            </a:r>
            <a:r>
              <a:rPr lang="en-US" sz="1800" dirty="0">
                <a:solidFill>
                  <a:srgbClr val="FF0000"/>
                </a:solidFill>
                <a:latin typeface="Times New Roman"/>
                <a:cs typeface="Times New Roman"/>
              </a:rPr>
              <a:t>different</a:t>
            </a:r>
            <a:r>
              <a:rPr lang="en-US" sz="1800" spc="-10" dirty="0">
                <a:solidFill>
                  <a:srgbClr val="FF0000"/>
                </a:solidFill>
                <a:latin typeface="Times New Roman"/>
                <a:cs typeface="Times New Roman"/>
              </a:rPr>
              <a:t> </a:t>
            </a:r>
            <a:r>
              <a:rPr lang="en-US" sz="1800" dirty="0">
                <a:solidFill>
                  <a:srgbClr val="FF0000"/>
                </a:solidFill>
                <a:latin typeface="Times New Roman"/>
                <a:cs typeface="Times New Roman"/>
              </a:rPr>
              <a:t>size</a:t>
            </a:r>
            <a:r>
              <a:rPr lang="en-US" sz="1800" spc="-25" dirty="0">
                <a:solidFill>
                  <a:srgbClr val="FF0000"/>
                </a:solidFill>
                <a:latin typeface="Times New Roman"/>
                <a:cs typeface="Times New Roman"/>
              </a:rPr>
              <a:t> </a:t>
            </a:r>
            <a:r>
              <a:rPr lang="en-US" sz="1800" spc="-10" dirty="0">
                <a:solidFill>
                  <a:srgbClr val="FF0000"/>
                </a:solidFill>
                <a:latin typeface="Times New Roman"/>
                <a:cs typeface="Times New Roman"/>
              </a:rPr>
              <a:t>cells</a:t>
            </a:r>
            <a:endParaRPr lang="en-US" sz="1800" dirty="0">
              <a:solidFill>
                <a:srgbClr val="FF0000"/>
              </a:solidFill>
              <a:latin typeface="Times New Roman"/>
              <a:cs typeface="Times New Roman"/>
            </a:endParaRPr>
          </a:p>
          <a:p>
            <a:pPr marR="65405" algn="ctr">
              <a:lnSpc>
                <a:spcPct val="100000"/>
              </a:lnSpc>
            </a:pPr>
            <a:r>
              <a:rPr lang="en-US" sz="1800" dirty="0">
                <a:solidFill>
                  <a:schemeClr val="tx2">
                    <a:lumMod val="75000"/>
                  </a:schemeClr>
                </a:solidFill>
                <a:latin typeface="Times New Roman"/>
                <a:cs typeface="Times New Roman"/>
              </a:rPr>
              <a:t>will</a:t>
            </a:r>
            <a:r>
              <a:rPr lang="en-US" sz="1800" spc="-15"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exist</a:t>
            </a:r>
            <a:r>
              <a:rPr lang="en-US" sz="1800" spc="-30" dirty="0">
                <a:solidFill>
                  <a:schemeClr val="tx2">
                    <a:lumMod val="75000"/>
                  </a:schemeClr>
                </a:solidFill>
                <a:latin typeface="Times New Roman"/>
                <a:cs typeface="Times New Roman"/>
              </a:rPr>
              <a:t> </a:t>
            </a:r>
            <a:r>
              <a:rPr lang="en-US" sz="1800" spc="-10" dirty="0">
                <a:solidFill>
                  <a:schemeClr val="tx2">
                    <a:lumMod val="75000"/>
                  </a:schemeClr>
                </a:solidFill>
                <a:latin typeface="Times New Roman"/>
                <a:cs typeface="Times New Roman"/>
              </a:rPr>
              <a:t>simultaneously.</a:t>
            </a:r>
            <a:endParaRPr lang="en-US" sz="1800" dirty="0">
              <a:solidFill>
                <a:schemeClr val="tx2">
                  <a:lumMod val="75000"/>
                </a:schemeClr>
              </a:solidFill>
              <a:latin typeface="Times New Roman"/>
              <a:cs typeface="Times New Roman"/>
            </a:endParaRPr>
          </a:p>
          <a:p>
            <a:pPr>
              <a:lnSpc>
                <a:spcPct val="100000"/>
              </a:lnSpc>
              <a:spcBef>
                <a:spcPts val="1714"/>
              </a:spcBef>
            </a:pPr>
            <a:endParaRPr lang="en-US" sz="1800" dirty="0">
              <a:solidFill>
                <a:schemeClr val="tx2">
                  <a:lumMod val="75000"/>
                </a:schemeClr>
              </a:solidFill>
              <a:latin typeface="Times New Roman"/>
              <a:cs typeface="Times New Roman"/>
            </a:endParaRPr>
          </a:p>
          <a:p>
            <a:pPr marL="12065" marR="80010" algn="ctr">
              <a:lnSpc>
                <a:spcPct val="100000"/>
              </a:lnSpc>
            </a:pPr>
            <a:r>
              <a:rPr lang="en-US" sz="1800" dirty="0">
                <a:solidFill>
                  <a:schemeClr val="tx2">
                    <a:lumMod val="75000"/>
                  </a:schemeClr>
                </a:solidFill>
                <a:latin typeface="Times New Roman"/>
                <a:cs typeface="Times New Roman"/>
              </a:rPr>
              <a:t>In</a:t>
            </a:r>
            <a:r>
              <a:rPr lang="en-US" sz="1800" spc="-45"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such situations,</a:t>
            </a:r>
            <a:r>
              <a:rPr lang="en-US" sz="1800" spc="-20" dirty="0">
                <a:solidFill>
                  <a:schemeClr val="tx2">
                    <a:lumMod val="75000"/>
                  </a:schemeClr>
                </a:solidFill>
                <a:latin typeface="Times New Roman"/>
                <a:cs typeface="Times New Roman"/>
              </a:rPr>
              <a:t> </a:t>
            </a:r>
            <a:r>
              <a:rPr lang="en-US" sz="1800" dirty="0">
                <a:solidFill>
                  <a:srgbClr val="FF0000"/>
                </a:solidFill>
                <a:latin typeface="Times New Roman"/>
                <a:cs typeface="Times New Roman"/>
              </a:rPr>
              <a:t>special</a:t>
            </a:r>
            <a:r>
              <a:rPr lang="en-US" sz="1800" spc="-35" dirty="0">
                <a:solidFill>
                  <a:srgbClr val="FF0000"/>
                </a:solidFill>
                <a:latin typeface="Times New Roman"/>
                <a:cs typeface="Times New Roman"/>
              </a:rPr>
              <a:t> </a:t>
            </a:r>
            <a:r>
              <a:rPr lang="en-US" sz="1800" dirty="0">
                <a:solidFill>
                  <a:srgbClr val="FF0000"/>
                </a:solidFill>
                <a:latin typeface="Times New Roman"/>
                <a:cs typeface="Times New Roman"/>
              </a:rPr>
              <a:t>care</a:t>
            </a:r>
            <a:r>
              <a:rPr lang="en-US" sz="1800" spc="-40" dirty="0">
                <a:solidFill>
                  <a:srgbClr val="FF0000"/>
                </a:solidFill>
                <a:latin typeface="Times New Roman"/>
                <a:cs typeface="Times New Roman"/>
              </a:rPr>
              <a:t> </a:t>
            </a:r>
            <a:r>
              <a:rPr lang="en-US" sz="1800" dirty="0">
                <a:solidFill>
                  <a:schemeClr val="tx2">
                    <a:lumMod val="75000"/>
                  </a:schemeClr>
                </a:solidFill>
                <a:latin typeface="Times New Roman"/>
                <a:cs typeface="Times New Roman"/>
              </a:rPr>
              <a:t>needs</a:t>
            </a:r>
            <a:r>
              <a:rPr lang="en-US" sz="1800" spc="-2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to</a:t>
            </a:r>
            <a:r>
              <a:rPr lang="en-US" sz="1800" spc="-5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be</a:t>
            </a:r>
            <a:r>
              <a:rPr lang="en-US" sz="1800" spc="-3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taken</a:t>
            </a:r>
            <a:r>
              <a:rPr lang="en-US" sz="1800" spc="-2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to</a:t>
            </a:r>
            <a:r>
              <a:rPr lang="en-US" sz="1800" spc="-5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keep</a:t>
            </a:r>
            <a:r>
              <a:rPr lang="en-US" sz="1800" spc="-3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the</a:t>
            </a:r>
            <a:r>
              <a:rPr lang="en-US" sz="1800" spc="-1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distance</a:t>
            </a:r>
            <a:r>
              <a:rPr lang="en-US" sz="1800" spc="-30" dirty="0">
                <a:solidFill>
                  <a:schemeClr val="tx2">
                    <a:lumMod val="75000"/>
                  </a:schemeClr>
                </a:solidFill>
                <a:latin typeface="Times New Roman"/>
                <a:cs typeface="Times New Roman"/>
              </a:rPr>
              <a:t> </a:t>
            </a:r>
            <a:r>
              <a:rPr lang="en-US" sz="1800" spc="-10" dirty="0">
                <a:solidFill>
                  <a:schemeClr val="tx2">
                    <a:lumMod val="75000"/>
                  </a:schemeClr>
                </a:solidFill>
                <a:latin typeface="Times New Roman"/>
                <a:cs typeface="Times New Roman"/>
              </a:rPr>
              <a:t>between </a:t>
            </a:r>
            <a:r>
              <a:rPr lang="en-US" sz="1800" spc="-10" dirty="0">
                <a:solidFill>
                  <a:srgbClr val="FF0000"/>
                </a:solidFill>
                <a:latin typeface="Times New Roman"/>
                <a:cs typeface="Times New Roman"/>
              </a:rPr>
              <a:t>co-</a:t>
            </a:r>
            <a:r>
              <a:rPr lang="en-US" sz="1800" dirty="0">
                <a:solidFill>
                  <a:srgbClr val="FF0000"/>
                </a:solidFill>
                <a:latin typeface="Times New Roman"/>
                <a:cs typeface="Times New Roman"/>
              </a:rPr>
              <a:t>channel</a:t>
            </a:r>
            <a:r>
              <a:rPr lang="en-US" sz="1800" spc="-5" dirty="0">
                <a:solidFill>
                  <a:srgbClr val="FF0000"/>
                </a:solidFill>
                <a:latin typeface="Times New Roman"/>
                <a:cs typeface="Times New Roman"/>
              </a:rPr>
              <a:t> </a:t>
            </a:r>
            <a:r>
              <a:rPr lang="en-US" sz="1800" dirty="0">
                <a:solidFill>
                  <a:srgbClr val="FF0000"/>
                </a:solidFill>
                <a:latin typeface="Times New Roman"/>
                <a:cs typeface="Times New Roman"/>
              </a:rPr>
              <a:t>cells</a:t>
            </a:r>
            <a:r>
              <a:rPr lang="en-US" sz="1800" spc="-60" dirty="0">
                <a:solidFill>
                  <a:srgbClr val="FF0000"/>
                </a:solidFill>
                <a:latin typeface="Times New Roman"/>
                <a:cs typeface="Times New Roman"/>
              </a:rPr>
              <a:t> </a:t>
            </a:r>
            <a:r>
              <a:rPr lang="en-US" sz="1800" dirty="0">
                <a:solidFill>
                  <a:srgbClr val="FF0000"/>
                </a:solidFill>
                <a:latin typeface="Times New Roman"/>
                <a:cs typeface="Times New Roman"/>
              </a:rPr>
              <a:t>at</a:t>
            </a:r>
            <a:r>
              <a:rPr lang="en-US" sz="1800" spc="-55" dirty="0">
                <a:solidFill>
                  <a:srgbClr val="FF0000"/>
                </a:solidFill>
                <a:latin typeface="Times New Roman"/>
                <a:cs typeface="Times New Roman"/>
              </a:rPr>
              <a:t> </a:t>
            </a:r>
            <a:r>
              <a:rPr lang="en-US" sz="1800" dirty="0">
                <a:solidFill>
                  <a:srgbClr val="FF0000"/>
                </a:solidFill>
                <a:latin typeface="Times New Roman"/>
                <a:cs typeface="Times New Roman"/>
              </a:rPr>
              <a:t>the</a:t>
            </a:r>
            <a:r>
              <a:rPr lang="en-US" sz="1800" spc="-45" dirty="0">
                <a:solidFill>
                  <a:srgbClr val="FF0000"/>
                </a:solidFill>
                <a:latin typeface="Times New Roman"/>
                <a:cs typeface="Times New Roman"/>
              </a:rPr>
              <a:t> </a:t>
            </a:r>
            <a:r>
              <a:rPr lang="en-US" sz="1800" dirty="0">
                <a:solidFill>
                  <a:srgbClr val="FF0000"/>
                </a:solidFill>
                <a:latin typeface="Times New Roman"/>
                <a:cs typeface="Times New Roman"/>
              </a:rPr>
              <a:t>required</a:t>
            </a:r>
            <a:r>
              <a:rPr lang="en-US" sz="1800" spc="-65" dirty="0">
                <a:solidFill>
                  <a:srgbClr val="FF0000"/>
                </a:solidFill>
                <a:latin typeface="Times New Roman"/>
                <a:cs typeface="Times New Roman"/>
              </a:rPr>
              <a:t> </a:t>
            </a:r>
            <a:r>
              <a:rPr lang="en-US" sz="1800" dirty="0">
                <a:solidFill>
                  <a:srgbClr val="FF0000"/>
                </a:solidFill>
                <a:latin typeface="Times New Roman"/>
                <a:cs typeface="Times New Roman"/>
              </a:rPr>
              <a:t>minimum</a:t>
            </a:r>
            <a:r>
              <a:rPr lang="en-US" sz="1800" dirty="0">
                <a:solidFill>
                  <a:schemeClr val="tx2">
                    <a:lumMod val="75000"/>
                  </a:schemeClr>
                </a:solidFill>
                <a:latin typeface="Times New Roman"/>
                <a:cs typeface="Times New Roman"/>
              </a:rPr>
              <a:t>,</a:t>
            </a:r>
            <a:r>
              <a:rPr lang="en-US" sz="1800" spc="4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and</a:t>
            </a:r>
            <a:r>
              <a:rPr lang="en-US" sz="1800" spc="-2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hence</a:t>
            </a:r>
            <a:r>
              <a:rPr lang="en-US" sz="1800" spc="-15" dirty="0">
                <a:solidFill>
                  <a:schemeClr val="tx2">
                    <a:lumMod val="75000"/>
                  </a:schemeClr>
                </a:solidFill>
                <a:latin typeface="Times New Roman"/>
                <a:cs typeface="Times New Roman"/>
              </a:rPr>
              <a:t> </a:t>
            </a:r>
            <a:r>
              <a:rPr lang="en-US" sz="1800" dirty="0">
                <a:solidFill>
                  <a:srgbClr val="FF0000"/>
                </a:solidFill>
                <a:latin typeface="Times New Roman"/>
                <a:cs typeface="Times New Roman"/>
              </a:rPr>
              <a:t>channel</a:t>
            </a:r>
            <a:r>
              <a:rPr lang="en-US" sz="1800" spc="-25" dirty="0">
                <a:solidFill>
                  <a:srgbClr val="FF0000"/>
                </a:solidFill>
                <a:latin typeface="Times New Roman"/>
                <a:cs typeface="Times New Roman"/>
              </a:rPr>
              <a:t> </a:t>
            </a:r>
            <a:r>
              <a:rPr lang="en-US" sz="1800" spc="-10" dirty="0">
                <a:solidFill>
                  <a:srgbClr val="FF0000"/>
                </a:solidFill>
                <a:latin typeface="Times New Roman"/>
                <a:cs typeface="Times New Roman"/>
              </a:rPr>
              <a:t>assignments </a:t>
            </a:r>
            <a:r>
              <a:rPr lang="en-US" sz="1800" dirty="0">
                <a:solidFill>
                  <a:schemeClr val="tx2">
                    <a:lumMod val="75000"/>
                  </a:schemeClr>
                </a:solidFill>
                <a:latin typeface="Times New Roman"/>
                <a:cs typeface="Times New Roman"/>
              </a:rPr>
              <a:t>become</a:t>
            </a:r>
            <a:r>
              <a:rPr lang="en-US" sz="1800" spc="-35"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more</a:t>
            </a:r>
            <a:r>
              <a:rPr lang="en-US" sz="1800" spc="-55" dirty="0">
                <a:solidFill>
                  <a:schemeClr val="tx2">
                    <a:lumMod val="75000"/>
                  </a:schemeClr>
                </a:solidFill>
                <a:latin typeface="Times New Roman"/>
                <a:cs typeface="Times New Roman"/>
              </a:rPr>
              <a:t> </a:t>
            </a:r>
            <a:r>
              <a:rPr lang="en-US" sz="1800" spc="-10" dirty="0">
                <a:solidFill>
                  <a:schemeClr val="tx2">
                    <a:lumMod val="75000"/>
                  </a:schemeClr>
                </a:solidFill>
                <a:latin typeface="Times New Roman"/>
                <a:cs typeface="Times New Roman"/>
              </a:rPr>
              <a:t>complicated.</a:t>
            </a:r>
            <a:endParaRPr lang="en-US" sz="1800" dirty="0">
              <a:solidFill>
                <a:schemeClr val="tx2">
                  <a:lumMod val="75000"/>
                </a:schemeClr>
              </a:solidFill>
              <a:latin typeface="Times New Roman"/>
              <a:cs typeface="Times New Roman"/>
            </a:endParaRPr>
          </a:p>
          <a:p>
            <a:pPr>
              <a:lnSpc>
                <a:spcPct val="100000"/>
              </a:lnSpc>
              <a:spcBef>
                <a:spcPts val="1710"/>
              </a:spcBef>
            </a:pPr>
            <a:endParaRPr lang="en-US" sz="1800" dirty="0">
              <a:solidFill>
                <a:schemeClr val="tx2">
                  <a:lumMod val="75000"/>
                </a:schemeClr>
              </a:solidFill>
              <a:latin typeface="Times New Roman"/>
              <a:cs typeface="Times New Roman"/>
            </a:endParaRPr>
          </a:p>
          <a:p>
            <a:pPr marR="71120" algn="ctr">
              <a:lnSpc>
                <a:spcPct val="100000"/>
              </a:lnSpc>
            </a:pPr>
            <a:r>
              <a:rPr lang="en-US" sz="1800" dirty="0">
                <a:solidFill>
                  <a:schemeClr val="tx2">
                    <a:lumMod val="75000"/>
                  </a:schemeClr>
                </a:solidFill>
                <a:latin typeface="Times New Roman"/>
                <a:cs typeface="Times New Roman"/>
              </a:rPr>
              <a:t>To</a:t>
            </a:r>
            <a:r>
              <a:rPr lang="en-US" sz="1800" spc="-70"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overcome</a:t>
            </a:r>
            <a:r>
              <a:rPr lang="en-US" sz="1800" spc="-35" dirty="0">
                <a:solidFill>
                  <a:schemeClr val="tx2">
                    <a:lumMod val="75000"/>
                  </a:schemeClr>
                </a:solidFill>
                <a:latin typeface="Times New Roman"/>
                <a:cs typeface="Times New Roman"/>
              </a:rPr>
              <a:t> </a:t>
            </a:r>
            <a:r>
              <a:rPr lang="en-US" sz="1800" dirty="0">
                <a:solidFill>
                  <a:schemeClr val="tx2">
                    <a:lumMod val="75000"/>
                  </a:schemeClr>
                </a:solidFill>
                <a:latin typeface="Times New Roman"/>
                <a:cs typeface="Times New Roman"/>
              </a:rPr>
              <a:t>handoff</a:t>
            </a:r>
            <a:r>
              <a:rPr lang="en-US" sz="1800" spc="-45" dirty="0">
                <a:solidFill>
                  <a:schemeClr val="tx2">
                    <a:lumMod val="75000"/>
                  </a:schemeClr>
                </a:solidFill>
                <a:latin typeface="Times New Roman"/>
                <a:cs typeface="Times New Roman"/>
              </a:rPr>
              <a:t> </a:t>
            </a:r>
            <a:r>
              <a:rPr lang="en-US" sz="1800" spc="-10" dirty="0">
                <a:solidFill>
                  <a:schemeClr val="tx2">
                    <a:lumMod val="75000"/>
                  </a:schemeClr>
                </a:solidFill>
                <a:latin typeface="Times New Roman"/>
                <a:cs typeface="Times New Roman"/>
              </a:rPr>
              <a:t>problem:</a:t>
            </a:r>
            <a:endParaRPr lang="en-US" sz="1800" dirty="0">
              <a:solidFill>
                <a:schemeClr val="tx2">
                  <a:lumMod val="75000"/>
                </a:schemeClr>
              </a:solidFill>
              <a:latin typeface="Times New Roman"/>
              <a:cs typeface="Times New Roman"/>
            </a:endParaRPr>
          </a:p>
          <a:p>
            <a:pPr marL="385445" algn="ctr">
              <a:lnSpc>
                <a:spcPct val="100000"/>
              </a:lnSpc>
              <a:spcBef>
                <a:spcPts val="810"/>
              </a:spcBef>
            </a:pPr>
            <a:r>
              <a:rPr lang="en-US" sz="1600" dirty="0">
                <a:solidFill>
                  <a:schemeClr val="tx2">
                    <a:lumMod val="75000"/>
                  </a:schemeClr>
                </a:solidFill>
                <a:latin typeface="Times New Roman"/>
                <a:cs typeface="Times New Roman"/>
              </a:rPr>
              <a:t>Channels</a:t>
            </a:r>
            <a:r>
              <a:rPr lang="en-US" sz="1600" spc="-6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in</a:t>
            </a:r>
            <a:r>
              <a:rPr lang="en-US" sz="1600" spc="-3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the</a:t>
            </a:r>
            <a:r>
              <a:rPr lang="en-US" sz="1600" spc="-6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old</a:t>
            </a:r>
            <a:r>
              <a:rPr lang="en-US" sz="1600" spc="-1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cell</a:t>
            </a:r>
            <a:r>
              <a:rPr lang="en-US" sz="1600" spc="1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must</a:t>
            </a:r>
            <a:r>
              <a:rPr lang="en-US" sz="1600" spc="-4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be</a:t>
            </a:r>
            <a:r>
              <a:rPr lang="en-US" sz="1600" spc="-6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broken</a:t>
            </a:r>
            <a:r>
              <a:rPr lang="en-US" sz="1600" spc="-1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down</a:t>
            </a:r>
            <a:r>
              <a:rPr lang="en-US" sz="1600" spc="-3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into</a:t>
            </a:r>
            <a:r>
              <a:rPr lang="en-US" sz="1600" spc="-1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two</a:t>
            </a:r>
            <a:r>
              <a:rPr lang="en-US" sz="1600" spc="-1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channel</a:t>
            </a:r>
            <a:r>
              <a:rPr lang="en-US" sz="1600" spc="-8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groups,</a:t>
            </a:r>
          </a:p>
          <a:p>
            <a:pPr marL="385445" algn="ctr">
              <a:lnSpc>
                <a:spcPct val="100000"/>
              </a:lnSpc>
              <a:spcBef>
                <a:spcPts val="810"/>
              </a:spcBef>
            </a:pPr>
            <a:r>
              <a:rPr lang="en-US" sz="1600" spc="-40" dirty="0">
                <a:solidFill>
                  <a:srgbClr val="FF0000"/>
                </a:solidFill>
                <a:latin typeface="Times New Roman"/>
                <a:cs typeface="Times New Roman"/>
              </a:rPr>
              <a:t> </a:t>
            </a:r>
            <a:r>
              <a:rPr lang="en-US" sz="1600" dirty="0">
                <a:solidFill>
                  <a:srgbClr val="FF0000"/>
                </a:solidFill>
                <a:latin typeface="Times New Roman"/>
                <a:cs typeface="Times New Roman"/>
              </a:rPr>
              <a:t>one</a:t>
            </a:r>
            <a:r>
              <a:rPr lang="en-US" sz="1600" spc="-35" dirty="0">
                <a:solidFill>
                  <a:srgbClr val="FF0000"/>
                </a:solidFill>
                <a:latin typeface="Times New Roman"/>
                <a:cs typeface="Times New Roman"/>
              </a:rPr>
              <a:t> </a:t>
            </a:r>
            <a:r>
              <a:rPr lang="en-US" sz="1600" dirty="0">
                <a:solidFill>
                  <a:srgbClr val="FF0000"/>
                </a:solidFill>
                <a:latin typeface="Times New Roman"/>
                <a:cs typeface="Times New Roman"/>
              </a:rPr>
              <a:t>for</a:t>
            </a:r>
            <a:r>
              <a:rPr lang="en-US" sz="1600" spc="-5" dirty="0">
                <a:solidFill>
                  <a:srgbClr val="FF0000"/>
                </a:solidFill>
                <a:latin typeface="Times New Roman"/>
                <a:cs typeface="Times New Roman"/>
              </a:rPr>
              <a:t> </a:t>
            </a:r>
            <a:r>
              <a:rPr lang="en-US" sz="1600" dirty="0">
                <a:solidFill>
                  <a:srgbClr val="FF0000"/>
                </a:solidFill>
                <a:latin typeface="Times New Roman"/>
                <a:cs typeface="Times New Roman"/>
              </a:rPr>
              <a:t>smaller</a:t>
            </a:r>
            <a:r>
              <a:rPr lang="en-US" sz="1600" spc="20" dirty="0">
                <a:solidFill>
                  <a:srgbClr val="FF0000"/>
                </a:solidFill>
                <a:latin typeface="Times New Roman"/>
                <a:cs typeface="Times New Roman"/>
              </a:rPr>
              <a:t> </a:t>
            </a:r>
            <a:r>
              <a:rPr lang="en-US" sz="1600" spc="-20" dirty="0">
                <a:solidFill>
                  <a:srgbClr val="FF0000"/>
                </a:solidFill>
                <a:latin typeface="Times New Roman"/>
                <a:cs typeface="Times New Roman"/>
              </a:rPr>
              <a:t>cell </a:t>
            </a:r>
            <a:r>
              <a:rPr lang="en-US" sz="1600" dirty="0">
                <a:solidFill>
                  <a:srgbClr val="FF0000"/>
                </a:solidFill>
                <a:latin typeface="Times New Roman"/>
                <a:cs typeface="Times New Roman"/>
              </a:rPr>
              <a:t>and</a:t>
            </a:r>
            <a:r>
              <a:rPr lang="en-US" sz="1600" spc="-70" dirty="0">
                <a:solidFill>
                  <a:srgbClr val="FF0000"/>
                </a:solidFill>
                <a:latin typeface="Times New Roman"/>
                <a:cs typeface="Times New Roman"/>
              </a:rPr>
              <a:t> </a:t>
            </a:r>
            <a:r>
              <a:rPr lang="en-US" sz="1600" dirty="0">
                <a:solidFill>
                  <a:srgbClr val="FF0000"/>
                </a:solidFill>
                <a:latin typeface="Times New Roman"/>
                <a:cs typeface="Times New Roman"/>
              </a:rPr>
              <a:t>other</a:t>
            </a:r>
            <a:r>
              <a:rPr lang="en-US" sz="1600" spc="-40" dirty="0">
                <a:solidFill>
                  <a:srgbClr val="FF0000"/>
                </a:solidFill>
                <a:latin typeface="Times New Roman"/>
                <a:cs typeface="Times New Roman"/>
              </a:rPr>
              <a:t> </a:t>
            </a:r>
            <a:r>
              <a:rPr lang="en-US" sz="1600" dirty="0">
                <a:solidFill>
                  <a:srgbClr val="FF0000"/>
                </a:solidFill>
                <a:latin typeface="Times New Roman"/>
                <a:cs typeface="Times New Roman"/>
              </a:rPr>
              <a:t>for</a:t>
            </a:r>
            <a:r>
              <a:rPr lang="en-US" sz="1600" spc="-15" dirty="0">
                <a:solidFill>
                  <a:srgbClr val="FF0000"/>
                </a:solidFill>
                <a:latin typeface="Times New Roman"/>
                <a:cs typeface="Times New Roman"/>
              </a:rPr>
              <a:t> </a:t>
            </a:r>
            <a:r>
              <a:rPr lang="en-US" sz="1600" dirty="0">
                <a:solidFill>
                  <a:srgbClr val="FF0000"/>
                </a:solidFill>
                <a:latin typeface="Times New Roman"/>
                <a:cs typeface="Times New Roman"/>
              </a:rPr>
              <a:t>larger</a:t>
            </a:r>
            <a:r>
              <a:rPr lang="en-US" sz="1600" spc="5" dirty="0">
                <a:solidFill>
                  <a:srgbClr val="FF0000"/>
                </a:solidFill>
                <a:latin typeface="Times New Roman"/>
                <a:cs typeface="Times New Roman"/>
              </a:rPr>
              <a:t> </a:t>
            </a:r>
            <a:r>
              <a:rPr lang="en-US" sz="1600" spc="-20" dirty="0">
                <a:solidFill>
                  <a:srgbClr val="FF0000"/>
                </a:solidFill>
                <a:latin typeface="Times New Roman"/>
                <a:cs typeface="Times New Roman"/>
              </a:rPr>
              <a:t>cell</a:t>
            </a:r>
            <a:endParaRPr lang="en-US" sz="1600" dirty="0">
              <a:solidFill>
                <a:srgbClr val="FF0000"/>
              </a:solidFill>
              <a:latin typeface="Times New Roman"/>
              <a:cs typeface="Times New Roman"/>
            </a:endParaRPr>
          </a:p>
          <a:p>
            <a:pPr marL="400685" algn="ctr">
              <a:lnSpc>
                <a:spcPct val="100000"/>
              </a:lnSpc>
              <a:spcBef>
                <a:spcPts val="795"/>
              </a:spcBef>
            </a:pPr>
            <a:r>
              <a:rPr lang="en-US" sz="1600" dirty="0">
                <a:solidFill>
                  <a:schemeClr val="tx2">
                    <a:lumMod val="75000"/>
                  </a:schemeClr>
                </a:solidFill>
                <a:latin typeface="Times New Roman"/>
                <a:cs typeface="Times New Roman"/>
              </a:rPr>
              <a:t>The</a:t>
            </a:r>
            <a:r>
              <a:rPr lang="en-US" sz="1600" spc="-3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larger</a:t>
            </a:r>
            <a:r>
              <a:rPr lang="en-US" sz="1600" spc="3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cell</a:t>
            </a:r>
            <a:r>
              <a:rPr lang="en-US" sz="1600" spc="2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is</a:t>
            </a:r>
            <a:r>
              <a:rPr lang="en-US" sz="1600" spc="-3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usually</a:t>
            </a:r>
            <a:r>
              <a:rPr lang="en-US" sz="1600" spc="-2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dedicated</a:t>
            </a:r>
            <a:r>
              <a:rPr lang="en-US" sz="1600" spc="-45" dirty="0">
                <a:solidFill>
                  <a:schemeClr val="tx2">
                    <a:lumMod val="75000"/>
                  </a:schemeClr>
                </a:solidFill>
                <a:latin typeface="Times New Roman"/>
                <a:cs typeface="Times New Roman"/>
              </a:rPr>
              <a:t> </a:t>
            </a:r>
            <a:r>
              <a:rPr lang="en-US" sz="1600" dirty="0">
                <a:solidFill>
                  <a:srgbClr val="FF0000"/>
                </a:solidFill>
                <a:latin typeface="Times New Roman"/>
                <a:cs typeface="Times New Roman"/>
              </a:rPr>
              <a:t>to</a:t>
            </a:r>
            <a:r>
              <a:rPr lang="en-US" sz="1600" spc="-20" dirty="0">
                <a:solidFill>
                  <a:srgbClr val="FF0000"/>
                </a:solidFill>
                <a:latin typeface="Times New Roman"/>
                <a:cs typeface="Times New Roman"/>
              </a:rPr>
              <a:t> </a:t>
            </a:r>
            <a:r>
              <a:rPr lang="en-US" sz="1600" dirty="0">
                <a:solidFill>
                  <a:srgbClr val="FF0000"/>
                </a:solidFill>
                <a:latin typeface="Times New Roman"/>
                <a:cs typeface="Times New Roman"/>
              </a:rPr>
              <a:t>high</a:t>
            </a:r>
            <a:r>
              <a:rPr lang="en-US" sz="1600" spc="-45" dirty="0">
                <a:solidFill>
                  <a:srgbClr val="FF0000"/>
                </a:solidFill>
                <a:latin typeface="Times New Roman"/>
                <a:cs typeface="Times New Roman"/>
              </a:rPr>
              <a:t> </a:t>
            </a:r>
            <a:r>
              <a:rPr lang="en-US" sz="1600" dirty="0">
                <a:solidFill>
                  <a:srgbClr val="FF0000"/>
                </a:solidFill>
                <a:latin typeface="Times New Roman"/>
                <a:cs typeface="Times New Roman"/>
              </a:rPr>
              <a:t>speed</a:t>
            </a:r>
            <a:r>
              <a:rPr lang="en-US" sz="1600" spc="5" dirty="0">
                <a:solidFill>
                  <a:srgbClr val="FF0000"/>
                </a:solidFill>
                <a:latin typeface="Times New Roman"/>
                <a:cs typeface="Times New Roman"/>
              </a:rPr>
              <a:t> </a:t>
            </a:r>
            <a:r>
              <a:rPr lang="en-US" sz="1600" dirty="0">
                <a:solidFill>
                  <a:srgbClr val="FF0000"/>
                </a:solidFill>
                <a:latin typeface="Times New Roman"/>
                <a:cs typeface="Times New Roman"/>
              </a:rPr>
              <a:t>traffic</a:t>
            </a:r>
            <a:r>
              <a:rPr lang="en-US" sz="1600" spc="-5" dirty="0">
                <a:solidFill>
                  <a:srgbClr val="FF0000"/>
                </a:solidFill>
                <a:latin typeface="Times New Roman"/>
                <a:cs typeface="Times New Roman"/>
              </a:rPr>
              <a:t> </a:t>
            </a:r>
            <a:r>
              <a:rPr lang="en-US" sz="1600" dirty="0">
                <a:solidFill>
                  <a:schemeClr val="tx2">
                    <a:lumMod val="75000"/>
                  </a:schemeClr>
                </a:solidFill>
                <a:latin typeface="Times New Roman"/>
                <a:cs typeface="Times New Roman"/>
              </a:rPr>
              <a:t>so</a:t>
            </a:r>
            <a:r>
              <a:rPr lang="en-US" sz="1600" spc="-2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that</a:t>
            </a:r>
            <a:r>
              <a:rPr lang="en-US" sz="1600" spc="-4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handoffs</a:t>
            </a:r>
            <a:r>
              <a:rPr lang="en-US" sz="1600" spc="-5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occur</a:t>
            </a:r>
            <a:r>
              <a:rPr lang="en-US" sz="1600" spc="-15" dirty="0">
                <a:solidFill>
                  <a:schemeClr val="tx2">
                    <a:lumMod val="75000"/>
                  </a:schemeClr>
                </a:solidFill>
                <a:latin typeface="Times New Roman"/>
                <a:cs typeface="Times New Roman"/>
              </a:rPr>
              <a:t> </a:t>
            </a:r>
            <a:r>
              <a:rPr lang="en-US" sz="1600" spc="-20" dirty="0">
                <a:solidFill>
                  <a:schemeClr val="tx2">
                    <a:lumMod val="75000"/>
                  </a:schemeClr>
                </a:solidFill>
                <a:latin typeface="Times New Roman"/>
                <a:cs typeface="Times New Roman"/>
              </a:rPr>
              <a:t>less</a:t>
            </a:r>
            <a:endParaRPr lang="en-US" sz="1600" dirty="0">
              <a:solidFill>
                <a:schemeClr val="tx2">
                  <a:lumMod val="75000"/>
                </a:schemeClr>
              </a:solidFill>
              <a:latin typeface="Times New Roman"/>
              <a:cs typeface="Times New Roman"/>
            </a:endParaRPr>
          </a:p>
          <a:p>
            <a:pPr marL="389255" algn="ctr">
              <a:lnSpc>
                <a:spcPct val="100000"/>
              </a:lnSpc>
            </a:pPr>
            <a:r>
              <a:rPr lang="en-US" sz="1600" spc="-10" dirty="0">
                <a:solidFill>
                  <a:schemeClr val="tx2">
                    <a:lumMod val="75000"/>
                  </a:schemeClr>
                </a:solidFill>
                <a:latin typeface="Times New Roman"/>
                <a:cs typeface="Times New Roman"/>
              </a:rPr>
              <a:t>frequently</a:t>
            </a:r>
            <a:endParaRPr lang="en-US" sz="1600" dirty="0">
              <a:solidFill>
                <a:schemeClr val="tx2">
                  <a:lumMod val="75000"/>
                </a:schemeClr>
              </a:solidFill>
              <a:latin typeface="Times New Roman"/>
              <a:cs typeface="Times New Roman"/>
            </a:endParaRPr>
          </a:p>
          <a:p>
            <a:pPr marL="387350" marR="5080" algn="ctr">
              <a:lnSpc>
                <a:spcPct val="100000"/>
              </a:lnSpc>
              <a:spcBef>
                <a:spcPts val="820"/>
              </a:spcBef>
            </a:pPr>
            <a:r>
              <a:rPr lang="en-US" sz="1600" dirty="0">
                <a:solidFill>
                  <a:schemeClr val="tx2">
                    <a:lumMod val="75000"/>
                  </a:schemeClr>
                </a:solidFill>
                <a:latin typeface="Times New Roman"/>
                <a:cs typeface="Times New Roman"/>
              </a:rPr>
              <a:t>At</a:t>
            </a:r>
            <a:r>
              <a:rPr lang="en-US" sz="1600" spc="-2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start</a:t>
            </a:r>
            <a:r>
              <a:rPr lang="en-US" sz="1600" spc="-2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small</a:t>
            </a:r>
            <a:r>
              <a:rPr lang="en-US" sz="1600" spc="-2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power</a:t>
            </a:r>
            <a:r>
              <a:rPr lang="en-US" sz="1600" spc="-1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group</a:t>
            </a:r>
            <a:r>
              <a:rPr lang="en-US" sz="1600" spc="-4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has</a:t>
            </a:r>
            <a:r>
              <a:rPr lang="en-US" sz="1600" spc="-5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less</a:t>
            </a:r>
            <a:r>
              <a:rPr lang="en-US" sz="1600" spc="-1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channels</a:t>
            </a:r>
            <a:r>
              <a:rPr lang="en-US" sz="1600" spc="-5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and</a:t>
            </a:r>
            <a:r>
              <a:rPr lang="en-US" sz="1600" spc="-6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large</a:t>
            </a:r>
            <a:r>
              <a:rPr lang="en-US" sz="1600" spc="-2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power</a:t>
            </a:r>
            <a:r>
              <a:rPr lang="en-US" sz="1600" spc="1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group</a:t>
            </a:r>
            <a:r>
              <a:rPr lang="en-US" sz="1600" spc="-4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has</a:t>
            </a:r>
            <a:r>
              <a:rPr lang="en-US" sz="1600" spc="-5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large</a:t>
            </a:r>
            <a:r>
              <a:rPr lang="en-US" sz="1600" spc="-2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no</a:t>
            </a:r>
            <a:r>
              <a:rPr lang="en-US" sz="1600" spc="-3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of</a:t>
            </a:r>
            <a:r>
              <a:rPr lang="en-US" sz="1600" spc="-40" dirty="0">
                <a:solidFill>
                  <a:schemeClr val="tx2">
                    <a:lumMod val="75000"/>
                  </a:schemeClr>
                </a:solidFill>
                <a:latin typeface="Times New Roman"/>
                <a:cs typeface="Times New Roman"/>
              </a:rPr>
              <a:t> </a:t>
            </a:r>
            <a:r>
              <a:rPr lang="en-US" sz="1600" spc="-10" dirty="0">
                <a:solidFill>
                  <a:schemeClr val="tx2">
                    <a:lumMod val="75000"/>
                  </a:schemeClr>
                </a:solidFill>
                <a:latin typeface="Times New Roman"/>
                <a:cs typeface="Times New Roman"/>
              </a:rPr>
              <a:t>channels, </a:t>
            </a:r>
            <a:r>
              <a:rPr lang="en-US" sz="1600" dirty="0">
                <a:solidFill>
                  <a:schemeClr val="tx2">
                    <a:lumMod val="75000"/>
                  </a:schemeClr>
                </a:solidFill>
                <a:latin typeface="Times New Roman"/>
                <a:cs typeface="Times New Roman"/>
              </a:rPr>
              <a:t>at</a:t>
            </a:r>
            <a:r>
              <a:rPr lang="en-US" sz="1600" spc="-3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maturity</a:t>
            </a:r>
            <a:r>
              <a:rPr lang="en-US" sz="1600" spc="-5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of</a:t>
            </a:r>
            <a:r>
              <a:rPr lang="en-US" sz="1600" spc="35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the</a:t>
            </a:r>
            <a:r>
              <a:rPr lang="en-US" sz="1600" spc="-5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system</a:t>
            </a:r>
            <a:r>
              <a:rPr lang="en-US" sz="1600" spc="2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large</a:t>
            </a:r>
            <a:r>
              <a:rPr lang="en-US" sz="1600" spc="-1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power</a:t>
            </a:r>
            <a:r>
              <a:rPr lang="en-US" sz="1600" spc="2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group</a:t>
            </a:r>
            <a:r>
              <a:rPr lang="en-US" sz="1600" spc="-3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does</a:t>
            </a:r>
            <a:r>
              <a:rPr lang="en-US" sz="1600" spc="-2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not</a:t>
            </a:r>
            <a:r>
              <a:rPr lang="en-US" sz="1600" spc="-35"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have</a:t>
            </a:r>
            <a:r>
              <a:rPr lang="en-US" sz="1600" spc="-40" dirty="0">
                <a:solidFill>
                  <a:schemeClr val="tx2">
                    <a:lumMod val="75000"/>
                  </a:schemeClr>
                </a:solidFill>
                <a:latin typeface="Times New Roman"/>
                <a:cs typeface="Times New Roman"/>
              </a:rPr>
              <a:t> </a:t>
            </a:r>
            <a:r>
              <a:rPr lang="en-US" sz="1600" dirty="0">
                <a:solidFill>
                  <a:schemeClr val="tx2">
                    <a:lumMod val="75000"/>
                  </a:schemeClr>
                </a:solidFill>
                <a:latin typeface="Times New Roman"/>
                <a:cs typeface="Times New Roman"/>
              </a:rPr>
              <a:t>any</a:t>
            </a:r>
            <a:r>
              <a:rPr lang="en-US" sz="1600" spc="-50" dirty="0">
                <a:solidFill>
                  <a:schemeClr val="tx2">
                    <a:lumMod val="75000"/>
                  </a:schemeClr>
                </a:solidFill>
                <a:latin typeface="Times New Roman"/>
                <a:cs typeface="Times New Roman"/>
              </a:rPr>
              <a:t> </a:t>
            </a:r>
            <a:r>
              <a:rPr lang="en-US" sz="1600" spc="-10" dirty="0">
                <a:solidFill>
                  <a:schemeClr val="tx2">
                    <a:lumMod val="75000"/>
                  </a:schemeClr>
                </a:solidFill>
                <a:latin typeface="Times New Roman"/>
                <a:cs typeface="Times New Roman"/>
              </a:rPr>
              <a:t>channel</a:t>
            </a:r>
            <a:endParaRPr lang="en-US" sz="1600" dirty="0">
              <a:solidFill>
                <a:schemeClr val="tx2">
                  <a:lumMod val="75000"/>
                </a:schemeClr>
              </a:solidFill>
              <a:latin typeface="Times New Roman"/>
              <a:cs typeface="Times New Roman"/>
            </a:endParaRPr>
          </a:p>
        </p:txBody>
      </p:sp>
      <p:sp>
        <p:nvSpPr>
          <p:cNvPr id="5" name="TextBox 4">
            <a:extLst>
              <a:ext uri="{FF2B5EF4-FFF2-40B4-BE49-F238E27FC236}">
                <a16:creationId xmlns:a16="http://schemas.microsoft.com/office/drawing/2014/main" id="{3950CC8B-EF01-79C9-84BE-2B666DE08DB8}"/>
              </a:ext>
            </a:extLst>
          </p:cNvPr>
          <p:cNvSpPr txBox="1"/>
          <p:nvPr/>
        </p:nvSpPr>
        <p:spPr>
          <a:xfrm>
            <a:off x="1828800" y="609600"/>
            <a:ext cx="4572000" cy="523220"/>
          </a:xfrm>
          <a:prstGeom prst="rect">
            <a:avLst/>
          </a:prstGeom>
          <a:noFill/>
        </p:spPr>
        <p:txBody>
          <a:bodyPr wrap="square">
            <a:spAutoFit/>
          </a:bodyPr>
          <a:lstStyle/>
          <a:p>
            <a:pPr algn="ctr"/>
            <a:r>
              <a:rPr lang="en-IN" sz="2800" b="0" u="none" dirty="0">
                <a:latin typeface="Times New Roman"/>
                <a:cs typeface="Times New Roman"/>
              </a:rPr>
              <a:t>Cell</a:t>
            </a:r>
            <a:r>
              <a:rPr lang="en-IN" sz="2800" b="0" u="none" spc="-55" dirty="0">
                <a:latin typeface="Times New Roman"/>
                <a:cs typeface="Times New Roman"/>
              </a:rPr>
              <a:t> </a:t>
            </a:r>
            <a:r>
              <a:rPr lang="en-IN" sz="2800" b="0" u="none" spc="-10" dirty="0">
                <a:latin typeface="Times New Roman"/>
                <a:cs typeface="Times New Roman"/>
              </a:rPr>
              <a:t>Splitting</a:t>
            </a:r>
            <a:endParaRPr lang="en-IN" sz="2800" dirty="0"/>
          </a:p>
        </p:txBody>
      </p:sp>
    </p:spTree>
    <p:extLst>
      <p:ext uri="{BB962C8B-B14F-4D97-AF65-F5344CB8AC3E}">
        <p14:creationId xmlns:p14="http://schemas.microsoft.com/office/powerpoint/2010/main" val="1929806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9CD772BD-4AF6-E475-F318-9A1F95BEE18E}"/>
              </a:ext>
            </a:extLst>
          </p:cNvPr>
          <p:cNvSpPr>
            <a:spLocks noGrp="1" noChangeArrowheads="1"/>
          </p:cNvSpPr>
          <p:nvPr>
            <p:ph type="title"/>
          </p:nvPr>
        </p:nvSpPr>
        <p:spPr>
          <a:xfrm>
            <a:off x="1150938" y="0"/>
            <a:ext cx="7793037" cy="1295400"/>
          </a:xfrm>
        </p:spPr>
        <p:txBody>
          <a:bodyPr/>
          <a:lstStyle/>
          <a:p>
            <a:pPr eaLnBrk="1" hangingPunct="1"/>
            <a:r>
              <a:rPr lang="en-US" altLang="zh-CN" sz="4000">
                <a:ea typeface="SimSun" panose="02010600030101010101" pitchFamily="2" charset="-122"/>
              </a:rPr>
              <a:t>Avoiding handoff: Umbrella cells</a:t>
            </a:r>
          </a:p>
        </p:txBody>
      </p:sp>
      <p:pic>
        <p:nvPicPr>
          <p:cNvPr id="268291" name="Picture 3">
            <a:extLst>
              <a:ext uri="{FF2B5EF4-FFF2-40B4-BE49-F238E27FC236}">
                <a16:creationId xmlns:a16="http://schemas.microsoft.com/office/drawing/2014/main" id="{6318FAB1-D3B2-0AA8-89ED-A3FDC9CE43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600200"/>
            <a:ext cx="8610600" cy="5002213"/>
          </a:xfrm>
          <a:noFill/>
        </p:spPr>
      </p:pic>
    </p:spTree>
    <p:extLst>
      <p:ext uri="{BB962C8B-B14F-4D97-AF65-F5344CB8AC3E}">
        <p14:creationId xmlns:p14="http://schemas.microsoft.com/office/powerpoint/2010/main" val="173827139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2160E7-08CF-F19B-65DD-6E6ED7EE07E6}"/>
              </a:ext>
            </a:extLst>
          </p:cNvPr>
          <p:cNvSpPr txBox="1"/>
          <p:nvPr/>
        </p:nvSpPr>
        <p:spPr>
          <a:xfrm>
            <a:off x="1981200" y="457200"/>
            <a:ext cx="4572000" cy="646331"/>
          </a:xfrm>
          <a:prstGeom prst="rect">
            <a:avLst/>
          </a:prstGeom>
          <a:noFill/>
        </p:spPr>
        <p:txBody>
          <a:bodyPr wrap="square">
            <a:spAutoFit/>
          </a:bodyPr>
          <a:lstStyle/>
          <a:p>
            <a:pPr algn="ctr"/>
            <a:r>
              <a:rPr lang="en-IN" sz="3600" b="0" i="0" dirty="0">
                <a:solidFill>
                  <a:srgbClr val="000000"/>
                </a:solidFill>
                <a:effectLst/>
                <a:latin typeface="FEF9981BC9E-Roman"/>
              </a:rPr>
              <a:t>Umbrella Cell Concept</a:t>
            </a:r>
            <a:endParaRPr lang="en-IN" sz="3600" dirty="0"/>
          </a:p>
        </p:txBody>
      </p:sp>
      <p:grpSp>
        <p:nvGrpSpPr>
          <p:cNvPr id="2" name="object 16">
            <a:extLst>
              <a:ext uri="{FF2B5EF4-FFF2-40B4-BE49-F238E27FC236}">
                <a16:creationId xmlns:a16="http://schemas.microsoft.com/office/drawing/2014/main" id="{E805B2E2-D5E2-B2A9-BDDA-3FBEE327A3CC}"/>
              </a:ext>
            </a:extLst>
          </p:cNvPr>
          <p:cNvGrpSpPr/>
          <p:nvPr/>
        </p:nvGrpSpPr>
        <p:grpSpPr>
          <a:xfrm>
            <a:off x="495300" y="1065431"/>
            <a:ext cx="8153400" cy="5257800"/>
            <a:chOff x="609600" y="533400"/>
            <a:chExt cx="8153400" cy="5257800"/>
          </a:xfrm>
        </p:grpSpPr>
        <p:pic>
          <p:nvPicPr>
            <p:cNvPr id="4" name="object 17">
              <a:extLst>
                <a:ext uri="{FF2B5EF4-FFF2-40B4-BE49-F238E27FC236}">
                  <a16:creationId xmlns:a16="http://schemas.microsoft.com/office/drawing/2014/main" id="{6A626D75-2598-95AE-B7C5-64B9C5A61494}"/>
                </a:ext>
              </a:extLst>
            </p:cNvPr>
            <p:cNvPicPr/>
            <p:nvPr/>
          </p:nvPicPr>
          <p:blipFill>
            <a:blip r:embed="rId2" cstate="print"/>
            <a:stretch>
              <a:fillRect/>
            </a:stretch>
          </p:blipFill>
          <p:spPr>
            <a:xfrm>
              <a:off x="4800600" y="1676400"/>
              <a:ext cx="3962400" cy="4114800"/>
            </a:xfrm>
            <a:prstGeom prst="rect">
              <a:avLst/>
            </a:prstGeom>
          </p:spPr>
        </p:pic>
        <p:pic>
          <p:nvPicPr>
            <p:cNvPr id="5" name="object 18">
              <a:extLst>
                <a:ext uri="{FF2B5EF4-FFF2-40B4-BE49-F238E27FC236}">
                  <a16:creationId xmlns:a16="http://schemas.microsoft.com/office/drawing/2014/main" id="{4288F831-8A25-6A2C-1BE5-0E19B11FFD8F}"/>
                </a:ext>
              </a:extLst>
            </p:cNvPr>
            <p:cNvPicPr/>
            <p:nvPr/>
          </p:nvPicPr>
          <p:blipFill>
            <a:blip r:embed="rId3" cstate="print"/>
            <a:stretch>
              <a:fillRect/>
            </a:stretch>
          </p:blipFill>
          <p:spPr>
            <a:xfrm>
              <a:off x="609600" y="533400"/>
              <a:ext cx="4191000" cy="4419600"/>
            </a:xfrm>
            <a:prstGeom prst="rect">
              <a:avLst/>
            </a:prstGeom>
          </p:spPr>
        </p:pic>
      </p:grpSp>
    </p:spTree>
    <p:extLst>
      <p:ext uri="{BB962C8B-B14F-4D97-AF65-F5344CB8AC3E}">
        <p14:creationId xmlns:p14="http://schemas.microsoft.com/office/powerpoint/2010/main" val="109855849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9EEA4BD2-86C9-E33F-BBDC-46F06867DC83}"/>
              </a:ext>
            </a:extLst>
          </p:cNvPr>
          <p:cNvSpPr>
            <a:spLocks noGrp="1" noChangeArrowheads="1"/>
          </p:cNvSpPr>
          <p:nvPr>
            <p:ph type="title"/>
          </p:nvPr>
        </p:nvSpPr>
        <p:spPr>
          <a:xfrm>
            <a:off x="990600" y="152400"/>
            <a:ext cx="7772400" cy="762000"/>
          </a:xfrm>
        </p:spPr>
        <p:txBody>
          <a:bodyPr/>
          <a:lstStyle/>
          <a:p>
            <a:r>
              <a:rPr lang="en-US" altLang="en-US" sz="3600">
                <a:solidFill>
                  <a:schemeClr val="tx1"/>
                </a:solidFill>
                <a:latin typeface="Times New Roman" panose="02020603050405020304" pitchFamily="18" charset="0"/>
              </a:rPr>
              <a:t>Cell Sectoring by Antenna Design</a:t>
            </a:r>
          </a:p>
        </p:txBody>
      </p:sp>
      <p:sp>
        <p:nvSpPr>
          <p:cNvPr id="100355" name="Slide Number Placeholder 4">
            <a:extLst>
              <a:ext uri="{FF2B5EF4-FFF2-40B4-BE49-F238E27FC236}">
                <a16:creationId xmlns:a16="http://schemas.microsoft.com/office/drawing/2014/main" id="{320D3E6D-4975-7AC3-9BC6-C7B76B0E9210}"/>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B3C836BD-8D13-4759-BF65-C273E9FAA867}" type="slidenum">
              <a:rPr lang="en-US" altLang="en-US" smtClean="0"/>
              <a:pPr/>
              <a:t>144</a:t>
            </a:fld>
            <a:endParaRPr lang="en-US" altLang="en-US"/>
          </a:p>
        </p:txBody>
      </p:sp>
      <p:sp>
        <p:nvSpPr>
          <p:cNvPr id="100356" name="AutoShape 51">
            <a:extLst>
              <a:ext uri="{FF2B5EF4-FFF2-40B4-BE49-F238E27FC236}">
                <a16:creationId xmlns:a16="http://schemas.microsoft.com/office/drawing/2014/main" id="{F8161956-AA80-5ED3-6712-B8457061F2E8}"/>
              </a:ext>
            </a:extLst>
          </p:cNvPr>
          <p:cNvSpPr>
            <a:spLocks noChangeArrowheads="1"/>
          </p:cNvSpPr>
          <p:nvPr/>
        </p:nvSpPr>
        <p:spPr bwMode="auto">
          <a:xfrm>
            <a:off x="685800" y="1524000"/>
            <a:ext cx="1765300" cy="1600200"/>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57" name="AutoShape 52">
            <a:extLst>
              <a:ext uri="{FF2B5EF4-FFF2-40B4-BE49-F238E27FC236}">
                <a16:creationId xmlns:a16="http://schemas.microsoft.com/office/drawing/2014/main" id="{D55F4242-C91E-5CAB-647F-CD7A7322D20C}"/>
              </a:ext>
            </a:extLst>
          </p:cNvPr>
          <p:cNvSpPr>
            <a:spLocks noChangeArrowheads="1"/>
          </p:cNvSpPr>
          <p:nvPr/>
        </p:nvSpPr>
        <p:spPr bwMode="auto">
          <a:xfrm>
            <a:off x="5105400" y="4038600"/>
            <a:ext cx="1765300" cy="1600200"/>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58" name="Line 53">
            <a:extLst>
              <a:ext uri="{FF2B5EF4-FFF2-40B4-BE49-F238E27FC236}">
                <a16:creationId xmlns:a16="http://schemas.microsoft.com/office/drawing/2014/main" id="{E559EA62-B743-1BAA-9BA9-2F952F3A392D}"/>
              </a:ext>
            </a:extLst>
          </p:cNvPr>
          <p:cNvSpPr>
            <a:spLocks noChangeShapeType="1"/>
          </p:cNvSpPr>
          <p:nvPr/>
        </p:nvSpPr>
        <p:spPr bwMode="auto">
          <a:xfrm>
            <a:off x="5105400" y="4838700"/>
            <a:ext cx="1765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59" name="Line 54">
            <a:extLst>
              <a:ext uri="{FF2B5EF4-FFF2-40B4-BE49-F238E27FC236}">
                <a16:creationId xmlns:a16="http://schemas.microsoft.com/office/drawing/2014/main" id="{A3D7F176-BF0D-8FDA-E045-A3A35001E29A}"/>
              </a:ext>
            </a:extLst>
          </p:cNvPr>
          <p:cNvSpPr>
            <a:spLocks noChangeShapeType="1"/>
          </p:cNvSpPr>
          <p:nvPr/>
        </p:nvSpPr>
        <p:spPr bwMode="auto">
          <a:xfrm flipV="1">
            <a:off x="5546725" y="4038600"/>
            <a:ext cx="88265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60" name="Line 55">
            <a:extLst>
              <a:ext uri="{FF2B5EF4-FFF2-40B4-BE49-F238E27FC236}">
                <a16:creationId xmlns:a16="http://schemas.microsoft.com/office/drawing/2014/main" id="{789D0EE2-D18B-F61E-1040-AA720D45F107}"/>
              </a:ext>
            </a:extLst>
          </p:cNvPr>
          <p:cNvSpPr>
            <a:spLocks noChangeShapeType="1"/>
          </p:cNvSpPr>
          <p:nvPr/>
        </p:nvSpPr>
        <p:spPr bwMode="auto">
          <a:xfrm>
            <a:off x="5546725" y="4038600"/>
            <a:ext cx="88265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61" name="Text Box 56">
            <a:extLst>
              <a:ext uri="{FF2B5EF4-FFF2-40B4-BE49-F238E27FC236}">
                <a16:creationId xmlns:a16="http://schemas.microsoft.com/office/drawing/2014/main" id="{4981ACA7-6D77-2564-3743-3AFF8D8E3316}"/>
              </a:ext>
            </a:extLst>
          </p:cNvPr>
          <p:cNvSpPr txBox="1">
            <a:spLocks noChangeArrowheads="1"/>
          </p:cNvSpPr>
          <p:nvPr/>
        </p:nvSpPr>
        <p:spPr bwMode="auto">
          <a:xfrm>
            <a:off x="5803900" y="4343400"/>
            <a:ext cx="512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a:latin typeface="Times New Roman" panose="02020603050405020304" pitchFamily="18" charset="0"/>
              </a:rPr>
              <a:t>60</a:t>
            </a:r>
            <a:r>
              <a:rPr lang="en-US" altLang="en-US" sz="1400" baseline="30000">
                <a:latin typeface="Times New Roman" panose="02020603050405020304" pitchFamily="18" charset="0"/>
              </a:rPr>
              <a:t>o</a:t>
            </a:r>
            <a:endParaRPr lang="en-US" altLang="en-US" sz="1400">
              <a:latin typeface="Times New Roman" panose="02020603050405020304" pitchFamily="18" charset="0"/>
            </a:endParaRPr>
          </a:p>
        </p:txBody>
      </p:sp>
      <p:sp>
        <p:nvSpPr>
          <p:cNvPr id="100362" name="AutoShape 57">
            <a:extLst>
              <a:ext uri="{FF2B5EF4-FFF2-40B4-BE49-F238E27FC236}">
                <a16:creationId xmlns:a16="http://schemas.microsoft.com/office/drawing/2014/main" id="{5C47D8B2-774A-4C5A-9927-F6489625E37C}"/>
              </a:ext>
            </a:extLst>
          </p:cNvPr>
          <p:cNvSpPr>
            <a:spLocks noChangeArrowheads="1"/>
          </p:cNvSpPr>
          <p:nvPr/>
        </p:nvSpPr>
        <p:spPr bwMode="auto">
          <a:xfrm>
            <a:off x="3433763" y="1524000"/>
            <a:ext cx="1765300" cy="1600200"/>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63" name="Line 58">
            <a:extLst>
              <a:ext uri="{FF2B5EF4-FFF2-40B4-BE49-F238E27FC236}">
                <a16:creationId xmlns:a16="http://schemas.microsoft.com/office/drawing/2014/main" id="{373C624D-95AA-B2D9-ED86-E417EFE3DF2B}"/>
              </a:ext>
            </a:extLst>
          </p:cNvPr>
          <p:cNvSpPr>
            <a:spLocks noChangeShapeType="1"/>
          </p:cNvSpPr>
          <p:nvPr/>
        </p:nvSpPr>
        <p:spPr bwMode="auto">
          <a:xfrm>
            <a:off x="3433763" y="2324100"/>
            <a:ext cx="8826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64" name="Line 59">
            <a:extLst>
              <a:ext uri="{FF2B5EF4-FFF2-40B4-BE49-F238E27FC236}">
                <a16:creationId xmlns:a16="http://schemas.microsoft.com/office/drawing/2014/main" id="{C4D52179-1C26-2267-2984-734A5271999C}"/>
              </a:ext>
            </a:extLst>
          </p:cNvPr>
          <p:cNvSpPr>
            <a:spLocks noChangeShapeType="1"/>
          </p:cNvSpPr>
          <p:nvPr/>
        </p:nvSpPr>
        <p:spPr bwMode="auto">
          <a:xfrm flipV="1">
            <a:off x="4316413" y="1524000"/>
            <a:ext cx="441325" cy="800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65" name="Line 60">
            <a:extLst>
              <a:ext uri="{FF2B5EF4-FFF2-40B4-BE49-F238E27FC236}">
                <a16:creationId xmlns:a16="http://schemas.microsoft.com/office/drawing/2014/main" id="{A4291064-4017-0E72-8D25-4298A4B27D34}"/>
              </a:ext>
            </a:extLst>
          </p:cNvPr>
          <p:cNvSpPr>
            <a:spLocks noChangeShapeType="1"/>
          </p:cNvSpPr>
          <p:nvPr/>
        </p:nvSpPr>
        <p:spPr bwMode="auto">
          <a:xfrm>
            <a:off x="4316413" y="2324100"/>
            <a:ext cx="441325" cy="8001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66" name="Text Box 61">
            <a:extLst>
              <a:ext uri="{FF2B5EF4-FFF2-40B4-BE49-F238E27FC236}">
                <a16:creationId xmlns:a16="http://schemas.microsoft.com/office/drawing/2014/main" id="{A6EAF9A7-5DAB-9346-2AA9-F4D53434B43C}"/>
              </a:ext>
            </a:extLst>
          </p:cNvPr>
          <p:cNvSpPr txBox="1">
            <a:spLocks noChangeArrowheads="1"/>
          </p:cNvSpPr>
          <p:nvPr/>
        </p:nvSpPr>
        <p:spPr bwMode="auto">
          <a:xfrm>
            <a:off x="3929063" y="1981200"/>
            <a:ext cx="6429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a:latin typeface="Times New Roman" panose="02020603050405020304" pitchFamily="18" charset="0"/>
              </a:rPr>
              <a:t>120</a:t>
            </a:r>
            <a:r>
              <a:rPr lang="en-US" altLang="en-US" sz="1400" baseline="30000">
                <a:latin typeface="Times New Roman" panose="02020603050405020304" pitchFamily="18" charset="0"/>
              </a:rPr>
              <a:t>o</a:t>
            </a:r>
            <a:endParaRPr lang="en-US" altLang="en-US" sz="1400">
              <a:latin typeface="Times New Roman" panose="02020603050405020304" pitchFamily="18" charset="0"/>
            </a:endParaRPr>
          </a:p>
        </p:txBody>
      </p:sp>
      <p:sp>
        <p:nvSpPr>
          <p:cNvPr id="100367" name="Text Box 62">
            <a:extLst>
              <a:ext uri="{FF2B5EF4-FFF2-40B4-BE49-F238E27FC236}">
                <a16:creationId xmlns:a16="http://schemas.microsoft.com/office/drawing/2014/main" id="{62DBB7D4-E086-CAF9-4CAF-189E784153B9}"/>
              </a:ext>
            </a:extLst>
          </p:cNvPr>
          <p:cNvSpPr txBox="1">
            <a:spLocks noChangeArrowheads="1"/>
          </p:cNvSpPr>
          <p:nvPr/>
        </p:nvSpPr>
        <p:spPr bwMode="auto">
          <a:xfrm>
            <a:off x="685800" y="3336925"/>
            <a:ext cx="1600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(a). Omni</a:t>
            </a:r>
          </a:p>
        </p:txBody>
      </p:sp>
      <p:sp>
        <p:nvSpPr>
          <p:cNvPr id="100368" name="Text Box 63">
            <a:extLst>
              <a:ext uri="{FF2B5EF4-FFF2-40B4-BE49-F238E27FC236}">
                <a16:creationId xmlns:a16="http://schemas.microsoft.com/office/drawing/2014/main" id="{2C7C6906-A862-6E60-2BA3-2C3CC410B48E}"/>
              </a:ext>
            </a:extLst>
          </p:cNvPr>
          <p:cNvSpPr txBox="1">
            <a:spLocks noChangeArrowheads="1"/>
          </p:cNvSpPr>
          <p:nvPr/>
        </p:nvSpPr>
        <p:spPr bwMode="auto">
          <a:xfrm>
            <a:off x="3276600" y="3336925"/>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(b). 120</a:t>
            </a:r>
            <a:r>
              <a:rPr lang="en-US" altLang="en-US" sz="2000" baseline="30000">
                <a:latin typeface="Times New Roman" panose="02020603050405020304" pitchFamily="18" charset="0"/>
              </a:rPr>
              <a:t>o</a:t>
            </a:r>
            <a:r>
              <a:rPr lang="en-US" altLang="en-US" sz="2000">
                <a:latin typeface="Times New Roman" panose="02020603050405020304" pitchFamily="18" charset="0"/>
              </a:rPr>
              <a:t> sector</a:t>
            </a:r>
          </a:p>
        </p:txBody>
      </p:sp>
      <p:sp>
        <p:nvSpPr>
          <p:cNvPr id="100369" name="Text Box 64">
            <a:extLst>
              <a:ext uri="{FF2B5EF4-FFF2-40B4-BE49-F238E27FC236}">
                <a16:creationId xmlns:a16="http://schemas.microsoft.com/office/drawing/2014/main" id="{2DF86A84-6802-322C-EDB1-A5E7A08338D2}"/>
              </a:ext>
            </a:extLst>
          </p:cNvPr>
          <p:cNvSpPr txBox="1">
            <a:spLocks noChangeArrowheads="1"/>
          </p:cNvSpPr>
          <p:nvPr/>
        </p:nvSpPr>
        <p:spPr bwMode="auto">
          <a:xfrm>
            <a:off x="5118100" y="5851525"/>
            <a:ext cx="2057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(e). 60</a:t>
            </a:r>
            <a:r>
              <a:rPr lang="en-US" altLang="en-US" sz="2000" baseline="30000">
                <a:latin typeface="Times New Roman" panose="02020603050405020304" pitchFamily="18" charset="0"/>
              </a:rPr>
              <a:t>o</a:t>
            </a:r>
            <a:r>
              <a:rPr lang="en-US" altLang="en-US" sz="2000">
                <a:latin typeface="Times New Roman" panose="02020603050405020304" pitchFamily="18" charset="0"/>
              </a:rPr>
              <a:t> sector</a:t>
            </a:r>
          </a:p>
        </p:txBody>
      </p:sp>
      <p:sp>
        <p:nvSpPr>
          <p:cNvPr id="100370" name="Oval 65">
            <a:extLst>
              <a:ext uri="{FF2B5EF4-FFF2-40B4-BE49-F238E27FC236}">
                <a16:creationId xmlns:a16="http://schemas.microsoft.com/office/drawing/2014/main" id="{AE15AA06-B75D-A5C2-9A38-BFAD242D23A9}"/>
              </a:ext>
            </a:extLst>
          </p:cNvPr>
          <p:cNvSpPr>
            <a:spLocks noChangeArrowheads="1"/>
          </p:cNvSpPr>
          <p:nvPr/>
        </p:nvSpPr>
        <p:spPr bwMode="auto">
          <a:xfrm>
            <a:off x="1524000" y="22860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71" name="Oval 66">
            <a:extLst>
              <a:ext uri="{FF2B5EF4-FFF2-40B4-BE49-F238E27FC236}">
                <a16:creationId xmlns:a16="http://schemas.microsoft.com/office/drawing/2014/main" id="{F62F0042-3BAC-4654-949C-4F6F158EDB81}"/>
              </a:ext>
            </a:extLst>
          </p:cNvPr>
          <p:cNvSpPr>
            <a:spLocks noChangeArrowheads="1"/>
          </p:cNvSpPr>
          <p:nvPr/>
        </p:nvSpPr>
        <p:spPr bwMode="auto">
          <a:xfrm>
            <a:off x="4267200" y="22860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72" name="Oval 67">
            <a:extLst>
              <a:ext uri="{FF2B5EF4-FFF2-40B4-BE49-F238E27FC236}">
                <a16:creationId xmlns:a16="http://schemas.microsoft.com/office/drawing/2014/main" id="{8F9BC3C1-695A-8B72-BF24-37F856253F23}"/>
              </a:ext>
            </a:extLst>
          </p:cNvPr>
          <p:cNvSpPr>
            <a:spLocks noChangeArrowheads="1"/>
          </p:cNvSpPr>
          <p:nvPr/>
        </p:nvSpPr>
        <p:spPr bwMode="auto">
          <a:xfrm>
            <a:off x="5956300" y="4800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73" name="AutoShape 68">
            <a:extLst>
              <a:ext uri="{FF2B5EF4-FFF2-40B4-BE49-F238E27FC236}">
                <a16:creationId xmlns:a16="http://schemas.microsoft.com/office/drawing/2014/main" id="{D8AD0629-9E16-2DCC-B980-08F14D5E8B82}"/>
              </a:ext>
            </a:extLst>
          </p:cNvPr>
          <p:cNvSpPr>
            <a:spLocks noChangeArrowheads="1"/>
          </p:cNvSpPr>
          <p:nvPr/>
        </p:nvSpPr>
        <p:spPr bwMode="auto">
          <a:xfrm>
            <a:off x="6248400" y="1524000"/>
            <a:ext cx="1765300" cy="1600200"/>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74" name="Line 69">
            <a:extLst>
              <a:ext uri="{FF2B5EF4-FFF2-40B4-BE49-F238E27FC236}">
                <a16:creationId xmlns:a16="http://schemas.microsoft.com/office/drawing/2014/main" id="{CCD507C7-9CFE-3144-C14E-AAE6A4FC5E30}"/>
              </a:ext>
            </a:extLst>
          </p:cNvPr>
          <p:cNvSpPr>
            <a:spLocks noChangeShapeType="1"/>
          </p:cNvSpPr>
          <p:nvPr/>
        </p:nvSpPr>
        <p:spPr bwMode="auto">
          <a:xfrm>
            <a:off x="6472238" y="1905000"/>
            <a:ext cx="614362"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75" name="Line 70">
            <a:extLst>
              <a:ext uri="{FF2B5EF4-FFF2-40B4-BE49-F238E27FC236}">
                <a16:creationId xmlns:a16="http://schemas.microsoft.com/office/drawing/2014/main" id="{6395B020-E856-59D8-49A4-BE52BA227E6D}"/>
              </a:ext>
            </a:extLst>
          </p:cNvPr>
          <p:cNvSpPr>
            <a:spLocks noChangeShapeType="1"/>
          </p:cNvSpPr>
          <p:nvPr/>
        </p:nvSpPr>
        <p:spPr bwMode="auto">
          <a:xfrm flipV="1">
            <a:off x="7086600" y="1905000"/>
            <a:ext cx="681038"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76" name="Line 71">
            <a:extLst>
              <a:ext uri="{FF2B5EF4-FFF2-40B4-BE49-F238E27FC236}">
                <a16:creationId xmlns:a16="http://schemas.microsoft.com/office/drawing/2014/main" id="{0E78A03D-D626-6850-F248-0108E06C26FF}"/>
              </a:ext>
            </a:extLst>
          </p:cNvPr>
          <p:cNvSpPr>
            <a:spLocks noChangeShapeType="1"/>
          </p:cNvSpPr>
          <p:nvPr/>
        </p:nvSpPr>
        <p:spPr bwMode="auto">
          <a:xfrm flipH="1">
            <a:off x="7086600" y="2286000"/>
            <a:ext cx="4763" cy="838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77" name="Text Box 72">
            <a:extLst>
              <a:ext uri="{FF2B5EF4-FFF2-40B4-BE49-F238E27FC236}">
                <a16:creationId xmlns:a16="http://schemas.microsoft.com/office/drawing/2014/main" id="{2B9BBF9F-398F-1BCE-DC6B-C132332A367A}"/>
              </a:ext>
            </a:extLst>
          </p:cNvPr>
          <p:cNvSpPr txBox="1">
            <a:spLocks noChangeArrowheads="1"/>
          </p:cNvSpPr>
          <p:nvPr/>
        </p:nvSpPr>
        <p:spPr bwMode="auto">
          <a:xfrm>
            <a:off x="6858000" y="1905000"/>
            <a:ext cx="6429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a:latin typeface="Times New Roman" panose="02020603050405020304" pitchFamily="18" charset="0"/>
              </a:rPr>
              <a:t>120</a:t>
            </a:r>
            <a:r>
              <a:rPr lang="en-US" altLang="en-US" sz="1400" baseline="30000">
                <a:latin typeface="Times New Roman" panose="02020603050405020304" pitchFamily="18" charset="0"/>
              </a:rPr>
              <a:t>o</a:t>
            </a:r>
            <a:endParaRPr lang="en-US" altLang="en-US" sz="1400">
              <a:latin typeface="Times New Roman" panose="02020603050405020304" pitchFamily="18" charset="0"/>
            </a:endParaRPr>
          </a:p>
        </p:txBody>
      </p:sp>
      <p:sp>
        <p:nvSpPr>
          <p:cNvPr id="100378" name="Text Box 73">
            <a:extLst>
              <a:ext uri="{FF2B5EF4-FFF2-40B4-BE49-F238E27FC236}">
                <a16:creationId xmlns:a16="http://schemas.microsoft.com/office/drawing/2014/main" id="{B2E48849-EE46-0C57-EACD-4C05355723F0}"/>
              </a:ext>
            </a:extLst>
          </p:cNvPr>
          <p:cNvSpPr txBox="1">
            <a:spLocks noChangeArrowheads="1"/>
          </p:cNvSpPr>
          <p:nvPr/>
        </p:nvSpPr>
        <p:spPr bwMode="auto">
          <a:xfrm>
            <a:off x="5715000" y="3336925"/>
            <a:ext cx="3048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(c). 120</a:t>
            </a:r>
            <a:r>
              <a:rPr lang="en-US" altLang="en-US" sz="2000" baseline="30000">
                <a:latin typeface="Times New Roman" panose="02020603050405020304" pitchFamily="18" charset="0"/>
              </a:rPr>
              <a:t>o</a:t>
            </a:r>
            <a:r>
              <a:rPr lang="en-US" altLang="en-US" sz="2000">
                <a:latin typeface="Times New Roman" panose="02020603050405020304" pitchFamily="18" charset="0"/>
              </a:rPr>
              <a:t> sector (alternate)</a:t>
            </a:r>
          </a:p>
        </p:txBody>
      </p:sp>
      <p:sp>
        <p:nvSpPr>
          <p:cNvPr id="100379" name="Oval 74">
            <a:extLst>
              <a:ext uri="{FF2B5EF4-FFF2-40B4-BE49-F238E27FC236}">
                <a16:creationId xmlns:a16="http://schemas.microsoft.com/office/drawing/2014/main" id="{3AC1417F-C3F7-8CC6-49EB-B89AF96026A7}"/>
              </a:ext>
            </a:extLst>
          </p:cNvPr>
          <p:cNvSpPr>
            <a:spLocks noChangeArrowheads="1"/>
          </p:cNvSpPr>
          <p:nvPr/>
        </p:nvSpPr>
        <p:spPr bwMode="auto">
          <a:xfrm>
            <a:off x="7081838" y="22860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80" name="Text Box 75">
            <a:extLst>
              <a:ext uri="{FF2B5EF4-FFF2-40B4-BE49-F238E27FC236}">
                <a16:creationId xmlns:a16="http://schemas.microsoft.com/office/drawing/2014/main" id="{1E3D5AB2-CEEA-514A-C58A-01FFD6CF8DD4}"/>
              </a:ext>
            </a:extLst>
          </p:cNvPr>
          <p:cNvSpPr txBox="1">
            <a:spLocks noChangeArrowheads="1"/>
          </p:cNvSpPr>
          <p:nvPr/>
        </p:nvSpPr>
        <p:spPr bwMode="auto">
          <a:xfrm>
            <a:off x="4572000" y="21336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a</a:t>
            </a:r>
          </a:p>
        </p:txBody>
      </p:sp>
      <p:sp>
        <p:nvSpPr>
          <p:cNvPr id="100381" name="Text Box 76">
            <a:extLst>
              <a:ext uri="{FF2B5EF4-FFF2-40B4-BE49-F238E27FC236}">
                <a16:creationId xmlns:a16="http://schemas.microsoft.com/office/drawing/2014/main" id="{937CE75F-DFA3-70A9-A768-F4FC524D89C9}"/>
              </a:ext>
            </a:extLst>
          </p:cNvPr>
          <p:cNvSpPr txBox="1">
            <a:spLocks noChangeArrowheads="1"/>
          </p:cNvSpPr>
          <p:nvPr/>
        </p:nvSpPr>
        <p:spPr bwMode="auto">
          <a:xfrm>
            <a:off x="3886200" y="24384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b</a:t>
            </a:r>
          </a:p>
        </p:txBody>
      </p:sp>
      <p:sp>
        <p:nvSpPr>
          <p:cNvPr id="100382" name="Text Box 77">
            <a:extLst>
              <a:ext uri="{FF2B5EF4-FFF2-40B4-BE49-F238E27FC236}">
                <a16:creationId xmlns:a16="http://schemas.microsoft.com/office/drawing/2014/main" id="{57872C51-D1A1-FFB1-114A-5D61B2710B4D}"/>
              </a:ext>
            </a:extLst>
          </p:cNvPr>
          <p:cNvSpPr txBox="1">
            <a:spLocks noChangeArrowheads="1"/>
          </p:cNvSpPr>
          <p:nvPr/>
        </p:nvSpPr>
        <p:spPr bwMode="auto">
          <a:xfrm>
            <a:off x="3886200" y="1660525"/>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c</a:t>
            </a:r>
          </a:p>
        </p:txBody>
      </p:sp>
      <p:sp>
        <p:nvSpPr>
          <p:cNvPr id="100383" name="Text Box 78">
            <a:extLst>
              <a:ext uri="{FF2B5EF4-FFF2-40B4-BE49-F238E27FC236}">
                <a16:creationId xmlns:a16="http://schemas.microsoft.com/office/drawing/2014/main" id="{67C6A29A-4409-E31A-91BF-5990B4FEF556}"/>
              </a:ext>
            </a:extLst>
          </p:cNvPr>
          <p:cNvSpPr txBox="1">
            <a:spLocks noChangeArrowheads="1"/>
          </p:cNvSpPr>
          <p:nvPr/>
        </p:nvSpPr>
        <p:spPr bwMode="auto">
          <a:xfrm>
            <a:off x="7239000" y="22860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a</a:t>
            </a:r>
          </a:p>
        </p:txBody>
      </p:sp>
      <p:sp>
        <p:nvSpPr>
          <p:cNvPr id="100384" name="Text Box 79">
            <a:extLst>
              <a:ext uri="{FF2B5EF4-FFF2-40B4-BE49-F238E27FC236}">
                <a16:creationId xmlns:a16="http://schemas.microsoft.com/office/drawing/2014/main" id="{2DA9514B-F7D6-6470-F81F-EF26E3A783A5}"/>
              </a:ext>
            </a:extLst>
          </p:cNvPr>
          <p:cNvSpPr txBox="1">
            <a:spLocks noChangeArrowheads="1"/>
          </p:cNvSpPr>
          <p:nvPr/>
        </p:nvSpPr>
        <p:spPr bwMode="auto">
          <a:xfrm>
            <a:off x="6553200" y="22860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b</a:t>
            </a:r>
          </a:p>
        </p:txBody>
      </p:sp>
      <p:sp>
        <p:nvSpPr>
          <p:cNvPr id="100385" name="Text Box 80">
            <a:extLst>
              <a:ext uri="{FF2B5EF4-FFF2-40B4-BE49-F238E27FC236}">
                <a16:creationId xmlns:a16="http://schemas.microsoft.com/office/drawing/2014/main" id="{7E00ACEF-40F7-8826-BCF7-88219F16DCCA}"/>
              </a:ext>
            </a:extLst>
          </p:cNvPr>
          <p:cNvSpPr txBox="1">
            <a:spLocks noChangeArrowheads="1"/>
          </p:cNvSpPr>
          <p:nvPr/>
        </p:nvSpPr>
        <p:spPr bwMode="auto">
          <a:xfrm>
            <a:off x="6934200" y="15240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c</a:t>
            </a:r>
          </a:p>
        </p:txBody>
      </p:sp>
      <p:sp>
        <p:nvSpPr>
          <p:cNvPr id="100386" name="AutoShape 81">
            <a:extLst>
              <a:ext uri="{FF2B5EF4-FFF2-40B4-BE49-F238E27FC236}">
                <a16:creationId xmlns:a16="http://schemas.microsoft.com/office/drawing/2014/main" id="{5C5D379E-4D04-9852-6093-64BBFD1993FE}"/>
              </a:ext>
            </a:extLst>
          </p:cNvPr>
          <p:cNvSpPr>
            <a:spLocks noChangeArrowheads="1"/>
          </p:cNvSpPr>
          <p:nvPr/>
        </p:nvSpPr>
        <p:spPr bwMode="auto">
          <a:xfrm>
            <a:off x="2057400" y="4038600"/>
            <a:ext cx="1765300" cy="1600200"/>
          </a:xfrm>
          <a:prstGeom prst="hexagon">
            <a:avLst>
              <a:gd name="adj" fmla="val 27579"/>
              <a:gd name="vf" fmla="val 115470"/>
            </a:avLst>
          </a:prstGeom>
          <a:solidFill>
            <a:srgbClr val="66FF66">
              <a:alpha val="50195"/>
            </a:srgbClr>
          </a:solidFill>
          <a:ln w="2857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87" name="Text Box 82">
            <a:extLst>
              <a:ext uri="{FF2B5EF4-FFF2-40B4-BE49-F238E27FC236}">
                <a16:creationId xmlns:a16="http://schemas.microsoft.com/office/drawing/2014/main" id="{77DD3AB8-7ED7-4C48-4729-DA00EFA8EDC2}"/>
              </a:ext>
            </a:extLst>
          </p:cNvPr>
          <p:cNvSpPr txBox="1">
            <a:spLocks noChangeArrowheads="1"/>
          </p:cNvSpPr>
          <p:nvPr/>
        </p:nvSpPr>
        <p:spPr bwMode="auto">
          <a:xfrm>
            <a:off x="1981200" y="5851525"/>
            <a:ext cx="1828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(d). 90</a:t>
            </a:r>
            <a:r>
              <a:rPr lang="en-US" altLang="en-US" sz="2000" baseline="30000">
                <a:latin typeface="Times New Roman" panose="02020603050405020304" pitchFamily="18" charset="0"/>
              </a:rPr>
              <a:t>o</a:t>
            </a:r>
            <a:r>
              <a:rPr lang="en-US" altLang="en-US" sz="2000">
                <a:latin typeface="Times New Roman" panose="02020603050405020304" pitchFamily="18" charset="0"/>
              </a:rPr>
              <a:t> sector</a:t>
            </a:r>
          </a:p>
        </p:txBody>
      </p:sp>
      <p:sp>
        <p:nvSpPr>
          <p:cNvPr id="100388" name="Oval 83">
            <a:extLst>
              <a:ext uri="{FF2B5EF4-FFF2-40B4-BE49-F238E27FC236}">
                <a16:creationId xmlns:a16="http://schemas.microsoft.com/office/drawing/2014/main" id="{D939776F-01EB-A759-A525-AC30CFF725C9}"/>
              </a:ext>
            </a:extLst>
          </p:cNvPr>
          <p:cNvSpPr>
            <a:spLocks noChangeArrowheads="1"/>
          </p:cNvSpPr>
          <p:nvPr/>
        </p:nvSpPr>
        <p:spPr bwMode="auto">
          <a:xfrm>
            <a:off x="2895600" y="4800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0389" name="Line 84">
            <a:extLst>
              <a:ext uri="{FF2B5EF4-FFF2-40B4-BE49-F238E27FC236}">
                <a16:creationId xmlns:a16="http://schemas.microsoft.com/office/drawing/2014/main" id="{B6A2DE30-84C7-A5C6-19ED-70F177C80CFF}"/>
              </a:ext>
            </a:extLst>
          </p:cNvPr>
          <p:cNvSpPr>
            <a:spLocks noChangeShapeType="1"/>
          </p:cNvSpPr>
          <p:nvPr/>
        </p:nvSpPr>
        <p:spPr bwMode="auto">
          <a:xfrm>
            <a:off x="2286000" y="4495800"/>
            <a:ext cx="1295400" cy="68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90" name="Line 85">
            <a:extLst>
              <a:ext uri="{FF2B5EF4-FFF2-40B4-BE49-F238E27FC236}">
                <a16:creationId xmlns:a16="http://schemas.microsoft.com/office/drawing/2014/main" id="{F2D97311-0EF2-55B7-983A-94FC84F67CCF}"/>
              </a:ext>
            </a:extLst>
          </p:cNvPr>
          <p:cNvSpPr>
            <a:spLocks noChangeShapeType="1"/>
          </p:cNvSpPr>
          <p:nvPr/>
        </p:nvSpPr>
        <p:spPr bwMode="auto">
          <a:xfrm flipV="1">
            <a:off x="2514600" y="4038600"/>
            <a:ext cx="838200" cy="1600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00391" name="Text Box 86">
            <a:extLst>
              <a:ext uri="{FF2B5EF4-FFF2-40B4-BE49-F238E27FC236}">
                <a16:creationId xmlns:a16="http://schemas.microsoft.com/office/drawing/2014/main" id="{8E56F8B9-AEF4-F106-9DD6-B342424124EC}"/>
              </a:ext>
            </a:extLst>
          </p:cNvPr>
          <p:cNvSpPr txBox="1">
            <a:spLocks noChangeArrowheads="1"/>
          </p:cNvSpPr>
          <p:nvPr/>
        </p:nvSpPr>
        <p:spPr bwMode="auto">
          <a:xfrm>
            <a:off x="2667000" y="4419600"/>
            <a:ext cx="5127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400">
                <a:latin typeface="Times New Roman" panose="02020603050405020304" pitchFamily="18" charset="0"/>
              </a:rPr>
              <a:t>90</a:t>
            </a:r>
            <a:r>
              <a:rPr lang="en-US" altLang="en-US" sz="1400" baseline="30000">
                <a:latin typeface="Times New Roman" panose="02020603050405020304" pitchFamily="18" charset="0"/>
              </a:rPr>
              <a:t>o</a:t>
            </a:r>
            <a:endParaRPr lang="en-US" altLang="en-US" sz="1400">
              <a:latin typeface="Times New Roman" panose="02020603050405020304" pitchFamily="18" charset="0"/>
            </a:endParaRPr>
          </a:p>
        </p:txBody>
      </p:sp>
      <p:sp>
        <p:nvSpPr>
          <p:cNvPr id="100392" name="Text Box 87">
            <a:extLst>
              <a:ext uri="{FF2B5EF4-FFF2-40B4-BE49-F238E27FC236}">
                <a16:creationId xmlns:a16="http://schemas.microsoft.com/office/drawing/2014/main" id="{4AB9ED25-C757-C027-DD7E-D39BEE4E18F4}"/>
              </a:ext>
            </a:extLst>
          </p:cNvPr>
          <p:cNvSpPr txBox="1">
            <a:spLocks noChangeArrowheads="1"/>
          </p:cNvSpPr>
          <p:nvPr/>
        </p:nvSpPr>
        <p:spPr bwMode="auto">
          <a:xfrm>
            <a:off x="3200400" y="44958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a</a:t>
            </a:r>
          </a:p>
        </p:txBody>
      </p:sp>
      <p:sp>
        <p:nvSpPr>
          <p:cNvPr id="100393" name="Text Box 88">
            <a:extLst>
              <a:ext uri="{FF2B5EF4-FFF2-40B4-BE49-F238E27FC236}">
                <a16:creationId xmlns:a16="http://schemas.microsoft.com/office/drawing/2014/main" id="{4A774112-FF07-34B7-4CC6-B45FF60737FC}"/>
              </a:ext>
            </a:extLst>
          </p:cNvPr>
          <p:cNvSpPr txBox="1">
            <a:spLocks noChangeArrowheads="1"/>
          </p:cNvSpPr>
          <p:nvPr/>
        </p:nvSpPr>
        <p:spPr bwMode="auto">
          <a:xfrm>
            <a:off x="2895600" y="5089525"/>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b</a:t>
            </a:r>
          </a:p>
        </p:txBody>
      </p:sp>
      <p:sp>
        <p:nvSpPr>
          <p:cNvPr id="100394" name="Text Box 89">
            <a:extLst>
              <a:ext uri="{FF2B5EF4-FFF2-40B4-BE49-F238E27FC236}">
                <a16:creationId xmlns:a16="http://schemas.microsoft.com/office/drawing/2014/main" id="{8358D0E4-3815-FAA1-965E-FD0E89E06225}"/>
              </a:ext>
            </a:extLst>
          </p:cNvPr>
          <p:cNvSpPr txBox="1">
            <a:spLocks noChangeArrowheads="1"/>
          </p:cNvSpPr>
          <p:nvPr/>
        </p:nvSpPr>
        <p:spPr bwMode="auto">
          <a:xfrm>
            <a:off x="2286000" y="47244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c</a:t>
            </a:r>
          </a:p>
        </p:txBody>
      </p:sp>
      <p:sp>
        <p:nvSpPr>
          <p:cNvPr id="100395" name="Text Box 90">
            <a:extLst>
              <a:ext uri="{FF2B5EF4-FFF2-40B4-BE49-F238E27FC236}">
                <a16:creationId xmlns:a16="http://schemas.microsoft.com/office/drawing/2014/main" id="{A07138CC-E44C-B0D0-59CC-FD43BDAF53E5}"/>
              </a:ext>
            </a:extLst>
          </p:cNvPr>
          <p:cNvSpPr txBox="1">
            <a:spLocks noChangeArrowheads="1"/>
          </p:cNvSpPr>
          <p:nvPr/>
        </p:nvSpPr>
        <p:spPr bwMode="auto">
          <a:xfrm>
            <a:off x="2514600" y="40386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d</a:t>
            </a:r>
          </a:p>
        </p:txBody>
      </p:sp>
      <p:sp>
        <p:nvSpPr>
          <p:cNvPr id="100396" name="Text Box 91">
            <a:extLst>
              <a:ext uri="{FF2B5EF4-FFF2-40B4-BE49-F238E27FC236}">
                <a16:creationId xmlns:a16="http://schemas.microsoft.com/office/drawing/2014/main" id="{6D83AF5B-7354-67C0-B8D1-26389FE02416}"/>
              </a:ext>
            </a:extLst>
          </p:cNvPr>
          <p:cNvSpPr txBox="1">
            <a:spLocks noChangeArrowheads="1"/>
          </p:cNvSpPr>
          <p:nvPr/>
        </p:nvSpPr>
        <p:spPr bwMode="auto">
          <a:xfrm>
            <a:off x="6261100" y="43434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a</a:t>
            </a:r>
          </a:p>
        </p:txBody>
      </p:sp>
      <p:sp>
        <p:nvSpPr>
          <p:cNvPr id="100397" name="Text Box 92">
            <a:extLst>
              <a:ext uri="{FF2B5EF4-FFF2-40B4-BE49-F238E27FC236}">
                <a16:creationId xmlns:a16="http://schemas.microsoft.com/office/drawing/2014/main" id="{06916D38-DF1E-DAD3-CA59-8072634B0D18}"/>
              </a:ext>
            </a:extLst>
          </p:cNvPr>
          <p:cNvSpPr txBox="1">
            <a:spLocks noChangeArrowheads="1"/>
          </p:cNvSpPr>
          <p:nvPr/>
        </p:nvSpPr>
        <p:spPr bwMode="auto">
          <a:xfrm>
            <a:off x="6261100" y="4860925"/>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b</a:t>
            </a:r>
          </a:p>
        </p:txBody>
      </p:sp>
      <p:sp>
        <p:nvSpPr>
          <p:cNvPr id="100398" name="Text Box 93">
            <a:extLst>
              <a:ext uri="{FF2B5EF4-FFF2-40B4-BE49-F238E27FC236}">
                <a16:creationId xmlns:a16="http://schemas.microsoft.com/office/drawing/2014/main" id="{502917F9-9DF7-7915-101B-EA57F313DFC9}"/>
              </a:ext>
            </a:extLst>
          </p:cNvPr>
          <p:cNvSpPr txBox="1">
            <a:spLocks noChangeArrowheads="1"/>
          </p:cNvSpPr>
          <p:nvPr/>
        </p:nvSpPr>
        <p:spPr bwMode="auto">
          <a:xfrm>
            <a:off x="5803900" y="51054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c</a:t>
            </a:r>
          </a:p>
        </p:txBody>
      </p:sp>
      <p:sp>
        <p:nvSpPr>
          <p:cNvPr id="100399" name="Text Box 94">
            <a:extLst>
              <a:ext uri="{FF2B5EF4-FFF2-40B4-BE49-F238E27FC236}">
                <a16:creationId xmlns:a16="http://schemas.microsoft.com/office/drawing/2014/main" id="{4969C61D-B38A-522E-BA50-1CE6175A1BA5}"/>
              </a:ext>
            </a:extLst>
          </p:cNvPr>
          <p:cNvSpPr txBox="1">
            <a:spLocks noChangeArrowheads="1"/>
          </p:cNvSpPr>
          <p:nvPr/>
        </p:nvSpPr>
        <p:spPr bwMode="auto">
          <a:xfrm>
            <a:off x="5346700" y="4860925"/>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d</a:t>
            </a:r>
          </a:p>
        </p:txBody>
      </p:sp>
      <p:sp>
        <p:nvSpPr>
          <p:cNvPr id="100400" name="Text Box 95">
            <a:extLst>
              <a:ext uri="{FF2B5EF4-FFF2-40B4-BE49-F238E27FC236}">
                <a16:creationId xmlns:a16="http://schemas.microsoft.com/office/drawing/2014/main" id="{2123AAFA-5A3C-278A-9405-201A8F81B9FD}"/>
              </a:ext>
            </a:extLst>
          </p:cNvPr>
          <p:cNvSpPr txBox="1">
            <a:spLocks noChangeArrowheads="1"/>
          </p:cNvSpPr>
          <p:nvPr/>
        </p:nvSpPr>
        <p:spPr bwMode="auto">
          <a:xfrm>
            <a:off x="5346700" y="4343400"/>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e</a:t>
            </a:r>
          </a:p>
        </p:txBody>
      </p:sp>
      <p:sp>
        <p:nvSpPr>
          <p:cNvPr id="100401" name="Text Box 96">
            <a:extLst>
              <a:ext uri="{FF2B5EF4-FFF2-40B4-BE49-F238E27FC236}">
                <a16:creationId xmlns:a16="http://schemas.microsoft.com/office/drawing/2014/main" id="{35840F0E-CC2A-B93D-1686-558A2B4D5453}"/>
              </a:ext>
            </a:extLst>
          </p:cNvPr>
          <p:cNvSpPr txBox="1">
            <a:spLocks noChangeArrowheads="1"/>
          </p:cNvSpPr>
          <p:nvPr/>
        </p:nvSpPr>
        <p:spPr bwMode="auto">
          <a:xfrm>
            <a:off x="5803900" y="4022725"/>
            <a:ext cx="381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f</a:t>
            </a:r>
          </a:p>
        </p:txBody>
      </p:sp>
    </p:spTree>
    <p:extLst>
      <p:ext uri="{BB962C8B-B14F-4D97-AF65-F5344CB8AC3E}">
        <p14:creationId xmlns:p14="http://schemas.microsoft.com/office/powerpoint/2010/main" val="107266427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4E348335-8F13-9CD1-E560-93CE3716A7A3}"/>
              </a:ext>
            </a:extLst>
          </p:cNvPr>
          <p:cNvSpPr>
            <a:spLocks noGrp="1" noChangeArrowheads="1"/>
          </p:cNvSpPr>
          <p:nvPr>
            <p:ph type="title"/>
          </p:nvPr>
        </p:nvSpPr>
        <p:spPr>
          <a:xfrm>
            <a:off x="990600" y="76200"/>
            <a:ext cx="7793038" cy="838200"/>
          </a:xfrm>
        </p:spPr>
        <p:txBody>
          <a:bodyPr/>
          <a:lstStyle/>
          <a:p>
            <a:r>
              <a:rPr lang="en-US" altLang="en-US" sz="3600">
                <a:solidFill>
                  <a:schemeClr val="tx1"/>
                </a:solidFill>
                <a:latin typeface="Times New Roman" panose="02020603050405020304" pitchFamily="18" charset="0"/>
              </a:rPr>
              <a:t>Cell Sectoring by Antenna Design</a:t>
            </a:r>
          </a:p>
        </p:txBody>
      </p:sp>
      <p:sp>
        <p:nvSpPr>
          <p:cNvPr id="101379" name="Slide Number Placeholder 4">
            <a:extLst>
              <a:ext uri="{FF2B5EF4-FFF2-40B4-BE49-F238E27FC236}">
                <a16:creationId xmlns:a16="http://schemas.microsoft.com/office/drawing/2014/main" id="{0CAC1A75-71C4-865E-F82C-455BCA0F0EE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C384C7C-7D4A-4A64-A383-02F857F134B6}" type="slidenum">
              <a:rPr lang="en-US" altLang="en-US" smtClean="0"/>
              <a:pPr/>
              <a:t>145</a:t>
            </a:fld>
            <a:endParaRPr lang="en-US" altLang="en-US"/>
          </a:p>
        </p:txBody>
      </p:sp>
      <p:sp>
        <p:nvSpPr>
          <p:cNvPr id="101380" name="Rectangle 3">
            <a:extLst>
              <a:ext uri="{FF2B5EF4-FFF2-40B4-BE49-F238E27FC236}">
                <a16:creationId xmlns:a16="http://schemas.microsoft.com/office/drawing/2014/main" id="{F140EE82-7E88-FD59-069A-3C84891463B2}"/>
              </a:ext>
            </a:extLst>
          </p:cNvPr>
          <p:cNvSpPr>
            <a:spLocks noChangeArrowheads="1"/>
          </p:cNvSpPr>
          <p:nvPr/>
        </p:nvSpPr>
        <p:spPr bwMode="auto">
          <a:xfrm>
            <a:off x="762000" y="1371600"/>
            <a:ext cx="73914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buSzPct val="120000"/>
              <a:buFont typeface="Wingdings" panose="05000000000000000000" pitchFamily="2" charset="2"/>
              <a:buChar char="§"/>
            </a:pPr>
            <a:r>
              <a:rPr lang="en-US" altLang="en-US" sz="2400">
                <a:latin typeface="Times New Roman" panose="02020603050405020304" pitchFamily="18" charset="0"/>
              </a:rPr>
              <a:t> Placing directional transmitters at corners where three </a:t>
            </a:r>
          </a:p>
          <a:p>
            <a:pPr eaLnBrk="1" hangingPunct="1">
              <a:buSzPct val="120000"/>
              <a:buFont typeface="Wingdings" panose="05000000000000000000" pitchFamily="2" charset="2"/>
              <a:buNone/>
            </a:pPr>
            <a:r>
              <a:rPr lang="en-US" altLang="en-US" sz="2400">
                <a:latin typeface="Times New Roman" panose="02020603050405020304" pitchFamily="18" charset="0"/>
              </a:rPr>
              <a:t>   adjacent cells meet</a:t>
            </a:r>
          </a:p>
        </p:txBody>
      </p:sp>
      <p:grpSp>
        <p:nvGrpSpPr>
          <p:cNvPr id="5" name="Group 4">
            <a:extLst>
              <a:ext uri="{FF2B5EF4-FFF2-40B4-BE49-F238E27FC236}">
                <a16:creationId xmlns:a16="http://schemas.microsoft.com/office/drawing/2014/main" id="{4049E9F3-6A6D-1EAA-BC55-CF1C2A9B041B}"/>
              </a:ext>
            </a:extLst>
          </p:cNvPr>
          <p:cNvGrpSpPr/>
          <p:nvPr/>
        </p:nvGrpSpPr>
        <p:grpSpPr>
          <a:xfrm>
            <a:off x="3886200" y="2324100"/>
            <a:ext cx="2362200" cy="2438400"/>
            <a:chOff x="3124200" y="2895600"/>
            <a:chExt cx="2362200" cy="2438400"/>
          </a:xfrm>
        </p:grpSpPr>
        <p:grpSp>
          <p:nvGrpSpPr>
            <p:cNvPr id="101381" name="Group 4">
              <a:extLst>
                <a:ext uri="{FF2B5EF4-FFF2-40B4-BE49-F238E27FC236}">
                  <a16:creationId xmlns:a16="http://schemas.microsoft.com/office/drawing/2014/main" id="{2CB42E85-181B-9DFD-6D86-0A5C1E2EC89D}"/>
                </a:ext>
              </a:extLst>
            </p:cNvPr>
            <p:cNvGrpSpPr>
              <a:grpSpLocks/>
            </p:cNvGrpSpPr>
            <p:nvPr/>
          </p:nvGrpSpPr>
          <p:grpSpPr bwMode="auto">
            <a:xfrm>
              <a:off x="3124200" y="2971800"/>
              <a:ext cx="2286000" cy="2286000"/>
              <a:chOff x="1344" y="672"/>
              <a:chExt cx="1440" cy="1440"/>
            </a:xfrm>
          </p:grpSpPr>
          <p:sp>
            <p:nvSpPr>
              <p:cNvPr id="101404" name="AutoShape 5">
                <a:extLst>
                  <a:ext uri="{FF2B5EF4-FFF2-40B4-BE49-F238E27FC236}">
                    <a16:creationId xmlns:a16="http://schemas.microsoft.com/office/drawing/2014/main" id="{7CAB4BB4-C596-4FFB-DF95-945CABB94097}"/>
                  </a:ext>
                </a:extLst>
              </p:cNvPr>
              <p:cNvSpPr>
                <a:spLocks noChangeArrowheads="1"/>
              </p:cNvSpPr>
              <p:nvPr/>
            </p:nvSpPr>
            <p:spPr bwMode="auto">
              <a:xfrm>
                <a:off x="1776" y="1632"/>
                <a:ext cx="576" cy="480"/>
              </a:xfrm>
              <a:prstGeom prst="hexagon">
                <a:avLst>
                  <a:gd name="adj" fmla="val 30000"/>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405" name="AutoShape 6">
                <a:extLst>
                  <a:ext uri="{FF2B5EF4-FFF2-40B4-BE49-F238E27FC236}">
                    <a16:creationId xmlns:a16="http://schemas.microsoft.com/office/drawing/2014/main" id="{BAE294BA-4FE4-E719-3EC9-5296114F8029}"/>
                  </a:ext>
                </a:extLst>
              </p:cNvPr>
              <p:cNvSpPr>
                <a:spLocks noChangeArrowheads="1"/>
              </p:cNvSpPr>
              <p:nvPr/>
            </p:nvSpPr>
            <p:spPr bwMode="auto">
              <a:xfrm>
                <a:off x="1776" y="672"/>
                <a:ext cx="576" cy="480"/>
              </a:xfrm>
              <a:prstGeom prst="hexagon">
                <a:avLst>
                  <a:gd name="adj" fmla="val 30000"/>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grpSp>
            <p:nvGrpSpPr>
              <p:cNvPr id="101406" name="Group 7">
                <a:extLst>
                  <a:ext uri="{FF2B5EF4-FFF2-40B4-BE49-F238E27FC236}">
                    <a16:creationId xmlns:a16="http://schemas.microsoft.com/office/drawing/2014/main" id="{5F9C7A4D-7F0D-2E65-9998-23A121A99E6A}"/>
                  </a:ext>
                </a:extLst>
              </p:cNvPr>
              <p:cNvGrpSpPr>
                <a:grpSpLocks/>
              </p:cNvGrpSpPr>
              <p:nvPr/>
            </p:nvGrpSpPr>
            <p:grpSpPr bwMode="auto">
              <a:xfrm>
                <a:off x="1344" y="912"/>
                <a:ext cx="1440" cy="960"/>
                <a:chOff x="1344" y="912"/>
                <a:chExt cx="1440" cy="960"/>
              </a:xfrm>
            </p:grpSpPr>
            <p:sp>
              <p:nvSpPr>
                <p:cNvPr id="101407" name="AutoShape 8">
                  <a:extLst>
                    <a:ext uri="{FF2B5EF4-FFF2-40B4-BE49-F238E27FC236}">
                      <a16:creationId xmlns:a16="http://schemas.microsoft.com/office/drawing/2014/main" id="{C034F697-83E0-A4C0-146C-8377B01D72F7}"/>
                    </a:ext>
                  </a:extLst>
                </p:cNvPr>
                <p:cNvSpPr>
                  <a:spLocks noChangeArrowheads="1"/>
                </p:cNvSpPr>
                <p:nvPr/>
              </p:nvSpPr>
              <p:spPr bwMode="auto">
                <a:xfrm>
                  <a:off x="1344" y="1392"/>
                  <a:ext cx="576" cy="480"/>
                </a:xfrm>
                <a:prstGeom prst="hexagon">
                  <a:avLst>
                    <a:gd name="adj" fmla="val 30000"/>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408" name="AutoShape 9">
                  <a:extLst>
                    <a:ext uri="{FF2B5EF4-FFF2-40B4-BE49-F238E27FC236}">
                      <a16:creationId xmlns:a16="http://schemas.microsoft.com/office/drawing/2014/main" id="{79C35BC6-31A8-D6CD-4F54-307E68105F30}"/>
                    </a:ext>
                  </a:extLst>
                </p:cNvPr>
                <p:cNvSpPr>
                  <a:spLocks noChangeArrowheads="1"/>
                </p:cNvSpPr>
                <p:nvPr/>
              </p:nvSpPr>
              <p:spPr bwMode="auto">
                <a:xfrm>
                  <a:off x="1776" y="1152"/>
                  <a:ext cx="576" cy="480"/>
                </a:xfrm>
                <a:prstGeom prst="hexagon">
                  <a:avLst>
                    <a:gd name="adj" fmla="val 30000"/>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409" name="AutoShape 10">
                  <a:extLst>
                    <a:ext uri="{FF2B5EF4-FFF2-40B4-BE49-F238E27FC236}">
                      <a16:creationId xmlns:a16="http://schemas.microsoft.com/office/drawing/2014/main" id="{FCF32DFF-D527-5251-7CF3-E11BEA9852AB}"/>
                    </a:ext>
                  </a:extLst>
                </p:cNvPr>
                <p:cNvSpPr>
                  <a:spLocks noChangeArrowheads="1"/>
                </p:cNvSpPr>
                <p:nvPr/>
              </p:nvSpPr>
              <p:spPr bwMode="auto">
                <a:xfrm>
                  <a:off x="1344" y="912"/>
                  <a:ext cx="576" cy="480"/>
                </a:xfrm>
                <a:prstGeom prst="hexagon">
                  <a:avLst>
                    <a:gd name="adj" fmla="val 30000"/>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410" name="AutoShape 11">
                  <a:extLst>
                    <a:ext uri="{FF2B5EF4-FFF2-40B4-BE49-F238E27FC236}">
                      <a16:creationId xmlns:a16="http://schemas.microsoft.com/office/drawing/2014/main" id="{FF11CA45-38A8-C318-7987-D3FA7FED2AB6}"/>
                    </a:ext>
                  </a:extLst>
                </p:cNvPr>
                <p:cNvSpPr>
                  <a:spLocks noChangeArrowheads="1"/>
                </p:cNvSpPr>
                <p:nvPr/>
              </p:nvSpPr>
              <p:spPr bwMode="auto">
                <a:xfrm>
                  <a:off x="2208" y="912"/>
                  <a:ext cx="576" cy="480"/>
                </a:xfrm>
                <a:prstGeom prst="hexagon">
                  <a:avLst>
                    <a:gd name="adj" fmla="val 30000"/>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411" name="AutoShape 12">
                  <a:extLst>
                    <a:ext uri="{FF2B5EF4-FFF2-40B4-BE49-F238E27FC236}">
                      <a16:creationId xmlns:a16="http://schemas.microsoft.com/office/drawing/2014/main" id="{07878FE4-9A68-B3F3-4AC0-07D9EC23FA00}"/>
                    </a:ext>
                  </a:extLst>
                </p:cNvPr>
                <p:cNvSpPr>
                  <a:spLocks noChangeArrowheads="1"/>
                </p:cNvSpPr>
                <p:nvPr/>
              </p:nvSpPr>
              <p:spPr bwMode="auto">
                <a:xfrm>
                  <a:off x="2208" y="1392"/>
                  <a:ext cx="576" cy="480"/>
                </a:xfrm>
                <a:prstGeom prst="hexagon">
                  <a:avLst>
                    <a:gd name="adj" fmla="val 30000"/>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grpSp>
        </p:grpSp>
        <p:sp>
          <p:nvSpPr>
            <p:cNvPr id="101386" name="Oval 17">
              <a:extLst>
                <a:ext uri="{FF2B5EF4-FFF2-40B4-BE49-F238E27FC236}">
                  <a16:creationId xmlns:a16="http://schemas.microsoft.com/office/drawing/2014/main" id="{AF299542-490E-7DD5-93EA-32DF612FC84C}"/>
                </a:ext>
              </a:extLst>
            </p:cNvPr>
            <p:cNvSpPr>
              <a:spLocks noChangeArrowheads="1"/>
            </p:cNvSpPr>
            <p:nvPr/>
          </p:nvSpPr>
          <p:spPr bwMode="auto">
            <a:xfrm>
              <a:off x="3962400" y="5181600"/>
              <a:ext cx="152400" cy="15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grpSp>
          <p:nvGrpSpPr>
            <p:cNvPr id="4" name="Group 3">
              <a:extLst>
                <a:ext uri="{FF2B5EF4-FFF2-40B4-BE49-F238E27FC236}">
                  <a16:creationId xmlns:a16="http://schemas.microsoft.com/office/drawing/2014/main" id="{0182F22C-D958-F0E7-C4B0-12E67CDDEAFE}"/>
                </a:ext>
              </a:extLst>
            </p:cNvPr>
            <p:cNvGrpSpPr/>
            <p:nvPr/>
          </p:nvGrpSpPr>
          <p:grpSpPr>
            <a:xfrm>
              <a:off x="3200400" y="2895600"/>
              <a:ext cx="2286000" cy="2057400"/>
              <a:chOff x="3200400" y="2895600"/>
              <a:chExt cx="2286000" cy="2057400"/>
            </a:xfrm>
          </p:grpSpPr>
          <p:sp>
            <p:nvSpPr>
              <p:cNvPr id="101382" name="Text Box 13">
                <a:extLst>
                  <a:ext uri="{FF2B5EF4-FFF2-40B4-BE49-F238E27FC236}">
                    <a16:creationId xmlns:a16="http://schemas.microsoft.com/office/drawing/2014/main" id="{D171A50C-EA2C-DB30-7AF4-D56D434513F6}"/>
                  </a:ext>
                </a:extLst>
              </p:cNvPr>
              <p:cNvSpPr txBox="1">
                <a:spLocks noChangeArrowheads="1"/>
              </p:cNvSpPr>
              <p:nvPr/>
            </p:nvSpPr>
            <p:spPr bwMode="auto">
              <a:xfrm>
                <a:off x="4114800" y="40528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A</a:t>
                </a:r>
              </a:p>
            </p:txBody>
          </p:sp>
          <p:sp>
            <p:nvSpPr>
              <p:cNvPr id="101383" name="Oval 14">
                <a:extLst>
                  <a:ext uri="{FF2B5EF4-FFF2-40B4-BE49-F238E27FC236}">
                    <a16:creationId xmlns:a16="http://schemas.microsoft.com/office/drawing/2014/main" id="{B0264D71-81E4-FE81-555E-F128D51FADB2}"/>
                  </a:ext>
                </a:extLst>
              </p:cNvPr>
              <p:cNvSpPr>
                <a:spLocks noChangeArrowheads="1"/>
              </p:cNvSpPr>
              <p:nvPr/>
            </p:nvSpPr>
            <p:spPr bwMode="auto">
              <a:xfrm>
                <a:off x="3962400" y="4419600"/>
                <a:ext cx="152400" cy="152400"/>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84" name="Oval 15">
                <a:extLst>
                  <a:ext uri="{FF2B5EF4-FFF2-40B4-BE49-F238E27FC236}">
                    <a16:creationId xmlns:a16="http://schemas.microsoft.com/office/drawing/2014/main" id="{225E0F31-8902-14AE-3B24-EA3B6C18F5DC}"/>
                  </a:ext>
                </a:extLst>
              </p:cNvPr>
              <p:cNvSpPr>
                <a:spLocks noChangeArrowheads="1"/>
              </p:cNvSpPr>
              <p:nvPr/>
            </p:nvSpPr>
            <p:spPr bwMode="auto">
              <a:xfrm>
                <a:off x="4648200" y="4038600"/>
                <a:ext cx="152400" cy="152400"/>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85" name="Oval 16">
                <a:extLst>
                  <a:ext uri="{FF2B5EF4-FFF2-40B4-BE49-F238E27FC236}">
                    <a16:creationId xmlns:a16="http://schemas.microsoft.com/office/drawing/2014/main" id="{0751E520-FD28-1F50-65CA-6DBD623506E6}"/>
                  </a:ext>
                </a:extLst>
              </p:cNvPr>
              <p:cNvSpPr>
                <a:spLocks noChangeArrowheads="1"/>
              </p:cNvSpPr>
              <p:nvPr/>
            </p:nvSpPr>
            <p:spPr bwMode="auto">
              <a:xfrm>
                <a:off x="3962400" y="3657600"/>
                <a:ext cx="152400" cy="152400"/>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2400">
                  <a:latin typeface="Times New Roman" panose="02020603050405020304" pitchFamily="18" charset="0"/>
                </a:endParaRPr>
              </a:p>
            </p:txBody>
          </p:sp>
          <p:sp>
            <p:nvSpPr>
              <p:cNvPr id="101387" name="Oval 18">
                <a:extLst>
                  <a:ext uri="{FF2B5EF4-FFF2-40B4-BE49-F238E27FC236}">
                    <a16:creationId xmlns:a16="http://schemas.microsoft.com/office/drawing/2014/main" id="{1C4CAB37-3123-CCB7-CCF0-86510374C2AC}"/>
                  </a:ext>
                </a:extLst>
              </p:cNvPr>
              <p:cNvSpPr>
                <a:spLocks noChangeArrowheads="1"/>
              </p:cNvSpPr>
              <p:nvPr/>
            </p:nvSpPr>
            <p:spPr bwMode="auto">
              <a:xfrm>
                <a:off x="4648200" y="4800600"/>
                <a:ext cx="152400" cy="15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88" name="Oval 19">
                <a:extLst>
                  <a:ext uri="{FF2B5EF4-FFF2-40B4-BE49-F238E27FC236}">
                    <a16:creationId xmlns:a16="http://schemas.microsoft.com/office/drawing/2014/main" id="{DBCAF878-38D2-4C43-144C-394DFB79A137}"/>
                  </a:ext>
                </a:extLst>
              </p:cNvPr>
              <p:cNvSpPr>
                <a:spLocks noChangeArrowheads="1"/>
              </p:cNvSpPr>
              <p:nvPr/>
            </p:nvSpPr>
            <p:spPr bwMode="auto">
              <a:xfrm>
                <a:off x="5334000" y="4419600"/>
                <a:ext cx="152400" cy="15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89" name="Oval 20">
                <a:extLst>
                  <a:ext uri="{FF2B5EF4-FFF2-40B4-BE49-F238E27FC236}">
                    <a16:creationId xmlns:a16="http://schemas.microsoft.com/office/drawing/2014/main" id="{4BC33DDF-334F-3BFB-AB96-E99F7CD84254}"/>
                  </a:ext>
                </a:extLst>
              </p:cNvPr>
              <p:cNvSpPr>
                <a:spLocks noChangeArrowheads="1"/>
              </p:cNvSpPr>
              <p:nvPr/>
            </p:nvSpPr>
            <p:spPr bwMode="auto">
              <a:xfrm>
                <a:off x="5334000" y="3657600"/>
                <a:ext cx="152400" cy="15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90" name="Oval 21">
                <a:extLst>
                  <a:ext uri="{FF2B5EF4-FFF2-40B4-BE49-F238E27FC236}">
                    <a16:creationId xmlns:a16="http://schemas.microsoft.com/office/drawing/2014/main" id="{6BC088EB-1B11-3FB4-9A84-56FCCD10EC97}"/>
                  </a:ext>
                </a:extLst>
              </p:cNvPr>
              <p:cNvSpPr>
                <a:spLocks noChangeArrowheads="1"/>
              </p:cNvSpPr>
              <p:nvPr/>
            </p:nvSpPr>
            <p:spPr bwMode="auto">
              <a:xfrm>
                <a:off x="4648200" y="3276600"/>
                <a:ext cx="152400" cy="15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91" name="Oval 22">
                <a:extLst>
                  <a:ext uri="{FF2B5EF4-FFF2-40B4-BE49-F238E27FC236}">
                    <a16:creationId xmlns:a16="http://schemas.microsoft.com/office/drawing/2014/main" id="{5A12E3ED-0E55-F390-AA9D-D5645BD8B9F8}"/>
                  </a:ext>
                </a:extLst>
              </p:cNvPr>
              <p:cNvSpPr>
                <a:spLocks noChangeArrowheads="1"/>
              </p:cNvSpPr>
              <p:nvPr/>
            </p:nvSpPr>
            <p:spPr bwMode="auto">
              <a:xfrm>
                <a:off x="3962400" y="2895600"/>
                <a:ext cx="152400" cy="15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92" name="Oval 23">
                <a:extLst>
                  <a:ext uri="{FF2B5EF4-FFF2-40B4-BE49-F238E27FC236}">
                    <a16:creationId xmlns:a16="http://schemas.microsoft.com/office/drawing/2014/main" id="{B12C67AF-29D3-BC40-7908-E4662192FD55}"/>
                  </a:ext>
                </a:extLst>
              </p:cNvPr>
              <p:cNvSpPr>
                <a:spLocks noChangeArrowheads="1"/>
              </p:cNvSpPr>
              <p:nvPr/>
            </p:nvSpPr>
            <p:spPr bwMode="auto">
              <a:xfrm>
                <a:off x="3276600" y="3276600"/>
                <a:ext cx="152400" cy="15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93" name="Oval 24">
                <a:extLst>
                  <a:ext uri="{FF2B5EF4-FFF2-40B4-BE49-F238E27FC236}">
                    <a16:creationId xmlns:a16="http://schemas.microsoft.com/office/drawing/2014/main" id="{42CBDE14-0058-26BD-8DBB-9A395ABE2204}"/>
                  </a:ext>
                </a:extLst>
              </p:cNvPr>
              <p:cNvSpPr>
                <a:spLocks noChangeArrowheads="1"/>
              </p:cNvSpPr>
              <p:nvPr/>
            </p:nvSpPr>
            <p:spPr bwMode="auto">
              <a:xfrm>
                <a:off x="3276600" y="4038600"/>
                <a:ext cx="152400" cy="15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94" name="Oval 25">
                <a:extLst>
                  <a:ext uri="{FF2B5EF4-FFF2-40B4-BE49-F238E27FC236}">
                    <a16:creationId xmlns:a16="http://schemas.microsoft.com/office/drawing/2014/main" id="{2723235C-8346-7064-FBD9-92A7B30AB19A}"/>
                  </a:ext>
                </a:extLst>
              </p:cNvPr>
              <p:cNvSpPr>
                <a:spLocks noChangeArrowheads="1"/>
              </p:cNvSpPr>
              <p:nvPr/>
            </p:nvSpPr>
            <p:spPr bwMode="auto">
              <a:xfrm>
                <a:off x="3276600" y="4800600"/>
                <a:ext cx="152400" cy="152400"/>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01395" name="Text Box 26">
                <a:extLst>
                  <a:ext uri="{FF2B5EF4-FFF2-40B4-BE49-F238E27FC236}">
                    <a16:creationId xmlns:a16="http://schemas.microsoft.com/office/drawing/2014/main" id="{7935892B-6C3A-B586-4333-6073C6F94D40}"/>
                  </a:ext>
                </a:extLst>
              </p:cNvPr>
              <p:cNvSpPr txBox="1">
                <a:spLocks noChangeArrowheads="1"/>
              </p:cNvSpPr>
              <p:nvPr/>
            </p:nvSpPr>
            <p:spPr bwMode="auto">
              <a:xfrm>
                <a:off x="3200400" y="35956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C</a:t>
                </a:r>
              </a:p>
            </p:txBody>
          </p:sp>
          <p:sp>
            <p:nvSpPr>
              <p:cNvPr id="101396" name="Text Box 27">
                <a:extLst>
                  <a:ext uri="{FF2B5EF4-FFF2-40B4-BE49-F238E27FC236}">
                    <a16:creationId xmlns:a16="http://schemas.microsoft.com/office/drawing/2014/main" id="{A2D4C7AF-3392-5491-D192-65E1D8764C5F}"/>
                  </a:ext>
                </a:extLst>
              </p:cNvPr>
              <p:cNvSpPr txBox="1">
                <a:spLocks noChangeArrowheads="1"/>
              </p:cNvSpPr>
              <p:nvPr/>
            </p:nvSpPr>
            <p:spPr bwMode="auto">
              <a:xfrm>
                <a:off x="4114800" y="30622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B</a:t>
                </a:r>
              </a:p>
            </p:txBody>
          </p:sp>
          <p:sp>
            <p:nvSpPr>
              <p:cNvPr id="101397" name="Line 28">
                <a:extLst>
                  <a:ext uri="{FF2B5EF4-FFF2-40B4-BE49-F238E27FC236}">
                    <a16:creationId xmlns:a16="http://schemas.microsoft.com/office/drawing/2014/main" id="{87E261A8-B307-F363-ADA6-3CC9370C8884}"/>
                  </a:ext>
                </a:extLst>
              </p:cNvPr>
              <p:cNvSpPr>
                <a:spLocks noChangeShapeType="1"/>
              </p:cNvSpPr>
              <p:nvPr/>
            </p:nvSpPr>
            <p:spPr bwMode="auto">
              <a:xfrm flipH="1">
                <a:off x="3581400" y="3352800"/>
                <a:ext cx="228600" cy="38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01398" name="Line 29">
                <a:extLst>
                  <a:ext uri="{FF2B5EF4-FFF2-40B4-BE49-F238E27FC236}">
                    <a16:creationId xmlns:a16="http://schemas.microsoft.com/office/drawing/2014/main" id="{B79E2513-6B5B-D7A5-B2AF-D1A9439A5DD3}"/>
                  </a:ext>
                </a:extLst>
              </p:cNvPr>
              <p:cNvSpPr>
                <a:spLocks noChangeShapeType="1"/>
              </p:cNvSpPr>
              <p:nvPr/>
            </p:nvSpPr>
            <p:spPr bwMode="auto">
              <a:xfrm>
                <a:off x="3581400" y="3733800"/>
                <a:ext cx="228600" cy="38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01399" name="Line 30">
                <a:extLst>
                  <a:ext uri="{FF2B5EF4-FFF2-40B4-BE49-F238E27FC236}">
                    <a16:creationId xmlns:a16="http://schemas.microsoft.com/office/drawing/2014/main" id="{864DEDC5-3FDB-F3E7-5FBB-9BDA0773CDDE}"/>
                  </a:ext>
                </a:extLst>
              </p:cNvPr>
              <p:cNvSpPr>
                <a:spLocks noChangeShapeType="1"/>
              </p:cNvSpPr>
              <p:nvPr/>
            </p:nvSpPr>
            <p:spPr bwMode="auto">
              <a:xfrm>
                <a:off x="3810000" y="3352800"/>
                <a:ext cx="457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01400" name="Line 31">
                <a:extLst>
                  <a:ext uri="{FF2B5EF4-FFF2-40B4-BE49-F238E27FC236}">
                    <a16:creationId xmlns:a16="http://schemas.microsoft.com/office/drawing/2014/main" id="{644EFEC9-3BC5-0514-9B20-2FC14C5EAE55}"/>
                  </a:ext>
                </a:extLst>
              </p:cNvPr>
              <p:cNvSpPr>
                <a:spLocks noChangeShapeType="1"/>
              </p:cNvSpPr>
              <p:nvPr/>
            </p:nvSpPr>
            <p:spPr bwMode="auto">
              <a:xfrm>
                <a:off x="4267200" y="3352800"/>
                <a:ext cx="228600" cy="38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01401" name="Line 32">
                <a:extLst>
                  <a:ext uri="{FF2B5EF4-FFF2-40B4-BE49-F238E27FC236}">
                    <a16:creationId xmlns:a16="http://schemas.microsoft.com/office/drawing/2014/main" id="{4B7848DF-3C2C-8D87-F852-27078C6B7C0F}"/>
                  </a:ext>
                </a:extLst>
              </p:cNvPr>
              <p:cNvSpPr>
                <a:spLocks noChangeShapeType="1"/>
              </p:cNvSpPr>
              <p:nvPr/>
            </p:nvSpPr>
            <p:spPr bwMode="auto">
              <a:xfrm flipH="1">
                <a:off x="4267200" y="3733800"/>
                <a:ext cx="228600" cy="38100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01402" name="Line 33">
                <a:extLst>
                  <a:ext uri="{FF2B5EF4-FFF2-40B4-BE49-F238E27FC236}">
                    <a16:creationId xmlns:a16="http://schemas.microsoft.com/office/drawing/2014/main" id="{904BAA9D-4547-F43C-51E7-78C0E60FA1F6}"/>
                  </a:ext>
                </a:extLst>
              </p:cNvPr>
              <p:cNvSpPr>
                <a:spLocks noChangeShapeType="1"/>
              </p:cNvSpPr>
              <p:nvPr/>
            </p:nvSpPr>
            <p:spPr bwMode="auto">
              <a:xfrm>
                <a:off x="3810000" y="4114800"/>
                <a:ext cx="457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IN"/>
              </a:p>
            </p:txBody>
          </p:sp>
          <p:sp>
            <p:nvSpPr>
              <p:cNvPr id="101403" name="Text Box 34">
                <a:extLst>
                  <a:ext uri="{FF2B5EF4-FFF2-40B4-BE49-F238E27FC236}">
                    <a16:creationId xmlns:a16="http://schemas.microsoft.com/office/drawing/2014/main" id="{C252DAF0-E15F-8C33-C249-0BBCB40A1278}"/>
                  </a:ext>
                </a:extLst>
              </p:cNvPr>
              <p:cNvSpPr txBox="1">
                <a:spLocks noChangeArrowheads="1"/>
              </p:cNvSpPr>
              <p:nvPr/>
            </p:nvSpPr>
            <p:spPr bwMode="auto">
              <a:xfrm>
                <a:off x="3962400" y="3748088"/>
                <a:ext cx="4572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a:latin typeface="Times New Roman" panose="02020603050405020304" pitchFamily="18" charset="0"/>
                  </a:rPr>
                  <a:t>X</a:t>
                </a:r>
              </a:p>
            </p:txBody>
          </p:sp>
        </p:grpSp>
      </p:grpSp>
      <p:sp>
        <p:nvSpPr>
          <p:cNvPr id="3" name="TextBox 2">
            <a:extLst>
              <a:ext uri="{FF2B5EF4-FFF2-40B4-BE49-F238E27FC236}">
                <a16:creationId xmlns:a16="http://schemas.microsoft.com/office/drawing/2014/main" id="{821AEB77-0D2A-F081-46B0-14493D0D4CBD}"/>
              </a:ext>
            </a:extLst>
          </p:cNvPr>
          <p:cNvSpPr txBox="1"/>
          <p:nvPr/>
        </p:nvSpPr>
        <p:spPr>
          <a:xfrm>
            <a:off x="1181100" y="5105400"/>
            <a:ext cx="6972300" cy="1405513"/>
          </a:xfrm>
          <a:prstGeom prst="rect">
            <a:avLst/>
          </a:prstGeom>
          <a:noFill/>
        </p:spPr>
        <p:txBody>
          <a:bodyPr wrap="square">
            <a:spAutoFit/>
          </a:bodyPr>
          <a:lstStyle/>
          <a:p>
            <a:pPr marR="904875" algn="ctr">
              <a:lnSpc>
                <a:spcPct val="100000"/>
              </a:lnSpc>
              <a:spcBef>
                <a:spcPts val="919"/>
              </a:spcBef>
            </a:pPr>
            <a:r>
              <a:rPr lang="en-US" sz="1800" dirty="0">
                <a:latin typeface="Times New Roman"/>
                <a:cs typeface="Times New Roman"/>
              </a:rPr>
              <a:t>In</a:t>
            </a:r>
            <a:r>
              <a:rPr lang="en-US" sz="1800" spc="-30" dirty="0">
                <a:latin typeface="Times New Roman"/>
                <a:cs typeface="Times New Roman"/>
              </a:rPr>
              <a:t> </a:t>
            </a:r>
            <a:r>
              <a:rPr lang="en-US" sz="1800" dirty="0">
                <a:latin typeface="Times New Roman"/>
                <a:cs typeface="Times New Roman"/>
              </a:rPr>
              <a:t>this</a:t>
            </a:r>
            <a:r>
              <a:rPr lang="en-US" sz="1800" spc="10" dirty="0">
                <a:latin typeface="Times New Roman"/>
                <a:cs typeface="Times New Roman"/>
              </a:rPr>
              <a:t> </a:t>
            </a:r>
            <a:r>
              <a:rPr lang="en-US" sz="1800" spc="-10" dirty="0">
                <a:latin typeface="Times New Roman"/>
                <a:cs typeface="Times New Roman"/>
              </a:rPr>
              <a:t>approach</a:t>
            </a:r>
            <a:endParaRPr lang="en-US" sz="1800" dirty="0">
              <a:latin typeface="Times New Roman"/>
              <a:cs typeface="Times New Roman"/>
            </a:endParaRPr>
          </a:p>
          <a:p>
            <a:pPr marL="1905" algn="ctr">
              <a:lnSpc>
                <a:spcPct val="100000"/>
              </a:lnSpc>
              <a:spcBef>
                <a:spcPts val="819"/>
              </a:spcBef>
            </a:pPr>
            <a:r>
              <a:rPr lang="en-US" sz="1800" dirty="0">
                <a:latin typeface="Times New Roman"/>
                <a:cs typeface="Times New Roman"/>
              </a:rPr>
              <a:t>first</a:t>
            </a:r>
            <a:r>
              <a:rPr lang="en-US" sz="1800" spc="-45" dirty="0">
                <a:latin typeface="Times New Roman"/>
                <a:cs typeface="Times New Roman"/>
              </a:rPr>
              <a:t> </a:t>
            </a:r>
            <a:r>
              <a:rPr lang="en-US" sz="1800" dirty="0">
                <a:solidFill>
                  <a:srgbClr val="FF0000"/>
                </a:solidFill>
                <a:latin typeface="Times New Roman"/>
                <a:cs typeface="Times New Roman"/>
              </a:rPr>
              <a:t>SIR</a:t>
            </a:r>
            <a:r>
              <a:rPr lang="en-US" sz="1800" spc="-30" dirty="0">
                <a:solidFill>
                  <a:srgbClr val="FF0000"/>
                </a:solidFill>
                <a:latin typeface="Times New Roman"/>
                <a:cs typeface="Times New Roman"/>
              </a:rPr>
              <a:t> </a:t>
            </a:r>
            <a:r>
              <a:rPr lang="en-US" sz="1800" dirty="0">
                <a:solidFill>
                  <a:srgbClr val="FF0000"/>
                </a:solidFill>
                <a:latin typeface="Times New Roman"/>
                <a:cs typeface="Times New Roman"/>
              </a:rPr>
              <a:t>is</a:t>
            </a:r>
            <a:r>
              <a:rPr lang="en-US" sz="1800" spc="-50" dirty="0">
                <a:solidFill>
                  <a:srgbClr val="FF0000"/>
                </a:solidFill>
                <a:latin typeface="Times New Roman"/>
                <a:cs typeface="Times New Roman"/>
              </a:rPr>
              <a:t> </a:t>
            </a:r>
            <a:r>
              <a:rPr lang="en-US" sz="1800" dirty="0">
                <a:solidFill>
                  <a:srgbClr val="FF0000"/>
                </a:solidFill>
                <a:latin typeface="Times New Roman"/>
                <a:cs typeface="Times New Roman"/>
              </a:rPr>
              <a:t>improved</a:t>
            </a:r>
            <a:r>
              <a:rPr lang="en-US" sz="1800" spc="-25" dirty="0">
                <a:solidFill>
                  <a:srgbClr val="FF0000"/>
                </a:solidFill>
                <a:latin typeface="Times New Roman"/>
                <a:cs typeface="Times New Roman"/>
              </a:rPr>
              <a:t> </a:t>
            </a:r>
            <a:r>
              <a:rPr lang="en-US" sz="1800" dirty="0">
                <a:solidFill>
                  <a:srgbClr val="FF0000"/>
                </a:solidFill>
                <a:latin typeface="Times New Roman"/>
                <a:cs typeface="Times New Roman"/>
              </a:rPr>
              <a:t>using</a:t>
            </a:r>
            <a:r>
              <a:rPr lang="en-US" sz="1800" spc="-5" dirty="0">
                <a:solidFill>
                  <a:srgbClr val="FF0000"/>
                </a:solidFill>
                <a:latin typeface="Times New Roman"/>
                <a:cs typeface="Times New Roman"/>
              </a:rPr>
              <a:t> </a:t>
            </a:r>
            <a:r>
              <a:rPr lang="en-US" sz="1800" dirty="0">
                <a:solidFill>
                  <a:srgbClr val="FF0000"/>
                </a:solidFill>
                <a:latin typeface="Times New Roman"/>
                <a:cs typeface="Times New Roman"/>
              </a:rPr>
              <a:t>directional</a:t>
            </a:r>
            <a:r>
              <a:rPr lang="en-US" sz="1800" spc="-60" dirty="0">
                <a:solidFill>
                  <a:srgbClr val="FF0000"/>
                </a:solidFill>
                <a:latin typeface="Times New Roman"/>
                <a:cs typeface="Times New Roman"/>
              </a:rPr>
              <a:t> </a:t>
            </a:r>
            <a:r>
              <a:rPr lang="en-US" sz="1800" spc="-10" dirty="0">
                <a:solidFill>
                  <a:srgbClr val="FF0000"/>
                </a:solidFill>
                <a:latin typeface="Times New Roman"/>
                <a:cs typeface="Times New Roman"/>
              </a:rPr>
              <a:t>antennas</a:t>
            </a:r>
            <a:r>
              <a:rPr lang="en-US" sz="1800" spc="-10" dirty="0">
                <a:latin typeface="Times New Roman"/>
                <a:cs typeface="Times New Roman"/>
              </a:rPr>
              <a:t>,</a:t>
            </a:r>
            <a:endParaRPr lang="en-US" sz="1800" dirty="0">
              <a:latin typeface="Times New Roman"/>
              <a:cs typeface="Times New Roman"/>
            </a:endParaRPr>
          </a:p>
          <a:p>
            <a:pPr marL="12065" marR="5080" algn="ctr">
              <a:lnSpc>
                <a:spcPct val="100000"/>
              </a:lnSpc>
              <a:spcBef>
                <a:spcPts val="795"/>
              </a:spcBef>
            </a:pPr>
            <a:r>
              <a:rPr lang="en-US" sz="1800" dirty="0">
                <a:latin typeface="Times New Roman"/>
                <a:cs typeface="Times New Roman"/>
              </a:rPr>
              <a:t>capacity</a:t>
            </a:r>
            <a:r>
              <a:rPr lang="en-US" sz="1800" spc="-65" dirty="0">
                <a:latin typeface="Times New Roman"/>
                <a:cs typeface="Times New Roman"/>
              </a:rPr>
              <a:t> </a:t>
            </a:r>
            <a:r>
              <a:rPr lang="en-US" sz="1800" dirty="0">
                <a:latin typeface="Times New Roman"/>
                <a:cs typeface="Times New Roman"/>
              </a:rPr>
              <a:t>improvement</a:t>
            </a:r>
            <a:r>
              <a:rPr lang="en-US" sz="1800" spc="35" dirty="0">
                <a:latin typeface="Times New Roman"/>
                <a:cs typeface="Times New Roman"/>
              </a:rPr>
              <a:t> </a:t>
            </a:r>
            <a:r>
              <a:rPr lang="en-US" sz="1800" dirty="0">
                <a:latin typeface="Times New Roman"/>
                <a:cs typeface="Times New Roman"/>
              </a:rPr>
              <a:t>is</a:t>
            </a:r>
            <a:r>
              <a:rPr lang="en-US" sz="1800" spc="-60" dirty="0">
                <a:latin typeface="Times New Roman"/>
                <a:cs typeface="Times New Roman"/>
              </a:rPr>
              <a:t> </a:t>
            </a:r>
            <a:r>
              <a:rPr lang="en-US" sz="1800" dirty="0">
                <a:latin typeface="Times New Roman"/>
                <a:cs typeface="Times New Roman"/>
              </a:rPr>
              <a:t>achieved</a:t>
            </a:r>
            <a:r>
              <a:rPr lang="en-US" sz="1800" spc="-5" dirty="0">
                <a:latin typeface="Times New Roman"/>
                <a:cs typeface="Times New Roman"/>
              </a:rPr>
              <a:t> </a:t>
            </a:r>
            <a:r>
              <a:rPr lang="en-US" sz="1800" dirty="0">
                <a:latin typeface="Times New Roman"/>
                <a:cs typeface="Times New Roman"/>
              </a:rPr>
              <a:t>by</a:t>
            </a:r>
            <a:r>
              <a:rPr lang="en-US" sz="1800" spc="-60" dirty="0">
                <a:latin typeface="Times New Roman"/>
                <a:cs typeface="Times New Roman"/>
              </a:rPr>
              <a:t> </a:t>
            </a:r>
            <a:r>
              <a:rPr lang="en-US" sz="1800" dirty="0">
                <a:latin typeface="Times New Roman"/>
                <a:cs typeface="Times New Roman"/>
              </a:rPr>
              <a:t>reducing</a:t>
            </a:r>
            <a:r>
              <a:rPr lang="en-US" sz="1800" spc="-45" dirty="0">
                <a:latin typeface="Times New Roman"/>
                <a:cs typeface="Times New Roman"/>
              </a:rPr>
              <a:t> </a:t>
            </a:r>
            <a:r>
              <a:rPr lang="en-US" sz="1800" dirty="0">
                <a:latin typeface="Times New Roman"/>
                <a:cs typeface="Times New Roman"/>
              </a:rPr>
              <a:t>the</a:t>
            </a:r>
            <a:r>
              <a:rPr lang="en-US" sz="1800" spc="-45" dirty="0">
                <a:latin typeface="Times New Roman"/>
                <a:cs typeface="Times New Roman"/>
              </a:rPr>
              <a:t> </a:t>
            </a:r>
            <a:r>
              <a:rPr lang="en-US" sz="1800" dirty="0">
                <a:latin typeface="Times New Roman"/>
                <a:cs typeface="Times New Roman"/>
              </a:rPr>
              <a:t>number of</a:t>
            </a:r>
            <a:r>
              <a:rPr lang="en-US" sz="1800" spc="-65" dirty="0">
                <a:latin typeface="Times New Roman"/>
                <a:cs typeface="Times New Roman"/>
              </a:rPr>
              <a:t> </a:t>
            </a:r>
            <a:r>
              <a:rPr lang="en-US" sz="1800" dirty="0">
                <a:latin typeface="Times New Roman"/>
                <a:cs typeface="Times New Roman"/>
              </a:rPr>
              <a:t>cells</a:t>
            </a:r>
            <a:r>
              <a:rPr lang="en-US" sz="1800" spc="-60" dirty="0">
                <a:latin typeface="Times New Roman"/>
                <a:cs typeface="Times New Roman"/>
              </a:rPr>
              <a:t> </a:t>
            </a:r>
            <a:r>
              <a:rPr lang="en-US" sz="1800" spc="-25" dirty="0">
                <a:latin typeface="Times New Roman"/>
                <a:cs typeface="Times New Roman"/>
              </a:rPr>
              <a:t>in </a:t>
            </a:r>
            <a:r>
              <a:rPr lang="en-US" sz="1800" dirty="0">
                <a:latin typeface="Times New Roman"/>
                <a:cs typeface="Times New Roman"/>
              </a:rPr>
              <a:t>a</a:t>
            </a:r>
            <a:r>
              <a:rPr lang="en-US" sz="1800" spc="-55" dirty="0">
                <a:latin typeface="Times New Roman"/>
                <a:cs typeface="Times New Roman"/>
              </a:rPr>
              <a:t> </a:t>
            </a:r>
            <a:r>
              <a:rPr lang="en-US" sz="1800" dirty="0">
                <a:latin typeface="Times New Roman"/>
                <a:cs typeface="Times New Roman"/>
              </a:rPr>
              <a:t>cluster</a:t>
            </a:r>
            <a:r>
              <a:rPr lang="en-US" sz="1800" spc="-45" dirty="0">
                <a:latin typeface="Times New Roman"/>
                <a:cs typeface="Times New Roman"/>
              </a:rPr>
              <a:t> </a:t>
            </a:r>
            <a:r>
              <a:rPr lang="en-US" sz="1800" dirty="0">
                <a:latin typeface="Times New Roman"/>
                <a:cs typeface="Times New Roman"/>
              </a:rPr>
              <a:t>thus</a:t>
            </a:r>
            <a:r>
              <a:rPr lang="en-US" sz="1800" spc="-45" dirty="0">
                <a:latin typeface="Times New Roman"/>
                <a:cs typeface="Times New Roman"/>
              </a:rPr>
              <a:t> </a:t>
            </a:r>
            <a:r>
              <a:rPr lang="en-US" sz="1800" dirty="0">
                <a:latin typeface="Times New Roman"/>
                <a:cs typeface="Times New Roman"/>
              </a:rPr>
              <a:t>increasing</a:t>
            </a:r>
            <a:r>
              <a:rPr lang="en-US" sz="1800" spc="-30" dirty="0">
                <a:latin typeface="Times New Roman"/>
                <a:cs typeface="Times New Roman"/>
              </a:rPr>
              <a:t> </a:t>
            </a:r>
            <a:r>
              <a:rPr lang="en-US" sz="1800" dirty="0">
                <a:latin typeface="Times New Roman"/>
                <a:cs typeface="Times New Roman"/>
              </a:rPr>
              <a:t>frequency</a:t>
            </a:r>
            <a:r>
              <a:rPr lang="en-US" sz="1800" spc="-20" dirty="0">
                <a:latin typeface="Times New Roman"/>
                <a:cs typeface="Times New Roman"/>
              </a:rPr>
              <a:t> </a:t>
            </a:r>
            <a:r>
              <a:rPr lang="en-US" sz="1800" spc="-10" dirty="0">
                <a:latin typeface="Times New Roman"/>
                <a:cs typeface="Times New Roman"/>
              </a:rPr>
              <a:t>reuse</a:t>
            </a:r>
            <a:endParaRPr lang="en-US" sz="1800" dirty="0">
              <a:latin typeface="Times New Roman"/>
              <a:cs typeface="Times New Roman"/>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969A76D-D0E3-C351-772A-AFA40823B6D7}"/>
              </a:ext>
            </a:extLst>
          </p:cNvPr>
          <p:cNvSpPr txBox="1"/>
          <p:nvPr/>
        </p:nvSpPr>
        <p:spPr bwMode="auto">
          <a:xfrm>
            <a:off x="457200" y="122238"/>
            <a:ext cx="7543800" cy="1295400"/>
          </a:xfrm>
          <a:prstGeom prst="rect">
            <a:avLst/>
          </a:prstGeom>
          <a:noFill/>
          <a:ln>
            <a:noFill/>
          </a:ln>
        </p:spPr>
        <p:txBody>
          <a:bodyPr vert="horz" wrap="square" lIns="91440" tIns="45720" rIns="91440" bIns="45720" numCol="1" anchor="b" anchorCtr="0" compatLnSpc="1">
            <a:prstTxWarp prst="textNoShape">
              <a:avLst/>
            </a:prstTxWarp>
            <a:normAutofit/>
          </a:bodyPr>
          <a:lstStyle/>
          <a:p>
            <a:pPr>
              <a:lnSpc>
                <a:spcPct val="90000"/>
              </a:lnSpc>
              <a:spcAft>
                <a:spcPts val="600"/>
              </a:spcAft>
            </a:pPr>
            <a:r>
              <a:rPr lang="en-US" sz="1900" b="1">
                <a:solidFill>
                  <a:schemeClr val="tx2"/>
                </a:solidFill>
                <a:latin typeface="+mj-lt"/>
                <a:ea typeface="+mj-ea"/>
                <a:cs typeface="+mj-cs"/>
              </a:rPr>
              <a:t>The</a:t>
            </a:r>
            <a:r>
              <a:rPr lang="en-US" sz="1900" b="1" spc="-30">
                <a:solidFill>
                  <a:schemeClr val="tx2"/>
                </a:solidFill>
                <a:latin typeface="+mj-lt"/>
                <a:ea typeface="+mj-ea"/>
                <a:cs typeface="+mj-cs"/>
              </a:rPr>
              <a:t> </a:t>
            </a:r>
            <a:r>
              <a:rPr lang="en-US" sz="1900" b="1">
                <a:solidFill>
                  <a:schemeClr val="tx2"/>
                </a:solidFill>
                <a:latin typeface="+mj-lt"/>
                <a:ea typeface="+mj-ea"/>
                <a:cs typeface="+mj-cs"/>
              </a:rPr>
              <a:t>CCI</a:t>
            </a:r>
            <a:r>
              <a:rPr lang="en-US" sz="1900" b="1" spc="-20">
                <a:solidFill>
                  <a:schemeClr val="tx2"/>
                </a:solidFill>
                <a:latin typeface="+mj-lt"/>
                <a:ea typeface="+mj-ea"/>
                <a:cs typeface="+mj-cs"/>
              </a:rPr>
              <a:t> </a:t>
            </a:r>
            <a:r>
              <a:rPr lang="en-US" sz="1900" b="1">
                <a:solidFill>
                  <a:schemeClr val="tx2"/>
                </a:solidFill>
                <a:latin typeface="+mj-lt"/>
                <a:ea typeface="+mj-ea"/>
                <a:cs typeface="+mj-cs"/>
              </a:rPr>
              <a:t>decreased</a:t>
            </a:r>
            <a:r>
              <a:rPr lang="en-US" sz="1900" b="1" spc="-40">
                <a:solidFill>
                  <a:schemeClr val="tx2"/>
                </a:solidFill>
                <a:latin typeface="+mj-lt"/>
                <a:ea typeface="+mj-ea"/>
                <a:cs typeface="+mj-cs"/>
              </a:rPr>
              <a:t> </a:t>
            </a:r>
            <a:r>
              <a:rPr lang="en-US" sz="1900" b="1">
                <a:solidFill>
                  <a:schemeClr val="tx2"/>
                </a:solidFill>
                <a:latin typeface="+mj-lt"/>
                <a:ea typeface="+mj-ea"/>
                <a:cs typeface="+mj-cs"/>
              </a:rPr>
              <a:t>by</a:t>
            </a:r>
            <a:r>
              <a:rPr lang="en-US" sz="1900" b="1" spc="-20">
                <a:solidFill>
                  <a:schemeClr val="tx2"/>
                </a:solidFill>
                <a:latin typeface="+mj-lt"/>
                <a:ea typeface="+mj-ea"/>
                <a:cs typeface="+mj-cs"/>
              </a:rPr>
              <a:t> </a:t>
            </a:r>
            <a:r>
              <a:rPr lang="en-US" sz="1900" b="1">
                <a:solidFill>
                  <a:schemeClr val="tx2"/>
                </a:solidFill>
                <a:latin typeface="+mj-lt"/>
                <a:ea typeface="+mj-ea"/>
                <a:cs typeface="+mj-cs"/>
              </a:rPr>
              <a:t>replacing</a:t>
            </a:r>
            <a:r>
              <a:rPr lang="en-US" sz="1900" b="1" spc="-40">
                <a:solidFill>
                  <a:schemeClr val="tx2"/>
                </a:solidFill>
                <a:latin typeface="+mj-lt"/>
                <a:ea typeface="+mj-ea"/>
                <a:cs typeface="+mj-cs"/>
              </a:rPr>
              <a:t> </a:t>
            </a:r>
            <a:r>
              <a:rPr lang="en-US" sz="1900" b="1">
                <a:solidFill>
                  <a:schemeClr val="tx2"/>
                </a:solidFill>
                <a:latin typeface="+mj-lt"/>
                <a:ea typeface="+mj-ea"/>
                <a:cs typeface="+mj-cs"/>
              </a:rPr>
              <a:t>the</a:t>
            </a:r>
            <a:r>
              <a:rPr lang="en-US" sz="1900" b="1" spc="-25">
                <a:solidFill>
                  <a:schemeClr val="tx2"/>
                </a:solidFill>
                <a:latin typeface="+mj-lt"/>
                <a:ea typeface="+mj-ea"/>
                <a:cs typeface="+mj-cs"/>
              </a:rPr>
              <a:t> </a:t>
            </a:r>
            <a:r>
              <a:rPr lang="en-US" sz="1900" b="1">
                <a:solidFill>
                  <a:schemeClr val="tx2"/>
                </a:solidFill>
                <a:latin typeface="+mj-lt"/>
                <a:ea typeface="+mj-ea"/>
                <a:cs typeface="+mj-cs"/>
              </a:rPr>
              <a:t>single</a:t>
            </a:r>
            <a:r>
              <a:rPr lang="en-US" sz="1900" b="1" spc="-5">
                <a:solidFill>
                  <a:schemeClr val="tx2"/>
                </a:solidFill>
                <a:latin typeface="+mj-lt"/>
                <a:ea typeface="+mj-ea"/>
                <a:cs typeface="+mj-cs"/>
              </a:rPr>
              <a:t> </a:t>
            </a:r>
            <a:r>
              <a:rPr lang="en-US" sz="1900" b="1" spc="-35">
                <a:solidFill>
                  <a:schemeClr val="tx2"/>
                </a:solidFill>
                <a:latin typeface="+mj-lt"/>
                <a:ea typeface="+mj-ea"/>
                <a:cs typeface="+mj-cs"/>
              </a:rPr>
              <a:t>omni-</a:t>
            </a:r>
            <a:r>
              <a:rPr lang="en-US" sz="1900" b="1">
                <a:solidFill>
                  <a:schemeClr val="tx2"/>
                </a:solidFill>
                <a:latin typeface="+mj-lt"/>
                <a:ea typeface="+mj-ea"/>
                <a:cs typeface="+mj-cs"/>
              </a:rPr>
              <a:t>directional</a:t>
            </a:r>
            <a:r>
              <a:rPr lang="en-US" sz="1900" b="1" spc="15">
                <a:solidFill>
                  <a:schemeClr val="tx2"/>
                </a:solidFill>
                <a:latin typeface="+mj-lt"/>
                <a:ea typeface="+mj-ea"/>
                <a:cs typeface="+mj-cs"/>
              </a:rPr>
              <a:t> </a:t>
            </a:r>
            <a:r>
              <a:rPr lang="en-US" sz="1900" b="1">
                <a:solidFill>
                  <a:schemeClr val="tx2"/>
                </a:solidFill>
                <a:latin typeface="+mj-lt"/>
                <a:ea typeface="+mj-ea"/>
                <a:cs typeface="+mj-cs"/>
              </a:rPr>
              <a:t>antenna</a:t>
            </a:r>
            <a:r>
              <a:rPr lang="en-US" sz="1900" b="1" spc="15">
                <a:solidFill>
                  <a:schemeClr val="tx2"/>
                </a:solidFill>
                <a:latin typeface="+mj-lt"/>
                <a:ea typeface="+mj-ea"/>
                <a:cs typeface="+mj-cs"/>
              </a:rPr>
              <a:t> </a:t>
            </a:r>
            <a:r>
              <a:rPr lang="en-US" sz="1900" b="1">
                <a:solidFill>
                  <a:schemeClr val="tx2"/>
                </a:solidFill>
                <a:latin typeface="+mj-lt"/>
                <a:ea typeface="+mj-ea"/>
                <a:cs typeface="+mj-cs"/>
              </a:rPr>
              <a:t>by</a:t>
            </a:r>
            <a:r>
              <a:rPr lang="en-US" sz="1900" b="1" spc="-45">
                <a:solidFill>
                  <a:schemeClr val="tx2"/>
                </a:solidFill>
                <a:latin typeface="+mj-lt"/>
                <a:ea typeface="+mj-ea"/>
                <a:cs typeface="+mj-cs"/>
              </a:rPr>
              <a:t> </a:t>
            </a:r>
            <a:r>
              <a:rPr lang="en-US" sz="1900" b="1" spc="-10">
                <a:solidFill>
                  <a:schemeClr val="tx2"/>
                </a:solidFill>
                <a:latin typeface="+mj-lt"/>
                <a:ea typeface="+mj-ea"/>
                <a:cs typeface="+mj-cs"/>
              </a:rPr>
              <a:t>several</a:t>
            </a:r>
            <a:endParaRPr lang="en-US" sz="1900" b="1">
              <a:solidFill>
                <a:schemeClr val="tx2"/>
              </a:solidFill>
              <a:latin typeface="+mj-lt"/>
              <a:ea typeface="+mj-ea"/>
              <a:cs typeface="+mj-cs"/>
            </a:endParaRPr>
          </a:p>
          <a:p>
            <a:pPr>
              <a:lnSpc>
                <a:spcPct val="90000"/>
              </a:lnSpc>
              <a:spcAft>
                <a:spcPts val="600"/>
              </a:spcAft>
            </a:pPr>
            <a:r>
              <a:rPr lang="en-US" sz="1900" b="1">
                <a:solidFill>
                  <a:schemeClr val="tx2"/>
                </a:solidFill>
                <a:latin typeface="+mj-lt"/>
                <a:ea typeface="+mj-ea"/>
                <a:cs typeface="+mj-cs"/>
              </a:rPr>
              <a:t>directional</a:t>
            </a:r>
            <a:r>
              <a:rPr lang="en-US" sz="1900" b="1" spc="-75">
                <a:solidFill>
                  <a:schemeClr val="tx2"/>
                </a:solidFill>
                <a:latin typeface="+mj-lt"/>
                <a:ea typeface="+mj-ea"/>
                <a:cs typeface="+mj-cs"/>
              </a:rPr>
              <a:t> </a:t>
            </a:r>
            <a:r>
              <a:rPr lang="en-US" sz="1900" b="1">
                <a:solidFill>
                  <a:schemeClr val="tx2"/>
                </a:solidFill>
                <a:latin typeface="+mj-lt"/>
                <a:ea typeface="+mj-ea"/>
                <a:cs typeface="+mj-cs"/>
              </a:rPr>
              <a:t>antennas,</a:t>
            </a:r>
            <a:r>
              <a:rPr lang="en-US" sz="1900" b="1" spc="-5">
                <a:solidFill>
                  <a:schemeClr val="tx2"/>
                </a:solidFill>
                <a:latin typeface="+mj-lt"/>
                <a:ea typeface="+mj-ea"/>
                <a:cs typeface="+mj-cs"/>
              </a:rPr>
              <a:t> </a:t>
            </a:r>
            <a:r>
              <a:rPr lang="en-US" sz="1900" b="1">
                <a:solidFill>
                  <a:schemeClr val="tx2"/>
                </a:solidFill>
                <a:latin typeface="+mj-lt"/>
                <a:ea typeface="+mj-ea"/>
                <a:cs typeface="+mj-cs"/>
              </a:rPr>
              <a:t>each</a:t>
            </a:r>
            <a:r>
              <a:rPr lang="en-US" sz="1900" b="1" spc="-65">
                <a:solidFill>
                  <a:schemeClr val="tx2"/>
                </a:solidFill>
                <a:latin typeface="+mj-lt"/>
                <a:ea typeface="+mj-ea"/>
                <a:cs typeface="+mj-cs"/>
              </a:rPr>
              <a:t> </a:t>
            </a:r>
            <a:r>
              <a:rPr lang="en-US" sz="1900" b="1">
                <a:solidFill>
                  <a:schemeClr val="tx2"/>
                </a:solidFill>
                <a:latin typeface="+mj-lt"/>
                <a:ea typeface="+mj-ea"/>
                <a:cs typeface="+mj-cs"/>
              </a:rPr>
              <a:t>radiating</a:t>
            </a:r>
            <a:r>
              <a:rPr lang="en-US" sz="1900" b="1" spc="-60">
                <a:solidFill>
                  <a:schemeClr val="tx2"/>
                </a:solidFill>
                <a:latin typeface="+mj-lt"/>
                <a:ea typeface="+mj-ea"/>
                <a:cs typeface="+mj-cs"/>
              </a:rPr>
              <a:t> </a:t>
            </a:r>
            <a:r>
              <a:rPr lang="en-US" sz="1900" b="1">
                <a:solidFill>
                  <a:schemeClr val="tx2"/>
                </a:solidFill>
                <a:latin typeface="+mj-lt"/>
                <a:ea typeface="+mj-ea"/>
                <a:cs typeface="+mj-cs"/>
              </a:rPr>
              <a:t>within</a:t>
            </a:r>
            <a:r>
              <a:rPr lang="en-US" sz="1900" b="1" spc="20">
                <a:solidFill>
                  <a:schemeClr val="tx2"/>
                </a:solidFill>
                <a:latin typeface="+mj-lt"/>
                <a:ea typeface="+mj-ea"/>
                <a:cs typeface="+mj-cs"/>
              </a:rPr>
              <a:t> </a:t>
            </a:r>
            <a:r>
              <a:rPr lang="en-US" sz="1900" b="1">
                <a:solidFill>
                  <a:schemeClr val="tx2"/>
                </a:solidFill>
                <a:latin typeface="+mj-lt"/>
                <a:ea typeface="+mj-ea"/>
                <a:cs typeface="+mj-cs"/>
              </a:rPr>
              <a:t>a</a:t>
            </a:r>
            <a:r>
              <a:rPr lang="en-US" sz="1900" b="1" spc="-50">
                <a:solidFill>
                  <a:schemeClr val="tx2"/>
                </a:solidFill>
                <a:latin typeface="+mj-lt"/>
                <a:ea typeface="+mj-ea"/>
                <a:cs typeface="+mj-cs"/>
              </a:rPr>
              <a:t> </a:t>
            </a:r>
            <a:r>
              <a:rPr lang="en-US" sz="1900" b="1">
                <a:solidFill>
                  <a:schemeClr val="tx2"/>
                </a:solidFill>
                <a:latin typeface="+mj-lt"/>
                <a:ea typeface="+mj-ea"/>
                <a:cs typeface="+mj-cs"/>
              </a:rPr>
              <a:t>specified</a:t>
            </a:r>
            <a:r>
              <a:rPr lang="en-US" sz="1900" b="1" spc="-60">
                <a:solidFill>
                  <a:schemeClr val="tx2"/>
                </a:solidFill>
                <a:latin typeface="+mj-lt"/>
                <a:ea typeface="+mj-ea"/>
                <a:cs typeface="+mj-cs"/>
              </a:rPr>
              <a:t> </a:t>
            </a:r>
            <a:r>
              <a:rPr lang="en-US" sz="1900" b="1" spc="-10">
                <a:solidFill>
                  <a:schemeClr val="tx2"/>
                </a:solidFill>
                <a:latin typeface="+mj-lt"/>
                <a:ea typeface="+mj-ea"/>
                <a:cs typeface="+mj-cs"/>
              </a:rPr>
              <a:t>sector</a:t>
            </a:r>
            <a:endParaRPr lang="en-US" sz="1900" b="1">
              <a:solidFill>
                <a:schemeClr val="tx2"/>
              </a:solidFill>
              <a:latin typeface="+mj-lt"/>
              <a:ea typeface="+mj-ea"/>
              <a:cs typeface="+mj-cs"/>
            </a:endParaRPr>
          </a:p>
        </p:txBody>
      </p:sp>
      <p:pic>
        <p:nvPicPr>
          <p:cNvPr id="4" name="object 19">
            <a:extLst>
              <a:ext uri="{FF2B5EF4-FFF2-40B4-BE49-F238E27FC236}">
                <a16:creationId xmlns:a16="http://schemas.microsoft.com/office/drawing/2014/main" id="{C0A83C85-BB1F-DE25-2D51-0C5C00B9055C}"/>
              </a:ext>
            </a:extLst>
          </p:cNvPr>
          <p:cNvPicPr/>
          <p:nvPr/>
        </p:nvPicPr>
        <p:blipFill>
          <a:blip r:embed="rId2" cstate="print"/>
          <a:stretch>
            <a:fillRect/>
          </a:stretch>
        </p:blipFill>
        <p:spPr>
          <a:xfrm>
            <a:off x="457200" y="2063637"/>
            <a:ext cx="8229600" cy="3722914"/>
          </a:xfrm>
          <a:prstGeom prst="rect">
            <a:avLst/>
          </a:prstGeom>
          <a:noFill/>
        </p:spPr>
      </p:pic>
    </p:spTree>
    <p:extLst>
      <p:ext uri="{BB962C8B-B14F-4D97-AF65-F5344CB8AC3E}">
        <p14:creationId xmlns:p14="http://schemas.microsoft.com/office/powerpoint/2010/main" val="38716152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4C70BC-6B44-6584-AB96-D035E702029F}"/>
              </a:ext>
            </a:extLst>
          </p:cNvPr>
          <p:cNvSpPr txBox="1"/>
          <p:nvPr/>
        </p:nvSpPr>
        <p:spPr bwMode="auto">
          <a:xfrm>
            <a:off x="457200" y="122238"/>
            <a:ext cx="7543800" cy="1295400"/>
          </a:xfrm>
          <a:prstGeom prst="rect">
            <a:avLst/>
          </a:prstGeom>
          <a:noFill/>
          <a:ln>
            <a:noFill/>
          </a:ln>
        </p:spPr>
        <p:txBody>
          <a:bodyPr vert="horz" wrap="square" lIns="91440" tIns="45720" rIns="91440" bIns="45720" numCol="1" anchor="b" anchorCtr="0" compatLnSpc="1">
            <a:prstTxWarp prst="textNoShape">
              <a:avLst/>
            </a:prstTxWarp>
            <a:normAutofit/>
          </a:bodyPr>
          <a:lstStyle/>
          <a:p>
            <a:pPr marL="12700" marR="5080">
              <a:lnSpc>
                <a:spcPct val="90000"/>
              </a:lnSpc>
              <a:spcAft>
                <a:spcPts val="600"/>
              </a:spcAft>
            </a:pPr>
            <a:r>
              <a:rPr lang="en-US" sz="2700" b="1">
                <a:solidFill>
                  <a:schemeClr val="tx2"/>
                </a:solidFill>
                <a:latin typeface="+mj-lt"/>
                <a:ea typeface="+mj-ea"/>
                <a:cs typeface="+mj-cs"/>
              </a:rPr>
              <a:t>A</a:t>
            </a:r>
            <a:r>
              <a:rPr lang="en-US" sz="2700" b="1" spc="-170">
                <a:solidFill>
                  <a:schemeClr val="tx2"/>
                </a:solidFill>
                <a:latin typeface="+mj-lt"/>
                <a:ea typeface="+mj-ea"/>
                <a:cs typeface="+mj-cs"/>
              </a:rPr>
              <a:t> </a:t>
            </a:r>
            <a:r>
              <a:rPr lang="en-US" sz="2700" b="1">
                <a:solidFill>
                  <a:schemeClr val="tx2"/>
                </a:solidFill>
                <a:latin typeface="+mj-lt"/>
                <a:ea typeface="+mj-ea"/>
                <a:cs typeface="+mj-cs"/>
              </a:rPr>
              <a:t>directional</a:t>
            </a:r>
            <a:r>
              <a:rPr lang="en-US" sz="2700" b="1" spc="-90">
                <a:solidFill>
                  <a:schemeClr val="tx2"/>
                </a:solidFill>
                <a:latin typeface="+mj-lt"/>
                <a:ea typeface="+mj-ea"/>
                <a:cs typeface="+mj-cs"/>
              </a:rPr>
              <a:t> </a:t>
            </a:r>
            <a:r>
              <a:rPr lang="en-US" sz="2700" b="1">
                <a:solidFill>
                  <a:schemeClr val="tx2"/>
                </a:solidFill>
                <a:latin typeface="+mj-lt"/>
                <a:ea typeface="+mj-ea"/>
                <a:cs typeface="+mj-cs"/>
              </a:rPr>
              <a:t>antenna</a:t>
            </a:r>
            <a:r>
              <a:rPr lang="en-US" sz="2700" b="1" spc="-90">
                <a:solidFill>
                  <a:schemeClr val="tx2"/>
                </a:solidFill>
                <a:latin typeface="+mj-lt"/>
                <a:ea typeface="+mj-ea"/>
                <a:cs typeface="+mj-cs"/>
              </a:rPr>
              <a:t> </a:t>
            </a:r>
            <a:r>
              <a:rPr lang="en-US" sz="2700" b="1">
                <a:solidFill>
                  <a:schemeClr val="tx2"/>
                </a:solidFill>
                <a:latin typeface="+mj-lt"/>
                <a:ea typeface="+mj-ea"/>
                <a:cs typeface="+mj-cs"/>
              </a:rPr>
              <a:t>transmits</a:t>
            </a:r>
            <a:r>
              <a:rPr lang="en-US" sz="2700" b="1" spc="-95">
                <a:solidFill>
                  <a:schemeClr val="tx2"/>
                </a:solidFill>
                <a:latin typeface="+mj-lt"/>
                <a:ea typeface="+mj-ea"/>
                <a:cs typeface="+mj-cs"/>
              </a:rPr>
              <a:t> </a:t>
            </a:r>
            <a:r>
              <a:rPr lang="en-US" sz="2700" b="1">
                <a:solidFill>
                  <a:schemeClr val="tx2"/>
                </a:solidFill>
                <a:latin typeface="+mj-lt"/>
                <a:ea typeface="+mj-ea"/>
                <a:cs typeface="+mj-cs"/>
              </a:rPr>
              <a:t>to</a:t>
            </a:r>
            <a:r>
              <a:rPr lang="en-US" sz="2700" b="1" spc="-60">
                <a:solidFill>
                  <a:schemeClr val="tx2"/>
                </a:solidFill>
                <a:latin typeface="+mj-lt"/>
                <a:ea typeface="+mj-ea"/>
                <a:cs typeface="+mj-cs"/>
              </a:rPr>
              <a:t> </a:t>
            </a:r>
            <a:r>
              <a:rPr lang="en-US" sz="2700" b="1">
                <a:solidFill>
                  <a:schemeClr val="tx2"/>
                </a:solidFill>
                <a:latin typeface="+mj-lt"/>
                <a:ea typeface="+mj-ea"/>
                <a:cs typeface="+mj-cs"/>
              </a:rPr>
              <a:t>and</a:t>
            </a:r>
            <a:r>
              <a:rPr lang="en-US" sz="2700" b="1" spc="-65">
                <a:solidFill>
                  <a:schemeClr val="tx2"/>
                </a:solidFill>
                <a:latin typeface="+mj-lt"/>
                <a:ea typeface="+mj-ea"/>
                <a:cs typeface="+mj-cs"/>
              </a:rPr>
              <a:t> </a:t>
            </a:r>
            <a:r>
              <a:rPr lang="en-US" sz="2700" b="1">
                <a:solidFill>
                  <a:schemeClr val="tx2"/>
                </a:solidFill>
                <a:latin typeface="+mj-lt"/>
                <a:ea typeface="+mj-ea"/>
                <a:cs typeface="+mj-cs"/>
              </a:rPr>
              <a:t>receives</a:t>
            </a:r>
            <a:r>
              <a:rPr lang="en-US" sz="2700" b="1" spc="-55">
                <a:solidFill>
                  <a:schemeClr val="tx2"/>
                </a:solidFill>
                <a:latin typeface="+mj-lt"/>
                <a:ea typeface="+mj-ea"/>
                <a:cs typeface="+mj-cs"/>
              </a:rPr>
              <a:t> </a:t>
            </a:r>
            <a:r>
              <a:rPr lang="en-US" sz="2700" b="1" spc="-20">
                <a:solidFill>
                  <a:schemeClr val="tx2"/>
                </a:solidFill>
                <a:latin typeface="+mj-lt"/>
                <a:ea typeface="+mj-ea"/>
                <a:cs typeface="+mj-cs"/>
              </a:rPr>
              <a:t>from </a:t>
            </a:r>
            <a:r>
              <a:rPr lang="en-US" sz="2700" b="1">
                <a:solidFill>
                  <a:schemeClr val="tx2"/>
                </a:solidFill>
                <a:latin typeface="+mj-lt"/>
                <a:ea typeface="+mj-ea"/>
                <a:cs typeface="+mj-cs"/>
              </a:rPr>
              <a:t>only</a:t>
            </a:r>
            <a:r>
              <a:rPr lang="en-US" sz="2700" b="1" spc="-55">
                <a:solidFill>
                  <a:schemeClr val="tx2"/>
                </a:solidFill>
                <a:latin typeface="+mj-lt"/>
                <a:ea typeface="+mj-ea"/>
                <a:cs typeface="+mj-cs"/>
              </a:rPr>
              <a:t> </a:t>
            </a:r>
            <a:r>
              <a:rPr lang="en-US" sz="2700" b="1">
                <a:solidFill>
                  <a:schemeClr val="tx2"/>
                </a:solidFill>
                <a:latin typeface="+mj-lt"/>
                <a:ea typeface="+mj-ea"/>
                <a:cs typeface="+mj-cs"/>
              </a:rPr>
              <a:t>a</a:t>
            </a:r>
            <a:r>
              <a:rPr lang="en-US" sz="2700" b="1" spc="-10">
                <a:solidFill>
                  <a:schemeClr val="tx2"/>
                </a:solidFill>
                <a:latin typeface="+mj-lt"/>
                <a:ea typeface="+mj-ea"/>
                <a:cs typeface="+mj-cs"/>
              </a:rPr>
              <a:t> </a:t>
            </a:r>
            <a:r>
              <a:rPr lang="en-US" sz="2700" b="1">
                <a:solidFill>
                  <a:schemeClr val="tx2"/>
                </a:solidFill>
                <a:latin typeface="+mj-lt"/>
                <a:ea typeface="+mj-ea"/>
                <a:cs typeface="+mj-cs"/>
              </a:rPr>
              <a:t>fraction</a:t>
            </a:r>
            <a:r>
              <a:rPr lang="en-US" sz="2700" b="1" spc="-55">
                <a:solidFill>
                  <a:schemeClr val="tx2"/>
                </a:solidFill>
                <a:latin typeface="+mj-lt"/>
                <a:ea typeface="+mj-ea"/>
                <a:cs typeface="+mj-cs"/>
              </a:rPr>
              <a:t> </a:t>
            </a:r>
            <a:r>
              <a:rPr lang="en-US" sz="2700" b="1">
                <a:solidFill>
                  <a:schemeClr val="tx2"/>
                </a:solidFill>
                <a:latin typeface="+mj-lt"/>
                <a:ea typeface="+mj-ea"/>
                <a:cs typeface="+mj-cs"/>
              </a:rPr>
              <a:t>of</a:t>
            </a:r>
            <a:r>
              <a:rPr lang="en-US" sz="2700" b="1" spc="-60">
                <a:solidFill>
                  <a:schemeClr val="tx2"/>
                </a:solidFill>
                <a:latin typeface="+mj-lt"/>
                <a:ea typeface="+mj-ea"/>
                <a:cs typeface="+mj-cs"/>
              </a:rPr>
              <a:t> </a:t>
            </a:r>
            <a:r>
              <a:rPr lang="en-US" sz="2700" b="1">
                <a:solidFill>
                  <a:schemeClr val="tx2"/>
                </a:solidFill>
                <a:latin typeface="+mj-lt"/>
                <a:ea typeface="+mj-ea"/>
                <a:cs typeface="+mj-cs"/>
              </a:rPr>
              <a:t>total</a:t>
            </a:r>
            <a:r>
              <a:rPr lang="en-US" sz="2700" b="1" spc="-45">
                <a:solidFill>
                  <a:schemeClr val="tx2"/>
                </a:solidFill>
                <a:latin typeface="+mj-lt"/>
                <a:ea typeface="+mj-ea"/>
                <a:cs typeface="+mj-cs"/>
              </a:rPr>
              <a:t> </a:t>
            </a:r>
            <a:r>
              <a:rPr lang="en-US" sz="2700" b="1">
                <a:solidFill>
                  <a:schemeClr val="tx2"/>
                </a:solidFill>
                <a:latin typeface="+mj-lt"/>
                <a:ea typeface="+mj-ea"/>
                <a:cs typeface="+mj-cs"/>
              </a:rPr>
              <a:t>of</a:t>
            </a:r>
            <a:r>
              <a:rPr lang="en-US" sz="2700" b="1" spc="-40">
                <a:solidFill>
                  <a:schemeClr val="tx2"/>
                </a:solidFill>
                <a:latin typeface="+mj-lt"/>
                <a:ea typeface="+mj-ea"/>
                <a:cs typeface="+mj-cs"/>
              </a:rPr>
              <a:t> </a:t>
            </a:r>
            <a:r>
              <a:rPr lang="en-US" sz="2700" b="1">
                <a:solidFill>
                  <a:schemeClr val="tx2"/>
                </a:solidFill>
                <a:latin typeface="+mj-lt"/>
                <a:ea typeface="+mj-ea"/>
                <a:cs typeface="+mj-cs"/>
              </a:rPr>
              <a:t>the</a:t>
            </a:r>
            <a:r>
              <a:rPr lang="en-US" sz="2700" b="1" spc="-35">
                <a:solidFill>
                  <a:schemeClr val="tx2"/>
                </a:solidFill>
                <a:latin typeface="+mj-lt"/>
                <a:ea typeface="+mj-ea"/>
                <a:cs typeface="+mj-cs"/>
              </a:rPr>
              <a:t> </a:t>
            </a:r>
            <a:r>
              <a:rPr lang="en-US" sz="2700" b="1">
                <a:solidFill>
                  <a:schemeClr val="tx2"/>
                </a:solidFill>
                <a:latin typeface="+mj-lt"/>
                <a:ea typeface="+mj-ea"/>
                <a:cs typeface="+mj-cs"/>
              </a:rPr>
              <a:t>co-channel</a:t>
            </a:r>
            <a:r>
              <a:rPr lang="en-US" sz="2700" b="1" spc="-70">
                <a:solidFill>
                  <a:schemeClr val="tx2"/>
                </a:solidFill>
                <a:latin typeface="+mj-lt"/>
                <a:ea typeface="+mj-ea"/>
                <a:cs typeface="+mj-cs"/>
              </a:rPr>
              <a:t> </a:t>
            </a:r>
            <a:r>
              <a:rPr lang="en-US" sz="2700" b="1">
                <a:solidFill>
                  <a:schemeClr val="tx2"/>
                </a:solidFill>
                <a:latin typeface="+mj-lt"/>
                <a:ea typeface="+mj-ea"/>
                <a:cs typeface="+mj-cs"/>
              </a:rPr>
              <a:t>cells.</a:t>
            </a:r>
            <a:r>
              <a:rPr lang="en-US" sz="2700" b="1" spc="-60">
                <a:solidFill>
                  <a:schemeClr val="tx2"/>
                </a:solidFill>
                <a:latin typeface="+mj-lt"/>
                <a:ea typeface="+mj-ea"/>
                <a:cs typeface="+mj-cs"/>
              </a:rPr>
              <a:t> </a:t>
            </a:r>
            <a:r>
              <a:rPr lang="en-US" sz="2700" b="1" spc="-20">
                <a:solidFill>
                  <a:schemeClr val="tx2"/>
                </a:solidFill>
                <a:latin typeface="+mj-lt"/>
                <a:ea typeface="+mj-ea"/>
                <a:cs typeface="+mj-cs"/>
              </a:rPr>
              <a:t>Thus </a:t>
            </a:r>
            <a:r>
              <a:rPr lang="en-US" sz="2700" b="1">
                <a:solidFill>
                  <a:schemeClr val="tx2"/>
                </a:solidFill>
                <a:latin typeface="+mj-lt"/>
                <a:ea typeface="+mj-ea"/>
                <a:cs typeface="+mj-cs"/>
              </a:rPr>
              <a:t>CCI</a:t>
            </a:r>
            <a:r>
              <a:rPr lang="en-US" sz="2700" b="1" spc="-30">
                <a:solidFill>
                  <a:schemeClr val="tx2"/>
                </a:solidFill>
                <a:latin typeface="+mj-lt"/>
                <a:ea typeface="+mj-ea"/>
                <a:cs typeface="+mj-cs"/>
              </a:rPr>
              <a:t> </a:t>
            </a:r>
            <a:r>
              <a:rPr lang="en-US" sz="2700" b="1">
                <a:solidFill>
                  <a:schemeClr val="tx2"/>
                </a:solidFill>
                <a:latin typeface="+mj-lt"/>
                <a:ea typeface="+mj-ea"/>
                <a:cs typeface="+mj-cs"/>
              </a:rPr>
              <a:t>is</a:t>
            </a:r>
            <a:r>
              <a:rPr lang="en-US" sz="2700" b="1" spc="-35">
                <a:solidFill>
                  <a:schemeClr val="tx2"/>
                </a:solidFill>
                <a:latin typeface="+mj-lt"/>
                <a:ea typeface="+mj-ea"/>
                <a:cs typeface="+mj-cs"/>
              </a:rPr>
              <a:t> </a:t>
            </a:r>
            <a:r>
              <a:rPr lang="en-US" sz="2700" b="1" spc="-10">
                <a:solidFill>
                  <a:schemeClr val="tx2"/>
                </a:solidFill>
                <a:latin typeface="+mj-lt"/>
                <a:ea typeface="+mj-ea"/>
                <a:cs typeface="+mj-cs"/>
              </a:rPr>
              <a:t>reduced</a:t>
            </a:r>
            <a:endParaRPr lang="en-US" sz="2700" b="1">
              <a:solidFill>
                <a:schemeClr val="tx2"/>
              </a:solidFill>
              <a:latin typeface="+mj-lt"/>
              <a:ea typeface="+mj-ea"/>
              <a:cs typeface="+mj-cs"/>
            </a:endParaRPr>
          </a:p>
        </p:txBody>
      </p:sp>
      <p:pic>
        <p:nvPicPr>
          <p:cNvPr id="4" name="object 17">
            <a:extLst>
              <a:ext uri="{FF2B5EF4-FFF2-40B4-BE49-F238E27FC236}">
                <a16:creationId xmlns:a16="http://schemas.microsoft.com/office/drawing/2014/main" id="{E4F1B73B-49D7-2D85-5ECF-6C404A7D8285}"/>
              </a:ext>
            </a:extLst>
          </p:cNvPr>
          <p:cNvPicPr/>
          <p:nvPr/>
        </p:nvPicPr>
        <p:blipFill>
          <a:blip r:embed="rId2" cstate="print"/>
          <a:stretch>
            <a:fillRect/>
          </a:stretch>
        </p:blipFill>
        <p:spPr>
          <a:xfrm>
            <a:off x="1508053" y="1719263"/>
            <a:ext cx="6127893" cy="4411662"/>
          </a:xfrm>
          <a:prstGeom prst="rect">
            <a:avLst/>
          </a:prstGeom>
          <a:noFill/>
        </p:spPr>
      </p:pic>
    </p:spTree>
    <p:extLst>
      <p:ext uri="{BB962C8B-B14F-4D97-AF65-F5344CB8AC3E}">
        <p14:creationId xmlns:p14="http://schemas.microsoft.com/office/powerpoint/2010/main" val="127231380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A3C131-A6A7-10E9-3132-7BA85A8A32CB}"/>
              </a:ext>
            </a:extLst>
          </p:cNvPr>
          <p:cNvSpPr txBox="1"/>
          <p:nvPr/>
        </p:nvSpPr>
        <p:spPr>
          <a:xfrm>
            <a:off x="2209800" y="381000"/>
            <a:ext cx="4572000" cy="523220"/>
          </a:xfrm>
          <a:prstGeom prst="rect">
            <a:avLst/>
          </a:prstGeom>
          <a:noFill/>
        </p:spPr>
        <p:txBody>
          <a:bodyPr wrap="square">
            <a:spAutoFit/>
          </a:bodyPr>
          <a:lstStyle/>
          <a:p>
            <a:pPr algn="ctr"/>
            <a:r>
              <a:rPr lang="en-IN" sz="2800" b="1" u="none" dirty="0">
                <a:latin typeface="Times New Roman"/>
                <a:cs typeface="Times New Roman"/>
              </a:rPr>
              <a:t>Problems</a:t>
            </a:r>
            <a:r>
              <a:rPr lang="en-IN" sz="2800" b="1" u="none" spc="-100" dirty="0">
                <a:latin typeface="Times New Roman"/>
                <a:cs typeface="Times New Roman"/>
              </a:rPr>
              <a:t> </a:t>
            </a:r>
            <a:r>
              <a:rPr lang="en-IN" sz="2800" b="1" u="none" dirty="0">
                <a:latin typeface="Times New Roman"/>
                <a:cs typeface="Times New Roman"/>
              </a:rPr>
              <a:t>with</a:t>
            </a:r>
            <a:r>
              <a:rPr lang="en-IN" sz="2800" b="1" u="none" spc="-135" dirty="0">
                <a:latin typeface="Times New Roman"/>
                <a:cs typeface="Times New Roman"/>
              </a:rPr>
              <a:t> </a:t>
            </a:r>
            <a:r>
              <a:rPr lang="en-IN" sz="2800" b="1" u="none" spc="-10" dirty="0">
                <a:latin typeface="Times New Roman"/>
                <a:cs typeface="Times New Roman"/>
              </a:rPr>
              <a:t>Sectoring</a:t>
            </a:r>
            <a:endParaRPr lang="en-IN" sz="2800" b="1" dirty="0"/>
          </a:p>
        </p:txBody>
      </p:sp>
      <p:sp>
        <p:nvSpPr>
          <p:cNvPr id="5" name="TextBox 4">
            <a:extLst>
              <a:ext uri="{FF2B5EF4-FFF2-40B4-BE49-F238E27FC236}">
                <a16:creationId xmlns:a16="http://schemas.microsoft.com/office/drawing/2014/main" id="{1FB1A65B-5330-3B77-A15E-2A6BC98D21D5}"/>
              </a:ext>
            </a:extLst>
          </p:cNvPr>
          <p:cNvSpPr txBox="1"/>
          <p:nvPr/>
        </p:nvSpPr>
        <p:spPr>
          <a:xfrm>
            <a:off x="990600" y="1670827"/>
            <a:ext cx="7315200" cy="4070345"/>
          </a:xfrm>
          <a:prstGeom prst="rect">
            <a:avLst/>
          </a:prstGeom>
          <a:noFill/>
        </p:spPr>
        <p:txBody>
          <a:bodyPr wrap="square">
            <a:spAutoFit/>
          </a:bodyPr>
          <a:lstStyle/>
          <a:p>
            <a:pPr marL="5715" algn="ctr">
              <a:lnSpc>
                <a:spcPct val="100000"/>
              </a:lnSpc>
              <a:spcBef>
                <a:spcPts val="110"/>
              </a:spcBef>
            </a:pPr>
            <a:r>
              <a:rPr lang="en-US" sz="2400" dirty="0">
                <a:latin typeface="Times New Roman"/>
                <a:cs typeface="Times New Roman"/>
              </a:rPr>
              <a:t>Increases</a:t>
            </a:r>
            <a:r>
              <a:rPr lang="en-US" sz="2400" spc="-30" dirty="0">
                <a:latin typeface="Times New Roman"/>
                <a:cs typeface="Times New Roman"/>
              </a:rPr>
              <a:t> </a:t>
            </a:r>
            <a:r>
              <a:rPr lang="en-US" sz="2400" dirty="0">
                <a:latin typeface="Times New Roman"/>
                <a:cs typeface="Times New Roman"/>
              </a:rPr>
              <a:t>the</a:t>
            </a:r>
            <a:r>
              <a:rPr lang="en-US" sz="2400" spc="-55" dirty="0">
                <a:latin typeface="Times New Roman"/>
                <a:cs typeface="Times New Roman"/>
              </a:rPr>
              <a:t> </a:t>
            </a:r>
            <a:r>
              <a:rPr lang="en-US" sz="2400" dirty="0">
                <a:latin typeface="Times New Roman"/>
                <a:cs typeface="Times New Roman"/>
              </a:rPr>
              <a:t>number</a:t>
            </a:r>
            <a:r>
              <a:rPr lang="en-US" sz="2400" spc="20" dirty="0">
                <a:latin typeface="Times New Roman"/>
                <a:cs typeface="Times New Roman"/>
              </a:rPr>
              <a:t> </a:t>
            </a:r>
            <a:r>
              <a:rPr lang="en-US" sz="2400" dirty="0">
                <a:latin typeface="Times New Roman"/>
                <a:cs typeface="Times New Roman"/>
              </a:rPr>
              <a:t>of</a:t>
            </a:r>
            <a:r>
              <a:rPr lang="en-US" sz="2400" spc="-30" dirty="0">
                <a:latin typeface="Times New Roman"/>
                <a:cs typeface="Times New Roman"/>
              </a:rPr>
              <a:t> </a:t>
            </a:r>
            <a:r>
              <a:rPr lang="en-US" sz="2400" dirty="0">
                <a:latin typeface="Times New Roman"/>
                <a:cs typeface="Times New Roman"/>
              </a:rPr>
              <a:t>antennas</a:t>
            </a:r>
            <a:r>
              <a:rPr lang="en-US" sz="2400" spc="-80" dirty="0">
                <a:latin typeface="Times New Roman"/>
                <a:cs typeface="Times New Roman"/>
              </a:rPr>
              <a:t> </a:t>
            </a:r>
            <a:r>
              <a:rPr lang="en-US" sz="2400" dirty="0">
                <a:latin typeface="Times New Roman"/>
                <a:cs typeface="Times New Roman"/>
              </a:rPr>
              <a:t>at</a:t>
            </a:r>
            <a:r>
              <a:rPr lang="en-US" sz="2400" spc="-25" dirty="0">
                <a:latin typeface="Times New Roman"/>
                <a:cs typeface="Times New Roman"/>
              </a:rPr>
              <a:t> </a:t>
            </a:r>
            <a:r>
              <a:rPr lang="en-US" sz="2400" dirty="0">
                <a:latin typeface="Times New Roman"/>
                <a:cs typeface="Times New Roman"/>
              </a:rPr>
              <a:t>each</a:t>
            </a:r>
            <a:r>
              <a:rPr lang="en-US" sz="2400" spc="-35" dirty="0">
                <a:latin typeface="Times New Roman"/>
                <a:cs typeface="Times New Roman"/>
              </a:rPr>
              <a:t> </a:t>
            </a:r>
            <a:r>
              <a:rPr lang="en-US" sz="2400" spc="-25" dirty="0">
                <a:latin typeface="Times New Roman"/>
                <a:cs typeface="Times New Roman"/>
              </a:rPr>
              <a:t>BS</a:t>
            </a:r>
            <a:endParaRPr lang="en-US" sz="2400" dirty="0">
              <a:latin typeface="Times New Roman"/>
              <a:cs typeface="Times New Roman"/>
            </a:endParaRPr>
          </a:p>
          <a:p>
            <a:pPr>
              <a:lnSpc>
                <a:spcPct val="100000"/>
              </a:lnSpc>
              <a:spcBef>
                <a:spcPts val="1695"/>
              </a:spcBef>
            </a:pPr>
            <a:endParaRPr lang="en-US" sz="2400" dirty="0">
              <a:latin typeface="Times New Roman"/>
              <a:cs typeface="Times New Roman"/>
            </a:endParaRPr>
          </a:p>
          <a:p>
            <a:pPr algn="ctr">
              <a:lnSpc>
                <a:spcPct val="100000"/>
              </a:lnSpc>
            </a:pPr>
            <a:r>
              <a:rPr lang="en-US" sz="2400" dirty="0">
                <a:solidFill>
                  <a:srgbClr val="FF0000"/>
                </a:solidFill>
                <a:latin typeface="Times New Roman"/>
                <a:cs typeface="Times New Roman"/>
              </a:rPr>
              <a:t>Decrease</a:t>
            </a:r>
            <a:r>
              <a:rPr lang="en-US" sz="2400" spc="-80" dirty="0">
                <a:solidFill>
                  <a:srgbClr val="FF0000"/>
                </a:solidFill>
                <a:latin typeface="Times New Roman"/>
                <a:cs typeface="Times New Roman"/>
              </a:rPr>
              <a:t> </a:t>
            </a:r>
            <a:r>
              <a:rPr lang="en-US" sz="2400" dirty="0">
                <a:solidFill>
                  <a:srgbClr val="FF0000"/>
                </a:solidFill>
                <a:latin typeface="Times New Roman"/>
                <a:cs typeface="Times New Roman"/>
              </a:rPr>
              <a:t>in</a:t>
            </a:r>
            <a:r>
              <a:rPr lang="en-US" sz="2400" spc="-5" dirty="0">
                <a:solidFill>
                  <a:srgbClr val="FF0000"/>
                </a:solidFill>
                <a:latin typeface="Times New Roman"/>
                <a:cs typeface="Times New Roman"/>
              </a:rPr>
              <a:t> </a:t>
            </a:r>
            <a:r>
              <a:rPr lang="en-US" sz="2400" dirty="0" err="1">
                <a:solidFill>
                  <a:srgbClr val="FF0000"/>
                </a:solidFill>
                <a:latin typeface="Times New Roman"/>
                <a:cs typeface="Times New Roman"/>
              </a:rPr>
              <a:t>trunking</a:t>
            </a:r>
            <a:r>
              <a:rPr lang="en-US" sz="2400" spc="-60" dirty="0">
                <a:solidFill>
                  <a:srgbClr val="FF0000"/>
                </a:solidFill>
                <a:latin typeface="Times New Roman"/>
                <a:cs typeface="Times New Roman"/>
              </a:rPr>
              <a:t> </a:t>
            </a:r>
            <a:r>
              <a:rPr lang="en-US" sz="2400" dirty="0">
                <a:solidFill>
                  <a:srgbClr val="FF0000"/>
                </a:solidFill>
                <a:latin typeface="Times New Roman"/>
                <a:cs typeface="Times New Roman"/>
              </a:rPr>
              <a:t>efficiency</a:t>
            </a:r>
            <a:r>
              <a:rPr lang="en-US" sz="2400" spc="-75" dirty="0">
                <a:solidFill>
                  <a:srgbClr val="FF0000"/>
                </a:solidFill>
                <a:latin typeface="Times New Roman"/>
                <a:cs typeface="Times New Roman"/>
              </a:rPr>
              <a:t> </a:t>
            </a:r>
            <a:r>
              <a:rPr lang="en-US" sz="2400" dirty="0">
                <a:latin typeface="Times New Roman"/>
                <a:cs typeface="Times New Roman"/>
              </a:rPr>
              <a:t>due</a:t>
            </a:r>
            <a:r>
              <a:rPr lang="en-US" sz="2400" spc="-35" dirty="0">
                <a:latin typeface="Times New Roman"/>
                <a:cs typeface="Times New Roman"/>
              </a:rPr>
              <a:t> </a:t>
            </a:r>
            <a:r>
              <a:rPr lang="en-US" sz="2400" dirty="0">
                <a:latin typeface="Times New Roman"/>
                <a:cs typeface="Times New Roman"/>
              </a:rPr>
              <a:t>to</a:t>
            </a:r>
            <a:r>
              <a:rPr lang="en-US" sz="2400" spc="-5" dirty="0">
                <a:latin typeface="Times New Roman"/>
                <a:cs typeface="Times New Roman"/>
              </a:rPr>
              <a:t> </a:t>
            </a:r>
            <a:r>
              <a:rPr lang="en-US" sz="2400" dirty="0">
                <a:latin typeface="Times New Roman"/>
                <a:cs typeface="Times New Roman"/>
              </a:rPr>
              <a:t>sectoring(dividing</a:t>
            </a:r>
            <a:r>
              <a:rPr lang="en-US" sz="2400" spc="-80" dirty="0">
                <a:latin typeface="Times New Roman"/>
                <a:cs typeface="Times New Roman"/>
              </a:rPr>
              <a:t> </a:t>
            </a:r>
            <a:r>
              <a:rPr lang="en-US" sz="2400" dirty="0">
                <a:latin typeface="Times New Roman"/>
                <a:cs typeface="Times New Roman"/>
              </a:rPr>
              <a:t>the</a:t>
            </a:r>
            <a:r>
              <a:rPr lang="en-US" sz="2400" spc="-35" dirty="0">
                <a:latin typeface="Times New Roman"/>
                <a:cs typeface="Times New Roman"/>
              </a:rPr>
              <a:t> </a:t>
            </a:r>
            <a:r>
              <a:rPr lang="en-US" sz="2400" spc="-10" dirty="0">
                <a:latin typeface="Times New Roman"/>
                <a:cs typeface="Times New Roman"/>
              </a:rPr>
              <a:t>bigger </a:t>
            </a:r>
            <a:r>
              <a:rPr lang="en-US" sz="2400" dirty="0">
                <a:latin typeface="Times New Roman"/>
                <a:cs typeface="Times New Roman"/>
              </a:rPr>
              <a:t>pool</a:t>
            </a:r>
            <a:r>
              <a:rPr lang="en-US" sz="2400" spc="-15" dirty="0">
                <a:latin typeface="Times New Roman"/>
                <a:cs typeface="Times New Roman"/>
              </a:rPr>
              <a:t> </a:t>
            </a:r>
            <a:r>
              <a:rPr lang="en-US" sz="2400" dirty="0">
                <a:latin typeface="Times New Roman"/>
                <a:cs typeface="Times New Roman"/>
              </a:rPr>
              <a:t>of</a:t>
            </a:r>
            <a:r>
              <a:rPr lang="en-US" sz="2400" spc="-20" dirty="0">
                <a:latin typeface="Times New Roman"/>
                <a:cs typeface="Times New Roman"/>
              </a:rPr>
              <a:t> </a:t>
            </a:r>
            <a:r>
              <a:rPr lang="en-US" sz="2400" dirty="0">
                <a:latin typeface="Times New Roman"/>
                <a:cs typeface="Times New Roman"/>
              </a:rPr>
              <a:t>channels</a:t>
            </a:r>
            <a:r>
              <a:rPr lang="en-US" sz="2400" spc="-35" dirty="0">
                <a:latin typeface="Times New Roman"/>
                <a:cs typeface="Times New Roman"/>
              </a:rPr>
              <a:t> </a:t>
            </a:r>
            <a:r>
              <a:rPr lang="en-US" sz="2400" dirty="0">
                <a:latin typeface="Times New Roman"/>
                <a:cs typeface="Times New Roman"/>
              </a:rPr>
              <a:t>into</a:t>
            </a:r>
            <a:r>
              <a:rPr lang="en-US" sz="2400" spc="-50" dirty="0">
                <a:latin typeface="Times New Roman"/>
                <a:cs typeface="Times New Roman"/>
              </a:rPr>
              <a:t> </a:t>
            </a:r>
            <a:r>
              <a:rPr lang="en-US" sz="2400" dirty="0">
                <a:latin typeface="Times New Roman"/>
                <a:cs typeface="Times New Roman"/>
              </a:rPr>
              <a:t>smaller</a:t>
            </a:r>
            <a:r>
              <a:rPr lang="en-US" sz="2400" spc="-15" dirty="0">
                <a:latin typeface="Times New Roman"/>
                <a:cs typeface="Times New Roman"/>
              </a:rPr>
              <a:t> </a:t>
            </a:r>
            <a:r>
              <a:rPr lang="en-US" sz="2400" spc="-10" dirty="0">
                <a:latin typeface="Times New Roman"/>
                <a:cs typeface="Times New Roman"/>
              </a:rPr>
              <a:t>groups)</a:t>
            </a:r>
            <a:endParaRPr lang="en-US" sz="2400" dirty="0">
              <a:latin typeface="Times New Roman"/>
              <a:cs typeface="Times New Roman"/>
            </a:endParaRPr>
          </a:p>
          <a:p>
            <a:pPr>
              <a:lnSpc>
                <a:spcPct val="100000"/>
              </a:lnSpc>
              <a:spcBef>
                <a:spcPts val="1720"/>
              </a:spcBef>
            </a:pPr>
            <a:endParaRPr lang="en-US" sz="2400" dirty="0">
              <a:latin typeface="Times New Roman"/>
              <a:cs typeface="Times New Roman"/>
            </a:endParaRPr>
          </a:p>
          <a:p>
            <a:pPr marL="7620" algn="ctr">
              <a:lnSpc>
                <a:spcPct val="100000"/>
              </a:lnSpc>
              <a:spcBef>
                <a:spcPts val="5"/>
              </a:spcBef>
            </a:pPr>
            <a:r>
              <a:rPr lang="en-US" sz="2400" dirty="0">
                <a:solidFill>
                  <a:srgbClr val="FF0000"/>
                </a:solidFill>
                <a:latin typeface="Times New Roman"/>
                <a:cs typeface="Times New Roman"/>
              </a:rPr>
              <a:t>Increase</a:t>
            </a:r>
            <a:r>
              <a:rPr lang="en-US" sz="2400" spc="-10" dirty="0">
                <a:solidFill>
                  <a:srgbClr val="FF0000"/>
                </a:solidFill>
                <a:latin typeface="Times New Roman"/>
                <a:cs typeface="Times New Roman"/>
              </a:rPr>
              <a:t> </a:t>
            </a:r>
            <a:r>
              <a:rPr lang="en-US" sz="2400" dirty="0">
                <a:solidFill>
                  <a:srgbClr val="FF0000"/>
                </a:solidFill>
                <a:latin typeface="Times New Roman"/>
                <a:cs typeface="Times New Roman"/>
              </a:rPr>
              <a:t>number</a:t>
            </a:r>
            <a:r>
              <a:rPr lang="en-US" sz="2400" spc="15" dirty="0">
                <a:solidFill>
                  <a:srgbClr val="FF0000"/>
                </a:solidFill>
                <a:latin typeface="Times New Roman"/>
                <a:cs typeface="Times New Roman"/>
              </a:rPr>
              <a:t> </a:t>
            </a:r>
            <a:r>
              <a:rPr lang="en-US" sz="2400" dirty="0">
                <a:solidFill>
                  <a:srgbClr val="FF0000"/>
                </a:solidFill>
                <a:latin typeface="Times New Roman"/>
                <a:cs typeface="Times New Roman"/>
              </a:rPr>
              <a:t>of</a:t>
            </a:r>
            <a:r>
              <a:rPr lang="en-US" sz="2400" spc="10" dirty="0">
                <a:solidFill>
                  <a:srgbClr val="FF0000"/>
                </a:solidFill>
                <a:latin typeface="Times New Roman"/>
                <a:cs typeface="Times New Roman"/>
              </a:rPr>
              <a:t> </a:t>
            </a:r>
            <a:r>
              <a:rPr lang="en-US" sz="2400" spc="-10" dirty="0">
                <a:solidFill>
                  <a:srgbClr val="FF0000"/>
                </a:solidFill>
                <a:latin typeface="Times New Roman"/>
                <a:cs typeface="Times New Roman"/>
              </a:rPr>
              <a:t>handoffs</a:t>
            </a:r>
            <a:r>
              <a:rPr lang="en-US" sz="2400" spc="-10" dirty="0">
                <a:latin typeface="Times New Roman"/>
                <a:cs typeface="Times New Roman"/>
              </a:rPr>
              <a:t>(sector-</a:t>
            </a:r>
            <a:r>
              <a:rPr lang="en-US" sz="2400" dirty="0">
                <a:latin typeface="Times New Roman"/>
                <a:cs typeface="Times New Roman"/>
              </a:rPr>
              <a:t>to</a:t>
            </a:r>
            <a:r>
              <a:rPr lang="en-US" sz="2400" spc="-35" dirty="0">
                <a:latin typeface="Times New Roman"/>
                <a:cs typeface="Times New Roman"/>
              </a:rPr>
              <a:t> </a:t>
            </a:r>
            <a:r>
              <a:rPr lang="en-US" sz="2400" spc="-10" dirty="0">
                <a:latin typeface="Times New Roman"/>
                <a:cs typeface="Times New Roman"/>
              </a:rPr>
              <a:t>sector)</a:t>
            </a:r>
            <a:endParaRPr lang="en-US" sz="2400" dirty="0">
              <a:latin typeface="Times New Roman"/>
              <a:cs typeface="Times New Roman"/>
            </a:endParaRPr>
          </a:p>
          <a:p>
            <a:pPr>
              <a:lnSpc>
                <a:spcPct val="100000"/>
              </a:lnSpc>
              <a:spcBef>
                <a:spcPts val="1720"/>
              </a:spcBef>
            </a:pPr>
            <a:endParaRPr lang="en-US" sz="2400" dirty="0">
              <a:latin typeface="Times New Roman"/>
              <a:cs typeface="Times New Roman"/>
            </a:endParaRPr>
          </a:p>
          <a:p>
            <a:pPr marL="18415" marR="7620" algn="ctr">
              <a:lnSpc>
                <a:spcPct val="100000"/>
              </a:lnSpc>
            </a:pPr>
            <a:r>
              <a:rPr lang="en-US" sz="2400" dirty="0">
                <a:latin typeface="Times New Roman"/>
                <a:cs typeface="Times New Roman"/>
              </a:rPr>
              <a:t>Good news:Many</a:t>
            </a:r>
            <a:r>
              <a:rPr lang="en-US" sz="2400" spc="-75" dirty="0">
                <a:latin typeface="Times New Roman"/>
                <a:cs typeface="Times New Roman"/>
              </a:rPr>
              <a:t> </a:t>
            </a:r>
            <a:r>
              <a:rPr lang="en-US" sz="2400" dirty="0">
                <a:latin typeface="Times New Roman"/>
                <a:cs typeface="Times New Roman"/>
              </a:rPr>
              <a:t>modern BS support</a:t>
            </a:r>
            <a:r>
              <a:rPr lang="en-US" sz="2400" spc="-40" dirty="0">
                <a:latin typeface="Times New Roman"/>
                <a:cs typeface="Times New Roman"/>
              </a:rPr>
              <a:t> </a:t>
            </a:r>
            <a:r>
              <a:rPr lang="en-US" sz="2400" dirty="0">
                <a:latin typeface="Times New Roman"/>
                <a:cs typeface="Times New Roman"/>
              </a:rPr>
              <a:t>sectoring</a:t>
            </a:r>
            <a:r>
              <a:rPr lang="en-US" sz="2400" spc="-95" dirty="0">
                <a:latin typeface="Times New Roman"/>
                <a:cs typeface="Times New Roman"/>
              </a:rPr>
              <a:t> </a:t>
            </a:r>
            <a:r>
              <a:rPr lang="en-US" sz="2400" dirty="0">
                <a:latin typeface="Times New Roman"/>
                <a:cs typeface="Times New Roman"/>
              </a:rPr>
              <a:t>and related</a:t>
            </a:r>
            <a:r>
              <a:rPr lang="en-US" sz="2400" spc="-70" dirty="0">
                <a:latin typeface="Times New Roman"/>
                <a:cs typeface="Times New Roman"/>
              </a:rPr>
              <a:t> </a:t>
            </a:r>
            <a:r>
              <a:rPr lang="en-US" sz="2400" spc="-10" dirty="0">
                <a:latin typeface="Times New Roman"/>
                <a:cs typeface="Times New Roman"/>
              </a:rPr>
              <a:t>handoff </a:t>
            </a:r>
            <a:r>
              <a:rPr lang="en-US" sz="2400" dirty="0">
                <a:latin typeface="Times New Roman"/>
                <a:cs typeface="Times New Roman"/>
              </a:rPr>
              <a:t>without</a:t>
            </a:r>
            <a:r>
              <a:rPr lang="en-US" sz="2400" spc="-40" dirty="0">
                <a:latin typeface="Times New Roman"/>
                <a:cs typeface="Times New Roman"/>
              </a:rPr>
              <a:t> </a:t>
            </a:r>
            <a:r>
              <a:rPr lang="en-US" sz="2400" dirty="0">
                <a:latin typeface="Times New Roman"/>
                <a:cs typeface="Times New Roman"/>
              </a:rPr>
              <a:t>help</a:t>
            </a:r>
            <a:r>
              <a:rPr lang="en-US" sz="2400" spc="-25" dirty="0">
                <a:latin typeface="Times New Roman"/>
                <a:cs typeface="Times New Roman"/>
              </a:rPr>
              <a:t> </a:t>
            </a:r>
            <a:r>
              <a:rPr lang="en-US" sz="2400" dirty="0">
                <a:latin typeface="Times New Roman"/>
                <a:cs typeface="Times New Roman"/>
              </a:rPr>
              <a:t>of</a:t>
            </a:r>
            <a:r>
              <a:rPr lang="en-US" sz="2400" spc="-15" dirty="0">
                <a:latin typeface="Times New Roman"/>
                <a:cs typeface="Times New Roman"/>
              </a:rPr>
              <a:t> </a:t>
            </a:r>
            <a:r>
              <a:rPr lang="en-US" sz="2400" spc="-25" dirty="0">
                <a:latin typeface="Times New Roman"/>
                <a:cs typeface="Times New Roman"/>
              </a:rPr>
              <a:t>MSC</a:t>
            </a:r>
            <a:endParaRPr lang="en-US" sz="2400" dirty="0">
              <a:latin typeface="Times New Roman"/>
              <a:cs typeface="Times New Roman"/>
            </a:endParaRPr>
          </a:p>
        </p:txBody>
      </p:sp>
    </p:spTree>
    <p:extLst>
      <p:ext uri="{BB962C8B-B14F-4D97-AF65-F5344CB8AC3E}">
        <p14:creationId xmlns:p14="http://schemas.microsoft.com/office/powerpoint/2010/main" val="14062755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8D2F23E4-9361-6EEE-70C6-B4EDF11FF564}"/>
              </a:ext>
            </a:extLst>
          </p:cNvPr>
          <p:cNvSpPr>
            <a:spLocks noGrp="1" noChangeArrowheads="1"/>
          </p:cNvSpPr>
          <p:nvPr>
            <p:ph type="title"/>
          </p:nvPr>
        </p:nvSpPr>
        <p:spPr/>
        <p:txBody>
          <a:bodyPr/>
          <a:lstStyle/>
          <a:p>
            <a:r>
              <a:rPr kumimoji="1" lang="en-GB" altLang="en-US"/>
              <a:t>Increasing Capacity</a:t>
            </a:r>
          </a:p>
        </p:txBody>
      </p:sp>
      <p:sp>
        <p:nvSpPr>
          <p:cNvPr id="102403" name="Rectangle 3">
            <a:extLst>
              <a:ext uri="{FF2B5EF4-FFF2-40B4-BE49-F238E27FC236}">
                <a16:creationId xmlns:a16="http://schemas.microsoft.com/office/drawing/2014/main" id="{C1BACAA1-7A93-01E6-78B1-25A49FF7AD14}"/>
              </a:ext>
            </a:extLst>
          </p:cNvPr>
          <p:cNvSpPr>
            <a:spLocks noGrp="1" noChangeArrowheads="1"/>
          </p:cNvSpPr>
          <p:nvPr>
            <p:ph idx="1"/>
          </p:nvPr>
        </p:nvSpPr>
        <p:spPr/>
        <p:txBody>
          <a:bodyPr/>
          <a:lstStyle/>
          <a:p>
            <a:r>
              <a:rPr kumimoji="1" lang="en-GB" altLang="en-US" sz="2800"/>
              <a:t>cell sectoring</a:t>
            </a:r>
          </a:p>
          <a:p>
            <a:pPr lvl="1"/>
            <a:r>
              <a:rPr kumimoji="1" lang="en-GB" altLang="en-US" sz="2400"/>
              <a:t>cell divided into wedge shaped sectors (3–6 per cell)</a:t>
            </a:r>
          </a:p>
          <a:p>
            <a:pPr lvl="1"/>
            <a:r>
              <a:rPr kumimoji="1" lang="en-GB" altLang="en-US" sz="2400"/>
              <a:t>each with own channel set</a:t>
            </a:r>
          </a:p>
          <a:p>
            <a:pPr lvl="1"/>
            <a:r>
              <a:rPr kumimoji="1" lang="en-GB" altLang="en-US" sz="2400"/>
              <a:t>directional antennas</a:t>
            </a:r>
          </a:p>
          <a:p>
            <a:r>
              <a:rPr kumimoji="1" lang="en-GB" altLang="en-US" sz="2800"/>
              <a:t>microcells</a:t>
            </a:r>
          </a:p>
          <a:p>
            <a:pPr lvl="1"/>
            <a:r>
              <a:rPr kumimoji="1" lang="en-GB" altLang="en-US" sz="2400"/>
              <a:t>move antennas from tops of hills and large buildings to tops of small buildings and sides of large buildings</a:t>
            </a:r>
          </a:p>
          <a:p>
            <a:pPr lvl="1"/>
            <a:r>
              <a:rPr kumimoji="1" lang="en-GB" altLang="en-US" sz="2400"/>
              <a:t>use reduced power to cover a much smaller area</a:t>
            </a:r>
          </a:p>
          <a:p>
            <a:pPr lvl="1"/>
            <a:r>
              <a:rPr kumimoji="1" lang="en-GB" altLang="en-US" sz="2400"/>
              <a:t>good for city streets, roads, inside large buildings</a:t>
            </a:r>
          </a:p>
        </p:txBody>
      </p:sp>
    </p:spTree>
    <p:extLst>
      <p:ext uri="{BB962C8B-B14F-4D97-AF65-F5344CB8AC3E}">
        <p14:creationId xmlns:p14="http://schemas.microsoft.com/office/powerpoint/2010/main" val="17918053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a:extLst>
              <a:ext uri="{FF2B5EF4-FFF2-40B4-BE49-F238E27FC236}">
                <a16:creationId xmlns:a16="http://schemas.microsoft.com/office/drawing/2014/main" id="{8C480A03-744F-C6B7-810E-3EDDFB2391A7}"/>
              </a:ext>
            </a:extLst>
          </p:cNvPr>
          <p:cNvSpPr>
            <a:spLocks noGrp="1" noChangeArrowheads="1"/>
          </p:cNvSpPr>
          <p:nvPr>
            <p:ph type="title"/>
          </p:nvPr>
        </p:nvSpPr>
        <p:spPr/>
        <p:txBody>
          <a:bodyPr/>
          <a:lstStyle/>
          <a:p>
            <a:endParaRPr lang="zh-TW" altLang="en-US">
              <a:ea typeface="PMingLiU" panose="02020500000000000000" pitchFamily="18" charset="-120"/>
            </a:endParaRPr>
          </a:p>
        </p:txBody>
      </p:sp>
      <p:pic>
        <p:nvPicPr>
          <p:cNvPr id="18435" name="Picture 4">
            <a:extLst>
              <a:ext uri="{FF2B5EF4-FFF2-40B4-BE49-F238E27FC236}">
                <a16:creationId xmlns:a16="http://schemas.microsoft.com/office/drawing/2014/main" id="{454366C7-81A8-6B33-2A4F-D24F7C9256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7950" y="298450"/>
            <a:ext cx="8856663" cy="6407150"/>
          </a:xfrm>
        </p:spPr>
      </p:pic>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5F266-2FFF-47BD-C046-2D40A2D28443}"/>
              </a:ext>
            </a:extLst>
          </p:cNvPr>
          <p:cNvSpPr>
            <a:spLocks noGrp="1"/>
          </p:cNvSpPr>
          <p:nvPr>
            <p:ph type="title"/>
          </p:nvPr>
        </p:nvSpPr>
        <p:spPr>
          <a:xfrm>
            <a:off x="533400" y="2971800"/>
            <a:ext cx="7543800" cy="1295400"/>
          </a:xfrm>
        </p:spPr>
        <p:txBody>
          <a:bodyPr/>
          <a:lstStyle/>
          <a:p>
            <a:pPr marL="342900" indent="-342900" algn="ctr"/>
            <a:r>
              <a:rPr lang="en-IN" sz="4000" b="0" i="0" dirty="0">
                <a:solidFill>
                  <a:srgbClr val="000000"/>
                </a:solidFill>
                <a:effectLst/>
                <a:latin typeface="Times New Roman" panose="02020603050405020304" pitchFamily="18" charset="0"/>
                <a:cs typeface="Times New Roman" panose="02020603050405020304" pitchFamily="18" charset="0"/>
              </a:rPr>
              <a:t>Micro cell zone concept,</a:t>
            </a:r>
            <a:br>
              <a:rPr lang="en-IN" sz="4000" b="0" i="0" dirty="0">
                <a:solidFill>
                  <a:srgbClr val="000000"/>
                </a:solidFill>
                <a:effectLst/>
                <a:latin typeface="Times New Roman" panose="02020603050405020304" pitchFamily="18" charset="0"/>
                <a:cs typeface="Times New Roman" panose="02020603050405020304" pitchFamily="18" charset="0"/>
              </a:rPr>
            </a:br>
            <a:r>
              <a:rPr lang="en-IN" sz="4000" b="0" i="0" dirty="0">
                <a:solidFill>
                  <a:srgbClr val="000000"/>
                </a:solidFill>
                <a:effectLst/>
                <a:latin typeface="Times New Roman" panose="02020603050405020304" pitchFamily="18" charset="0"/>
                <a:cs typeface="Times New Roman" panose="02020603050405020304" pitchFamily="18" charset="0"/>
              </a:rPr>
              <a:t> </a:t>
            </a:r>
            <a:r>
              <a:rPr lang="en-IN" sz="3600" b="0" i="0" dirty="0">
                <a:solidFill>
                  <a:srgbClr val="000000"/>
                </a:solidFill>
                <a:effectLst/>
                <a:latin typeface="Times New Roman" panose="02020603050405020304" pitchFamily="18" charset="0"/>
                <a:cs typeface="Times New Roman" panose="02020603050405020304" pitchFamily="18" charset="0"/>
              </a:rPr>
              <a:t>Repeaters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902019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a:extLst>
              <a:ext uri="{FF2B5EF4-FFF2-40B4-BE49-F238E27FC236}">
                <a16:creationId xmlns:a16="http://schemas.microsoft.com/office/drawing/2014/main" id="{A56274DC-9395-4E1C-3F6A-97712528F96B}"/>
              </a:ext>
            </a:extLst>
          </p:cNvPr>
          <p:cNvSpPr>
            <a:spLocks noGrp="1" noChangeArrowheads="1"/>
          </p:cNvSpPr>
          <p:nvPr>
            <p:ph type="title"/>
          </p:nvPr>
        </p:nvSpPr>
        <p:spPr/>
        <p:txBody>
          <a:bodyPr/>
          <a:lstStyle/>
          <a:p>
            <a:pPr eaLnBrk="1" hangingPunct="1"/>
            <a:r>
              <a:rPr lang="en-US" altLang="zh-CN" sz="4800">
                <a:ea typeface="SimSun" panose="02010600030101010101" pitchFamily="2" charset="-122"/>
              </a:rPr>
              <a:t>M</a:t>
            </a:r>
            <a:r>
              <a:rPr lang="en-US" altLang="en-US" sz="4800"/>
              <a:t>ixed </a:t>
            </a:r>
            <a:r>
              <a:rPr lang="en-US" altLang="zh-CN" sz="4800">
                <a:ea typeface="SimSun" panose="02010600030101010101" pitchFamily="2" charset="-122"/>
              </a:rPr>
              <a:t>C</a:t>
            </a:r>
            <a:r>
              <a:rPr lang="en-US" altLang="en-US" sz="4800"/>
              <a:t>ell </a:t>
            </a:r>
            <a:r>
              <a:rPr lang="en-US" altLang="zh-CN" sz="4800">
                <a:ea typeface="SimSun" panose="02010600030101010101" pitchFamily="2" charset="-122"/>
              </a:rPr>
              <a:t>A</a:t>
            </a:r>
            <a:r>
              <a:rPr lang="en-US" altLang="en-US" sz="4800"/>
              <a:t>rchitecture</a:t>
            </a:r>
            <a:endParaRPr lang="zh-CN" altLang="en-US" sz="4800">
              <a:ea typeface="SimSun" panose="02010600030101010101" pitchFamily="2" charset="-122"/>
            </a:endParaRPr>
          </a:p>
        </p:txBody>
      </p:sp>
      <p:pic>
        <p:nvPicPr>
          <p:cNvPr id="269315" name="Picture 5">
            <a:extLst>
              <a:ext uri="{FF2B5EF4-FFF2-40B4-BE49-F238E27FC236}">
                <a16:creationId xmlns:a16="http://schemas.microsoft.com/office/drawing/2014/main" id="{982CF902-E394-C883-05CD-D31B9EDF3A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600200"/>
            <a:ext cx="8077200" cy="5162550"/>
          </a:xfrm>
          <a:noFill/>
        </p:spPr>
      </p:pic>
    </p:spTree>
    <p:extLst>
      <p:ext uri="{BB962C8B-B14F-4D97-AF65-F5344CB8AC3E}">
        <p14:creationId xmlns:p14="http://schemas.microsoft.com/office/powerpoint/2010/main" val="74857690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8FBAFF-2FBC-284B-26A1-F8879E58BD10}"/>
              </a:ext>
            </a:extLst>
          </p:cNvPr>
          <p:cNvSpPr txBox="1"/>
          <p:nvPr/>
        </p:nvSpPr>
        <p:spPr>
          <a:xfrm>
            <a:off x="457200" y="1219200"/>
            <a:ext cx="7696200" cy="5098832"/>
          </a:xfrm>
          <a:prstGeom prst="rect">
            <a:avLst/>
          </a:prstGeom>
          <a:noFill/>
        </p:spPr>
        <p:txBody>
          <a:bodyPr wrap="square">
            <a:spAutoFit/>
          </a:bodyPr>
          <a:lstStyle/>
          <a:p>
            <a:pPr algn="ctr">
              <a:lnSpc>
                <a:spcPct val="100000"/>
              </a:lnSpc>
              <a:spcBef>
                <a:spcPts val="110"/>
              </a:spcBef>
            </a:pPr>
            <a:r>
              <a:rPr lang="en-US" sz="1800" dirty="0">
                <a:solidFill>
                  <a:schemeClr val="tx2">
                    <a:lumMod val="60000"/>
                    <a:lumOff val="40000"/>
                  </a:schemeClr>
                </a:solidFill>
                <a:latin typeface="Times New Roman"/>
                <a:cs typeface="Times New Roman"/>
              </a:rPr>
              <a:t>The</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Problems</a:t>
            </a:r>
            <a:r>
              <a:rPr lang="en-US" sz="1800" spc="-1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of</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sectoring</a:t>
            </a:r>
            <a:r>
              <a:rPr lang="en-US" sz="1800" spc="-7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can</a:t>
            </a:r>
            <a:r>
              <a:rPr lang="en-US" sz="1800" spc="-1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be addressed</a:t>
            </a:r>
            <a:r>
              <a:rPr lang="en-US" sz="1800" spc="-9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by </a:t>
            </a:r>
          </a:p>
          <a:p>
            <a:pPr algn="ctr">
              <a:lnSpc>
                <a:spcPct val="100000"/>
              </a:lnSpc>
              <a:spcBef>
                <a:spcPts val="110"/>
              </a:spcBef>
            </a:pPr>
            <a:r>
              <a:rPr lang="en-US" sz="1800" dirty="0">
                <a:solidFill>
                  <a:schemeClr val="tx2">
                    <a:lumMod val="60000"/>
                    <a:lumOff val="40000"/>
                  </a:schemeClr>
                </a:solidFill>
                <a:latin typeface="Times New Roman"/>
                <a:cs typeface="Times New Roman"/>
              </a:rPr>
              <a:t>Microcell</a:t>
            </a:r>
            <a:r>
              <a:rPr lang="en-US" sz="1800" spc="-90" dirty="0">
                <a:solidFill>
                  <a:schemeClr val="tx2">
                    <a:lumMod val="60000"/>
                    <a:lumOff val="40000"/>
                  </a:schemeClr>
                </a:solidFill>
                <a:latin typeface="Times New Roman"/>
                <a:cs typeface="Times New Roman"/>
              </a:rPr>
              <a:t> </a:t>
            </a:r>
            <a:r>
              <a:rPr lang="en-US" sz="1800" spc="-20" dirty="0">
                <a:solidFill>
                  <a:schemeClr val="tx2">
                    <a:lumMod val="60000"/>
                    <a:lumOff val="40000"/>
                  </a:schemeClr>
                </a:solidFill>
                <a:latin typeface="Times New Roman"/>
                <a:cs typeface="Times New Roman"/>
              </a:rPr>
              <a:t>Zone</a:t>
            </a:r>
            <a:endParaRPr lang="en-US" sz="1800" dirty="0">
              <a:solidFill>
                <a:schemeClr val="tx2">
                  <a:lumMod val="60000"/>
                  <a:lumOff val="40000"/>
                </a:schemeClr>
              </a:solidFill>
              <a:latin typeface="Times New Roman"/>
              <a:cs typeface="Times New Roman"/>
            </a:endParaRPr>
          </a:p>
          <a:p>
            <a:pPr marL="1905" algn="ctr">
              <a:lnSpc>
                <a:spcPct val="100000"/>
              </a:lnSpc>
            </a:pPr>
            <a:r>
              <a:rPr lang="en-US" sz="1800" spc="-10" dirty="0">
                <a:solidFill>
                  <a:schemeClr val="tx2">
                    <a:lumMod val="60000"/>
                    <a:lumOff val="40000"/>
                  </a:schemeClr>
                </a:solidFill>
                <a:latin typeface="Times New Roman"/>
                <a:cs typeface="Times New Roman"/>
              </a:rPr>
              <a:t>Concept</a:t>
            </a:r>
            <a:endParaRPr lang="en-US" sz="1800" dirty="0">
              <a:solidFill>
                <a:schemeClr val="tx2">
                  <a:lumMod val="60000"/>
                  <a:lumOff val="40000"/>
                </a:schemeClr>
              </a:solidFill>
              <a:latin typeface="Times New Roman"/>
              <a:cs typeface="Times New Roman"/>
            </a:endParaRPr>
          </a:p>
          <a:p>
            <a:pPr marL="984885" marR="981075" algn="ctr">
              <a:lnSpc>
                <a:spcPts val="3429"/>
              </a:lnSpc>
              <a:spcBef>
                <a:spcPts val="250"/>
              </a:spcBef>
            </a:pPr>
            <a:r>
              <a:rPr lang="en-US" sz="1800" dirty="0">
                <a:solidFill>
                  <a:schemeClr val="tx2">
                    <a:lumMod val="60000"/>
                    <a:lumOff val="40000"/>
                  </a:schemeClr>
                </a:solidFill>
                <a:latin typeface="Times New Roman"/>
                <a:cs typeface="Times New Roman"/>
              </a:rPr>
              <a:t>A</a:t>
            </a:r>
            <a:r>
              <a:rPr lang="en-US" sz="1800" spc="-1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cell</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is</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conceptually</a:t>
            </a:r>
            <a:r>
              <a:rPr lang="en-US" sz="1800" spc="-9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divided into</a:t>
            </a:r>
            <a:r>
              <a:rPr lang="en-US" sz="1800" spc="-20" dirty="0">
                <a:solidFill>
                  <a:schemeClr val="tx2">
                    <a:lumMod val="60000"/>
                    <a:lumOff val="40000"/>
                  </a:schemeClr>
                </a:solidFill>
                <a:latin typeface="Times New Roman"/>
                <a:cs typeface="Times New Roman"/>
              </a:rPr>
              <a:t> </a:t>
            </a:r>
            <a:r>
              <a:rPr lang="en-US" sz="1800" u="sng" dirty="0">
                <a:solidFill>
                  <a:srgbClr val="FF0000"/>
                </a:solidFill>
                <a:latin typeface="Times New Roman"/>
                <a:cs typeface="Times New Roman"/>
              </a:rPr>
              <a:t>microcells</a:t>
            </a:r>
            <a:r>
              <a:rPr lang="en-US" sz="1800" u="sng" spc="-40" dirty="0">
                <a:solidFill>
                  <a:srgbClr val="FF0000"/>
                </a:solidFill>
                <a:latin typeface="Times New Roman"/>
                <a:cs typeface="Times New Roman"/>
              </a:rPr>
              <a:t> </a:t>
            </a:r>
            <a:r>
              <a:rPr lang="en-US" sz="1800" u="sng" dirty="0">
                <a:solidFill>
                  <a:srgbClr val="FF0000"/>
                </a:solidFill>
                <a:latin typeface="Times New Roman"/>
                <a:cs typeface="Times New Roman"/>
              </a:rPr>
              <a:t>or</a:t>
            </a:r>
            <a:r>
              <a:rPr lang="en-US" sz="1800" u="sng" spc="-15" dirty="0">
                <a:solidFill>
                  <a:srgbClr val="FF0000"/>
                </a:solidFill>
                <a:latin typeface="Times New Roman"/>
                <a:cs typeface="Times New Roman"/>
              </a:rPr>
              <a:t> </a:t>
            </a:r>
            <a:r>
              <a:rPr lang="en-US" sz="1800" u="sng" spc="-10" dirty="0">
                <a:solidFill>
                  <a:srgbClr val="FF0000"/>
                </a:solidFill>
                <a:latin typeface="Times New Roman"/>
                <a:cs typeface="Times New Roman"/>
              </a:rPr>
              <a:t>zones </a:t>
            </a:r>
          </a:p>
          <a:p>
            <a:pPr marL="984885" marR="981075" algn="ctr">
              <a:lnSpc>
                <a:spcPts val="3429"/>
              </a:lnSpc>
              <a:spcBef>
                <a:spcPts val="250"/>
              </a:spcBef>
            </a:pPr>
            <a:r>
              <a:rPr lang="en-US" sz="1800" dirty="0">
                <a:solidFill>
                  <a:schemeClr val="tx2">
                    <a:lumMod val="60000"/>
                    <a:lumOff val="40000"/>
                  </a:schemeClr>
                </a:solidFill>
                <a:latin typeface="Times New Roman"/>
                <a:cs typeface="Times New Roman"/>
              </a:rPr>
              <a:t>Each</a:t>
            </a:r>
            <a:r>
              <a:rPr lang="en-US" sz="1800" spc="-3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microcell(zone)</a:t>
            </a:r>
            <a:r>
              <a:rPr lang="en-US" sz="1800" spc="-4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is</a:t>
            </a:r>
            <a:r>
              <a:rPr lang="en-US" sz="1800" spc="-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connected</a:t>
            </a:r>
            <a:r>
              <a:rPr lang="en-US" sz="1800" spc="-7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to</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the</a:t>
            </a:r>
            <a:r>
              <a:rPr lang="en-US" sz="1800" spc="-3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same</a:t>
            </a:r>
            <a:r>
              <a:rPr lang="en-US" sz="1800" spc="-5" dirty="0">
                <a:solidFill>
                  <a:schemeClr val="tx2">
                    <a:lumMod val="60000"/>
                    <a:lumOff val="40000"/>
                  </a:schemeClr>
                </a:solidFill>
                <a:latin typeface="Times New Roman"/>
                <a:cs typeface="Times New Roman"/>
              </a:rPr>
              <a:t> </a:t>
            </a:r>
            <a:r>
              <a:rPr lang="en-US" sz="1800" spc="-20" dirty="0">
                <a:solidFill>
                  <a:schemeClr val="tx2">
                    <a:lumMod val="60000"/>
                    <a:lumOff val="40000"/>
                  </a:schemeClr>
                </a:solidFill>
                <a:latin typeface="Times New Roman"/>
                <a:cs typeface="Times New Roman"/>
              </a:rPr>
              <a:t>base</a:t>
            </a:r>
            <a:endParaRPr lang="en-US" sz="1800" dirty="0">
              <a:solidFill>
                <a:schemeClr val="tx2">
                  <a:lumMod val="60000"/>
                  <a:lumOff val="40000"/>
                </a:schemeClr>
              </a:solidFill>
              <a:latin typeface="Times New Roman"/>
              <a:cs typeface="Times New Roman"/>
            </a:endParaRPr>
          </a:p>
          <a:p>
            <a:pPr algn="ctr">
              <a:lnSpc>
                <a:spcPts val="2400"/>
              </a:lnSpc>
            </a:pPr>
            <a:r>
              <a:rPr lang="en-US" sz="1800" dirty="0">
                <a:solidFill>
                  <a:schemeClr val="tx2">
                    <a:lumMod val="60000"/>
                    <a:lumOff val="40000"/>
                  </a:schemeClr>
                </a:solidFill>
                <a:latin typeface="Times New Roman"/>
                <a:cs typeface="Times New Roman"/>
              </a:rPr>
              <a:t>station(fiber/microwave</a:t>
            </a:r>
            <a:r>
              <a:rPr lang="en-US" sz="1800" spc="-130" dirty="0">
                <a:solidFill>
                  <a:schemeClr val="tx2">
                    <a:lumMod val="60000"/>
                    <a:lumOff val="40000"/>
                  </a:schemeClr>
                </a:solidFill>
                <a:latin typeface="Times New Roman"/>
                <a:cs typeface="Times New Roman"/>
              </a:rPr>
              <a:t> </a:t>
            </a:r>
            <a:r>
              <a:rPr lang="en-US" sz="1800" spc="-10" dirty="0">
                <a:solidFill>
                  <a:schemeClr val="tx2">
                    <a:lumMod val="60000"/>
                    <a:lumOff val="40000"/>
                  </a:schemeClr>
                </a:solidFill>
                <a:latin typeface="Times New Roman"/>
                <a:cs typeface="Times New Roman"/>
              </a:rPr>
              <a:t>link)</a:t>
            </a:r>
            <a:endParaRPr lang="en-US" sz="1800" dirty="0">
              <a:solidFill>
                <a:schemeClr val="tx2">
                  <a:lumMod val="60000"/>
                  <a:lumOff val="40000"/>
                </a:schemeClr>
              </a:solidFill>
              <a:latin typeface="Times New Roman"/>
              <a:cs typeface="Times New Roman"/>
            </a:endParaRPr>
          </a:p>
          <a:p>
            <a:pPr marL="1270" algn="ctr">
              <a:lnSpc>
                <a:spcPct val="100000"/>
              </a:lnSpc>
              <a:spcBef>
                <a:spcPts val="815"/>
              </a:spcBef>
            </a:pPr>
            <a:r>
              <a:rPr lang="en-US" sz="1800" dirty="0">
                <a:solidFill>
                  <a:schemeClr val="tx2">
                    <a:lumMod val="60000"/>
                    <a:lumOff val="40000"/>
                  </a:schemeClr>
                </a:solidFill>
                <a:latin typeface="Times New Roman"/>
                <a:cs typeface="Times New Roman"/>
              </a:rPr>
              <a:t>Doing</a:t>
            </a:r>
            <a:r>
              <a:rPr lang="en-US" sz="1800" spc="-3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something</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in</a:t>
            </a:r>
            <a:r>
              <a:rPr lang="en-US" sz="1800" spc="-35" dirty="0">
                <a:solidFill>
                  <a:schemeClr val="tx2">
                    <a:lumMod val="60000"/>
                    <a:lumOff val="40000"/>
                  </a:schemeClr>
                </a:solidFill>
                <a:latin typeface="Times New Roman"/>
                <a:cs typeface="Times New Roman"/>
              </a:rPr>
              <a:t> </a:t>
            </a:r>
            <a:r>
              <a:rPr lang="en-US" sz="1800" u="sng" dirty="0">
                <a:solidFill>
                  <a:srgbClr val="FF0000"/>
                </a:solidFill>
                <a:latin typeface="Times New Roman"/>
                <a:cs typeface="Times New Roman"/>
              </a:rPr>
              <a:t>middle of</a:t>
            </a:r>
            <a:r>
              <a:rPr lang="en-US" sz="1800" u="sng" spc="-25" dirty="0">
                <a:solidFill>
                  <a:srgbClr val="FF0000"/>
                </a:solidFill>
                <a:latin typeface="Times New Roman"/>
                <a:cs typeface="Times New Roman"/>
              </a:rPr>
              <a:t> </a:t>
            </a:r>
            <a:r>
              <a:rPr lang="en-US" sz="1800" u="sng" dirty="0">
                <a:solidFill>
                  <a:srgbClr val="FF0000"/>
                </a:solidFill>
                <a:latin typeface="Times New Roman"/>
                <a:cs typeface="Times New Roman"/>
              </a:rPr>
              <a:t>cell</a:t>
            </a:r>
            <a:r>
              <a:rPr lang="en-US" sz="1800" u="sng" spc="-40" dirty="0">
                <a:solidFill>
                  <a:srgbClr val="FF0000"/>
                </a:solidFill>
                <a:latin typeface="Times New Roman"/>
                <a:cs typeface="Times New Roman"/>
              </a:rPr>
              <a:t> </a:t>
            </a:r>
            <a:r>
              <a:rPr lang="en-US" sz="1800" u="sng" dirty="0">
                <a:solidFill>
                  <a:srgbClr val="FF0000"/>
                </a:solidFill>
                <a:latin typeface="Times New Roman"/>
                <a:cs typeface="Times New Roman"/>
              </a:rPr>
              <a:t>splitting</a:t>
            </a:r>
            <a:r>
              <a:rPr lang="en-US" sz="1800" u="sng" spc="-75" dirty="0">
                <a:solidFill>
                  <a:srgbClr val="FF0000"/>
                </a:solidFill>
                <a:latin typeface="Times New Roman"/>
                <a:cs typeface="Times New Roman"/>
              </a:rPr>
              <a:t> </a:t>
            </a:r>
            <a:r>
              <a:rPr lang="en-US" sz="1800" u="sng" dirty="0">
                <a:solidFill>
                  <a:srgbClr val="FF0000"/>
                </a:solidFill>
                <a:latin typeface="Times New Roman"/>
                <a:cs typeface="Times New Roman"/>
              </a:rPr>
              <a:t>and</a:t>
            </a:r>
            <a:r>
              <a:rPr lang="en-US" sz="1800" u="sng" spc="-25" dirty="0">
                <a:solidFill>
                  <a:srgbClr val="FF0000"/>
                </a:solidFill>
                <a:latin typeface="Times New Roman"/>
                <a:cs typeface="Times New Roman"/>
              </a:rPr>
              <a:t> </a:t>
            </a:r>
            <a:r>
              <a:rPr lang="en-US" sz="1800" u="sng" dirty="0">
                <a:solidFill>
                  <a:srgbClr val="FF0000"/>
                </a:solidFill>
                <a:latin typeface="Times New Roman"/>
                <a:cs typeface="Times New Roman"/>
              </a:rPr>
              <a:t>sectoring</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by</a:t>
            </a:r>
            <a:r>
              <a:rPr lang="en-US" sz="1800" spc="-25" dirty="0">
                <a:solidFill>
                  <a:schemeClr val="tx2">
                    <a:lumMod val="60000"/>
                    <a:lumOff val="40000"/>
                  </a:schemeClr>
                </a:solidFill>
                <a:latin typeface="Times New Roman"/>
                <a:cs typeface="Times New Roman"/>
              </a:rPr>
              <a:t> </a:t>
            </a:r>
            <a:r>
              <a:rPr lang="en-US" sz="1800" spc="-10" dirty="0">
                <a:solidFill>
                  <a:schemeClr val="tx2">
                    <a:lumMod val="60000"/>
                    <a:lumOff val="40000"/>
                  </a:schemeClr>
                </a:solidFill>
                <a:latin typeface="Times New Roman"/>
                <a:cs typeface="Times New Roman"/>
              </a:rPr>
              <a:t>extracting</a:t>
            </a:r>
            <a:endParaRPr lang="en-US" sz="1800" dirty="0">
              <a:solidFill>
                <a:schemeClr val="tx2">
                  <a:lumMod val="60000"/>
                  <a:lumOff val="40000"/>
                </a:schemeClr>
              </a:solidFill>
              <a:latin typeface="Times New Roman"/>
              <a:cs typeface="Times New Roman"/>
            </a:endParaRPr>
          </a:p>
          <a:p>
            <a:pPr marL="1905" algn="ctr">
              <a:lnSpc>
                <a:spcPct val="100000"/>
              </a:lnSpc>
              <a:spcBef>
                <a:spcPts val="5"/>
              </a:spcBef>
            </a:pPr>
            <a:r>
              <a:rPr lang="en-US" sz="1800" dirty="0">
                <a:solidFill>
                  <a:schemeClr val="tx2">
                    <a:lumMod val="60000"/>
                    <a:lumOff val="40000"/>
                  </a:schemeClr>
                </a:solidFill>
                <a:latin typeface="Times New Roman"/>
                <a:cs typeface="Times New Roman"/>
              </a:rPr>
              <a:t>good</a:t>
            </a:r>
            <a:r>
              <a:rPr lang="en-US" sz="1800" spc="-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points</a:t>
            </a:r>
            <a:r>
              <a:rPr lang="en-US" sz="1800" spc="-4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of </a:t>
            </a:r>
            <a:r>
              <a:rPr lang="en-US" sz="1800" spc="-20" dirty="0">
                <a:solidFill>
                  <a:schemeClr val="tx2">
                    <a:lumMod val="60000"/>
                    <a:lumOff val="40000"/>
                  </a:schemeClr>
                </a:solidFill>
                <a:latin typeface="Times New Roman"/>
                <a:cs typeface="Times New Roman"/>
              </a:rPr>
              <a:t>both</a:t>
            </a:r>
            <a:endParaRPr lang="en-US" sz="1800" dirty="0">
              <a:solidFill>
                <a:schemeClr val="tx2">
                  <a:lumMod val="60000"/>
                  <a:lumOff val="40000"/>
                </a:schemeClr>
              </a:solidFill>
              <a:latin typeface="Times New Roman"/>
              <a:cs typeface="Times New Roman"/>
            </a:endParaRPr>
          </a:p>
          <a:p>
            <a:pPr marL="1863089" marR="1855470" indent="-3175" algn="ctr">
              <a:lnSpc>
                <a:spcPts val="3429"/>
              </a:lnSpc>
              <a:spcBef>
                <a:spcPts val="245"/>
              </a:spcBef>
            </a:pPr>
            <a:r>
              <a:rPr lang="en-US" sz="1800" dirty="0">
                <a:solidFill>
                  <a:schemeClr val="tx2">
                    <a:lumMod val="60000"/>
                    <a:lumOff val="40000"/>
                  </a:schemeClr>
                </a:solidFill>
                <a:latin typeface="Times New Roman"/>
                <a:cs typeface="Times New Roman"/>
              </a:rPr>
              <a:t>Each</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zone</a:t>
            </a:r>
            <a:r>
              <a:rPr lang="en-US" sz="1800" spc="5" dirty="0">
                <a:solidFill>
                  <a:schemeClr val="tx2">
                    <a:lumMod val="60000"/>
                    <a:lumOff val="40000"/>
                  </a:schemeClr>
                </a:solidFill>
                <a:latin typeface="Times New Roman"/>
                <a:cs typeface="Times New Roman"/>
              </a:rPr>
              <a:t> </a:t>
            </a:r>
            <a:r>
              <a:rPr lang="en-US" sz="1800" u="sng" dirty="0">
                <a:solidFill>
                  <a:srgbClr val="FF0000"/>
                </a:solidFill>
                <a:latin typeface="Times New Roman"/>
                <a:cs typeface="Times New Roman"/>
              </a:rPr>
              <a:t>uses</a:t>
            </a:r>
            <a:r>
              <a:rPr lang="en-US" sz="1800" u="sng" spc="-40" dirty="0">
                <a:solidFill>
                  <a:srgbClr val="FF0000"/>
                </a:solidFill>
                <a:latin typeface="Times New Roman"/>
                <a:cs typeface="Times New Roman"/>
              </a:rPr>
              <a:t> </a:t>
            </a:r>
            <a:r>
              <a:rPr lang="en-US" sz="1800" u="sng" dirty="0">
                <a:solidFill>
                  <a:srgbClr val="FF0000"/>
                </a:solidFill>
                <a:latin typeface="Times New Roman"/>
                <a:cs typeface="Times New Roman"/>
              </a:rPr>
              <a:t>a</a:t>
            </a:r>
            <a:r>
              <a:rPr lang="en-US" sz="1800" u="sng" spc="-5" dirty="0">
                <a:solidFill>
                  <a:srgbClr val="FF0000"/>
                </a:solidFill>
                <a:latin typeface="Times New Roman"/>
                <a:cs typeface="Times New Roman"/>
              </a:rPr>
              <a:t> </a:t>
            </a:r>
            <a:r>
              <a:rPr lang="en-US" sz="1800" u="sng" dirty="0">
                <a:solidFill>
                  <a:srgbClr val="FF0000"/>
                </a:solidFill>
                <a:latin typeface="Times New Roman"/>
                <a:cs typeface="Times New Roman"/>
              </a:rPr>
              <a:t>directional</a:t>
            </a:r>
            <a:r>
              <a:rPr lang="en-US" sz="1800" u="sng" spc="-85" dirty="0">
                <a:solidFill>
                  <a:srgbClr val="FF0000"/>
                </a:solidFill>
                <a:latin typeface="Times New Roman"/>
                <a:cs typeface="Times New Roman"/>
              </a:rPr>
              <a:t> </a:t>
            </a:r>
            <a:r>
              <a:rPr lang="en-US" sz="1800" u="sng" spc="-10" dirty="0">
                <a:solidFill>
                  <a:srgbClr val="FF0000"/>
                </a:solidFill>
                <a:latin typeface="Times New Roman"/>
                <a:cs typeface="Times New Roman"/>
              </a:rPr>
              <a:t>antenna </a:t>
            </a:r>
            <a:r>
              <a:rPr lang="en-US" sz="1800" dirty="0">
                <a:solidFill>
                  <a:schemeClr val="tx2">
                    <a:lumMod val="60000"/>
                    <a:lumOff val="40000"/>
                  </a:schemeClr>
                </a:solidFill>
                <a:latin typeface="Times New Roman"/>
                <a:cs typeface="Times New Roman"/>
              </a:rPr>
              <a:t>Each</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zone</a:t>
            </a:r>
            <a:r>
              <a:rPr lang="en-US" sz="1800" spc="-5" dirty="0">
                <a:solidFill>
                  <a:schemeClr val="tx2">
                    <a:lumMod val="60000"/>
                    <a:lumOff val="40000"/>
                  </a:schemeClr>
                </a:solidFill>
                <a:latin typeface="Times New Roman"/>
                <a:cs typeface="Times New Roman"/>
              </a:rPr>
              <a:t> </a:t>
            </a:r>
            <a:r>
              <a:rPr lang="en-US" sz="1800" u="sng" dirty="0">
                <a:solidFill>
                  <a:srgbClr val="FF0000"/>
                </a:solidFill>
                <a:latin typeface="Times New Roman"/>
                <a:cs typeface="Times New Roman"/>
              </a:rPr>
              <a:t>radiates</a:t>
            </a:r>
            <a:r>
              <a:rPr lang="en-US" sz="1800" u="sng" spc="-75" dirty="0">
                <a:solidFill>
                  <a:srgbClr val="FF0000"/>
                </a:solidFill>
                <a:latin typeface="Times New Roman"/>
                <a:cs typeface="Times New Roman"/>
              </a:rPr>
              <a:t> </a:t>
            </a:r>
            <a:r>
              <a:rPr lang="en-US" sz="1800" u="sng" dirty="0">
                <a:solidFill>
                  <a:srgbClr val="FF0000"/>
                </a:solidFill>
                <a:latin typeface="Times New Roman"/>
                <a:cs typeface="Times New Roman"/>
              </a:rPr>
              <a:t>power</a:t>
            </a:r>
            <a:r>
              <a:rPr lang="en-US" sz="1800" u="sng" spc="-15" dirty="0">
                <a:solidFill>
                  <a:srgbClr val="FF0000"/>
                </a:solidFill>
                <a:latin typeface="Times New Roman"/>
                <a:cs typeface="Times New Roman"/>
              </a:rPr>
              <a:t> </a:t>
            </a:r>
            <a:r>
              <a:rPr lang="en-US" sz="1800" u="sng" dirty="0">
                <a:solidFill>
                  <a:srgbClr val="FF0000"/>
                </a:solidFill>
                <a:latin typeface="Times New Roman"/>
                <a:cs typeface="Times New Roman"/>
              </a:rPr>
              <a:t>into</a:t>
            </a:r>
            <a:r>
              <a:rPr lang="en-US" sz="1800" u="sng" spc="-30" dirty="0">
                <a:solidFill>
                  <a:srgbClr val="FF0000"/>
                </a:solidFill>
                <a:latin typeface="Times New Roman"/>
                <a:cs typeface="Times New Roman"/>
              </a:rPr>
              <a:t> </a:t>
            </a:r>
            <a:r>
              <a:rPr lang="en-US" sz="1800" u="sng" dirty="0">
                <a:solidFill>
                  <a:srgbClr val="FF0000"/>
                </a:solidFill>
                <a:latin typeface="Times New Roman"/>
                <a:cs typeface="Times New Roman"/>
              </a:rPr>
              <a:t>the</a:t>
            </a:r>
            <a:r>
              <a:rPr lang="en-US" sz="1800" u="sng" spc="-25" dirty="0">
                <a:solidFill>
                  <a:srgbClr val="FF0000"/>
                </a:solidFill>
                <a:latin typeface="Times New Roman"/>
                <a:cs typeface="Times New Roman"/>
              </a:rPr>
              <a:t> </a:t>
            </a:r>
            <a:r>
              <a:rPr lang="en-US" sz="1800" u="sng" spc="-10" dirty="0">
                <a:solidFill>
                  <a:srgbClr val="FF0000"/>
                </a:solidFill>
                <a:latin typeface="Times New Roman"/>
                <a:cs typeface="Times New Roman"/>
              </a:rPr>
              <a:t>cell</a:t>
            </a:r>
            <a:r>
              <a:rPr lang="en-US" sz="1800" spc="-10" dirty="0">
                <a:solidFill>
                  <a:schemeClr val="tx2">
                    <a:lumMod val="60000"/>
                    <a:lumOff val="40000"/>
                  </a:schemeClr>
                </a:solidFill>
                <a:latin typeface="Times New Roman"/>
                <a:cs typeface="Times New Roman"/>
              </a:rPr>
              <a:t>.</a:t>
            </a:r>
            <a:endParaRPr lang="en-US" sz="1800" dirty="0">
              <a:solidFill>
                <a:schemeClr val="tx2">
                  <a:lumMod val="60000"/>
                  <a:lumOff val="40000"/>
                </a:schemeClr>
              </a:solidFill>
              <a:latin typeface="Times New Roman"/>
              <a:cs typeface="Times New Roman"/>
            </a:endParaRPr>
          </a:p>
          <a:p>
            <a:pPr algn="ctr">
              <a:lnSpc>
                <a:spcPct val="100000"/>
              </a:lnSpc>
              <a:spcBef>
                <a:spcPts val="580"/>
              </a:spcBef>
            </a:pPr>
            <a:r>
              <a:rPr lang="en-US" sz="1800" dirty="0">
                <a:solidFill>
                  <a:schemeClr val="tx2">
                    <a:lumMod val="60000"/>
                    <a:lumOff val="40000"/>
                  </a:schemeClr>
                </a:solidFill>
                <a:latin typeface="Times New Roman"/>
                <a:cs typeface="Times New Roman"/>
              </a:rPr>
              <a:t>MS</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is</a:t>
            </a:r>
            <a:r>
              <a:rPr lang="en-US" sz="1800" spc="-20" dirty="0">
                <a:solidFill>
                  <a:schemeClr val="tx2">
                    <a:lumMod val="60000"/>
                    <a:lumOff val="40000"/>
                  </a:schemeClr>
                </a:solidFill>
                <a:latin typeface="Times New Roman"/>
                <a:cs typeface="Times New Roman"/>
              </a:rPr>
              <a:t> </a:t>
            </a:r>
            <a:r>
              <a:rPr lang="en-US" sz="1800" u="sng" dirty="0">
                <a:solidFill>
                  <a:srgbClr val="FF0000"/>
                </a:solidFill>
                <a:latin typeface="Times New Roman"/>
                <a:cs typeface="Times New Roman"/>
              </a:rPr>
              <a:t>served</a:t>
            </a:r>
            <a:r>
              <a:rPr lang="en-US" sz="1800" u="sng" spc="-25" dirty="0">
                <a:solidFill>
                  <a:srgbClr val="FF0000"/>
                </a:solidFill>
                <a:latin typeface="Times New Roman"/>
                <a:cs typeface="Times New Roman"/>
              </a:rPr>
              <a:t> </a:t>
            </a:r>
            <a:r>
              <a:rPr lang="en-US" sz="1800" u="sng" dirty="0">
                <a:solidFill>
                  <a:srgbClr val="FF0000"/>
                </a:solidFill>
                <a:latin typeface="Times New Roman"/>
                <a:cs typeface="Times New Roman"/>
              </a:rPr>
              <a:t>by</a:t>
            </a:r>
            <a:r>
              <a:rPr lang="en-US" sz="1800" u="sng" spc="-10" dirty="0">
                <a:solidFill>
                  <a:srgbClr val="FF0000"/>
                </a:solidFill>
                <a:latin typeface="Times New Roman"/>
                <a:cs typeface="Times New Roman"/>
              </a:rPr>
              <a:t> </a:t>
            </a:r>
            <a:r>
              <a:rPr lang="en-US" sz="1800" u="sng" dirty="0">
                <a:solidFill>
                  <a:srgbClr val="FF0000"/>
                </a:solidFill>
                <a:latin typeface="Times New Roman"/>
                <a:cs typeface="Times New Roman"/>
              </a:rPr>
              <a:t>strongest</a:t>
            </a:r>
            <a:r>
              <a:rPr lang="en-US" sz="1800" u="sng" spc="-70" dirty="0">
                <a:solidFill>
                  <a:srgbClr val="FF0000"/>
                </a:solidFill>
                <a:latin typeface="Times New Roman"/>
                <a:cs typeface="Times New Roman"/>
              </a:rPr>
              <a:t> </a:t>
            </a:r>
            <a:r>
              <a:rPr lang="en-US" sz="1800" u="sng" spc="-20" dirty="0">
                <a:solidFill>
                  <a:srgbClr val="FF0000"/>
                </a:solidFill>
                <a:latin typeface="Times New Roman"/>
                <a:cs typeface="Times New Roman"/>
              </a:rPr>
              <a:t>zone</a:t>
            </a:r>
            <a:endParaRPr lang="en-US" sz="1800" u="sng" dirty="0">
              <a:solidFill>
                <a:srgbClr val="FF0000"/>
              </a:solidFill>
              <a:latin typeface="Times New Roman"/>
              <a:cs typeface="Times New Roman"/>
            </a:endParaRPr>
          </a:p>
          <a:p>
            <a:pPr algn="ctr">
              <a:lnSpc>
                <a:spcPct val="100000"/>
              </a:lnSpc>
              <a:spcBef>
                <a:spcPts val="790"/>
              </a:spcBef>
            </a:pPr>
            <a:r>
              <a:rPr lang="en-US" sz="1800" dirty="0">
                <a:solidFill>
                  <a:schemeClr val="tx2">
                    <a:lumMod val="60000"/>
                    <a:lumOff val="40000"/>
                  </a:schemeClr>
                </a:solidFill>
                <a:latin typeface="Times New Roman"/>
                <a:cs typeface="Times New Roman"/>
              </a:rPr>
              <a:t>As</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mobile</a:t>
            </a:r>
            <a:r>
              <a:rPr lang="en-US" sz="1800" spc="-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travels</a:t>
            </a:r>
            <a:r>
              <a:rPr lang="en-US" sz="1800" spc="-5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from</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one</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zone</a:t>
            </a:r>
            <a:r>
              <a:rPr lang="en-US" sz="1800" spc="-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to</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another,</a:t>
            </a:r>
            <a:r>
              <a:rPr lang="en-US" sz="1800" spc="-5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it</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retains</a:t>
            </a:r>
            <a:r>
              <a:rPr lang="en-US" sz="1800" spc="-7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the</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same</a:t>
            </a:r>
            <a:r>
              <a:rPr lang="en-US" sz="1800" spc="-5" dirty="0">
                <a:solidFill>
                  <a:schemeClr val="tx2">
                    <a:lumMod val="60000"/>
                    <a:lumOff val="40000"/>
                  </a:schemeClr>
                </a:solidFill>
                <a:latin typeface="Times New Roman"/>
                <a:cs typeface="Times New Roman"/>
              </a:rPr>
              <a:t> </a:t>
            </a:r>
            <a:r>
              <a:rPr lang="en-US" sz="1800" spc="-10" dirty="0">
                <a:solidFill>
                  <a:schemeClr val="tx2">
                    <a:lumMod val="60000"/>
                    <a:lumOff val="40000"/>
                  </a:schemeClr>
                </a:solidFill>
                <a:latin typeface="Times New Roman"/>
                <a:cs typeface="Times New Roman"/>
              </a:rPr>
              <a:t>channel,</a:t>
            </a:r>
            <a:endParaRPr lang="en-US" sz="1800" dirty="0">
              <a:solidFill>
                <a:schemeClr val="tx2">
                  <a:lumMod val="60000"/>
                  <a:lumOff val="40000"/>
                </a:schemeClr>
              </a:solidFill>
              <a:latin typeface="Times New Roman"/>
              <a:cs typeface="Times New Roman"/>
            </a:endParaRPr>
          </a:p>
          <a:p>
            <a:pPr marL="3177540">
              <a:lnSpc>
                <a:spcPct val="100000"/>
              </a:lnSpc>
              <a:spcBef>
                <a:spcPts val="5"/>
              </a:spcBef>
            </a:pPr>
            <a:r>
              <a:rPr lang="en-US" sz="1800" dirty="0">
                <a:solidFill>
                  <a:schemeClr val="tx2">
                    <a:lumMod val="60000"/>
                    <a:lumOff val="40000"/>
                  </a:schemeClr>
                </a:solidFill>
                <a:latin typeface="Times New Roman"/>
                <a:cs typeface="Times New Roman"/>
              </a:rPr>
              <a:t>i.e.</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no</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hand</a:t>
            </a:r>
            <a:r>
              <a:rPr lang="en-US" sz="1800" spc="5" dirty="0">
                <a:solidFill>
                  <a:schemeClr val="tx2">
                    <a:lumMod val="60000"/>
                    <a:lumOff val="40000"/>
                  </a:schemeClr>
                </a:solidFill>
                <a:latin typeface="Times New Roman"/>
                <a:cs typeface="Times New Roman"/>
              </a:rPr>
              <a:t> </a:t>
            </a:r>
            <a:r>
              <a:rPr lang="en-US" sz="1800" spc="-25" dirty="0">
                <a:solidFill>
                  <a:schemeClr val="tx2">
                    <a:lumMod val="60000"/>
                    <a:lumOff val="40000"/>
                  </a:schemeClr>
                </a:solidFill>
                <a:latin typeface="Times New Roman"/>
                <a:cs typeface="Times New Roman"/>
              </a:rPr>
              <a:t>off</a:t>
            </a:r>
            <a:endParaRPr lang="en-US" sz="1800" dirty="0">
              <a:solidFill>
                <a:schemeClr val="tx2">
                  <a:lumMod val="60000"/>
                  <a:lumOff val="40000"/>
                </a:schemeClr>
              </a:solidFill>
              <a:latin typeface="Times New Roman"/>
              <a:cs typeface="Times New Roman"/>
            </a:endParaRPr>
          </a:p>
          <a:p>
            <a:pPr marL="844550">
              <a:lnSpc>
                <a:spcPct val="100000"/>
              </a:lnSpc>
              <a:spcBef>
                <a:spcPts val="790"/>
              </a:spcBef>
            </a:pPr>
            <a:r>
              <a:rPr lang="en-US" sz="1800" dirty="0">
                <a:solidFill>
                  <a:schemeClr val="tx2">
                    <a:lumMod val="60000"/>
                    <a:lumOff val="40000"/>
                  </a:schemeClr>
                </a:solidFill>
                <a:latin typeface="Times New Roman"/>
                <a:cs typeface="Times New Roman"/>
              </a:rPr>
              <a:t>The</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BS</a:t>
            </a:r>
            <a:r>
              <a:rPr lang="en-US" sz="1800" spc="-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simply</a:t>
            </a:r>
            <a:r>
              <a:rPr lang="en-US" sz="1800" spc="-2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switches</a:t>
            </a:r>
            <a:r>
              <a:rPr lang="en-US" sz="1800" spc="-7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the</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channel</a:t>
            </a:r>
            <a:r>
              <a:rPr lang="en-US" sz="1800" spc="-45"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to</a:t>
            </a:r>
            <a:r>
              <a:rPr lang="en-US" sz="1800" spc="-3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the</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next</a:t>
            </a:r>
            <a:r>
              <a:rPr lang="en-US" sz="1800" spc="-20" dirty="0">
                <a:solidFill>
                  <a:schemeClr val="tx2">
                    <a:lumMod val="60000"/>
                    <a:lumOff val="40000"/>
                  </a:schemeClr>
                </a:solidFill>
                <a:latin typeface="Times New Roman"/>
                <a:cs typeface="Times New Roman"/>
              </a:rPr>
              <a:t> </a:t>
            </a:r>
            <a:r>
              <a:rPr lang="en-US" sz="1800" dirty="0">
                <a:solidFill>
                  <a:schemeClr val="tx2">
                    <a:lumMod val="60000"/>
                    <a:lumOff val="40000"/>
                  </a:schemeClr>
                </a:solidFill>
                <a:latin typeface="Times New Roman"/>
                <a:cs typeface="Times New Roman"/>
              </a:rPr>
              <a:t>zone</a:t>
            </a:r>
            <a:r>
              <a:rPr lang="en-US" sz="1800" spc="-20" dirty="0">
                <a:solidFill>
                  <a:schemeClr val="tx2">
                    <a:lumMod val="60000"/>
                    <a:lumOff val="40000"/>
                  </a:schemeClr>
                </a:solidFill>
                <a:latin typeface="Times New Roman"/>
                <a:cs typeface="Times New Roman"/>
              </a:rPr>
              <a:t> site</a:t>
            </a:r>
            <a:endParaRPr lang="en-US" sz="1800" dirty="0">
              <a:solidFill>
                <a:schemeClr val="tx2">
                  <a:lumMod val="60000"/>
                  <a:lumOff val="40000"/>
                </a:schemeClr>
              </a:solidFill>
              <a:latin typeface="Times New Roman"/>
              <a:cs typeface="Times New Roman"/>
            </a:endParaRPr>
          </a:p>
        </p:txBody>
      </p:sp>
      <p:sp>
        <p:nvSpPr>
          <p:cNvPr id="5" name="TextBox 4">
            <a:extLst>
              <a:ext uri="{FF2B5EF4-FFF2-40B4-BE49-F238E27FC236}">
                <a16:creationId xmlns:a16="http://schemas.microsoft.com/office/drawing/2014/main" id="{3F64D885-5175-F1B6-8AF1-BBCAE651775F}"/>
              </a:ext>
            </a:extLst>
          </p:cNvPr>
          <p:cNvSpPr txBox="1"/>
          <p:nvPr/>
        </p:nvSpPr>
        <p:spPr>
          <a:xfrm>
            <a:off x="2286000" y="448791"/>
            <a:ext cx="4572000" cy="584775"/>
          </a:xfrm>
          <a:prstGeom prst="rect">
            <a:avLst/>
          </a:prstGeom>
          <a:noFill/>
        </p:spPr>
        <p:txBody>
          <a:bodyPr wrap="square">
            <a:spAutoFit/>
          </a:bodyPr>
          <a:lstStyle/>
          <a:p>
            <a:r>
              <a:rPr lang="en-IN" sz="3200" b="1" u="none" dirty="0">
                <a:solidFill>
                  <a:schemeClr val="tx2">
                    <a:lumMod val="60000"/>
                    <a:lumOff val="40000"/>
                  </a:schemeClr>
                </a:solidFill>
                <a:latin typeface="Times New Roman"/>
                <a:cs typeface="Times New Roman"/>
              </a:rPr>
              <a:t>Microcell</a:t>
            </a:r>
            <a:r>
              <a:rPr lang="en-IN" sz="3200" b="1" u="none" spc="-130" dirty="0">
                <a:solidFill>
                  <a:schemeClr val="tx2">
                    <a:lumMod val="60000"/>
                    <a:lumOff val="40000"/>
                  </a:schemeClr>
                </a:solidFill>
                <a:latin typeface="Times New Roman"/>
                <a:cs typeface="Times New Roman"/>
              </a:rPr>
              <a:t> </a:t>
            </a:r>
            <a:r>
              <a:rPr lang="en-IN" sz="3200" b="1" u="none" dirty="0">
                <a:solidFill>
                  <a:schemeClr val="tx2">
                    <a:lumMod val="60000"/>
                    <a:lumOff val="40000"/>
                  </a:schemeClr>
                </a:solidFill>
                <a:latin typeface="Times New Roman"/>
                <a:cs typeface="Times New Roman"/>
              </a:rPr>
              <a:t>Zone</a:t>
            </a:r>
            <a:r>
              <a:rPr lang="en-IN" sz="3200" b="1" u="none" spc="-130" dirty="0">
                <a:solidFill>
                  <a:schemeClr val="tx2">
                    <a:lumMod val="60000"/>
                    <a:lumOff val="40000"/>
                  </a:schemeClr>
                </a:solidFill>
                <a:latin typeface="Times New Roman"/>
                <a:cs typeface="Times New Roman"/>
              </a:rPr>
              <a:t> </a:t>
            </a:r>
            <a:r>
              <a:rPr lang="en-IN" sz="3200" b="1" u="none" spc="-10" dirty="0">
                <a:solidFill>
                  <a:schemeClr val="tx2">
                    <a:lumMod val="60000"/>
                    <a:lumOff val="40000"/>
                  </a:schemeClr>
                </a:solidFill>
                <a:latin typeface="Times New Roman"/>
                <a:cs typeface="Times New Roman"/>
              </a:rPr>
              <a:t>Concept</a:t>
            </a:r>
            <a:endParaRPr lang="en-IN" sz="3200" b="1" dirty="0">
              <a:solidFill>
                <a:schemeClr val="tx2">
                  <a:lumMod val="60000"/>
                  <a:lumOff val="40000"/>
                </a:schemeClr>
              </a:solidFill>
            </a:endParaRPr>
          </a:p>
        </p:txBody>
      </p:sp>
    </p:spTree>
    <p:extLst>
      <p:ext uri="{BB962C8B-B14F-4D97-AF65-F5344CB8AC3E}">
        <p14:creationId xmlns:p14="http://schemas.microsoft.com/office/powerpoint/2010/main" val="117425478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7">
            <a:extLst>
              <a:ext uri="{FF2B5EF4-FFF2-40B4-BE49-F238E27FC236}">
                <a16:creationId xmlns:a16="http://schemas.microsoft.com/office/drawing/2014/main" id="{50B30394-72CB-4F9D-C347-901DA45C1D18}"/>
              </a:ext>
            </a:extLst>
          </p:cNvPr>
          <p:cNvPicPr/>
          <p:nvPr/>
        </p:nvPicPr>
        <p:blipFill>
          <a:blip r:embed="rId2" cstate="print"/>
          <a:stretch>
            <a:fillRect/>
          </a:stretch>
        </p:blipFill>
        <p:spPr>
          <a:xfrm>
            <a:off x="647700" y="1219200"/>
            <a:ext cx="7848600" cy="4910328"/>
          </a:xfrm>
          <a:prstGeom prst="rect">
            <a:avLst/>
          </a:prstGeom>
        </p:spPr>
      </p:pic>
      <p:sp>
        <p:nvSpPr>
          <p:cNvPr id="3" name="TextBox 2">
            <a:extLst>
              <a:ext uri="{FF2B5EF4-FFF2-40B4-BE49-F238E27FC236}">
                <a16:creationId xmlns:a16="http://schemas.microsoft.com/office/drawing/2014/main" id="{AC9999C7-B8D7-905A-7148-0216501FC291}"/>
              </a:ext>
            </a:extLst>
          </p:cNvPr>
          <p:cNvSpPr txBox="1"/>
          <p:nvPr/>
        </p:nvSpPr>
        <p:spPr>
          <a:xfrm>
            <a:off x="2286000" y="448791"/>
            <a:ext cx="4572000" cy="584775"/>
          </a:xfrm>
          <a:prstGeom prst="rect">
            <a:avLst/>
          </a:prstGeom>
          <a:noFill/>
        </p:spPr>
        <p:txBody>
          <a:bodyPr wrap="square">
            <a:spAutoFit/>
          </a:bodyPr>
          <a:lstStyle/>
          <a:p>
            <a:r>
              <a:rPr lang="en-IN" sz="3200" b="1" u="none" dirty="0">
                <a:solidFill>
                  <a:schemeClr val="tx2">
                    <a:lumMod val="60000"/>
                    <a:lumOff val="40000"/>
                  </a:schemeClr>
                </a:solidFill>
                <a:latin typeface="Times New Roman"/>
                <a:cs typeface="Times New Roman"/>
              </a:rPr>
              <a:t>Microcell</a:t>
            </a:r>
            <a:r>
              <a:rPr lang="en-IN" sz="3200" b="1" u="none" spc="-130" dirty="0">
                <a:solidFill>
                  <a:schemeClr val="tx2">
                    <a:lumMod val="60000"/>
                    <a:lumOff val="40000"/>
                  </a:schemeClr>
                </a:solidFill>
                <a:latin typeface="Times New Roman"/>
                <a:cs typeface="Times New Roman"/>
              </a:rPr>
              <a:t> </a:t>
            </a:r>
            <a:r>
              <a:rPr lang="en-IN" sz="3200" b="1" u="none" dirty="0">
                <a:solidFill>
                  <a:schemeClr val="tx2">
                    <a:lumMod val="60000"/>
                    <a:lumOff val="40000"/>
                  </a:schemeClr>
                </a:solidFill>
                <a:latin typeface="Times New Roman"/>
                <a:cs typeface="Times New Roman"/>
              </a:rPr>
              <a:t>Zone</a:t>
            </a:r>
            <a:r>
              <a:rPr lang="en-IN" sz="3200" b="1" u="none" spc="-130" dirty="0">
                <a:solidFill>
                  <a:schemeClr val="tx2">
                    <a:lumMod val="60000"/>
                    <a:lumOff val="40000"/>
                  </a:schemeClr>
                </a:solidFill>
                <a:latin typeface="Times New Roman"/>
                <a:cs typeface="Times New Roman"/>
              </a:rPr>
              <a:t> </a:t>
            </a:r>
            <a:r>
              <a:rPr lang="en-IN" sz="3200" b="1" u="none" spc="-10" dirty="0">
                <a:solidFill>
                  <a:schemeClr val="tx2">
                    <a:lumMod val="60000"/>
                    <a:lumOff val="40000"/>
                  </a:schemeClr>
                </a:solidFill>
                <a:latin typeface="Times New Roman"/>
                <a:cs typeface="Times New Roman"/>
              </a:rPr>
              <a:t>Concept</a:t>
            </a:r>
            <a:endParaRPr lang="en-IN" sz="3200" b="1" dirty="0">
              <a:solidFill>
                <a:schemeClr val="tx2">
                  <a:lumMod val="60000"/>
                  <a:lumOff val="40000"/>
                </a:schemeClr>
              </a:solidFill>
            </a:endParaRPr>
          </a:p>
        </p:txBody>
      </p:sp>
    </p:spTree>
    <p:extLst>
      <p:ext uri="{BB962C8B-B14F-4D97-AF65-F5344CB8AC3E}">
        <p14:creationId xmlns:p14="http://schemas.microsoft.com/office/powerpoint/2010/main" val="4789782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07B4AAF-2088-3209-D228-C9D86AADEE0D}"/>
              </a:ext>
            </a:extLst>
          </p:cNvPr>
          <p:cNvSpPr txBox="1"/>
          <p:nvPr/>
        </p:nvSpPr>
        <p:spPr>
          <a:xfrm>
            <a:off x="0" y="304800"/>
            <a:ext cx="7010400" cy="584775"/>
          </a:xfrm>
          <a:prstGeom prst="rect">
            <a:avLst/>
          </a:prstGeom>
          <a:noFill/>
        </p:spPr>
        <p:txBody>
          <a:bodyPr wrap="square">
            <a:spAutoFit/>
          </a:bodyPr>
          <a:lstStyle/>
          <a:p>
            <a:pPr algn="ctr"/>
            <a:r>
              <a:rPr lang="en-IN" sz="3200" b="1" u="none" dirty="0">
                <a:solidFill>
                  <a:schemeClr val="tx2">
                    <a:lumMod val="60000"/>
                    <a:lumOff val="40000"/>
                  </a:schemeClr>
                </a:solidFill>
                <a:latin typeface="Times New Roman"/>
                <a:cs typeface="Times New Roman"/>
              </a:rPr>
              <a:t>Repeaters</a:t>
            </a:r>
            <a:r>
              <a:rPr lang="en-IN" sz="3200" b="1" u="none" spc="-95" dirty="0">
                <a:solidFill>
                  <a:schemeClr val="tx2">
                    <a:lumMod val="60000"/>
                    <a:lumOff val="40000"/>
                  </a:schemeClr>
                </a:solidFill>
                <a:latin typeface="Times New Roman"/>
                <a:cs typeface="Times New Roman"/>
              </a:rPr>
              <a:t> </a:t>
            </a:r>
            <a:r>
              <a:rPr lang="en-IN" sz="3200" b="1" u="none" dirty="0">
                <a:solidFill>
                  <a:schemeClr val="tx2">
                    <a:lumMod val="60000"/>
                    <a:lumOff val="40000"/>
                  </a:schemeClr>
                </a:solidFill>
                <a:latin typeface="Times New Roman"/>
                <a:cs typeface="Times New Roman"/>
              </a:rPr>
              <a:t>for</a:t>
            </a:r>
            <a:r>
              <a:rPr lang="en-IN" sz="3200" b="1" u="none" spc="-100" dirty="0">
                <a:solidFill>
                  <a:schemeClr val="tx2">
                    <a:lumMod val="60000"/>
                    <a:lumOff val="40000"/>
                  </a:schemeClr>
                </a:solidFill>
                <a:latin typeface="Times New Roman"/>
                <a:cs typeface="Times New Roman"/>
              </a:rPr>
              <a:t> </a:t>
            </a:r>
            <a:r>
              <a:rPr lang="en-IN" sz="3200" b="1" u="none" dirty="0">
                <a:solidFill>
                  <a:schemeClr val="tx2">
                    <a:lumMod val="60000"/>
                    <a:lumOff val="40000"/>
                  </a:schemeClr>
                </a:solidFill>
                <a:latin typeface="Times New Roman"/>
                <a:cs typeface="Times New Roman"/>
              </a:rPr>
              <a:t>Range</a:t>
            </a:r>
            <a:r>
              <a:rPr lang="en-IN" sz="3200" b="1" u="none" spc="-114" dirty="0">
                <a:solidFill>
                  <a:schemeClr val="tx2">
                    <a:lumMod val="60000"/>
                    <a:lumOff val="40000"/>
                  </a:schemeClr>
                </a:solidFill>
                <a:latin typeface="Times New Roman"/>
                <a:cs typeface="Times New Roman"/>
              </a:rPr>
              <a:t> </a:t>
            </a:r>
            <a:r>
              <a:rPr lang="en-IN" sz="3200" b="1" u="none" spc="-10" dirty="0">
                <a:solidFill>
                  <a:schemeClr val="tx2">
                    <a:lumMod val="60000"/>
                    <a:lumOff val="40000"/>
                  </a:schemeClr>
                </a:solidFill>
                <a:latin typeface="Times New Roman"/>
                <a:cs typeface="Times New Roman"/>
              </a:rPr>
              <a:t>Extension</a:t>
            </a:r>
            <a:endParaRPr lang="en-IN" sz="3200" b="1" dirty="0">
              <a:solidFill>
                <a:schemeClr val="tx2">
                  <a:lumMod val="60000"/>
                  <a:lumOff val="40000"/>
                </a:schemeClr>
              </a:solidFill>
            </a:endParaRPr>
          </a:p>
        </p:txBody>
      </p:sp>
      <p:sp>
        <p:nvSpPr>
          <p:cNvPr id="5" name="TextBox 4">
            <a:extLst>
              <a:ext uri="{FF2B5EF4-FFF2-40B4-BE49-F238E27FC236}">
                <a16:creationId xmlns:a16="http://schemas.microsoft.com/office/drawing/2014/main" id="{88EBB184-7F81-C058-42D2-4A6B4D42F7D3}"/>
              </a:ext>
            </a:extLst>
          </p:cNvPr>
          <p:cNvSpPr txBox="1"/>
          <p:nvPr/>
        </p:nvSpPr>
        <p:spPr>
          <a:xfrm>
            <a:off x="685800" y="1752600"/>
            <a:ext cx="8001000" cy="4385816"/>
          </a:xfrm>
          <a:prstGeom prst="rect">
            <a:avLst/>
          </a:prstGeom>
          <a:noFill/>
        </p:spPr>
        <p:txBody>
          <a:bodyPr wrap="square">
            <a:spAutoFit/>
          </a:bodyPr>
          <a:lstStyle/>
          <a:p>
            <a:pPr>
              <a:lnSpc>
                <a:spcPct val="100000"/>
              </a:lnSpc>
              <a:spcBef>
                <a:spcPts val="1100"/>
              </a:spcBef>
            </a:pPr>
            <a:r>
              <a:rPr lang="en-US" sz="2000" dirty="0">
                <a:solidFill>
                  <a:schemeClr val="tx2">
                    <a:lumMod val="60000"/>
                    <a:lumOff val="40000"/>
                  </a:schemeClr>
                </a:solidFill>
                <a:latin typeface="Times New Roman"/>
                <a:cs typeface="Times New Roman"/>
              </a:rPr>
              <a:t>Useful</a:t>
            </a:r>
            <a:r>
              <a:rPr lang="en-US" sz="2000" spc="-4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for</a:t>
            </a:r>
            <a:r>
              <a:rPr lang="en-US" sz="2000" spc="-20"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hard</a:t>
            </a:r>
            <a:r>
              <a:rPr lang="en-US" sz="2000" spc="-2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to reach</a:t>
            </a:r>
            <a:r>
              <a:rPr lang="en-US" sz="2000" spc="-45" dirty="0">
                <a:solidFill>
                  <a:schemeClr val="tx2">
                    <a:lumMod val="60000"/>
                    <a:lumOff val="40000"/>
                  </a:schemeClr>
                </a:solidFill>
                <a:latin typeface="Times New Roman"/>
                <a:cs typeface="Times New Roman"/>
              </a:rPr>
              <a:t> </a:t>
            </a:r>
            <a:r>
              <a:rPr lang="en-US" sz="2000" spc="-10" dirty="0">
                <a:solidFill>
                  <a:schemeClr val="tx2">
                    <a:lumMod val="60000"/>
                    <a:lumOff val="40000"/>
                  </a:schemeClr>
                </a:solidFill>
                <a:latin typeface="Times New Roman"/>
                <a:cs typeface="Times New Roman"/>
              </a:rPr>
              <a:t>areas</a:t>
            </a:r>
            <a:endParaRPr lang="en-US" sz="2000" dirty="0">
              <a:solidFill>
                <a:schemeClr val="tx2">
                  <a:lumMod val="60000"/>
                  <a:lumOff val="40000"/>
                </a:schemeClr>
              </a:solidFill>
              <a:latin typeface="Times New Roman"/>
              <a:cs typeface="Times New Roman"/>
            </a:endParaRPr>
          </a:p>
          <a:p>
            <a:pPr marL="285750" indent="-285750">
              <a:lnSpc>
                <a:spcPct val="100000"/>
              </a:lnSpc>
              <a:spcBef>
                <a:spcPts val="1100"/>
              </a:spcBef>
              <a:buFont typeface="Arial" panose="020B0604020202020204" pitchFamily="34" charset="0"/>
              <a:buChar char="•"/>
            </a:pPr>
            <a:r>
              <a:rPr lang="en-US" sz="1600" spc="-10" dirty="0">
                <a:solidFill>
                  <a:schemeClr val="tx2">
                    <a:lumMod val="60000"/>
                    <a:lumOff val="40000"/>
                  </a:schemeClr>
                </a:solidFill>
                <a:latin typeface="Times New Roman"/>
                <a:cs typeface="Times New Roman"/>
              </a:rPr>
              <a:t>Buildings </a:t>
            </a:r>
          </a:p>
          <a:p>
            <a:pPr marL="285750" indent="-285750">
              <a:lnSpc>
                <a:spcPct val="100000"/>
              </a:lnSpc>
              <a:spcBef>
                <a:spcPts val="1100"/>
              </a:spcBef>
              <a:buFont typeface="Arial" panose="020B0604020202020204" pitchFamily="34" charset="0"/>
              <a:buChar char="•"/>
            </a:pPr>
            <a:r>
              <a:rPr lang="en-US" sz="1600" spc="-10" dirty="0">
                <a:solidFill>
                  <a:schemeClr val="tx2">
                    <a:lumMod val="60000"/>
                    <a:lumOff val="40000"/>
                  </a:schemeClr>
                </a:solidFill>
                <a:latin typeface="Times New Roman"/>
                <a:cs typeface="Times New Roman"/>
              </a:rPr>
              <a:t>Tunnels </a:t>
            </a:r>
          </a:p>
          <a:p>
            <a:pPr marL="285750" indent="-285750">
              <a:lnSpc>
                <a:spcPct val="100000"/>
              </a:lnSpc>
              <a:spcBef>
                <a:spcPts val="1100"/>
              </a:spcBef>
              <a:buFont typeface="Arial" panose="020B0604020202020204" pitchFamily="34" charset="0"/>
              <a:buChar char="•"/>
            </a:pPr>
            <a:r>
              <a:rPr lang="en-US" sz="1600" spc="-10" dirty="0">
                <a:solidFill>
                  <a:schemeClr val="tx2">
                    <a:lumMod val="60000"/>
                    <a:lumOff val="40000"/>
                  </a:schemeClr>
                </a:solidFill>
                <a:latin typeface="Times New Roman"/>
                <a:cs typeface="Times New Roman"/>
              </a:rPr>
              <a:t>Valleys</a:t>
            </a:r>
            <a:endParaRPr lang="en-US" sz="1600" dirty="0">
              <a:solidFill>
                <a:schemeClr val="tx2">
                  <a:lumMod val="60000"/>
                  <a:lumOff val="40000"/>
                </a:schemeClr>
              </a:solidFill>
              <a:latin typeface="Times New Roman"/>
              <a:cs typeface="Times New Roman"/>
            </a:endParaRPr>
          </a:p>
          <a:p>
            <a:pPr>
              <a:lnSpc>
                <a:spcPct val="100000"/>
              </a:lnSpc>
              <a:spcBef>
                <a:spcPts val="1685"/>
              </a:spcBef>
            </a:pPr>
            <a:endParaRPr lang="en-US" sz="1600" dirty="0">
              <a:solidFill>
                <a:schemeClr val="tx2">
                  <a:lumMod val="60000"/>
                  <a:lumOff val="40000"/>
                </a:schemeClr>
              </a:solidFill>
              <a:latin typeface="Times New Roman"/>
              <a:cs typeface="Times New Roman"/>
            </a:endParaRPr>
          </a:p>
          <a:p>
            <a:pPr>
              <a:lnSpc>
                <a:spcPct val="100000"/>
              </a:lnSpc>
            </a:pPr>
            <a:r>
              <a:rPr lang="en-US" sz="2000" dirty="0">
                <a:solidFill>
                  <a:schemeClr val="tx2">
                    <a:lumMod val="60000"/>
                    <a:lumOff val="40000"/>
                  </a:schemeClr>
                </a:solidFill>
                <a:latin typeface="Times New Roman"/>
                <a:cs typeface="Times New Roman"/>
              </a:rPr>
              <a:t>Radio</a:t>
            </a:r>
            <a:r>
              <a:rPr lang="en-US" sz="2000" spc="-2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transmitters</a:t>
            </a:r>
            <a:r>
              <a:rPr lang="en-US" sz="2000" spc="-90"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called</a:t>
            </a:r>
            <a:r>
              <a:rPr lang="en-US" sz="2000" spc="-40"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Repeaters</a:t>
            </a:r>
            <a:r>
              <a:rPr lang="en-US" sz="2000" spc="-60"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can</a:t>
            </a:r>
            <a:r>
              <a:rPr lang="en-US" sz="2000" spc="-2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be</a:t>
            </a:r>
            <a:r>
              <a:rPr lang="en-US" sz="2000" spc="-20"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used</a:t>
            </a:r>
            <a:r>
              <a:rPr lang="en-US" sz="2000" spc="-1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to</a:t>
            </a:r>
            <a:r>
              <a:rPr lang="en-US" sz="2000" spc="-2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provide</a:t>
            </a:r>
            <a:r>
              <a:rPr lang="en-US" sz="2000" spc="-20"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coverage </a:t>
            </a:r>
            <a:r>
              <a:rPr lang="en-US" sz="2000" spc="-25" dirty="0">
                <a:solidFill>
                  <a:schemeClr val="tx2">
                    <a:lumMod val="60000"/>
                    <a:lumOff val="40000"/>
                  </a:schemeClr>
                </a:solidFill>
                <a:latin typeface="Times New Roman"/>
                <a:cs typeface="Times New Roman"/>
              </a:rPr>
              <a:t>in </a:t>
            </a:r>
            <a:r>
              <a:rPr lang="en-US" sz="2000" dirty="0">
                <a:solidFill>
                  <a:schemeClr val="tx2">
                    <a:lumMod val="60000"/>
                    <a:lumOff val="40000"/>
                  </a:schemeClr>
                </a:solidFill>
                <a:latin typeface="Times New Roman"/>
                <a:cs typeface="Times New Roman"/>
              </a:rPr>
              <a:t>these</a:t>
            </a:r>
            <a:r>
              <a:rPr lang="en-US" sz="2000" spc="-35" dirty="0">
                <a:solidFill>
                  <a:schemeClr val="tx2">
                    <a:lumMod val="60000"/>
                    <a:lumOff val="40000"/>
                  </a:schemeClr>
                </a:solidFill>
                <a:latin typeface="Times New Roman"/>
                <a:cs typeface="Times New Roman"/>
              </a:rPr>
              <a:t> </a:t>
            </a:r>
            <a:r>
              <a:rPr lang="en-US" sz="2000" spc="-20" dirty="0">
                <a:solidFill>
                  <a:schemeClr val="tx2">
                    <a:lumMod val="60000"/>
                    <a:lumOff val="40000"/>
                  </a:schemeClr>
                </a:solidFill>
                <a:latin typeface="Times New Roman"/>
                <a:cs typeface="Times New Roman"/>
              </a:rPr>
              <a:t>area</a:t>
            </a:r>
          </a:p>
          <a:p>
            <a:pPr marL="342900" indent="-342900">
              <a:lnSpc>
                <a:spcPct val="100000"/>
              </a:lnSpc>
              <a:spcBef>
                <a:spcPts val="5"/>
              </a:spcBef>
              <a:buFont typeface="Arial" panose="020B0604020202020204" pitchFamily="34" charset="0"/>
              <a:buChar char="•"/>
            </a:pPr>
            <a:r>
              <a:rPr lang="en-US" sz="2000" dirty="0">
                <a:solidFill>
                  <a:schemeClr val="tx2">
                    <a:lumMod val="60000"/>
                    <a:lumOff val="40000"/>
                  </a:schemeClr>
                </a:solidFill>
                <a:latin typeface="Times New Roman"/>
                <a:cs typeface="Times New Roman"/>
              </a:rPr>
              <a:t>Repeaters</a:t>
            </a:r>
            <a:r>
              <a:rPr lang="en-US" sz="2000" spc="-5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are</a:t>
            </a:r>
            <a:r>
              <a:rPr lang="en-US" sz="2000" spc="15" dirty="0">
                <a:solidFill>
                  <a:schemeClr val="tx2">
                    <a:lumMod val="60000"/>
                    <a:lumOff val="40000"/>
                  </a:schemeClr>
                </a:solidFill>
                <a:latin typeface="Times New Roman"/>
                <a:cs typeface="Times New Roman"/>
              </a:rPr>
              <a:t> </a:t>
            </a:r>
            <a:r>
              <a:rPr lang="en-US" sz="2000" spc="-10" dirty="0">
                <a:solidFill>
                  <a:schemeClr val="tx2">
                    <a:lumMod val="60000"/>
                    <a:lumOff val="40000"/>
                  </a:schemeClr>
                </a:solidFill>
                <a:latin typeface="Times New Roman"/>
                <a:cs typeface="Times New Roman"/>
              </a:rPr>
              <a:t>bi-directional </a:t>
            </a:r>
          </a:p>
          <a:p>
            <a:pPr marL="342900" indent="-342900">
              <a:lnSpc>
                <a:spcPct val="100000"/>
              </a:lnSpc>
              <a:spcBef>
                <a:spcPts val="5"/>
              </a:spcBef>
              <a:buFont typeface="Arial" panose="020B0604020202020204" pitchFamily="34" charset="0"/>
              <a:buChar char="•"/>
            </a:pPr>
            <a:r>
              <a:rPr lang="en-US" sz="2000" dirty="0">
                <a:solidFill>
                  <a:schemeClr val="tx2">
                    <a:lumMod val="60000"/>
                    <a:lumOff val="40000"/>
                  </a:schemeClr>
                </a:solidFill>
                <a:latin typeface="Times New Roman"/>
                <a:cs typeface="Times New Roman"/>
              </a:rPr>
              <a:t>Rx</a:t>
            </a:r>
            <a:r>
              <a:rPr lang="en-US" sz="2000" spc="-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signals</a:t>
            </a:r>
            <a:r>
              <a:rPr lang="en-US" sz="2000" spc="-4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from</a:t>
            </a:r>
            <a:r>
              <a:rPr lang="en-US" sz="2000" spc="-45" dirty="0">
                <a:solidFill>
                  <a:schemeClr val="tx2">
                    <a:lumMod val="60000"/>
                    <a:lumOff val="40000"/>
                  </a:schemeClr>
                </a:solidFill>
                <a:latin typeface="Times New Roman"/>
                <a:cs typeface="Times New Roman"/>
              </a:rPr>
              <a:t> </a:t>
            </a:r>
            <a:r>
              <a:rPr lang="en-US" sz="2000" spc="-25" dirty="0">
                <a:solidFill>
                  <a:schemeClr val="tx2">
                    <a:lumMod val="60000"/>
                    <a:lumOff val="40000"/>
                  </a:schemeClr>
                </a:solidFill>
                <a:latin typeface="Times New Roman"/>
                <a:cs typeface="Times New Roman"/>
              </a:rPr>
              <a:t>BS</a:t>
            </a:r>
            <a:r>
              <a:rPr lang="en-US" sz="2000" spc="550" dirty="0">
                <a:solidFill>
                  <a:schemeClr val="tx2">
                    <a:lumMod val="60000"/>
                    <a:lumOff val="40000"/>
                  </a:schemeClr>
                </a:solidFill>
                <a:latin typeface="Times New Roman"/>
                <a:cs typeface="Times New Roman"/>
              </a:rPr>
              <a:t> </a:t>
            </a:r>
          </a:p>
          <a:p>
            <a:pPr marL="342900" indent="-342900">
              <a:lnSpc>
                <a:spcPct val="100000"/>
              </a:lnSpc>
              <a:spcBef>
                <a:spcPts val="5"/>
              </a:spcBef>
              <a:buFont typeface="Arial" panose="020B0604020202020204" pitchFamily="34" charset="0"/>
              <a:buChar char="•"/>
            </a:pPr>
            <a:r>
              <a:rPr lang="en-US" sz="2000" dirty="0">
                <a:solidFill>
                  <a:schemeClr val="tx2">
                    <a:lumMod val="60000"/>
                    <a:lumOff val="40000"/>
                  </a:schemeClr>
                </a:solidFill>
                <a:latin typeface="Times New Roman"/>
                <a:cs typeface="Times New Roman"/>
              </a:rPr>
              <a:t>Amplify</a:t>
            </a:r>
            <a:r>
              <a:rPr lang="en-US" sz="2000" spc="-30"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the</a:t>
            </a:r>
            <a:r>
              <a:rPr lang="en-US" sz="2000" spc="-40" dirty="0">
                <a:solidFill>
                  <a:schemeClr val="tx2">
                    <a:lumMod val="60000"/>
                    <a:lumOff val="40000"/>
                  </a:schemeClr>
                </a:solidFill>
                <a:latin typeface="Times New Roman"/>
                <a:cs typeface="Times New Roman"/>
              </a:rPr>
              <a:t> </a:t>
            </a:r>
            <a:r>
              <a:rPr lang="en-US" sz="2000" spc="-10" dirty="0">
                <a:solidFill>
                  <a:schemeClr val="tx2">
                    <a:lumMod val="60000"/>
                    <a:lumOff val="40000"/>
                  </a:schemeClr>
                </a:solidFill>
                <a:latin typeface="Times New Roman"/>
                <a:cs typeface="Times New Roman"/>
              </a:rPr>
              <a:t>signals</a:t>
            </a:r>
            <a:endParaRPr lang="en-US" sz="2000" dirty="0">
              <a:solidFill>
                <a:schemeClr val="tx2">
                  <a:lumMod val="60000"/>
                  <a:lumOff val="40000"/>
                </a:schemeClr>
              </a:solidFill>
              <a:latin typeface="Times New Roman"/>
              <a:cs typeface="Times New Roman"/>
            </a:endParaRPr>
          </a:p>
          <a:p>
            <a:pPr marL="342900" indent="-342900">
              <a:lnSpc>
                <a:spcPct val="100000"/>
              </a:lnSpc>
              <a:spcBef>
                <a:spcPts val="815"/>
              </a:spcBef>
              <a:buFont typeface="Arial" panose="020B0604020202020204" pitchFamily="34" charset="0"/>
              <a:buChar char="•"/>
            </a:pPr>
            <a:r>
              <a:rPr lang="en-US" sz="2000" spc="-30" dirty="0">
                <a:solidFill>
                  <a:schemeClr val="tx2">
                    <a:lumMod val="60000"/>
                    <a:lumOff val="40000"/>
                  </a:schemeClr>
                </a:solidFill>
                <a:latin typeface="Times New Roman"/>
                <a:cs typeface="Times New Roman"/>
              </a:rPr>
              <a:t>Re-</a:t>
            </a:r>
            <a:r>
              <a:rPr lang="en-US" sz="2000" dirty="0">
                <a:solidFill>
                  <a:schemeClr val="tx2">
                    <a:lumMod val="60000"/>
                    <a:lumOff val="40000"/>
                  </a:schemeClr>
                </a:solidFill>
                <a:latin typeface="Times New Roman"/>
                <a:cs typeface="Times New Roman"/>
              </a:rPr>
              <a:t>radiate</a:t>
            </a:r>
            <a:r>
              <a:rPr lang="en-US" sz="2000" spc="-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the</a:t>
            </a:r>
            <a:r>
              <a:rPr lang="en-US" sz="2000" spc="-5" dirty="0">
                <a:solidFill>
                  <a:schemeClr val="tx2">
                    <a:lumMod val="60000"/>
                    <a:lumOff val="40000"/>
                  </a:schemeClr>
                </a:solidFill>
                <a:latin typeface="Times New Roman"/>
                <a:cs typeface="Times New Roman"/>
              </a:rPr>
              <a:t> </a:t>
            </a:r>
            <a:r>
              <a:rPr lang="en-US" sz="2000" spc="-10" dirty="0">
                <a:solidFill>
                  <a:schemeClr val="tx2">
                    <a:lumMod val="60000"/>
                    <a:lumOff val="40000"/>
                  </a:schemeClr>
                </a:solidFill>
                <a:latin typeface="Times New Roman"/>
                <a:cs typeface="Times New Roman"/>
              </a:rPr>
              <a:t>signals</a:t>
            </a:r>
            <a:endParaRPr lang="en-US" sz="2000" dirty="0">
              <a:solidFill>
                <a:schemeClr val="tx2">
                  <a:lumMod val="60000"/>
                  <a:lumOff val="40000"/>
                </a:schemeClr>
              </a:solidFill>
              <a:latin typeface="Times New Roman"/>
              <a:cs typeface="Times New Roman"/>
            </a:endParaRPr>
          </a:p>
          <a:p>
            <a:pPr marL="342900" indent="-342900">
              <a:lnSpc>
                <a:spcPct val="100000"/>
              </a:lnSpc>
              <a:spcBef>
                <a:spcPts val="795"/>
              </a:spcBef>
              <a:buFont typeface="Arial" panose="020B0604020202020204" pitchFamily="34" charset="0"/>
              <a:buChar char="•"/>
            </a:pPr>
            <a:r>
              <a:rPr lang="en-US" sz="2000" dirty="0">
                <a:solidFill>
                  <a:schemeClr val="tx2">
                    <a:lumMod val="60000"/>
                    <a:lumOff val="40000"/>
                  </a:schemeClr>
                </a:solidFill>
                <a:latin typeface="Times New Roman"/>
                <a:cs typeface="Times New Roman"/>
              </a:rPr>
              <a:t>Received</a:t>
            </a:r>
            <a:r>
              <a:rPr lang="en-US" sz="2000" spc="-1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noise</a:t>
            </a:r>
            <a:r>
              <a:rPr lang="en-US" sz="2000" spc="-3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and</a:t>
            </a:r>
            <a:r>
              <a:rPr lang="en-US" sz="2000" spc="-1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interference</a:t>
            </a:r>
            <a:r>
              <a:rPr lang="en-US" sz="2000" spc="-65"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is</a:t>
            </a:r>
            <a:r>
              <a:rPr lang="en-US" sz="2000" spc="-10" dirty="0">
                <a:solidFill>
                  <a:schemeClr val="tx2">
                    <a:lumMod val="60000"/>
                    <a:lumOff val="40000"/>
                  </a:schemeClr>
                </a:solidFill>
                <a:latin typeface="Times New Roman"/>
                <a:cs typeface="Times New Roman"/>
              </a:rPr>
              <a:t> </a:t>
            </a:r>
            <a:r>
              <a:rPr lang="en-US" sz="2000" dirty="0">
                <a:solidFill>
                  <a:schemeClr val="tx2">
                    <a:lumMod val="60000"/>
                    <a:lumOff val="40000"/>
                  </a:schemeClr>
                </a:solidFill>
                <a:latin typeface="Times New Roman"/>
                <a:cs typeface="Times New Roman"/>
              </a:rPr>
              <a:t>also</a:t>
            </a:r>
            <a:r>
              <a:rPr lang="en-US" sz="2000" spc="-35" dirty="0">
                <a:solidFill>
                  <a:schemeClr val="tx2">
                    <a:lumMod val="60000"/>
                    <a:lumOff val="40000"/>
                  </a:schemeClr>
                </a:solidFill>
                <a:latin typeface="Times New Roman"/>
                <a:cs typeface="Times New Roman"/>
              </a:rPr>
              <a:t> </a:t>
            </a:r>
            <a:r>
              <a:rPr lang="en-US" sz="2000" spc="-10" dirty="0">
                <a:solidFill>
                  <a:schemeClr val="tx2">
                    <a:lumMod val="60000"/>
                    <a:lumOff val="40000"/>
                  </a:schemeClr>
                </a:solidFill>
                <a:latin typeface="Times New Roman"/>
                <a:cs typeface="Times New Roman"/>
              </a:rPr>
              <a:t>re-radiated</a:t>
            </a:r>
            <a:endParaRPr lang="en-US" sz="2000" dirty="0">
              <a:solidFill>
                <a:schemeClr val="tx2">
                  <a:lumMod val="60000"/>
                  <a:lumOff val="40000"/>
                </a:schemeClr>
              </a:solidFill>
              <a:latin typeface="Times New Roman"/>
              <a:cs typeface="Times New Roman"/>
            </a:endParaRPr>
          </a:p>
        </p:txBody>
      </p:sp>
    </p:spTree>
    <p:extLst>
      <p:ext uri="{BB962C8B-B14F-4D97-AF65-F5344CB8AC3E}">
        <p14:creationId xmlns:p14="http://schemas.microsoft.com/office/powerpoint/2010/main" val="268537571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C30E8A-5528-C4C1-D9A4-947D5CDA5858}"/>
              </a:ext>
            </a:extLst>
          </p:cNvPr>
          <p:cNvSpPr txBox="1"/>
          <p:nvPr/>
        </p:nvSpPr>
        <p:spPr>
          <a:xfrm>
            <a:off x="2286000" y="3244334"/>
            <a:ext cx="4572000" cy="1200329"/>
          </a:xfrm>
          <a:prstGeom prst="rect">
            <a:avLst/>
          </a:prstGeom>
          <a:noFill/>
        </p:spPr>
        <p:txBody>
          <a:bodyPr wrap="square">
            <a:spAutoFit/>
          </a:bodyPr>
          <a:lstStyle/>
          <a:p>
            <a:pPr algn="ctr"/>
            <a:r>
              <a:rPr lang="en-IN" sz="3600" b="0" i="0" dirty="0">
                <a:solidFill>
                  <a:srgbClr val="000000"/>
                </a:solidFill>
                <a:effectLst/>
                <a:latin typeface="FEF9981BC9E-Roman"/>
              </a:rPr>
              <a:t>Trunking and Grade of Service</a:t>
            </a:r>
            <a:endParaRPr lang="en-IN" sz="3600" dirty="0"/>
          </a:p>
        </p:txBody>
      </p:sp>
    </p:spTree>
    <p:extLst>
      <p:ext uri="{BB962C8B-B14F-4D97-AF65-F5344CB8AC3E}">
        <p14:creationId xmlns:p14="http://schemas.microsoft.com/office/powerpoint/2010/main" val="137305275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4DD5C-33E6-4ED3-29C7-225A16332F4A}"/>
              </a:ext>
            </a:extLst>
          </p:cNvPr>
          <p:cNvSpPr txBox="1"/>
          <p:nvPr/>
        </p:nvSpPr>
        <p:spPr>
          <a:xfrm>
            <a:off x="685800" y="152400"/>
            <a:ext cx="6629400" cy="523220"/>
          </a:xfrm>
          <a:prstGeom prst="rect">
            <a:avLst/>
          </a:prstGeom>
          <a:noFill/>
        </p:spPr>
        <p:txBody>
          <a:bodyPr wrap="square">
            <a:spAutoFit/>
          </a:bodyPr>
          <a:lstStyle/>
          <a:p>
            <a:r>
              <a:rPr lang="en-US" sz="1800" b="1" dirty="0">
                <a:solidFill>
                  <a:schemeClr val="tx2">
                    <a:lumMod val="60000"/>
                    <a:lumOff val="40000"/>
                  </a:schemeClr>
                </a:solidFill>
              </a:rPr>
              <a:t>The Cellular Concept-System Design Fundamentals</a:t>
            </a:r>
            <a:r>
              <a:rPr lang="en-US" sz="2800" b="1" dirty="0">
                <a:solidFill>
                  <a:schemeClr val="tx2">
                    <a:lumMod val="60000"/>
                    <a:lumOff val="40000"/>
                  </a:schemeClr>
                </a:solidFill>
                <a:latin typeface="Arial Black" pitchFamily="34" charset="0"/>
              </a:rPr>
              <a:t> </a:t>
            </a:r>
            <a:endParaRPr lang="en-IN" dirty="0"/>
          </a:p>
        </p:txBody>
      </p:sp>
      <p:sp>
        <p:nvSpPr>
          <p:cNvPr id="5" name="TextBox 4">
            <a:extLst>
              <a:ext uri="{FF2B5EF4-FFF2-40B4-BE49-F238E27FC236}">
                <a16:creationId xmlns:a16="http://schemas.microsoft.com/office/drawing/2014/main" id="{F74C14D5-AEE3-C2FD-F797-9802BF89A7EF}"/>
              </a:ext>
            </a:extLst>
          </p:cNvPr>
          <p:cNvSpPr txBox="1"/>
          <p:nvPr/>
        </p:nvSpPr>
        <p:spPr>
          <a:xfrm>
            <a:off x="685800" y="838200"/>
            <a:ext cx="4572000" cy="369332"/>
          </a:xfrm>
          <a:prstGeom prst="rect">
            <a:avLst/>
          </a:prstGeom>
          <a:noFill/>
        </p:spPr>
        <p:txBody>
          <a:bodyPr wrap="square">
            <a:spAutoFit/>
          </a:bodyPr>
          <a:lstStyle/>
          <a:p>
            <a:pPr marL="514350" indent="-514350">
              <a:buClr>
                <a:srgbClr val="FF0000"/>
              </a:buClr>
              <a:buFont typeface="Wingdings" pitchFamily="2" charset="2"/>
              <a:buChar char="v"/>
              <a:defRPr/>
            </a:pPr>
            <a:r>
              <a:rPr lang="en-US" sz="1800" b="1" dirty="0" err="1"/>
              <a:t>Trunking</a:t>
            </a:r>
            <a:r>
              <a:rPr lang="en-US" sz="1800" b="1" dirty="0"/>
              <a:t> and Grade of Service</a:t>
            </a:r>
          </a:p>
        </p:txBody>
      </p:sp>
      <p:sp>
        <p:nvSpPr>
          <p:cNvPr id="7" name="TextBox 6">
            <a:extLst>
              <a:ext uri="{FF2B5EF4-FFF2-40B4-BE49-F238E27FC236}">
                <a16:creationId xmlns:a16="http://schemas.microsoft.com/office/drawing/2014/main" id="{15DA24C2-D210-5D44-C849-B532F210C09D}"/>
              </a:ext>
            </a:extLst>
          </p:cNvPr>
          <p:cNvSpPr txBox="1"/>
          <p:nvPr/>
        </p:nvSpPr>
        <p:spPr>
          <a:xfrm>
            <a:off x="609600" y="1397674"/>
            <a:ext cx="7467600" cy="4062651"/>
          </a:xfrm>
          <a:prstGeom prst="rect">
            <a:avLst/>
          </a:prstGeom>
          <a:noFill/>
        </p:spPr>
        <p:txBody>
          <a:bodyPr wrap="square">
            <a:spAutoFit/>
          </a:bodyPr>
          <a:lstStyle/>
          <a:p>
            <a:pPr eaLnBrk="1" hangingPunct="1">
              <a:spcBef>
                <a:spcPct val="20000"/>
              </a:spcBef>
              <a:buClr>
                <a:srgbClr val="FF0000"/>
              </a:buClr>
              <a:defRPr/>
            </a:pPr>
            <a:r>
              <a:rPr lang="en-US" sz="2400" b="1" dirty="0">
                <a:solidFill>
                  <a:schemeClr val="bg1"/>
                </a:solidFill>
                <a:latin typeface="Arial" charset="0"/>
              </a:rPr>
              <a:t>Theory</a:t>
            </a:r>
            <a:endParaRPr lang="en-US" sz="2000" dirty="0">
              <a:effectLst>
                <a:outerShdw blurRad="38100" dist="38100" dir="2700000" algn="tl">
                  <a:srgbClr val="000000"/>
                </a:outerShdw>
              </a:effectLst>
              <a:latin typeface="Arial" charset="0"/>
            </a:endParaRPr>
          </a:p>
          <a:p>
            <a:pPr marL="738188" lvl="1" indent="-280988" eaLnBrk="1" hangingPunct="1">
              <a:spcBef>
                <a:spcPct val="20000"/>
              </a:spcBef>
              <a:buClr>
                <a:srgbClr val="FF0000"/>
              </a:buClr>
              <a:buFont typeface="Wingdings" pitchFamily="2" charset="2"/>
              <a:buChar char="v"/>
              <a:defRPr/>
            </a:pPr>
            <a:r>
              <a:rPr lang="en-US" dirty="0">
                <a:latin typeface="Arial" charset="0"/>
              </a:rPr>
              <a:t>Developed by a Danish Mathematician, </a:t>
            </a:r>
            <a:r>
              <a:rPr lang="en-US" b="1" dirty="0">
                <a:solidFill>
                  <a:schemeClr val="tx2">
                    <a:lumMod val="60000"/>
                    <a:lumOff val="40000"/>
                  </a:schemeClr>
                </a:solidFill>
                <a:latin typeface="Arial" charset="0"/>
              </a:rPr>
              <a:t>A.K. </a:t>
            </a:r>
            <a:r>
              <a:rPr lang="en-US" b="1" dirty="0" err="1">
                <a:solidFill>
                  <a:schemeClr val="tx2">
                    <a:lumMod val="60000"/>
                    <a:lumOff val="40000"/>
                  </a:schemeClr>
                </a:solidFill>
                <a:latin typeface="Arial" charset="0"/>
              </a:rPr>
              <a:t>Earling</a:t>
            </a:r>
            <a:r>
              <a:rPr lang="en-US" dirty="0">
                <a:solidFill>
                  <a:schemeClr val="tx2">
                    <a:lumMod val="60000"/>
                    <a:lumOff val="40000"/>
                  </a:schemeClr>
                </a:solidFill>
                <a:latin typeface="Arial" charset="0"/>
              </a:rPr>
              <a:t> </a:t>
            </a:r>
            <a:r>
              <a:rPr lang="en-US" dirty="0">
                <a:latin typeface="Arial" charset="0"/>
              </a:rPr>
              <a:t>in the Late 19th Century</a:t>
            </a:r>
          </a:p>
          <a:p>
            <a:pPr marL="738188" lvl="1" indent="-280988" eaLnBrk="1" hangingPunct="1">
              <a:spcBef>
                <a:spcPct val="20000"/>
              </a:spcBef>
              <a:buClr>
                <a:srgbClr val="FF0000"/>
              </a:buClr>
              <a:buFont typeface="Wingdings" pitchFamily="2" charset="2"/>
              <a:buChar char="v"/>
              <a:defRPr/>
            </a:pPr>
            <a:r>
              <a:rPr lang="en-US" dirty="0">
                <a:latin typeface="Arial" charset="0"/>
              </a:rPr>
              <a:t>It helps in Establishing a Trunked System which can Provide Communication Services to a </a:t>
            </a:r>
            <a:r>
              <a:rPr lang="en-US" dirty="0">
                <a:solidFill>
                  <a:srgbClr val="FF0000"/>
                </a:solidFill>
                <a:latin typeface="Arial" charset="0"/>
              </a:rPr>
              <a:t>Large Group of Users with Limited Number of Available Circuits / Channels </a:t>
            </a:r>
            <a:r>
              <a:rPr lang="en-US" dirty="0">
                <a:latin typeface="Arial" charset="0"/>
              </a:rPr>
              <a:t>in the System [based on a certain GOS]</a:t>
            </a:r>
          </a:p>
          <a:p>
            <a:pPr marL="738188" lvl="1" indent="-280988" eaLnBrk="1" hangingPunct="1">
              <a:spcBef>
                <a:spcPct val="20000"/>
              </a:spcBef>
              <a:buClr>
                <a:srgbClr val="FF0000"/>
              </a:buClr>
              <a:buFont typeface="Wingdings" pitchFamily="2" charset="2"/>
              <a:buChar char="v"/>
              <a:defRPr/>
            </a:pPr>
            <a:r>
              <a:rPr lang="en-US" b="1" dirty="0">
                <a:solidFill>
                  <a:schemeClr val="tx2">
                    <a:lumMod val="60000"/>
                    <a:lumOff val="40000"/>
                  </a:schemeClr>
                </a:solidFill>
                <a:latin typeface="Arial" charset="0"/>
              </a:rPr>
              <a:t>A Sharing Concept:</a:t>
            </a:r>
            <a:r>
              <a:rPr lang="en-US" dirty="0">
                <a:solidFill>
                  <a:schemeClr val="tx2">
                    <a:lumMod val="60000"/>
                    <a:lumOff val="40000"/>
                  </a:schemeClr>
                </a:solidFill>
                <a:latin typeface="Arial" charset="0"/>
              </a:rPr>
              <a:t> </a:t>
            </a:r>
            <a:r>
              <a:rPr lang="en-US" dirty="0">
                <a:latin typeface="Arial" charset="0"/>
              </a:rPr>
              <a:t>Large Number of Users Share a Small Number of Channels in a Cell/System</a:t>
            </a:r>
          </a:p>
          <a:p>
            <a:pPr marL="738188" lvl="1" indent="-280988" eaLnBrk="1" hangingPunct="1">
              <a:spcBef>
                <a:spcPct val="20000"/>
              </a:spcBef>
              <a:buClr>
                <a:srgbClr val="FF0000"/>
              </a:buClr>
              <a:buFont typeface="Wingdings" pitchFamily="2" charset="2"/>
              <a:buChar char="v"/>
              <a:defRPr/>
            </a:pPr>
            <a:r>
              <a:rPr lang="en-US" dirty="0">
                <a:latin typeface="Arial" charset="0"/>
              </a:rPr>
              <a:t>Based on a Statistical Behavior of Users</a:t>
            </a:r>
          </a:p>
          <a:p>
            <a:pPr marL="738188" lvl="1" indent="-280988" eaLnBrk="1" hangingPunct="1">
              <a:spcBef>
                <a:spcPct val="20000"/>
              </a:spcBef>
              <a:buClr>
                <a:srgbClr val="FF0000"/>
              </a:buClr>
              <a:buFont typeface="Wingdings" pitchFamily="2" charset="2"/>
              <a:buChar char="v"/>
              <a:defRPr/>
            </a:pPr>
            <a:r>
              <a:rPr lang="en-US" dirty="0">
                <a:latin typeface="Arial" charset="0"/>
              </a:rPr>
              <a:t>All PSTN/Cellular Radio Systems Exploit </a:t>
            </a:r>
            <a:r>
              <a:rPr lang="en-US" dirty="0" err="1">
                <a:latin typeface="Arial" charset="0"/>
              </a:rPr>
              <a:t>Trunking</a:t>
            </a:r>
            <a:r>
              <a:rPr lang="en-US" dirty="0">
                <a:latin typeface="Arial" charset="0"/>
              </a:rPr>
              <a:t> to Cover a Large User Community with their Limited Number of Circuits / Frequency Spectrum</a:t>
            </a:r>
          </a:p>
        </p:txBody>
      </p:sp>
    </p:spTree>
    <p:extLst>
      <p:ext uri="{BB962C8B-B14F-4D97-AF65-F5344CB8AC3E}">
        <p14:creationId xmlns:p14="http://schemas.microsoft.com/office/powerpoint/2010/main" val="52852484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85204D1D-7527-886D-8C65-904BCE1063DD}"/>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E8D3CC6-B0D2-4D35-8D5B-EAA52AC8C70A}" type="slidenum">
              <a:rPr lang="en-US" altLang="en-US">
                <a:latin typeface="Arial" panose="020B0604020202020204" pitchFamily="34" charset="0"/>
              </a:rPr>
              <a:pPr/>
              <a:t>157</a:t>
            </a:fld>
            <a:endParaRPr lang="en-US" altLang="en-US">
              <a:latin typeface="Arial" panose="020B0604020202020204" pitchFamily="34" charset="0"/>
            </a:endParaRPr>
          </a:p>
        </p:txBody>
      </p:sp>
      <p:sp>
        <p:nvSpPr>
          <p:cNvPr id="409602" name="Rectangle 2">
            <a:extLst>
              <a:ext uri="{FF2B5EF4-FFF2-40B4-BE49-F238E27FC236}">
                <a16:creationId xmlns:a16="http://schemas.microsoft.com/office/drawing/2014/main" id="{2DA5D693-BA80-02ED-2F3F-11A44AE4B50E}"/>
              </a:ext>
            </a:extLst>
          </p:cNvPr>
          <p:cNvSpPr>
            <a:spLocks noGrp="1" noChangeArrowheads="1"/>
          </p:cNvSpPr>
          <p:nvPr>
            <p:ph type="ctrTitle" idx="4294967295"/>
          </p:nvPr>
        </p:nvSpPr>
        <p:spPr>
          <a:xfrm>
            <a:off x="0" y="152400"/>
            <a:ext cx="5791200" cy="914400"/>
          </a:xfrm>
        </p:spPr>
        <p:txBody>
          <a:bodyPr/>
          <a:lstStyle/>
          <a:p>
            <a:pPr algn="l" eaLnBrk="1" hangingPunct="1">
              <a:defRPr/>
            </a:pP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6867" name="Line 3">
            <a:extLst>
              <a:ext uri="{FF2B5EF4-FFF2-40B4-BE49-F238E27FC236}">
                <a16:creationId xmlns:a16="http://schemas.microsoft.com/office/drawing/2014/main" id="{6BF0C4BA-AAB9-5F5B-D78F-DA49D66D11A3}"/>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09604" name="Rectangle 4">
            <a:extLst>
              <a:ext uri="{FF2B5EF4-FFF2-40B4-BE49-F238E27FC236}">
                <a16:creationId xmlns:a16="http://schemas.microsoft.com/office/drawing/2014/main" id="{39E04610-CA21-CF80-D856-A4B54F156E0B}"/>
              </a:ext>
            </a:extLst>
          </p:cNvPr>
          <p:cNvSpPr>
            <a:spLocks noChangeArrowheads="1"/>
          </p:cNvSpPr>
          <p:nvPr/>
        </p:nvSpPr>
        <p:spPr bwMode="auto">
          <a:xfrm>
            <a:off x="609600" y="1066800"/>
            <a:ext cx="7924800" cy="519113"/>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p:txBody>
      </p:sp>
      <p:sp>
        <p:nvSpPr>
          <p:cNvPr id="409606" name="Rectangle 6">
            <a:extLst>
              <a:ext uri="{FF2B5EF4-FFF2-40B4-BE49-F238E27FC236}">
                <a16:creationId xmlns:a16="http://schemas.microsoft.com/office/drawing/2014/main" id="{1B509BCE-61DB-394A-D3E5-4A13899B7218}"/>
              </a:ext>
            </a:extLst>
          </p:cNvPr>
          <p:cNvSpPr>
            <a:spLocks noChangeArrowheads="1"/>
          </p:cNvSpPr>
          <p:nvPr/>
        </p:nvSpPr>
        <p:spPr bwMode="auto">
          <a:xfrm>
            <a:off x="228600" y="1600200"/>
            <a:ext cx="8686800" cy="4953000"/>
          </a:xfrm>
          <a:prstGeom prst="rect">
            <a:avLst/>
          </a:prstGeom>
          <a:noFill/>
          <a:ln w="9525">
            <a:noFill/>
            <a:miter lim="800000"/>
            <a:headEnd/>
            <a:tailEnd/>
          </a:ln>
          <a:effectLst/>
        </p:spPr>
        <p:txBody>
          <a:bodyPr/>
          <a:lstStyle/>
          <a:p>
            <a:pPr eaLnBrk="1" hangingPunct="1">
              <a:spcBef>
                <a:spcPct val="20000"/>
              </a:spcBef>
              <a:buClr>
                <a:srgbClr val="FF0000"/>
              </a:buClr>
              <a:defRPr/>
            </a:pPr>
            <a:r>
              <a:rPr lang="en-US" sz="2000" b="1" u="sng" dirty="0">
                <a:latin typeface="Arial" charset="0"/>
              </a:rPr>
              <a:t>Key Definitions</a:t>
            </a:r>
            <a:r>
              <a:rPr lang="en-US" sz="2000" b="1" dirty="0">
                <a:solidFill>
                  <a:schemeClr val="bg1"/>
                </a:solidFill>
                <a:latin typeface="Arial" charset="0"/>
              </a:rPr>
              <a:t> Terminology</a:t>
            </a:r>
          </a:p>
          <a:p>
            <a:pPr marL="692150" lvl="1" indent="-234950" eaLnBrk="1" hangingPunct="1">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Call Set up Time</a:t>
            </a:r>
            <a:r>
              <a:rPr lang="en-US" sz="2000" dirty="0">
                <a:solidFill>
                  <a:srgbClr val="FF0000"/>
                </a:solidFill>
                <a:latin typeface="Arial" charset="0"/>
              </a:rPr>
              <a:t>:</a:t>
            </a:r>
            <a:r>
              <a:rPr lang="en-US" b="1" dirty="0">
                <a:latin typeface="Arial" charset="0"/>
              </a:rPr>
              <a:t> </a:t>
            </a:r>
            <a:r>
              <a:rPr lang="en-US" dirty="0">
                <a:latin typeface="Arial" charset="0"/>
              </a:rPr>
              <a:t>Time Required to Allocate a Trunked Radio Channel to a Requesting User</a:t>
            </a:r>
          </a:p>
          <a:p>
            <a:pPr marL="692150" lvl="1" indent="-234950" eaLnBrk="1" hangingPunct="1">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Blocked/Lost Call</a:t>
            </a:r>
            <a:r>
              <a:rPr lang="en-US" sz="2000" dirty="0">
                <a:solidFill>
                  <a:srgbClr val="FFFF00"/>
                </a:solidFill>
                <a:latin typeface="Arial" charset="0"/>
              </a:rPr>
              <a:t>:</a:t>
            </a:r>
            <a:r>
              <a:rPr lang="en-US" dirty="0">
                <a:solidFill>
                  <a:srgbClr val="FFFF00"/>
                </a:solidFill>
                <a:latin typeface="Arial" charset="0"/>
              </a:rPr>
              <a:t> </a:t>
            </a:r>
            <a:r>
              <a:rPr lang="en-US" dirty="0">
                <a:latin typeface="Arial" charset="0"/>
              </a:rPr>
              <a:t>A Call that can not be Completed at the Time of the Request, due to Congestion</a:t>
            </a:r>
          </a:p>
          <a:p>
            <a:pPr marL="692150" lvl="1" indent="-234950" eaLnBrk="1" hangingPunct="1">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Holding Time</a:t>
            </a:r>
            <a:r>
              <a:rPr lang="en-US" sz="2000" dirty="0">
                <a:solidFill>
                  <a:srgbClr val="FF0000"/>
                </a:solidFill>
                <a:latin typeface="Arial" charset="0"/>
              </a:rPr>
              <a:t>:</a:t>
            </a:r>
            <a:r>
              <a:rPr lang="en-US" dirty="0">
                <a:latin typeface="Arial" charset="0"/>
              </a:rPr>
              <a:t> Average Duration of a typical Call, denoted by H</a:t>
            </a:r>
          </a:p>
          <a:p>
            <a:pPr marL="692150" lvl="1" indent="-234950" eaLnBrk="1" hangingPunct="1">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Request Rate</a:t>
            </a:r>
            <a:r>
              <a:rPr lang="en-US" sz="2000" dirty="0">
                <a:solidFill>
                  <a:srgbClr val="FFFF00"/>
                </a:solidFill>
                <a:latin typeface="Arial" charset="0"/>
              </a:rPr>
              <a:t>:</a:t>
            </a:r>
            <a:r>
              <a:rPr lang="en-US" dirty="0">
                <a:solidFill>
                  <a:srgbClr val="FFFF00"/>
                </a:solidFill>
                <a:latin typeface="Arial" charset="0"/>
              </a:rPr>
              <a:t> </a:t>
            </a:r>
            <a:r>
              <a:rPr lang="en-US" dirty="0">
                <a:latin typeface="Arial" charset="0"/>
              </a:rPr>
              <a:t>Average Number of Call Requests/Unit Time [denoted by  </a:t>
            </a:r>
            <a:r>
              <a:rPr lang="en-US" dirty="0">
                <a:latin typeface="Arial" charset="0"/>
                <a:sym typeface="Symbol" pitchFamily="18" charset="2"/>
              </a:rPr>
              <a:t></a:t>
            </a:r>
            <a:r>
              <a:rPr lang="en-US" dirty="0">
                <a:latin typeface="Arial" charset="0"/>
              </a:rPr>
              <a:t>] </a:t>
            </a:r>
          </a:p>
          <a:p>
            <a:pPr marL="692150" lvl="1" indent="-234950" eaLnBrk="1" hangingPunct="1">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Traffic Intensity </a:t>
            </a:r>
            <a:r>
              <a:rPr lang="en-US" sz="2000" dirty="0">
                <a:solidFill>
                  <a:srgbClr val="FF0000"/>
                </a:solidFill>
                <a:latin typeface="Arial" charset="0"/>
              </a:rPr>
              <a:t>:</a:t>
            </a:r>
            <a:r>
              <a:rPr lang="en-US" dirty="0">
                <a:latin typeface="Arial" charset="0"/>
              </a:rPr>
              <a:t> Average Channel Occupancy, measured in </a:t>
            </a:r>
            <a:r>
              <a:rPr lang="en-US" dirty="0" err="1">
                <a:latin typeface="Arial" charset="0"/>
              </a:rPr>
              <a:t>Earlings</a:t>
            </a:r>
            <a:r>
              <a:rPr lang="en-US" dirty="0">
                <a:latin typeface="Arial" charset="0"/>
              </a:rPr>
              <a:t>/ Measure of channel time utilization or the average</a:t>
            </a:r>
          </a:p>
          <a:p>
            <a:pPr algn="ctr">
              <a:lnSpc>
                <a:spcPct val="100000"/>
              </a:lnSpc>
              <a:spcBef>
                <a:spcPts val="5"/>
              </a:spcBef>
            </a:pPr>
            <a:r>
              <a:rPr lang="en-US" dirty="0">
                <a:latin typeface="Arial" charset="0"/>
              </a:rPr>
              <a:t>channel occupancy measured in Erlangs. Dimensionless quantity.</a:t>
            </a:r>
          </a:p>
          <a:p>
            <a:pPr algn="ctr">
              <a:lnSpc>
                <a:spcPct val="100000"/>
              </a:lnSpc>
            </a:pPr>
            <a:r>
              <a:rPr lang="en-US" dirty="0">
                <a:latin typeface="Arial" charset="0"/>
              </a:rPr>
              <a:t>Denoted by A</a:t>
            </a:r>
          </a:p>
          <a:p>
            <a:pPr marL="692150" lvl="1" indent="-234950" eaLnBrk="1" hangingPunct="1">
              <a:spcBef>
                <a:spcPct val="20000"/>
              </a:spcBef>
              <a:buClr>
                <a:srgbClr val="FF0000"/>
              </a:buClr>
              <a:buFont typeface="Wingdings" pitchFamily="2" charset="2"/>
              <a:buNone/>
              <a:defRPr/>
            </a:pPr>
            <a:r>
              <a:rPr lang="en-US" dirty="0">
                <a:latin typeface="Arial" charset="0"/>
              </a:rPr>
              <a:t>	A Channel that Remains Occupied Cent/Cent [All the Time] is said to Carry a Traffic of One </a:t>
            </a:r>
            <a:r>
              <a:rPr lang="en-US" dirty="0" err="1">
                <a:latin typeface="Arial" charset="0"/>
              </a:rPr>
              <a:t>Earling</a:t>
            </a:r>
            <a:r>
              <a:rPr lang="en-US" dirty="0">
                <a:latin typeface="Arial" charset="0"/>
              </a:rPr>
              <a:t>. For Example, if a Channel remained busy for 1 hr/hr or 1 min/min , its Traffic Intensity is 1 </a:t>
            </a:r>
            <a:r>
              <a:rPr lang="en-US" dirty="0" err="1">
                <a:latin typeface="Arial" charset="0"/>
              </a:rPr>
              <a:t>Earling</a:t>
            </a:r>
            <a:r>
              <a:rPr lang="en-US" dirty="0">
                <a:latin typeface="Arial" charset="0"/>
              </a:rPr>
              <a:t>. And, a Channel that remained under use for 30 </a:t>
            </a:r>
            <a:r>
              <a:rPr lang="en-US" dirty="0" err="1">
                <a:latin typeface="Arial" charset="0"/>
              </a:rPr>
              <a:t>mins</a:t>
            </a:r>
            <a:r>
              <a:rPr lang="en-US" dirty="0">
                <a:latin typeface="Arial" charset="0"/>
              </a:rPr>
              <a:t> in an hr, its Traffic Intensity is 0.5 </a:t>
            </a:r>
            <a:r>
              <a:rPr lang="en-US" dirty="0" err="1">
                <a:latin typeface="Arial" charset="0"/>
              </a:rPr>
              <a:t>Earling</a:t>
            </a:r>
            <a:r>
              <a:rPr lang="en-US" dirty="0">
                <a:latin typeface="Arial" charset="0"/>
              </a:rPr>
              <a:t> [Denoted by A]</a:t>
            </a:r>
          </a:p>
          <a:p>
            <a:pPr marL="692150" lvl="1" indent="-234950" eaLnBrk="1" hangingPunct="1">
              <a:spcBef>
                <a:spcPct val="20000"/>
              </a:spcBef>
              <a:buClr>
                <a:srgbClr val="FF0000"/>
              </a:buClr>
              <a:buFont typeface="Wingdings" pitchFamily="2" charset="2"/>
              <a:buNone/>
              <a:defRPr/>
            </a:pPr>
            <a:endParaRPr lang="en-US" b="1" dirty="0">
              <a:latin typeface="Arial" charset="0"/>
            </a:endParaRPr>
          </a:p>
        </p:txBody>
      </p:sp>
    </p:spTree>
  </p:cSld>
  <p:clrMapOvr>
    <a:overrideClrMapping bg1="lt1" tx1="dk1" bg2="lt2" tx2="dk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63E1A8-2330-FBDD-4E72-DF5C9419C710}"/>
              </a:ext>
            </a:extLst>
          </p:cNvPr>
          <p:cNvSpPr txBox="1"/>
          <p:nvPr/>
        </p:nvSpPr>
        <p:spPr>
          <a:xfrm>
            <a:off x="152400" y="152400"/>
            <a:ext cx="4572000" cy="584775"/>
          </a:xfrm>
          <a:prstGeom prst="rect">
            <a:avLst/>
          </a:prstGeom>
          <a:noFill/>
        </p:spPr>
        <p:txBody>
          <a:bodyPr wrap="square">
            <a:spAutoFit/>
          </a:bodyPr>
          <a:lstStyle/>
          <a:p>
            <a:r>
              <a:rPr lang="en-IN" sz="3200" b="0" u="sng" spc="-20" dirty="0">
                <a:latin typeface="Times New Roman"/>
                <a:cs typeface="Times New Roman"/>
              </a:rPr>
              <a:t>Erlang-</a:t>
            </a:r>
            <a:r>
              <a:rPr lang="en-IN" sz="3200" b="0" u="sng" dirty="0">
                <a:latin typeface="Times New Roman"/>
                <a:cs typeface="Times New Roman"/>
              </a:rPr>
              <a:t>a</a:t>
            </a:r>
            <a:r>
              <a:rPr lang="en-IN" sz="3200" b="0" u="sng" spc="-20" dirty="0">
                <a:latin typeface="Times New Roman"/>
                <a:cs typeface="Times New Roman"/>
              </a:rPr>
              <a:t> </a:t>
            </a:r>
            <a:r>
              <a:rPr lang="en-IN" sz="3200" b="0" u="sng" dirty="0">
                <a:latin typeface="Times New Roman"/>
                <a:cs typeface="Times New Roman"/>
              </a:rPr>
              <a:t>unit</a:t>
            </a:r>
            <a:r>
              <a:rPr lang="en-IN" sz="3200" b="0" u="sng" spc="-30" dirty="0">
                <a:latin typeface="Times New Roman"/>
                <a:cs typeface="Times New Roman"/>
              </a:rPr>
              <a:t> </a:t>
            </a:r>
            <a:r>
              <a:rPr lang="en-IN" sz="3200" b="0" u="sng" dirty="0">
                <a:latin typeface="Times New Roman"/>
                <a:cs typeface="Times New Roman"/>
              </a:rPr>
              <a:t>of</a:t>
            </a:r>
            <a:r>
              <a:rPr lang="en-IN" sz="3200" b="0" u="sng" spc="-20" dirty="0">
                <a:latin typeface="Times New Roman"/>
                <a:cs typeface="Times New Roman"/>
              </a:rPr>
              <a:t> </a:t>
            </a:r>
            <a:r>
              <a:rPr lang="en-IN" sz="3200" b="0" u="sng" spc="-10" dirty="0">
                <a:latin typeface="Times New Roman"/>
                <a:cs typeface="Times New Roman"/>
              </a:rPr>
              <a:t>traffic</a:t>
            </a:r>
            <a:endParaRPr lang="en-IN" sz="3200" u="sng" dirty="0"/>
          </a:p>
        </p:txBody>
      </p:sp>
      <p:sp>
        <p:nvSpPr>
          <p:cNvPr id="5" name="TextBox 4">
            <a:extLst>
              <a:ext uri="{FF2B5EF4-FFF2-40B4-BE49-F238E27FC236}">
                <a16:creationId xmlns:a16="http://schemas.microsoft.com/office/drawing/2014/main" id="{6466B534-D811-EAB0-3699-1ECE5EC021BC}"/>
              </a:ext>
            </a:extLst>
          </p:cNvPr>
          <p:cNvSpPr txBox="1"/>
          <p:nvPr/>
        </p:nvSpPr>
        <p:spPr>
          <a:xfrm>
            <a:off x="228600" y="990600"/>
            <a:ext cx="8534400" cy="5976508"/>
          </a:xfrm>
          <a:prstGeom prst="rect">
            <a:avLst/>
          </a:prstGeom>
          <a:noFill/>
        </p:spPr>
        <p:txBody>
          <a:bodyPr wrap="square">
            <a:spAutoFit/>
          </a:bodyPr>
          <a:lstStyle/>
          <a:p>
            <a:pPr marL="10795" algn="ctr">
              <a:lnSpc>
                <a:spcPct val="100000"/>
              </a:lnSpc>
              <a:spcBef>
                <a:spcPts val="795"/>
              </a:spcBef>
            </a:pPr>
            <a:r>
              <a:rPr lang="en-US" sz="1800" dirty="0">
                <a:latin typeface="Arial"/>
                <a:cs typeface="Arial"/>
              </a:rPr>
              <a:t>An</a:t>
            </a:r>
            <a:r>
              <a:rPr lang="en-US" sz="1800" spc="-5" dirty="0">
                <a:latin typeface="Arial"/>
                <a:cs typeface="Arial"/>
              </a:rPr>
              <a:t> </a:t>
            </a:r>
            <a:r>
              <a:rPr lang="en-US" sz="1800" dirty="0">
                <a:latin typeface="Arial"/>
                <a:cs typeface="Arial"/>
              </a:rPr>
              <a:t>Erlang</a:t>
            </a:r>
            <a:r>
              <a:rPr lang="en-US" sz="1800" spc="-30" dirty="0">
                <a:latin typeface="Arial"/>
                <a:cs typeface="Arial"/>
              </a:rPr>
              <a:t> </a:t>
            </a:r>
            <a:r>
              <a:rPr lang="en-US" sz="1800" dirty="0">
                <a:latin typeface="Arial"/>
                <a:cs typeface="Arial"/>
              </a:rPr>
              <a:t>is</a:t>
            </a:r>
            <a:r>
              <a:rPr lang="en-US" sz="1800" spc="5" dirty="0">
                <a:latin typeface="Arial"/>
                <a:cs typeface="Arial"/>
              </a:rPr>
              <a:t> </a:t>
            </a:r>
            <a:r>
              <a:rPr lang="en-US" sz="1800" dirty="0">
                <a:latin typeface="Arial"/>
                <a:cs typeface="Arial"/>
              </a:rPr>
              <a:t>a</a:t>
            </a:r>
            <a:r>
              <a:rPr lang="en-US" sz="1800" spc="-25" dirty="0">
                <a:latin typeface="Arial"/>
                <a:cs typeface="Arial"/>
              </a:rPr>
              <a:t> </a:t>
            </a:r>
            <a:r>
              <a:rPr lang="en-US" sz="1800" dirty="0">
                <a:latin typeface="Arial"/>
                <a:cs typeface="Arial"/>
              </a:rPr>
              <a:t>unit</a:t>
            </a:r>
            <a:r>
              <a:rPr lang="en-US" sz="1800" spc="15" dirty="0">
                <a:latin typeface="Arial"/>
                <a:cs typeface="Arial"/>
              </a:rPr>
              <a:t> </a:t>
            </a:r>
            <a:r>
              <a:rPr lang="en-US" sz="1800" dirty="0">
                <a:latin typeface="Arial"/>
                <a:cs typeface="Arial"/>
              </a:rPr>
              <a:t>of</a:t>
            </a:r>
            <a:r>
              <a:rPr lang="en-US" sz="1800" spc="-15" dirty="0">
                <a:latin typeface="Arial"/>
                <a:cs typeface="Arial"/>
              </a:rPr>
              <a:t> </a:t>
            </a:r>
            <a:r>
              <a:rPr lang="en-US" sz="1800" dirty="0">
                <a:latin typeface="Arial"/>
                <a:cs typeface="Arial"/>
              </a:rPr>
              <a:t>telecommunications</a:t>
            </a:r>
            <a:r>
              <a:rPr lang="en-US" sz="1800" spc="-45" dirty="0">
                <a:latin typeface="Arial"/>
                <a:cs typeface="Arial"/>
              </a:rPr>
              <a:t> </a:t>
            </a:r>
            <a:r>
              <a:rPr lang="en-US" sz="1800" dirty="0">
                <a:latin typeface="Arial"/>
                <a:cs typeface="Arial"/>
              </a:rPr>
              <a:t>traffic</a:t>
            </a:r>
            <a:r>
              <a:rPr lang="en-US" sz="1800" spc="-90" dirty="0">
                <a:latin typeface="Arial"/>
                <a:cs typeface="Arial"/>
              </a:rPr>
              <a:t> </a:t>
            </a:r>
            <a:r>
              <a:rPr lang="en-US" sz="1800" spc="-10" dirty="0">
                <a:latin typeface="Arial"/>
                <a:cs typeface="Arial"/>
              </a:rPr>
              <a:t>measurement.</a:t>
            </a:r>
            <a:endParaRPr lang="en-US" sz="1800" dirty="0">
              <a:latin typeface="Arial"/>
              <a:cs typeface="Arial"/>
            </a:endParaRPr>
          </a:p>
          <a:p>
            <a:pPr algn="ctr">
              <a:lnSpc>
                <a:spcPct val="100000"/>
              </a:lnSpc>
              <a:spcBef>
                <a:spcPts val="815"/>
              </a:spcBef>
            </a:pPr>
            <a:r>
              <a:rPr lang="en-US" sz="1800" dirty="0">
                <a:latin typeface="Arial"/>
                <a:cs typeface="Arial"/>
              </a:rPr>
              <a:t>Erlang</a:t>
            </a:r>
            <a:r>
              <a:rPr lang="en-US" sz="1800" spc="-30" dirty="0">
                <a:latin typeface="Arial"/>
                <a:cs typeface="Arial"/>
              </a:rPr>
              <a:t> </a:t>
            </a:r>
            <a:r>
              <a:rPr lang="en-US" sz="1800" dirty="0">
                <a:latin typeface="Arial"/>
                <a:cs typeface="Arial"/>
              </a:rPr>
              <a:t>represents</a:t>
            </a:r>
            <a:r>
              <a:rPr lang="en-US" sz="1800" spc="-65" dirty="0">
                <a:latin typeface="Arial"/>
                <a:cs typeface="Arial"/>
              </a:rPr>
              <a:t> </a:t>
            </a:r>
            <a:r>
              <a:rPr lang="en-US" sz="1800" dirty="0">
                <a:latin typeface="Arial"/>
                <a:cs typeface="Arial"/>
              </a:rPr>
              <a:t>the</a:t>
            </a:r>
            <a:r>
              <a:rPr lang="en-US" sz="1800" spc="-40" dirty="0">
                <a:latin typeface="Arial"/>
                <a:cs typeface="Arial"/>
              </a:rPr>
              <a:t> </a:t>
            </a:r>
            <a:r>
              <a:rPr lang="en-US" sz="1800" dirty="0">
                <a:solidFill>
                  <a:srgbClr val="FF0000"/>
                </a:solidFill>
                <a:latin typeface="Arial"/>
                <a:cs typeface="Arial"/>
              </a:rPr>
              <a:t>continuous</a:t>
            </a:r>
            <a:r>
              <a:rPr lang="en-US" sz="1800" spc="-45" dirty="0">
                <a:solidFill>
                  <a:srgbClr val="FF0000"/>
                </a:solidFill>
                <a:latin typeface="Arial"/>
                <a:cs typeface="Arial"/>
              </a:rPr>
              <a:t> </a:t>
            </a:r>
            <a:r>
              <a:rPr lang="en-US" sz="1800" dirty="0">
                <a:solidFill>
                  <a:srgbClr val="FF0000"/>
                </a:solidFill>
                <a:latin typeface="Arial"/>
                <a:cs typeface="Arial"/>
              </a:rPr>
              <a:t>use</a:t>
            </a:r>
            <a:r>
              <a:rPr lang="en-US" sz="1800" spc="-25" dirty="0">
                <a:solidFill>
                  <a:srgbClr val="FF0000"/>
                </a:solidFill>
                <a:latin typeface="Arial"/>
                <a:cs typeface="Arial"/>
              </a:rPr>
              <a:t> </a:t>
            </a:r>
            <a:r>
              <a:rPr lang="en-US" sz="1800" dirty="0">
                <a:solidFill>
                  <a:srgbClr val="FF0000"/>
                </a:solidFill>
                <a:latin typeface="Arial"/>
                <a:cs typeface="Arial"/>
              </a:rPr>
              <a:t>of</a:t>
            </a:r>
            <a:r>
              <a:rPr lang="en-US" sz="1800" spc="-40" dirty="0">
                <a:solidFill>
                  <a:srgbClr val="FF0000"/>
                </a:solidFill>
                <a:latin typeface="Arial"/>
                <a:cs typeface="Arial"/>
              </a:rPr>
              <a:t> </a:t>
            </a:r>
            <a:r>
              <a:rPr lang="en-US" sz="1800" dirty="0">
                <a:solidFill>
                  <a:srgbClr val="FF0000"/>
                </a:solidFill>
                <a:latin typeface="Arial"/>
                <a:cs typeface="Arial"/>
              </a:rPr>
              <a:t>one</a:t>
            </a:r>
            <a:r>
              <a:rPr lang="en-US" sz="1800" spc="-30" dirty="0">
                <a:solidFill>
                  <a:srgbClr val="FF0000"/>
                </a:solidFill>
                <a:latin typeface="Arial"/>
                <a:cs typeface="Arial"/>
              </a:rPr>
              <a:t> </a:t>
            </a:r>
            <a:r>
              <a:rPr lang="en-US" sz="1800" dirty="0">
                <a:solidFill>
                  <a:srgbClr val="FF0000"/>
                </a:solidFill>
                <a:latin typeface="Arial"/>
                <a:cs typeface="Arial"/>
              </a:rPr>
              <a:t>voice</a:t>
            </a:r>
            <a:r>
              <a:rPr lang="en-US" sz="1800" spc="-35" dirty="0">
                <a:solidFill>
                  <a:srgbClr val="FF0000"/>
                </a:solidFill>
                <a:latin typeface="Arial"/>
                <a:cs typeface="Arial"/>
              </a:rPr>
              <a:t> </a:t>
            </a:r>
            <a:r>
              <a:rPr lang="en-US" sz="1800" spc="-10" dirty="0">
                <a:solidFill>
                  <a:srgbClr val="FF0000"/>
                </a:solidFill>
                <a:latin typeface="Arial"/>
                <a:cs typeface="Arial"/>
              </a:rPr>
              <a:t>path</a:t>
            </a:r>
            <a:r>
              <a:rPr lang="en-US" sz="1800" spc="-10" dirty="0">
                <a:latin typeface="Arial"/>
                <a:cs typeface="Arial"/>
              </a:rPr>
              <a:t>.</a:t>
            </a:r>
            <a:endParaRPr lang="en-US" sz="1800" dirty="0">
              <a:latin typeface="Arial"/>
              <a:cs typeface="Arial"/>
            </a:endParaRPr>
          </a:p>
          <a:p>
            <a:pPr algn="ctr">
              <a:lnSpc>
                <a:spcPct val="100000"/>
              </a:lnSpc>
              <a:spcBef>
                <a:spcPts val="795"/>
              </a:spcBef>
            </a:pPr>
            <a:r>
              <a:rPr lang="en-US" sz="1800" dirty="0">
                <a:latin typeface="Arial"/>
                <a:cs typeface="Arial"/>
              </a:rPr>
              <a:t>It</a:t>
            </a:r>
            <a:r>
              <a:rPr lang="en-US" sz="1800" spc="-15" dirty="0">
                <a:latin typeface="Arial"/>
                <a:cs typeface="Arial"/>
              </a:rPr>
              <a:t> </a:t>
            </a:r>
            <a:r>
              <a:rPr lang="en-US" sz="1800" dirty="0">
                <a:latin typeface="Arial"/>
                <a:cs typeface="Arial"/>
              </a:rPr>
              <a:t>is</a:t>
            </a:r>
            <a:r>
              <a:rPr lang="en-US" sz="1800" spc="-25" dirty="0">
                <a:latin typeface="Arial"/>
                <a:cs typeface="Arial"/>
              </a:rPr>
              <a:t> </a:t>
            </a:r>
            <a:r>
              <a:rPr lang="en-US" sz="1800" dirty="0">
                <a:latin typeface="Arial"/>
                <a:cs typeface="Arial"/>
              </a:rPr>
              <a:t>used</a:t>
            </a:r>
            <a:r>
              <a:rPr lang="en-US" sz="1800" spc="-5" dirty="0">
                <a:latin typeface="Arial"/>
                <a:cs typeface="Arial"/>
              </a:rPr>
              <a:t> </a:t>
            </a:r>
            <a:r>
              <a:rPr lang="en-US" sz="1800" dirty="0">
                <a:latin typeface="Arial"/>
                <a:cs typeface="Arial"/>
              </a:rPr>
              <a:t>to</a:t>
            </a:r>
            <a:r>
              <a:rPr lang="en-US" sz="1800" spc="-30" dirty="0">
                <a:latin typeface="Arial"/>
                <a:cs typeface="Arial"/>
              </a:rPr>
              <a:t> </a:t>
            </a:r>
            <a:r>
              <a:rPr lang="en-US" sz="1800" dirty="0">
                <a:latin typeface="Arial"/>
                <a:cs typeface="Arial"/>
              </a:rPr>
              <a:t>describe</a:t>
            </a:r>
            <a:r>
              <a:rPr lang="en-US" sz="1800" spc="-25" dirty="0">
                <a:latin typeface="Arial"/>
                <a:cs typeface="Arial"/>
              </a:rPr>
              <a:t> </a:t>
            </a:r>
            <a:r>
              <a:rPr lang="en-US" sz="1800" dirty="0">
                <a:latin typeface="Arial"/>
                <a:cs typeface="Arial"/>
              </a:rPr>
              <a:t>the</a:t>
            </a:r>
            <a:r>
              <a:rPr lang="en-US" sz="1800" spc="-15" dirty="0">
                <a:latin typeface="Arial"/>
                <a:cs typeface="Arial"/>
              </a:rPr>
              <a:t> </a:t>
            </a:r>
            <a:r>
              <a:rPr lang="en-US" sz="1800" dirty="0">
                <a:solidFill>
                  <a:srgbClr val="FF0000"/>
                </a:solidFill>
                <a:latin typeface="Arial"/>
                <a:cs typeface="Arial"/>
              </a:rPr>
              <a:t>total</a:t>
            </a:r>
            <a:r>
              <a:rPr lang="en-US" sz="1800" spc="-25" dirty="0">
                <a:solidFill>
                  <a:srgbClr val="FF0000"/>
                </a:solidFill>
                <a:latin typeface="Arial"/>
                <a:cs typeface="Arial"/>
              </a:rPr>
              <a:t> </a:t>
            </a:r>
            <a:r>
              <a:rPr lang="en-US" sz="1800" dirty="0">
                <a:solidFill>
                  <a:srgbClr val="FF0000"/>
                </a:solidFill>
                <a:latin typeface="Arial"/>
                <a:cs typeface="Arial"/>
              </a:rPr>
              <a:t>traffic</a:t>
            </a:r>
            <a:r>
              <a:rPr lang="en-US" sz="1800" spc="-90" dirty="0">
                <a:solidFill>
                  <a:srgbClr val="FF0000"/>
                </a:solidFill>
                <a:latin typeface="Arial"/>
                <a:cs typeface="Arial"/>
              </a:rPr>
              <a:t> </a:t>
            </a:r>
            <a:r>
              <a:rPr lang="en-US" sz="1800" dirty="0">
                <a:solidFill>
                  <a:srgbClr val="FF0000"/>
                </a:solidFill>
                <a:latin typeface="Arial"/>
                <a:cs typeface="Arial"/>
              </a:rPr>
              <a:t>volume</a:t>
            </a:r>
            <a:r>
              <a:rPr lang="en-US" sz="1800" spc="25" dirty="0">
                <a:solidFill>
                  <a:srgbClr val="FF0000"/>
                </a:solidFill>
                <a:latin typeface="Arial"/>
                <a:cs typeface="Arial"/>
              </a:rPr>
              <a:t> </a:t>
            </a:r>
            <a:r>
              <a:rPr lang="en-US" sz="1800" dirty="0">
                <a:solidFill>
                  <a:srgbClr val="FF0000"/>
                </a:solidFill>
                <a:latin typeface="Arial"/>
                <a:cs typeface="Arial"/>
              </a:rPr>
              <a:t>of</a:t>
            </a:r>
            <a:r>
              <a:rPr lang="en-US" sz="1800" spc="-15" dirty="0">
                <a:solidFill>
                  <a:srgbClr val="FF0000"/>
                </a:solidFill>
                <a:latin typeface="Arial"/>
                <a:cs typeface="Arial"/>
              </a:rPr>
              <a:t> </a:t>
            </a:r>
            <a:r>
              <a:rPr lang="en-US" sz="1800" dirty="0">
                <a:solidFill>
                  <a:srgbClr val="FF0000"/>
                </a:solidFill>
                <a:latin typeface="Arial"/>
                <a:cs typeface="Arial"/>
              </a:rPr>
              <a:t>one</a:t>
            </a:r>
            <a:r>
              <a:rPr lang="en-US" sz="1800" spc="-30" dirty="0">
                <a:solidFill>
                  <a:srgbClr val="FF0000"/>
                </a:solidFill>
                <a:latin typeface="Arial"/>
                <a:cs typeface="Arial"/>
              </a:rPr>
              <a:t> </a:t>
            </a:r>
            <a:r>
              <a:rPr lang="en-US" sz="1800" spc="-20" dirty="0">
                <a:solidFill>
                  <a:srgbClr val="FF0000"/>
                </a:solidFill>
                <a:latin typeface="Arial"/>
                <a:cs typeface="Arial"/>
              </a:rPr>
              <a:t>hour</a:t>
            </a:r>
            <a:endParaRPr lang="en-US" sz="1800" dirty="0">
              <a:solidFill>
                <a:srgbClr val="FF0000"/>
              </a:solidFill>
              <a:latin typeface="Arial"/>
              <a:cs typeface="Arial"/>
            </a:endParaRPr>
          </a:p>
          <a:p>
            <a:pPr marR="1270" algn="ctr">
              <a:lnSpc>
                <a:spcPct val="100000"/>
              </a:lnSpc>
              <a:spcBef>
                <a:spcPts val="795"/>
              </a:spcBef>
            </a:pPr>
            <a:r>
              <a:rPr lang="en-US" sz="1800" dirty="0">
                <a:latin typeface="Arial"/>
                <a:cs typeface="Arial"/>
              </a:rPr>
              <a:t>A</a:t>
            </a:r>
            <a:r>
              <a:rPr lang="en-US" sz="1800" spc="-35" dirty="0">
                <a:latin typeface="Arial"/>
                <a:cs typeface="Arial"/>
              </a:rPr>
              <a:t> </a:t>
            </a:r>
            <a:r>
              <a:rPr lang="en-US" sz="1800" dirty="0">
                <a:latin typeface="Arial"/>
                <a:cs typeface="Arial"/>
              </a:rPr>
              <a:t>channel</a:t>
            </a:r>
            <a:r>
              <a:rPr lang="en-US" sz="1800" spc="-15" dirty="0">
                <a:latin typeface="Arial"/>
                <a:cs typeface="Arial"/>
              </a:rPr>
              <a:t> </a:t>
            </a:r>
            <a:r>
              <a:rPr lang="en-US" sz="1800" dirty="0">
                <a:latin typeface="Arial"/>
                <a:cs typeface="Arial"/>
              </a:rPr>
              <a:t>kept</a:t>
            </a:r>
            <a:r>
              <a:rPr lang="en-US" sz="1800" spc="-45" dirty="0">
                <a:latin typeface="Arial"/>
                <a:cs typeface="Arial"/>
              </a:rPr>
              <a:t> </a:t>
            </a:r>
            <a:r>
              <a:rPr lang="en-US" sz="1800" dirty="0">
                <a:latin typeface="Arial"/>
                <a:cs typeface="Arial"/>
              </a:rPr>
              <a:t>busy</a:t>
            </a:r>
            <a:r>
              <a:rPr lang="en-US" sz="1800" spc="-5" dirty="0">
                <a:latin typeface="Arial"/>
                <a:cs typeface="Arial"/>
              </a:rPr>
              <a:t> </a:t>
            </a:r>
            <a:r>
              <a:rPr lang="en-US" sz="1800" dirty="0">
                <a:latin typeface="Arial"/>
                <a:cs typeface="Arial"/>
              </a:rPr>
              <a:t>for</a:t>
            </a:r>
            <a:r>
              <a:rPr lang="en-US" sz="1800" spc="-105" dirty="0">
                <a:latin typeface="Arial"/>
                <a:cs typeface="Arial"/>
              </a:rPr>
              <a:t> </a:t>
            </a:r>
            <a:r>
              <a:rPr lang="en-US" sz="1800" dirty="0">
                <a:solidFill>
                  <a:srgbClr val="FF0000"/>
                </a:solidFill>
                <a:latin typeface="Arial"/>
                <a:cs typeface="Arial"/>
              </a:rPr>
              <a:t>one</a:t>
            </a:r>
            <a:r>
              <a:rPr lang="en-US" sz="1800" spc="-15" dirty="0">
                <a:solidFill>
                  <a:srgbClr val="FF0000"/>
                </a:solidFill>
                <a:latin typeface="Arial"/>
                <a:cs typeface="Arial"/>
              </a:rPr>
              <a:t> </a:t>
            </a:r>
            <a:r>
              <a:rPr lang="en-US" sz="1800" dirty="0">
                <a:solidFill>
                  <a:srgbClr val="FF0000"/>
                </a:solidFill>
                <a:latin typeface="Arial"/>
                <a:cs typeface="Arial"/>
              </a:rPr>
              <a:t>hour</a:t>
            </a:r>
            <a:r>
              <a:rPr lang="en-US" sz="1800" spc="-10" dirty="0">
                <a:solidFill>
                  <a:srgbClr val="FF0000"/>
                </a:solidFill>
                <a:latin typeface="Arial"/>
                <a:cs typeface="Arial"/>
              </a:rPr>
              <a:t> </a:t>
            </a:r>
            <a:r>
              <a:rPr lang="en-US" sz="1800" dirty="0">
                <a:latin typeface="Arial"/>
                <a:cs typeface="Arial"/>
              </a:rPr>
              <a:t>is</a:t>
            </a:r>
            <a:r>
              <a:rPr lang="en-US" sz="1800" spc="-10" dirty="0">
                <a:latin typeface="Arial"/>
                <a:cs typeface="Arial"/>
              </a:rPr>
              <a:t> </a:t>
            </a:r>
            <a:r>
              <a:rPr lang="en-US" sz="1800" dirty="0">
                <a:latin typeface="Arial"/>
                <a:cs typeface="Arial"/>
              </a:rPr>
              <a:t>defined</a:t>
            </a:r>
            <a:r>
              <a:rPr lang="en-US" sz="1800" spc="-35" dirty="0">
                <a:latin typeface="Arial"/>
                <a:cs typeface="Arial"/>
              </a:rPr>
              <a:t> </a:t>
            </a:r>
            <a:r>
              <a:rPr lang="en-US" sz="1800" dirty="0">
                <a:latin typeface="Arial"/>
                <a:cs typeface="Arial"/>
              </a:rPr>
              <a:t>as</a:t>
            </a:r>
            <a:r>
              <a:rPr lang="en-US" sz="1800" spc="-35" dirty="0">
                <a:latin typeface="Arial"/>
                <a:cs typeface="Arial"/>
              </a:rPr>
              <a:t> </a:t>
            </a:r>
            <a:r>
              <a:rPr lang="en-US" sz="1800" dirty="0">
                <a:latin typeface="Arial"/>
                <a:cs typeface="Arial"/>
              </a:rPr>
              <a:t>having</a:t>
            </a:r>
            <a:r>
              <a:rPr lang="en-US" sz="1800" spc="10" dirty="0">
                <a:latin typeface="Arial"/>
                <a:cs typeface="Arial"/>
              </a:rPr>
              <a:t> </a:t>
            </a:r>
            <a:r>
              <a:rPr lang="en-US" sz="1800" dirty="0">
                <a:latin typeface="Arial"/>
                <a:cs typeface="Arial"/>
              </a:rPr>
              <a:t>a</a:t>
            </a:r>
            <a:r>
              <a:rPr lang="en-US" sz="1800" spc="-35" dirty="0">
                <a:latin typeface="Arial"/>
                <a:cs typeface="Arial"/>
              </a:rPr>
              <a:t> </a:t>
            </a:r>
            <a:r>
              <a:rPr lang="en-US" sz="1800" dirty="0">
                <a:latin typeface="Arial"/>
                <a:cs typeface="Arial"/>
              </a:rPr>
              <a:t>load</a:t>
            </a:r>
            <a:r>
              <a:rPr lang="en-US" sz="1800" spc="-15" dirty="0">
                <a:latin typeface="Arial"/>
                <a:cs typeface="Arial"/>
              </a:rPr>
              <a:t> </a:t>
            </a:r>
            <a:r>
              <a:rPr lang="en-US" sz="1800" spc="-25" dirty="0">
                <a:latin typeface="Arial"/>
                <a:cs typeface="Arial"/>
              </a:rPr>
              <a:t>of</a:t>
            </a:r>
            <a:endParaRPr lang="en-US" sz="1800" dirty="0">
              <a:latin typeface="Arial"/>
              <a:cs typeface="Arial"/>
            </a:endParaRPr>
          </a:p>
          <a:p>
            <a:pPr algn="ctr">
              <a:lnSpc>
                <a:spcPct val="100000"/>
              </a:lnSpc>
            </a:pPr>
            <a:r>
              <a:rPr lang="en-US" sz="1800" dirty="0">
                <a:solidFill>
                  <a:srgbClr val="FF0000"/>
                </a:solidFill>
                <a:latin typeface="Arial"/>
                <a:cs typeface="Arial"/>
              </a:rPr>
              <a:t>one</a:t>
            </a:r>
            <a:r>
              <a:rPr lang="en-US" sz="1800" spc="-15" dirty="0">
                <a:solidFill>
                  <a:srgbClr val="FF0000"/>
                </a:solidFill>
                <a:latin typeface="Arial"/>
                <a:cs typeface="Arial"/>
              </a:rPr>
              <a:t> </a:t>
            </a:r>
            <a:r>
              <a:rPr lang="en-US" sz="1800" spc="-10" dirty="0">
                <a:solidFill>
                  <a:srgbClr val="FF0000"/>
                </a:solidFill>
                <a:latin typeface="Arial"/>
                <a:cs typeface="Arial"/>
              </a:rPr>
              <a:t>Erlang</a:t>
            </a:r>
            <a:endParaRPr lang="en-US" sz="1800" dirty="0">
              <a:solidFill>
                <a:srgbClr val="FF0000"/>
              </a:solidFill>
              <a:latin typeface="Arial"/>
              <a:cs typeface="Arial"/>
            </a:endParaRPr>
          </a:p>
          <a:p>
            <a:pPr marL="12700" algn="ctr">
              <a:lnSpc>
                <a:spcPct val="100000"/>
              </a:lnSpc>
              <a:spcBef>
                <a:spcPts val="819"/>
              </a:spcBef>
            </a:pPr>
            <a:r>
              <a:rPr lang="en-US" sz="1800" dirty="0">
                <a:latin typeface="Arial"/>
                <a:cs typeface="Arial"/>
              </a:rPr>
              <a:t>For</a:t>
            </a:r>
            <a:r>
              <a:rPr lang="en-US" sz="1800" spc="-10" dirty="0">
                <a:latin typeface="Arial"/>
                <a:cs typeface="Arial"/>
              </a:rPr>
              <a:t> </a:t>
            </a:r>
            <a:r>
              <a:rPr lang="en-US" sz="1800" dirty="0">
                <a:latin typeface="Arial"/>
                <a:cs typeface="Arial"/>
              </a:rPr>
              <a:t>example,</a:t>
            </a:r>
            <a:r>
              <a:rPr lang="en-US" sz="1800" spc="-15" dirty="0">
                <a:latin typeface="Arial"/>
                <a:cs typeface="Arial"/>
              </a:rPr>
              <a:t> </a:t>
            </a:r>
            <a:r>
              <a:rPr lang="en-US" sz="1800" dirty="0">
                <a:latin typeface="Arial"/>
                <a:cs typeface="Arial"/>
              </a:rPr>
              <a:t>a radio</a:t>
            </a:r>
            <a:r>
              <a:rPr lang="en-US" sz="1800" spc="-5" dirty="0">
                <a:latin typeface="Arial"/>
                <a:cs typeface="Arial"/>
              </a:rPr>
              <a:t> </a:t>
            </a:r>
            <a:r>
              <a:rPr lang="en-US" sz="1800" dirty="0">
                <a:latin typeface="Arial"/>
                <a:cs typeface="Arial"/>
              </a:rPr>
              <a:t>channel</a:t>
            </a:r>
            <a:r>
              <a:rPr lang="en-US" sz="1800" spc="-10" dirty="0">
                <a:latin typeface="Arial"/>
                <a:cs typeface="Arial"/>
              </a:rPr>
              <a:t> </a:t>
            </a:r>
            <a:r>
              <a:rPr lang="en-US" sz="1800" dirty="0">
                <a:latin typeface="Arial"/>
                <a:cs typeface="Arial"/>
              </a:rPr>
              <a:t>that</a:t>
            </a:r>
            <a:r>
              <a:rPr lang="en-US" sz="1800" spc="-35" dirty="0">
                <a:latin typeface="Arial"/>
                <a:cs typeface="Arial"/>
              </a:rPr>
              <a:t> </a:t>
            </a:r>
            <a:r>
              <a:rPr lang="en-US" sz="1800" dirty="0">
                <a:latin typeface="Arial"/>
                <a:cs typeface="Arial"/>
              </a:rPr>
              <a:t>is occupied</a:t>
            </a:r>
            <a:r>
              <a:rPr lang="en-US" sz="1800" spc="-5" dirty="0">
                <a:latin typeface="Arial"/>
                <a:cs typeface="Arial"/>
              </a:rPr>
              <a:t> </a:t>
            </a:r>
            <a:r>
              <a:rPr lang="en-US" sz="1800" dirty="0">
                <a:solidFill>
                  <a:srgbClr val="FF0000"/>
                </a:solidFill>
                <a:latin typeface="Arial"/>
                <a:cs typeface="Arial"/>
              </a:rPr>
              <a:t>for</a:t>
            </a:r>
            <a:r>
              <a:rPr lang="en-US" sz="1800" spc="-65" dirty="0">
                <a:solidFill>
                  <a:srgbClr val="FF0000"/>
                </a:solidFill>
                <a:latin typeface="Arial"/>
                <a:cs typeface="Arial"/>
              </a:rPr>
              <a:t> </a:t>
            </a:r>
            <a:r>
              <a:rPr lang="en-US" sz="1800" dirty="0">
                <a:solidFill>
                  <a:srgbClr val="FF0000"/>
                </a:solidFill>
                <a:latin typeface="Arial"/>
                <a:cs typeface="Arial"/>
              </a:rPr>
              <a:t>thirty</a:t>
            </a:r>
            <a:r>
              <a:rPr lang="en-US" sz="1800" spc="-20" dirty="0">
                <a:solidFill>
                  <a:srgbClr val="FF0000"/>
                </a:solidFill>
                <a:latin typeface="Arial"/>
                <a:cs typeface="Arial"/>
              </a:rPr>
              <a:t> </a:t>
            </a:r>
            <a:r>
              <a:rPr lang="en-US" sz="1800" spc="-10" dirty="0">
                <a:solidFill>
                  <a:srgbClr val="FF0000"/>
                </a:solidFill>
                <a:latin typeface="Arial"/>
                <a:cs typeface="Arial"/>
              </a:rPr>
              <a:t>minutes</a:t>
            </a:r>
            <a:endParaRPr lang="en-US" sz="1800" dirty="0">
              <a:solidFill>
                <a:srgbClr val="FF0000"/>
              </a:solidFill>
              <a:latin typeface="Arial"/>
              <a:cs typeface="Arial"/>
            </a:endParaRPr>
          </a:p>
          <a:p>
            <a:pPr algn="ctr">
              <a:lnSpc>
                <a:spcPct val="100000"/>
              </a:lnSpc>
            </a:pPr>
            <a:r>
              <a:rPr lang="en-US" sz="1800" dirty="0">
                <a:solidFill>
                  <a:srgbClr val="FF0000"/>
                </a:solidFill>
                <a:latin typeface="Arial"/>
                <a:cs typeface="Arial"/>
              </a:rPr>
              <a:t>during</a:t>
            </a:r>
            <a:r>
              <a:rPr lang="en-US" sz="1800" spc="-25" dirty="0">
                <a:solidFill>
                  <a:srgbClr val="FF0000"/>
                </a:solidFill>
                <a:latin typeface="Arial"/>
                <a:cs typeface="Arial"/>
              </a:rPr>
              <a:t> </a:t>
            </a:r>
            <a:r>
              <a:rPr lang="en-US" sz="1800" dirty="0">
                <a:solidFill>
                  <a:srgbClr val="FF0000"/>
                </a:solidFill>
                <a:latin typeface="Arial"/>
                <a:cs typeface="Arial"/>
              </a:rPr>
              <a:t>an</a:t>
            </a:r>
            <a:r>
              <a:rPr lang="en-US" sz="1800" spc="-40" dirty="0">
                <a:solidFill>
                  <a:srgbClr val="FF0000"/>
                </a:solidFill>
                <a:latin typeface="Arial"/>
                <a:cs typeface="Arial"/>
              </a:rPr>
              <a:t> </a:t>
            </a:r>
            <a:r>
              <a:rPr lang="en-US" sz="1800" dirty="0">
                <a:solidFill>
                  <a:srgbClr val="FF0000"/>
                </a:solidFill>
                <a:latin typeface="Arial"/>
                <a:cs typeface="Arial"/>
              </a:rPr>
              <a:t>hour</a:t>
            </a:r>
            <a:r>
              <a:rPr lang="en-US" sz="1800" spc="-5" dirty="0">
                <a:solidFill>
                  <a:srgbClr val="FF0000"/>
                </a:solidFill>
                <a:latin typeface="Arial"/>
                <a:cs typeface="Arial"/>
              </a:rPr>
              <a:t> </a:t>
            </a:r>
            <a:r>
              <a:rPr lang="en-US" sz="1800" dirty="0">
                <a:solidFill>
                  <a:srgbClr val="FF0000"/>
                </a:solidFill>
                <a:latin typeface="Arial"/>
                <a:cs typeface="Arial"/>
              </a:rPr>
              <a:t>carries</a:t>
            </a:r>
            <a:r>
              <a:rPr lang="en-US" sz="1800" spc="-40" dirty="0">
                <a:solidFill>
                  <a:srgbClr val="FF0000"/>
                </a:solidFill>
                <a:latin typeface="Arial"/>
                <a:cs typeface="Arial"/>
              </a:rPr>
              <a:t> </a:t>
            </a:r>
            <a:r>
              <a:rPr lang="en-US" sz="1800" dirty="0">
                <a:solidFill>
                  <a:srgbClr val="FF0000"/>
                </a:solidFill>
                <a:latin typeface="Arial"/>
                <a:cs typeface="Arial"/>
              </a:rPr>
              <a:t>0.5</a:t>
            </a:r>
            <a:r>
              <a:rPr lang="en-US" sz="1800" spc="-30" dirty="0">
                <a:solidFill>
                  <a:srgbClr val="FF0000"/>
                </a:solidFill>
                <a:latin typeface="Arial"/>
                <a:cs typeface="Arial"/>
              </a:rPr>
              <a:t> </a:t>
            </a:r>
            <a:r>
              <a:rPr lang="en-US" sz="1800" dirty="0">
                <a:solidFill>
                  <a:srgbClr val="FF0000"/>
                </a:solidFill>
                <a:latin typeface="Arial"/>
                <a:cs typeface="Arial"/>
              </a:rPr>
              <a:t>Erlangs</a:t>
            </a:r>
            <a:r>
              <a:rPr lang="en-US" sz="1800" spc="-55" dirty="0">
                <a:solidFill>
                  <a:srgbClr val="FF0000"/>
                </a:solidFill>
                <a:latin typeface="Arial"/>
                <a:cs typeface="Arial"/>
              </a:rPr>
              <a:t> </a:t>
            </a:r>
            <a:r>
              <a:rPr lang="en-US" sz="1800" dirty="0">
                <a:solidFill>
                  <a:srgbClr val="FF0000"/>
                </a:solidFill>
                <a:latin typeface="Arial"/>
                <a:cs typeface="Arial"/>
              </a:rPr>
              <a:t>of</a:t>
            </a:r>
            <a:r>
              <a:rPr lang="en-US" sz="1800" spc="-25" dirty="0">
                <a:solidFill>
                  <a:srgbClr val="FF0000"/>
                </a:solidFill>
                <a:latin typeface="Arial"/>
                <a:cs typeface="Arial"/>
              </a:rPr>
              <a:t> </a:t>
            </a:r>
            <a:r>
              <a:rPr lang="en-US" sz="1800" spc="-10" dirty="0">
                <a:solidFill>
                  <a:srgbClr val="FF0000"/>
                </a:solidFill>
                <a:latin typeface="Arial"/>
                <a:cs typeface="Arial"/>
              </a:rPr>
              <a:t>traffic</a:t>
            </a:r>
            <a:endParaRPr lang="en-US" sz="1800" dirty="0">
              <a:solidFill>
                <a:srgbClr val="FF0000"/>
              </a:solidFill>
              <a:latin typeface="Arial"/>
              <a:cs typeface="Arial"/>
            </a:endParaRPr>
          </a:p>
          <a:p>
            <a:pPr marL="1905" algn="ctr">
              <a:lnSpc>
                <a:spcPct val="100000"/>
              </a:lnSpc>
              <a:spcBef>
                <a:spcPts val="795"/>
              </a:spcBef>
            </a:pPr>
            <a:r>
              <a:rPr lang="en-US" sz="1800" dirty="0">
                <a:latin typeface="Arial"/>
                <a:cs typeface="Arial"/>
              </a:rPr>
              <a:t>For 1</a:t>
            </a:r>
            <a:r>
              <a:rPr lang="en-US" sz="1800" spc="-30" dirty="0">
                <a:latin typeface="Arial"/>
                <a:cs typeface="Arial"/>
              </a:rPr>
              <a:t> </a:t>
            </a:r>
            <a:r>
              <a:rPr lang="en-US" sz="1800" spc="-10" dirty="0">
                <a:latin typeface="Arial"/>
                <a:cs typeface="Arial"/>
              </a:rPr>
              <a:t>channel</a:t>
            </a:r>
            <a:endParaRPr lang="en-US" sz="1800" dirty="0">
              <a:latin typeface="Arial"/>
              <a:cs typeface="Arial"/>
            </a:endParaRPr>
          </a:p>
          <a:p>
            <a:pPr marL="447040" algn="ctr">
              <a:lnSpc>
                <a:spcPct val="100000"/>
              </a:lnSpc>
              <a:spcBef>
                <a:spcPts val="805"/>
              </a:spcBef>
            </a:pPr>
            <a:r>
              <a:rPr lang="en-US" sz="1400" dirty="0">
                <a:latin typeface="Arial"/>
                <a:cs typeface="Arial"/>
              </a:rPr>
              <a:t>Min</a:t>
            </a:r>
            <a:r>
              <a:rPr lang="en-US" sz="1400" spc="15" dirty="0">
                <a:latin typeface="Arial"/>
                <a:cs typeface="Arial"/>
              </a:rPr>
              <a:t> </a:t>
            </a:r>
            <a:r>
              <a:rPr lang="en-US" sz="1400" dirty="0">
                <a:latin typeface="Arial"/>
                <a:cs typeface="Arial"/>
              </a:rPr>
              <a:t>load=0</a:t>
            </a:r>
            <a:r>
              <a:rPr lang="en-US" sz="1400" spc="-45" dirty="0">
                <a:latin typeface="Arial"/>
                <a:cs typeface="Arial"/>
              </a:rPr>
              <a:t> </a:t>
            </a:r>
            <a:r>
              <a:rPr lang="en-US" sz="1400" dirty="0">
                <a:latin typeface="Arial"/>
                <a:cs typeface="Arial"/>
              </a:rPr>
              <a:t>Erlang</a:t>
            </a:r>
            <a:r>
              <a:rPr lang="en-US" sz="1400" spc="-55" dirty="0">
                <a:latin typeface="Arial"/>
                <a:cs typeface="Arial"/>
              </a:rPr>
              <a:t> </a:t>
            </a:r>
            <a:r>
              <a:rPr lang="en-US" sz="1400" dirty="0">
                <a:latin typeface="Arial"/>
                <a:cs typeface="Arial"/>
              </a:rPr>
              <a:t>(0%</a:t>
            </a:r>
            <a:r>
              <a:rPr lang="en-US" sz="1400" spc="-25" dirty="0">
                <a:latin typeface="Arial"/>
                <a:cs typeface="Arial"/>
              </a:rPr>
              <a:t> </a:t>
            </a:r>
            <a:r>
              <a:rPr lang="en-US" sz="1400" dirty="0">
                <a:latin typeface="Arial"/>
                <a:cs typeface="Arial"/>
              </a:rPr>
              <a:t>time</a:t>
            </a:r>
            <a:r>
              <a:rPr lang="en-US" sz="1400" spc="-25" dirty="0">
                <a:latin typeface="Arial"/>
                <a:cs typeface="Arial"/>
              </a:rPr>
              <a:t> </a:t>
            </a:r>
            <a:r>
              <a:rPr lang="en-US" sz="1400" spc="-10" dirty="0">
                <a:latin typeface="Arial"/>
                <a:cs typeface="Arial"/>
              </a:rPr>
              <a:t>utilization)</a:t>
            </a:r>
            <a:endParaRPr lang="en-US" sz="1400" dirty="0">
              <a:latin typeface="Arial"/>
              <a:cs typeface="Arial"/>
            </a:endParaRPr>
          </a:p>
          <a:p>
            <a:pPr marL="448309" algn="ctr">
              <a:lnSpc>
                <a:spcPct val="100000"/>
              </a:lnSpc>
              <a:spcBef>
                <a:spcPts val="819"/>
              </a:spcBef>
            </a:pPr>
            <a:r>
              <a:rPr lang="en-US" sz="1400" dirty="0">
                <a:latin typeface="Arial"/>
                <a:cs typeface="Arial"/>
              </a:rPr>
              <a:t>Max</a:t>
            </a:r>
            <a:r>
              <a:rPr lang="en-US" sz="1400" spc="30" dirty="0">
                <a:latin typeface="Arial"/>
                <a:cs typeface="Arial"/>
              </a:rPr>
              <a:t> </a:t>
            </a:r>
            <a:r>
              <a:rPr lang="en-US" sz="1400" dirty="0">
                <a:latin typeface="Arial"/>
                <a:cs typeface="Arial"/>
              </a:rPr>
              <a:t>load=1</a:t>
            </a:r>
            <a:r>
              <a:rPr lang="en-US" sz="1400" spc="-65" dirty="0">
                <a:latin typeface="Arial"/>
                <a:cs typeface="Arial"/>
              </a:rPr>
              <a:t> </a:t>
            </a:r>
            <a:r>
              <a:rPr lang="en-US" sz="1400" dirty="0">
                <a:latin typeface="Arial"/>
                <a:cs typeface="Arial"/>
              </a:rPr>
              <a:t>Erlang</a:t>
            </a:r>
            <a:r>
              <a:rPr lang="en-US" sz="1400" spc="-15" dirty="0">
                <a:latin typeface="Arial"/>
                <a:cs typeface="Arial"/>
              </a:rPr>
              <a:t> </a:t>
            </a:r>
            <a:r>
              <a:rPr lang="en-US" sz="1400" dirty="0">
                <a:latin typeface="Arial"/>
                <a:cs typeface="Arial"/>
              </a:rPr>
              <a:t>(100%</a:t>
            </a:r>
            <a:r>
              <a:rPr lang="en-US" sz="1400" spc="-45" dirty="0">
                <a:latin typeface="Arial"/>
                <a:cs typeface="Arial"/>
              </a:rPr>
              <a:t> </a:t>
            </a:r>
            <a:r>
              <a:rPr lang="en-US" sz="1400" dirty="0">
                <a:latin typeface="Arial"/>
                <a:cs typeface="Arial"/>
              </a:rPr>
              <a:t>time</a:t>
            </a:r>
            <a:r>
              <a:rPr lang="en-US" sz="1400" spc="-15" dirty="0">
                <a:latin typeface="Arial"/>
                <a:cs typeface="Arial"/>
              </a:rPr>
              <a:t> </a:t>
            </a:r>
            <a:r>
              <a:rPr lang="en-US" sz="1400" spc="-10" dirty="0">
                <a:latin typeface="Arial"/>
                <a:cs typeface="Arial"/>
              </a:rPr>
              <a:t>utilization)</a:t>
            </a:r>
          </a:p>
          <a:p>
            <a:pPr marL="12700" marR="5080" indent="-3810" algn="ctr">
              <a:lnSpc>
                <a:spcPct val="100000"/>
              </a:lnSpc>
              <a:spcBef>
                <a:spcPts val="110"/>
              </a:spcBef>
            </a:pPr>
            <a:r>
              <a:rPr lang="en-US" dirty="0">
                <a:latin typeface="Arial"/>
                <a:cs typeface="Arial"/>
              </a:rPr>
              <a:t>For example, if a group of 100 users made 30 calls in one hour, and each call had an average call duration(holding time) of 5 minutes, then the number of Erlangs this represents is worked out as follows:</a:t>
            </a:r>
          </a:p>
          <a:p>
            <a:pPr algn="ctr">
              <a:lnSpc>
                <a:spcPct val="100000"/>
              </a:lnSpc>
            </a:pPr>
            <a:r>
              <a:rPr lang="en-US" dirty="0">
                <a:solidFill>
                  <a:srgbClr val="FF0000"/>
                </a:solidFill>
                <a:latin typeface="Arial"/>
                <a:cs typeface="Arial"/>
              </a:rPr>
              <a:t>Minutes of traffic in the hour = number of calls x duration</a:t>
            </a:r>
          </a:p>
          <a:p>
            <a:pPr marL="1482090" marR="1478280" algn="ctr">
              <a:lnSpc>
                <a:spcPct val="130100"/>
              </a:lnSpc>
              <a:spcBef>
                <a:spcPts val="20"/>
              </a:spcBef>
            </a:pPr>
            <a:r>
              <a:rPr lang="en-US" dirty="0">
                <a:latin typeface="Arial"/>
                <a:cs typeface="Arial"/>
              </a:rPr>
              <a:t>Minutes of traffic in the hour = 30 x 5 = 150 </a:t>
            </a:r>
          </a:p>
          <a:p>
            <a:pPr marL="1482090" marR="1478280" algn="ctr">
              <a:lnSpc>
                <a:spcPct val="130100"/>
              </a:lnSpc>
              <a:spcBef>
                <a:spcPts val="20"/>
              </a:spcBef>
            </a:pPr>
            <a:r>
              <a:rPr lang="en-US" dirty="0">
                <a:latin typeface="Arial"/>
                <a:cs typeface="Arial"/>
              </a:rPr>
              <a:t>Hours of traffic in the hour = 150 / 60 = 2.5 </a:t>
            </a:r>
          </a:p>
          <a:p>
            <a:pPr marL="1482090" marR="1478280" algn="ctr">
              <a:lnSpc>
                <a:spcPct val="130100"/>
              </a:lnSpc>
              <a:spcBef>
                <a:spcPts val="20"/>
              </a:spcBef>
            </a:pPr>
            <a:r>
              <a:rPr lang="en-US" dirty="0">
                <a:latin typeface="Arial"/>
                <a:cs typeface="Arial"/>
              </a:rPr>
              <a:t>Traffic Intensity= 2.5 Erlangs</a:t>
            </a:r>
          </a:p>
          <a:p>
            <a:pPr marL="448309" algn="ctr">
              <a:lnSpc>
                <a:spcPct val="100000"/>
              </a:lnSpc>
              <a:spcBef>
                <a:spcPts val="819"/>
              </a:spcBef>
            </a:pPr>
            <a:endParaRPr lang="en-US" sz="1400" dirty="0">
              <a:latin typeface="Arial"/>
              <a:cs typeface="Arial"/>
            </a:endParaRPr>
          </a:p>
        </p:txBody>
      </p:sp>
    </p:spTree>
    <p:extLst>
      <p:ext uri="{BB962C8B-B14F-4D97-AF65-F5344CB8AC3E}">
        <p14:creationId xmlns:p14="http://schemas.microsoft.com/office/powerpoint/2010/main" val="279969654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DC2D330-8403-DFBA-5576-B2B04B1DCAF7}"/>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45125212-1ED2-4C59-A32A-8A3FE9A5299E}" type="slidenum">
              <a:rPr lang="en-US" altLang="en-US">
                <a:latin typeface="Arial" panose="020B0604020202020204" pitchFamily="34" charset="0"/>
              </a:rPr>
              <a:pPr/>
              <a:t>159</a:t>
            </a:fld>
            <a:endParaRPr lang="en-US" altLang="en-US">
              <a:latin typeface="Arial" panose="020B0604020202020204" pitchFamily="34" charset="0"/>
            </a:endParaRPr>
          </a:p>
        </p:txBody>
      </p:sp>
      <p:sp>
        <p:nvSpPr>
          <p:cNvPr id="411650" name="Rectangle 2">
            <a:extLst>
              <a:ext uri="{FF2B5EF4-FFF2-40B4-BE49-F238E27FC236}">
                <a16:creationId xmlns:a16="http://schemas.microsoft.com/office/drawing/2014/main" id="{3C299CCD-66B7-3738-081E-AC9BE45BDD31}"/>
              </a:ext>
            </a:extLst>
          </p:cNvPr>
          <p:cNvSpPr>
            <a:spLocks noGrp="1" noChangeArrowheads="1"/>
          </p:cNvSpPr>
          <p:nvPr>
            <p:ph type="ctrTitle" idx="4294967295"/>
          </p:nvPr>
        </p:nvSpPr>
        <p:spPr>
          <a:xfrm>
            <a:off x="0" y="152400"/>
            <a:ext cx="5791200" cy="914400"/>
          </a:xfrm>
        </p:spPr>
        <p:txBody>
          <a:bodyPr/>
          <a:lstStyle/>
          <a:p>
            <a:pPr algn="l" eaLnBrk="1" hangingPunct="1">
              <a:defRPr/>
            </a:pP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7891" name="Line 3">
            <a:extLst>
              <a:ext uri="{FF2B5EF4-FFF2-40B4-BE49-F238E27FC236}">
                <a16:creationId xmlns:a16="http://schemas.microsoft.com/office/drawing/2014/main" id="{5C569732-1C5A-7536-8E96-920FD42B019A}"/>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1652" name="Rectangle 4">
            <a:extLst>
              <a:ext uri="{FF2B5EF4-FFF2-40B4-BE49-F238E27FC236}">
                <a16:creationId xmlns:a16="http://schemas.microsoft.com/office/drawing/2014/main" id="{670FDC66-8EB3-50B8-A332-BCFD7BBCD83B}"/>
              </a:ext>
            </a:extLst>
          </p:cNvPr>
          <p:cNvSpPr>
            <a:spLocks noChangeArrowheads="1"/>
          </p:cNvSpPr>
          <p:nvPr/>
        </p:nvSpPr>
        <p:spPr bwMode="auto">
          <a:xfrm>
            <a:off x="609600" y="1066800"/>
            <a:ext cx="7924800" cy="519113"/>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p:txBody>
      </p:sp>
      <p:sp>
        <p:nvSpPr>
          <p:cNvPr id="411653" name="Rectangle 5">
            <a:extLst>
              <a:ext uri="{FF2B5EF4-FFF2-40B4-BE49-F238E27FC236}">
                <a16:creationId xmlns:a16="http://schemas.microsoft.com/office/drawing/2014/main" id="{A4F17BBC-7346-D2D0-1C50-12E6FF25F515}"/>
              </a:ext>
            </a:extLst>
          </p:cNvPr>
          <p:cNvSpPr>
            <a:spLocks noChangeArrowheads="1"/>
          </p:cNvSpPr>
          <p:nvPr/>
        </p:nvSpPr>
        <p:spPr bwMode="auto">
          <a:xfrm>
            <a:off x="381000" y="1676400"/>
            <a:ext cx="8458200" cy="4191000"/>
          </a:xfrm>
          <a:prstGeom prst="rect">
            <a:avLst/>
          </a:prstGeom>
          <a:noFill/>
          <a:ln w="9525">
            <a:noFill/>
            <a:miter lim="800000"/>
            <a:headEnd/>
            <a:tailEnd/>
          </a:ln>
          <a:effectLst/>
        </p:spPr>
        <p:txBody>
          <a:bodyPr/>
          <a:lstStyle/>
          <a:p>
            <a:pPr eaLnBrk="1" hangingPunct="1">
              <a:spcBef>
                <a:spcPct val="20000"/>
              </a:spcBef>
              <a:buClr>
                <a:srgbClr val="FF0000"/>
              </a:buClr>
              <a:buFont typeface="Wingdings" pitchFamily="2" charset="2"/>
              <a:buChar char="v"/>
              <a:defRPr/>
            </a:pPr>
            <a:r>
              <a:rPr lang="en-US" sz="2000" b="1" dirty="0">
                <a:latin typeface="Arial" charset="0"/>
              </a:rPr>
              <a:t> Traffic concepts/ </a:t>
            </a:r>
            <a:r>
              <a:rPr lang="en-US" sz="2000" b="1" dirty="0" err="1">
                <a:latin typeface="Arial" charset="0"/>
              </a:rPr>
              <a:t>Trunking</a:t>
            </a:r>
            <a:r>
              <a:rPr lang="en-US" sz="2000" b="1" dirty="0">
                <a:latin typeface="Arial" charset="0"/>
              </a:rPr>
              <a:t> Terminology – Cont’d</a:t>
            </a:r>
          </a:p>
          <a:p>
            <a:pPr marL="692150" lvl="1" indent="-234950" eaLnBrk="1" hangingPunct="1">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Load:</a:t>
            </a:r>
            <a:r>
              <a:rPr lang="en-US" dirty="0">
                <a:solidFill>
                  <a:schemeClr val="tx2">
                    <a:lumMod val="60000"/>
                    <a:lumOff val="40000"/>
                  </a:schemeClr>
                </a:solidFill>
                <a:latin typeface="Arial" charset="0"/>
              </a:rPr>
              <a:t> </a:t>
            </a:r>
            <a:r>
              <a:rPr lang="en-US" dirty="0">
                <a:latin typeface="Arial" charset="0"/>
              </a:rPr>
              <a:t>The System-wide Traffic Intensity </a:t>
            </a:r>
          </a:p>
          <a:p>
            <a:pPr marL="692150" lvl="1" indent="-234950" eaLnBrk="1" hangingPunct="1">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Grade of Service (GOS):</a:t>
            </a:r>
            <a:r>
              <a:rPr lang="en-US" dirty="0">
                <a:solidFill>
                  <a:srgbClr val="FFFF00"/>
                </a:solidFill>
                <a:latin typeface="Arial" charset="0"/>
              </a:rPr>
              <a:t> </a:t>
            </a:r>
            <a:r>
              <a:rPr lang="en-US" dirty="0">
                <a:latin typeface="Arial" charset="0"/>
              </a:rPr>
              <a:t>A Measure of Congestion, in terms of Probability of Call being Blocking or Call being Delayed [ 0 &lt; GOS &lt; 1]</a:t>
            </a:r>
          </a:p>
          <a:p>
            <a:pPr marL="692150" lvl="1" indent="-234950" eaLnBrk="1" hangingPunct="1">
              <a:spcBef>
                <a:spcPct val="20000"/>
              </a:spcBef>
              <a:buClr>
                <a:srgbClr val="FF0000"/>
              </a:buClr>
              <a:buFont typeface="Wingdings" pitchFamily="2" charset="2"/>
              <a:buChar char="v"/>
              <a:defRPr/>
            </a:pPr>
            <a:r>
              <a:rPr lang="en-US" dirty="0">
                <a:solidFill>
                  <a:srgbClr val="FF0000"/>
                </a:solidFill>
                <a:latin typeface="Arial" charset="0"/>
              </a:rPr>
              <a:t>GOS: </a:t>
            </a:r>
            <a:r>
              <a:rPr lang="en-US" dirty="0">
                <a:latin typeface="Arial" charset="0"/>
              </a:rPr>
              <a:t>Measure of ability of a user to access a trunked system during the busiest hour. Measure of the congestion which is specified as a probability.</a:t>
            </a:r>
          </a:p>
          <a:p>
            <a:pPr marL="692150" lvl="1" indent="-234950">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Traffic Intensity Offered by a User:</a:t>
            </a:r>
            <a:r>
              <a:rPr lang="en-US" b="1" dirty="0">
                <a:solidFill>
                  <a:schemeClr val="tx2">
                    <a:lumMod val="60000"/>
                    <a:lumOff val="40000"/>
                  </a:schemeClr>
                </a:solidFill>
                <a:latin typeface="Arial" charset="0"/>
              </a:rPr>
              <a:t> </a:t>
            </a:r>
            <a:r>
              <a:rPr lang="en-US" dirty="0">
                <a:solidFill>
                  <a:schemeClr val="tx2">
                    <a:lumMod val="60000"/>
                    <a:lumOff val="40000"/>
                  </a:schemeClr>
                </a:solidFill>
                <a:latin typeface="Arial" charset="0"/>
              </a:rPr>
              <a:t> </a:t>
            </a:r>
            <a:r>
              <a:rPr lang="en-US" dirty="0">
                <a:latin typeface="Arial" charset="0"/>
              </a:rPr>
              <a:t>A</a:t>
            </a:r>
            <a:r>
              <a:rPr lang="en-US" baseline="-25000" dirty="0">
                <a:latin typeface="Arial" charset="0"/>
              </a:rPr>
              <a:t>u </a:t>
            </a:r>
            <a:r>
              <a:rPr lang="en-US" dirty="0">
                <a:latin typeface="Arial" charset="0"/>
              </a:rPr>
              <a:t>= </a:t>
            </a:r>
            <a:r>
              <a:rPr lang="en-US" dirty="0">
                <a:latin typeface="Arial" charset="0"/>
                <a:sym typeface="Symbol" pitchFamily="18" charset="2"/>
              </a:rPr>
              <a:t></a:t>
            </a:r>
            <a:r>
              <a:rPr lang="en-US" dirty="0">
                <a:latin typeface="Arial" charset="0"/>
              </a:rPr>
              <a:t> H (in </a:t>
            </a:r>
            <a:r>
              <a:rPr lang="en-US" dirty="0" err="1">
                <a:latin typeface="Arial" charset="0"/>
              </a:rPr>
              <a:t>Earlings</a:t>
            </a:r>
            <a:r>
              <a:rPr lang="en-US" dirty="0">
                <a:latin typeface="Arial" charset="0"/>
              </a:rPr>
              <a:t>)</a:t>
            </a:r>
            <a:endParaRPr lang="en-US" b="1" dirty="0">
              <a:latin typeface="Arial" charset="0"/>
            </a:endParaRPr>
          </a:p>
          <a:p>
            <a:pPr marL="692150" lvl="1" indent="-234950">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Total System Traffic / Load</a:t>
            </a:r>
            <a:r>
              <a:rPr lang="en-US" b="1" dirty="0">
                <a:solidFill>
                  <a:schemeClr val="tx2">
                    <a:lumMod val="60000"/>
                    <a:lumOff val="40000"/>
                  </a:schemeClr>
                </a:solidFill>
                <a:latin typeface="Arial" charset="0"/>
              </a:rPr>
              <a:t> </a:t>
            </a:r>
            <a:r>
              <a:rPr lang="en-US" b="1" dirty="0">
                <a:latin typeface="Arial" charset="0"/>
              </a:rPr>
              <a:t>= </a:t>
            </a:r>
            <a:r>
              <a:rPr lang="en-US" dirty="0">
                <a:latin typeface="Arial" charset="0"/>
              </a:rPr>
              <a:t>A = A</a:t>
            </a:r>
            <a:r>
              <a:rPr lang="en-US" baseline="-25000" dirty="0">
                <a:latin typeface="Arial" charset="0"/>
              </a:rPr>
              <a:t>u, </a:t>
            </a:r>
            <a:r>
              <a:rPr lang="en-US" dirty="0">
                <a:latin typeface="Arial" charset="0"/>
              </a:rPr>
              <a:t>U, where U is the total number of System Users</a:t>
            </a:r>
          </a:p>
          <a:p>
            <a:pPr marL="692150" lvl="1" indent="-234950">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Traffic Intensity per Channel:</a:t>
            </a:r>
            <a:r>
              <a:rPr lang="en-US" b="1" dirty="0">
                <a:solidFill>
                  <a:schemeClr val="tx2">
                    <a:lumMod val="60000"/>
                    <a:lumOff val="40000"/>
                  </a:schemeClr>
                </a:solidFill>
                <a:latin typeface="Arial" charset="0"/>
              </a:rPr>
              <a:t> </a:t>
            </a:r>
            <a:r>
              <a:rPr lang="en-US" dirty="0">
                <a:latin typeface="Arial" charset="0"/>
              </a:rPr>
              <a:t>If C is the Total number of Channels in a System, and given Load A, then the Traffic Intensity / Channel, </a:t>
            </a:r>
            <a:r>
              <a:rPr lang="en-US" b="1" dirty="0">
                <a:latin typeface="Arial" charset="0"/>
              </a:rPr>
              <a:t>Ac = A/C</a:t>
            </a:r>
          </a:p>
          <a:p>
            <a:pPr marL="692150" lvl="1" indent="-234950">
              <a:spcBef>
                <a:spcPct val="20000"/>
              </a:spcBef>
              <a:buClr>
                <a:srgbClr val="FF0000"/>
              </a:buClr>
              <a:buFont typeface="Wingdings" pitchFamily="2" charset="2"/>
              <a:buChar char="v"/>
              <a:defRPr/>
            </a:pPr>
            <a:r>
              <a:rPr lang="en-US" sz="2000" dirty="0">
                <a:solidFill>
                  <a:schemeClr val="tx2">
                    <a:lumMod val="60000"/>
                    <a:lumOff val="40000"/>
                  </a:schemeClr>
                </a:solidFill>
                <a:latin typeface="Arial" charset="0"/>
              </a:rPr>
              <a:t>Maximum System Traffic Capacity:</a:t>
            </a:r>
            <a:r>
              <a:rPr lang="en-US" b="1" dirty="0">
                <a:latin typeface="Arial" charset="0"/>
              </a:rPr>
              <a:t> </a:t>
            </a:r>
            <a:r>
              <a:rPr lang="en-US" dirty="0">
                <a:latin typeface="Arial" charset="0"/>
              </a:rPr>
              <a:t>Equal  to the number of Available Channels [in </a:t>
            </a:r>
            <a:r>
              <a:rPr lang="en-US" dirty="0" err="1">
                <a:latin typeface="Arial" charset="0"/>
              </a:rPr>
              <a:t>Earlings</a:t>
            </a:r>
            <a:r>
              <a:rPr lang="en-US" dirty="0">
                <a:latin typeface="Arial" charset="0"/>
              </a:rPr>
              <a:t>]</a:t>
            </a:r>
            <a:endParaRPr lang="en-US" b="1" dirty="0"/>
          </a:p>
        </p:txBody>
      </p:sp>
    </p:spTree>
    <p:extLst>
      <p:ext uri="{BB962C8B-B14F-4D97-AF65-F5344CB8AC3E}">
        <p14:creationId xmlns:p14="http://schemas.microsoft.com/office/powerpoint/2010/main" val="10632297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003BBAD4-1BD7-AF88-027C-196A457E1B2F}"/>
              </a:ext>
            </a:extLst>
          </p:cNvPr>
          <p:cNvSpPr>
            <a:spLocks noGrp="1" noChangeArrowheads="1"/>
          </p:cNvSpPr>
          <p:nvPr>
            <p:ph type="body" idx="1"/>
          </p:nvPr>
        </p:nvSpPr>
        <p:spPr>
          <a:xfrm>
            <a:off x="1371600" y="457200"/>
            <a:ext cx="4876800" cy="685800"/>
          </a:xfrm>
        </p:spPr>
        <p:txBody>
          <a:bodyPr/>
          <a:lstStyle/>
          <a:p>
            <a:pPr algn="just" eaLnBrk="1" hangingPunct="1">
              <a:lnSpc>
                <a:spcPct val="125000"/>
              </a:lnSpc>
              <a:buFont typeface="Wingdings" panose="05000000000000000000" pitchFamily="2" charset="2"/>
              <a:buNone/>
            </a:pPr>
            <a:r>
              <a:rPr lang="en-US" altLang="en-US" sz="2400" b="1">
                <a:solidFill>
                  <a:srgbClr val="000099"/>
                </a:solidFill>
              </a:rPr>
              <a:t>Wireless channels are limited</a:t>
            </a:r>
          </a:p>
        </p:txBody>
      </p:sp>
      <p:graphicFrame>
        <p:nvGraphicFramePr>
          <p:cNvPr id="38214" name="Group 326">
            <a:extLst>
              <a:ext uri="{FF2B5EF4-FFF2-40B4-BE49-F238E27FC236}">
                <a16:creationId xmlns:a16="http://schemas.microsoft.com/office/drawing/2014/main" id="{8784930A-F1FC-070A-EB7B-D2CC762BD15F}"/>
              </a:ext>
            </a:extLst>
          </p:cNvPr>
          <p:cNvGraphicFramePr>
            <a:graphicFrameLocks noGrp="1"/>
          </p:cNvGraphicFramePr>
          <p:nvPr/>
        </p:nvGraphicFramePr>
        <p:xfrm>
          <a:off x="533400" y="1143000"/>
          <a:ext cx="7467600" cy="2586038"/>
        </p:xfrm>
        <a:graphic>
          <a:graphicData uri="http://schemas.openxmlformats.org/drawingml/2006/table">
            <a:tbl>
              <a:tblPr/>
              <a:tblGrid>
                <a:gridCol w="1055688">
                  <a:extLst>
                    <a:ext uri="{9D8B030D-6E8A-4147-A177-3AD203B41FA5}">
                      <a16:colId xmlns:a16="http://schemas.microsoft.com/office/drawing/2014/main" val="20000"/>
                    </a:ext>
                  </a:extLst>
                </a:gridCol>
                <a:gridCol w="2489200">
                  <a:extLst>
                    <a:ext uri="{9D8B030D-6E8A-4147-A177-3AD203B41FA5}">
                      <a16:colId xmlns:a16="http://schemas.microsoft.com/office/drawing/2014/main" val="20001"/>
                    </a:ext>
                  </a:extLst>
                </a:gridCol>
                <a:gridCol w="2262187">
                  <a:extLst>
                    <a:ext uri="{9D8B030D-6E8A-4147-A177-3AD203B41FA5}">
                      <a16:colId xmlns:a16="http://schemas.microsoft.com/office/drawing/2014/main" val="20002"/>
                    </a:ext>
                  </a:extLst>
                </a:gridCol>
                <a:gridCol w="1660525">
                  <a:extLst>
                    <a:ext uri="{9D8B030D-6E8A-4147-A177-3AD203B41FA5}">
                      <a16:colId xmlns:a16="http://schemas.microsoft.com/office/drawing/2014/main" val="20003"/>
                    </a:ext>
                  </a:extLst>
                </a:gridCol>
              </a:tblGrid>
              <a:tr h="34539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a:ln>
                            <a:noFill/>
                          </a:ln>
                          <a:solidFill>
                            <a:srgbClr val="98041D"/>
                          </a:solidFill>
                          <a:effectLst/>
                          <a:latin typeface="Arial" pitchFamily="34" charset="0"/>
                          <a:cs typeface="Times New Roman" pitchFamily="18" charset="0"/>
                        </a:rPr>
                        <a:t>Item</a:t>
                      </a:r>
                      <a:endParaRPr kumimoji="0" lang="en-US" sz="1600" b="1" i="0" u="none" strike="noStrike" cap="none" normalizeH="0" baseline="0" dirty="0">
                        <a:ln>
                          <a:noFill/>
                        </a:ln>
                        <a:solidFill>
                          <a:srgbClr val="98041D"/>
                        </a:solidFill>
                        <a:effectLst/>
                        <a:latin typeface="Arial" pitchFamily="34" charset="0"/>
                        <a:cs typeface="Arial" pitchFamily="34" charset="0"/>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98041D"/>
                          </a:solidFill>
                          <a:effectLst/>
                          <a:latin typeface="Arial" pitchFamily="34" charset="0"/>
                          <a:cs typeface="Times New Roman" pitchFamily="18" charset="0"/>
                        </a:rPr>
                        <a:t>Europe (MHz)</a:t>
                      </a:r>
                      <a:endParaRPr kumimoji="0" lang="en-US" sz="1600" b="1" i="0" u="none" strike="noStrike" cap="none" normalizeH="0" baseline="0">
                        <a:ln>
                          <a:noFill/>
                        </a:ln>
                        <a:solidFill>
                          <a:srgbClr val="98041D"/>
                        </a:solidFill>
                        <a:effectLst/>
                        <a:latin typeface="Arial" pitchFamily="34" charset="0"/>
                        <a:cs typeface="Arial" pitchFamily="34" charset="0"/>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a:ln>
                            <a:noFill/>
                          </a:ln>
                          <a:solidFill>
                            <a:srgbClr val="98041D"/>
                          </a:solidFill>
                          <a:effectLst/>
                          <a:latin typeface="Arial" pitchFamily="34" charset="0"/>
                          <a:cs typeface="Times New Roman" pitchFamily="18" charset="0"/>
                        </a:rPr>
                        <a:t>US (MHz)</a:t>
                      </a:r>
                      <a:endParaRPr kumimoji="0" lang="en-US" sz="1600" b="1" i="0" u="none" strike="noStrike" cap="none" normalizeH="0" baseline="0" dirty="0">
                        <a:ln>
                          <a:noFill/>
                        </a:ln>
                        <a:solidFill>
                          <a:srgbClr val="98041D"/>
                        </a:solidFill>
                        <a:effectLst/>
                        <a:latin typeface="Arial" pitchFamily="34" charset="0"/>
                        <a:cs typeface="Arial" pitchFamily="34" charset="0"/>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98041D"/>
                          </a:solidFill>
                          <a:effectLst/>
                          <a:latin typeface="Arial" pitchFamily="34" charset="0"/>
                          <a:cs typeface="Times New Roman" pitchFamily="18" charset="0"/>
                        </a:rPr>
                        <a:t>Japan (MHz)</a:t>
                      </a:r>
                      <a:endParaRPr kumimoji="0" lang="en-US" sz="1600" b="1" i="0" u="none" strike="noStrike" cap="none" normalizeH="0" baseline="0">
                        <a:ln>
                          <a:noFill/>
                        </a:ln>
                        <a:solidFill>
                          <a:srgbClr val="98041D"/>
                        </a:solidFill>
                        <a:effectLst/>
                        <a:latin typeface="Arial" pitchFamily="34" charset="0"/>
                        <a:cs typeface="Arial" pitchFamily="34" charset="0"/>
                      </a:endParaRP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49759">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a:ln>
                            <a:noFill/>
                          </a:ln>
                          <a:solidFill>
                            <a:srgbClr val="006600"/>
                          </a:solidFill>
                          <a:effectLst/>
                          <a:latin typeface="Arial" pitchFamily="34" charset="0"/>
                          <a:cs typeface="Times New Roman" pitchFamily="18" charset="0"/>
                        </a:rPr>
                        <a:t>Mobile</a:t>
                      </a: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a:ln>
                            <a:noFill/>
                          </a:ln>
                          <a:solidFill>
                            <a:srgbClr val="006600"/>
                          </a:solidFill>
                          <a:effectLst/>
                          <a:latin typeface="Arial" pitchFamily="34" charset="0"/>
                          <a:cs typeface="Times New Roman" pitchFamily="18" charset="0"/>
                        </a:rPr>
                        <a:t>Phones</a:t>
                      </a:r>
                      <a:endParaRPr kumimoji="0" lang="en-US" sz="1600" b="0" i="0" u="none" strike="noStrike" cap="none" normalizeH="0" baseline="0" dirty="0">
                        <a:ln>
                          <a:noFill/>
                        </a:ln>
                        <a:solidFill>
                          <a:srgbClr val="006600"/>
                        </a:solidFill>
                        <a:effectLst/>
                        <a:latin typeface="Arial" pitchFamily="34" charset="0"/>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Arial" pitchFamily="34" charset="0"/>
                        </a:rPr>
                        <a:t>NMT</a:t>
                      </a:r>
                      <a:r>
                        <a:rPr kumimoji="0" lang="en-US" sz="1600" b="1" i="0" u="none" strike="noStrike" cap="none" normalizeH="0" baseline="0">
                          <a:ln>
                            <a:noFill/>
                          </a:ln>
                          <a:solidFill>
                            <a:schemeClr val="tx1"/>
                          </a:solidFill>
                          <a:effectLst/>
                          <a:latin typeface="Arial" pitchFamily="34" charset="0"/>
                          <a:cs typeface="Arial" pitchFamily="34" charset="0"/>
                        </a:rPr>
                        <a:t>: </a:t>
                      </a:r>
                      <a:r>
                        <a:rPr kumimoji="0" lang="en-US" sz="1600" b="0" i="0" u="none" strike="noStrike" cap="none" normalizeH="0" baseline="0">
                          <a:ln>
                            <a:noFill/>
                          </a:ln>
                          <a:solidFill>
                            <a:schemeClr val="tx1"/>
                          </a:solidFill>
                          <a:effectLst/>
                          <a:latin typeface="Arial" pitchFamily="34" charset="0"/>
                          <a:cs typeface="Arial" pitchFamily="34" charset="0"/>
                        </a:rPr>
                        <a:t>453-457, 463-467</a:t>
                      </a:r>
                      <a:endParaRPr kumimoji="0" lang="en-US" sz="1600" b="0" i="0" u="none" strike="noStrike" cap="none" normalizeH="0" baseline="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Times New Roman" pitchFamily="18" charset="0"/>
                        </a:rPr>
                        <a:t>GSM</a:t>
                      </a:r>
                      <a:r>
                        <a:rPr kumimoji="0" lang="en-US" sz="1600" b="1" i="0" u="none" strike="noStrike" cap="none" normalizeH="0" baseline="0">
                          <a:ln>
                            <a:noFill/>
                          </a:ln>
                          <a:solidFill>
                            <a:schemeClr val="tx1"/>
                          </a:solidFill>
                          <a:effectLst/>
                          <a:latin typeface="Arial" pitchFamily="34" charset="0"/>
                          <a:cs typeface="Times New Roman" pitchFamily="18" charset="0"/>
                        </a:rPr>
                        <a:t>: </a:t>
                      </a:r>
                      <a:r>
                        <a:rPr kumimoji="0" lang="en-US" sz="1600" b="0" i="0" u="none" strike="noStrike" cap="none" normalizeH="0" baseline="0">
                          <a:ln>
                            <a:noFill/>
                          </a:ln>
                          <a:solidFill>
                            <a:schemeClr val="tx1"/>
                          </a:solidFill>
                          <a:effectLst/>
                          <a:latin typeface="Arial" pitchFamily="34" charset="0"/>
                          <a:cs typeface="Times New Roman" pitchFamily="18" charset="0"/>
                        </a:rPr>
                        <a:t>890-915, 935-960,</a:t>
                      </a:r>
                      <a:endParaRPr kumimoji="0" lang="en-US" sz="1600" b="0" i="0" u="none" strike="noStrike" cap="none" normalizeH="0" baseline="0">
                        <a:ln>
                          <a:noFill/>
                        </a:ln>
                        <a:solidFill>
                          <a:schemeClr val="tx1"/>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a:ln>
                            <a:noFill/>
                          </a:ln>
                          <a:solidFill>
                            <a:schemeClr val="tx1"/>
                          </a:solidFill>
                          <a:effectLst/>
                          <a:latin typeface="Arial" pitchFamily="34" charset="0"/>
                          <a:cs typeface="Times New Roman" pitchFamily="18" charset="0"/>
                        </a:rPr>
                        <a:t> 1710-1785, 1805-1880</a:t>
                      </a:r>
                      <a:endParaRPr kumimoji="0" lang="en-US" sz="1600" b="0" i="0" u="none" strike="noStrike" cap="none" normalizeH="0" baseline="0">
                        <a:ln>
                          <a:noFill/>
                        </a:ln>
                        <a:solidFill>
                          <a:schemeClr val="tx1"/>
                        </a:solidFill>
                        <a:effectLst/>
                        <a:latin typeface="Arial" pitchFamily="34" charset="0"/>
                      </a:endParaRP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a:ln>
                            <a:noFill/>
                          </a:ln>
                          <a:solidFill>
                            <a:srgbClr val="006600"/>
                          </a:solidFill>
                          <a:effectLst/>
                          <a:latin typeface="Arial" pitchFamily="34" charset="0"/>
                          <a:cs typeface="Times New Roman" pitchFamily="18" charset="0"/>
                        </a:rPr>
                        <a:t>AMPS, TDMA, CDMA</a:t>
                      </a:r>
                      <a:endParaRPr kumimoji="0" lang="en-US" sz="1600" b="0" i="0" u="none" strike="noStrike" cap="none" normalizeH="0" baseline="0" dirty="0">
                        <a:ln>
                          <a:noFill/>
                        </a:ln>
                        <a:solidFill>
                          <a:srgbClr val="006600"/>
                        </a:solidFill>
                        <a:effectLst/>
                        <a:latin typeface="Arial" pitchFamily="34" charset="0"/>
                      </a:endParaRP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cs typeface="Times New Roman" pitchFamily="18" charset="0"/>
                        </a:rPr>
                        <a:t>824-849, 869-894</a:t>
                      </a:r>
                    </a:p>
                    <a:p>
                      <a:pPr marL="0" marR="0" lvl="0" indent="0" algn="just"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a:ln>
                            <a:noFill/>
                          </a:ln>
                          <a:solidFill>
                            <a:srgbClr val="006600"/>
                          </a:solidFill>
                          <a:effectLst/>
                          <a:latin typeface="Arial" pitchFamily="34" charset="0"/>
                          <a:cs typeface="Arial" pitchFamily="34" charset="0"/>
                        </a:rPr>
                        <a:t>GSM, TDMA, CDMA</a:t>
                      </a:r>
                      <a:endParaRPr kumimoji="0" lang="en-US" sz="1600" b="0" i="0" u="none" strike="noStrike" cap="none" normalizeH="0" baseline="0" dirty="0">
                        <a:ln>
                          <a:noFill/>
                        </a:ln>
                        <a:solidFill>
                          <a:srgbClr val="006600"/>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cs typeface="Times New Roman" pitchFamily="18" charset="0"/>
                        </a:rPr>
                        <a:t>1850-1910, 1930-1990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Times New Roman" pitchFamily="18" charset="0"/>
                        </a:rPr>
                        <a:t>PDC</a:t>
                      </a:r>
                      <a:r>
                        <a:rPr kumimoji="0" lang="en-US" sz="1600" b="1" i="0" u="none" strike="noStrike" cap="none" normalizeH="0" baseline="0">
                          <a:ln>
                            <a:noFill/>
                          </a:ln>
                          <a:solidFill>
                            <a:schemeClr val="tx1"/>
                          </a:solidFill>
                          <a:effectLst/>
                          <a:latin typeface="Arial" pitchFamily="34" charset="0"/>
                          <a:cs typeface="Times New Roman" pitchFamily="18" charset="0"/>
                        </a:rPr>
                        <a:t>: </a:t>
                      </a:r>
                      <a:r>
                        <a:rPr kumimoji="0" lang="en-US" sz="1600" b="0" i="0" u="none" strike="noStrike" cap="none" normalizeH="0" baseline="0">
                          <a:ln>
                            <a:noFill/>
                          </a:ln>
                          <a:solidFill>
                            <a:schemeClr val="tx1"/>
                          </a:solidFill>
                          <a:effectLst/>
                          <a:latin typeface="Arial" pitchFamily="34" charset="0"/>
                          <a:cs typeface="Times New Roman" pitchFamily="18" charset="0"/>
                        </a:rPr>
                        <a:t>810-826</a:t>
                      </a:r>
                      <a:endParaRPr kumimoji="0" lang="en-US" sz="1600" b="0" i="0" u="none" strike="noStrike" cap="none" normalizeH="0" baseline="0">
                        <a:ln>
                          <a:noFill/>
                        </a:ln>
                        <a:solidFill>
                          <a:schemeClr val="tx1"/>
                        </a:solidFill>
                        <a:effectLst/>
                        <a:latin typeface="Arial" pitchFamily="34" charset="0"/>
                      </a:endParaRPr>
                    </a:p>
                    <a:p>
                      <a:pPr marL="0" marR="0" lvl="0" indent="0" algn="just"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a:ln>
                            <a:noFill/>
                          </a:ln>
                          <a:solidFill>
                            <a:schemeClr val="tx1"/>
                          </a:solidFill>
                          <a:effectLst/>
                          <a:latin typeface="Arial" pitchFamily="34" charset="0"/>
                          <a:cs typeface="Arial" pitchFamily="34" charset="0"/>
                        </a:rPr>
                        <a:t>940-956,</a:t>
                      </a:r>
                      <a:endParaRPr kumimoji="0" lang="en-US" sz="1600" b="0" i="0" u="none" strike="noStrike" cap="none" normalizeH="0" baseline="0">
                        <a:ln>
                          <a:noFill/>
                        </a:ln>
                        <a:solidFill>
                          <a:schemeClr val="tx1"/>
                        </a:solidFill>
                        <a:effectLst/>
                        <a:latin typeface="Courier New" pitchFamily="49" charset="0"/>
                        <a:cs typeface="Courier New" pitchFamily="49" charset="0"/>
                      </a:endParaRPr>
                    </a:p>
                    <a:p>
                      <a:pPr marL="0" marR="0" lvl="0" indent="0" algn="just"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a:ln>
                            <a:noFill/>
                          </a:ln>
                          <a:solidFill>
                            <a:schemeClr val="tx1"/>
                          </a:solidFill>
                          <a:effectLst/>
                          <a:latin typeface="Arial" pitchFamily="34" charset="0"/>
                          <a:cs typeface="Arial" pitchFamily="34" charset="0"/>
                        </a:rPr>
                        <a:t>1429-1465,</a:t>
                      </a:r>
                      <a:endParaRPr kumimoji="0" lang="en-US" sz="1600" b="0" i="0" u="none" strike="noStrike" cap="none" normalizeH="0" baseline="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a:ln>
                            <a:noFill/>
                          </a:ln>
                          <a:solidFill>
                            <a:schemeClr val="tx1"/>
                          </a:solidFill>
                          <a:effectLst/>
                          <a:latin typeface="Arial" pitchFamily="34" charset="0"/>
                          <a:cs typeface="Times New Roman" pitchFamily="18" charset="0"/>
                        </a:rPr>
                        <a:t>1477-1513.</a:t>
                      </a:r>
                      <a:r>
                        <a:rPr kumimoji="0" lang="en-US" sz="1600" b="0" i="0" u="none" strike="noStrike" cap="none" normalizeH="0" baseline="0">
                          <a:ln>
                            <a:noFill/>
                          </a:ln>
                          <a:solidFill>
                            <a:schemeClr val="tx1"/>
                          </a:solidFill>
                          <a:effectLst/>
                          <a:latin typeface="Arial" pitchFamily="34" charset="0"/>
                        </a:rPr>
                        <a:t> </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90884">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Times New Roman" pitchFamily="18" charset="0"/>
                        </a:rPr>
                        <a:t>Cordless</a:t>
                      </a: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Times New Roman" pitchFamily="18" charset="0"/>
                        </a:rPr>
                        <a:t>Phones</a:t>
                      </a:r>
                      <a:endParaRPr kumimoji="0" lang="en-US" sz="1600" b="0" i="0" u="none" strike="noStrike" cap="none" normalizeH="0" baseline="0">
                        <a:ln>
                          <a:noFill/>
                        </a:ln>
                        <a:solidFill>
                          <a:srgbClr val="006600"/>
                        </a:solidFill>
                        <a:effectLst/>
                        <a:latin typeface="Arial" pitchFamily="34" charset="0"/>
                      </a:endParaRPr>
                    </a:p>
                  </a:txBody>
                  <a:tcPr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Times New Roman" pitchFamily="18" charset="0"/>
                        </a:rPr>
                        <a:t>CT1+</a:t>
                      </a:r>
                      <a:r>
                        <a:rPr kumimoji="0" lang="en-US" sz="1600" b="1" i="0" u="none" strike="noStrike" cap="none" normalizeH="0" baseline="0">
                          <a:ln>
                            <a:noFill/>
                          </a:ln>
                          <a:solidFill>
                            <a:schemeClr val="tx1"/>
                          </a:solidFill>
                          <a:effectLst/>
                          <a:latin typeface="Arial" pitchFamily="34" charset="0"/>
                          <a:cs typeface="Times New Roman" pitchFamily="18" charset="0"/>
                        </a:rPr>
                        <a:t>:  </a:t>
                      </a:r>
                      <a:r>
                        <a:rPr kumimoji="0" lang="en-US" sz="1600" b="0" i="0" u="none" strike="noStrike" cap="none" normalizeH="0" baseline="0">
                          <a:ln>
                            <a:noFill/>
                          </a:ln>
                          <a:solidFill>
                            <a:schemeClr val="tx1"/>
                          </a:solidFill>
                          <a:effectLst/>
                          <a:latin typeface="Arial" pitchFamily="34" charset="0"/>
                          <a:cs typeface="Times New Roman" pitchFamily="18" charset="0"/>
                        </a:rPr>
                        <a:t>885-887, 930-932</a:t>
                      </a: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Times New Roman" pitchFamily="18" charset="0"/>
                        </a:rPr>
                        <a:t>CT2</a:t>
                      </a:r>
                      <a:r>
                        <a:rPr kumimoji="0" lang="en-US" sz="1600" b="1" i="0" u="none" strike="noStrike" cap="none" normalizeH="0" baseline="0">
                          <a:ln>
                            <a:noFill/>
                          </a:ln>
                          <a:solidFill>
                            <a:schemeClr val="tx1"/>
                          </a:solidFill>
                          <a:effectLst/>
                          <a:latin typeface="Arial" pitchFamily="34" charset="0"/>
                          <a:cs typeface="Times New Roman" pitchFamily="18" charset="0"/>
                        </a:rPr>
                        <a:t>:    </a:t>
                      </a:r>
                      <a:r>
                        <a:rPr kumimoji="0" lang="en-US" sz="1600" b="0" i="0" u="none" strike="noStrike" cap="none" normalizeH="0" baseline="0">
                          <a:ln>
                            <a:noFill/>
                          </a:ln>
                          <a:solidFill>
                            <a:schemeClr val="tx1"/>
                          </a:solidFill>
                          <a:effectLst/>
                          <a:latin typeface="Arial" pitchFamily="34" charset="0"/>
                          <a:cs typeface="Times New Roman" pitchFamily="18" charset="0"/>
                        </a:rPr>
                        <a:t>864-868</a:t>
                      </a: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Times New Roman" pitchFamily="18" charset="0"/>
                        </a:rPr>
                        <a:t>DECT</a:t>
                      </a:r>
                      <a:r>
                        <a:rPr kumimoji="0" lang="en-US" sz="1600" b="1" i="0" u="none" strike="noStrike" cap="none" normalizeH="0" baseline="0">
                          <a:ln>
                            <a:noFill/>
                          </a:ln>
                          <a:solidFill>
                            <a:schemeClr val="tx1"/>
                          </a:solidFill>
                          <a:effectLst/>
                          <a:latin typeface="Arial" pitchFamily="34" charset="0"/>
                          <a:cs typeface="Times New Roman" pitchFamily="18" charset="0"/>
                        </a:rPr>
                        <a:t>: </a:t>
                      </a:r>
                      <a:r>
                        <a:rPr kumimoji="0" lang="en-US" sz="1600" b="0" i="0" u="none" strike="noStrike" cap="none" normalizeH="0" baseline="0">
                          <a:ln>
                            <a:noFill/>
                          </a:ln>
                          <a:solidFill>
                            <a:schemeClr val="tx1"/>
                          </a:solidFill>
                          <a:effectLst/>
                          <a:latin typeface="Arial" pitchFamily="34" charset="0"/>
                          <a:cs typeface="Times New Roman" pitchFamily="18" charset="0"/>
                        </a:rPr>
                        <a:t>1880-1900</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Arial" pitchFamily="34" charset="0"/>
                        </a:rPr>
                        <a:t>PACS</a:t>
                      </a:r>
                    </a:p>
                    <a:p>
                      <a:pPr marL="0" marR="0" lvl="0" indent="0" algn="just"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a:ln>
                            <a:noFill/>
                          </a:ln>
                          <a:solidFill>
                            <a:schemeClr val="tx1"/>
                          </a:solidFill>
                          <a:effectLst/>
                          <a:latin typeface="Arial" pitchFamily="34" charset="0"/>
                          <a:cs typeface="Arial" pitchFamily="34" charset="0"/>
                        </a:rPr>
                        <a:t>1850-1910,1930-1990;</a:t>
                      </a:r>
                      <a:endParaRPr kumimoji="0" lang="en-US" sz="1600" b="0" i="0" u="none" strike="noStrike" cap="none" normalizeH="0" baseline="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a:ln>
                            <a:noFill/>
                          </a:ln>
                          <a:solidFill>
                            <a:srgbClr val="006600"/>
                          </a:solidFill>
                          <a:effectLst/>
                          <a:latin typeface="Arial" pitchFamily="34" charset="0"/>
                          <a:cs typeface="Times New Roman" pitchFamily="18" charset="0"/>
                        </a:rPr>
                        <a:t>PACS-UB</a:t>
                      </a:r>
                      <a:r>
                        <a:rPr kumimoji="0" lang="en-US" sz="1600" b="1" i="0" u="none" strike="noStrike" cap="none" normalizeH="0" baseline="0">
                          <a:ln>
                            <a:noFill/>
                          </a:ln>
                          <a:solidFill>
                            <a:schemeClr val="tx1"/>
                          </a:solidFill>
                          <a:effectLst/>
                          <a:latin typeface="Arial" pitchFamily="34" charset="0"/>
                          <a:cs typeface="Times New Roman" pitchFamily="18" charset="0"/>
                        </a:rPr>
                        <a:t>: </a:t>
                      </a:r>
                      <a:r>
                        <a:rPr kumimoji="0" lang="en-US" sz="1600" b="0" i="0" u="none" strike="noStrike" cap="none" normalizeH="0" baseline="0">
                          <a:ln>
                            <a:noFill/>
                          </a:ln>
                          <a:solidFill>
                            <a:schemeClr val="tx1"/>
                          </a:solidFill>
                          <a:effectLst/>
                          <a:latin typeface="Arial" pitchFamily="34" charset="0"/>
                          <a:cs typeface="Times New Roman" pitchFamily="18" charset="0"/>
                        </a:rPr>
                        <a:t>1910-1930</a:t>
                      </a:r>
                      <a:r>
                        <a:rPr kumimoji="0" lang="en-US" sz="1600" b="0" i="0" u="none" strike="noStrike" cap="none" normalizeH="0" baseline="0">
                          <a:ln>
                            <a:noFill/>
                          </a:ln>
                          <a:solidFill>
                            <a:schemeClr val="tx1"/>
                          </a:solidFill>
                          <a:effectLst/>
                          <a:latin typeface="Arial" pitchFamily="34" charset="0"/>
                        </a:rPr>
                        <a:t> </a:t>
                      </a:r>
                    </a:p>
                  </a:txBody>
                  <a:tcPr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a:ln>
                            <a:noFill/>
                          </a:ln>
                          <a:solidFill>
                            <a:srgbClr val="006600"/>
                          </a:solidFill>
                          <a:effectLst/>
                          <a:latin typeface="Arial" pitchFamily="34" charset="0"/>
                          <a:cs typeface="Arial" pitchFamily="34" charset="0"/>
                        </a:rPr>
                        <a:t>PHS</a:t>
                      </a:r>
                    </a:p>
                    <a:p>
                      <a:pPr marL="0" marR="0" lvl="0" indent="0" algn="just"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0" i="0" u="none" strike="noStrike" cap="none" normalizeH="0" baseline="0" dirty="0">
                          <a:ln>
                            <a:noFill/>
                          </a:ln>
                          <a:solidFill>
                            <a:schemeClr val="tx1"/>
                          </a:solidFill>
                          <a:effectLst/>
                          <a:latin typeface="Arial" pitchFamily="34" charset="0"/>
                          <a:cs typeface="Arial" pitchFamily="34" charset="0"/>
                        </a:rPr>
                        <a:t>1895-1918;</a:t>
                      </a:r>
                      <a:endParaRPr kumimoji="0" lang="en-US" sz="1600" b="0" i="0" u="none" strike="noStrike" cap="none" normalizeH="0" baseline="0" dirty="0">
                        <a:ln>
                          <a:noFill/>
                        </a:ln>
                        <a:solidFill>
                          <a:schemeClr val="tx1"/>
                        </a:solidFill>
                        <a:effectLst/>
                        <a:latin typeface="Courier New" pitchFamily="49" charset="0"/>
                        <a:cs typeface="Courier New" pitchFamily="49" charset="0"/>
                      </a:endParaRPr>
                    </a:p>
                    <a:p>
                      <a:pPr marL="0" marR="0" lvl="0" indent="0" algn="l" defTabSz="914400" rtl="0" eaLnBrk="1" fontAlgn="base" latinLnBrk="0" hangingPunct="1">
                        <a:lnSpc>
                          <a:spcPct val="100000"/>
                        </a:lnSpc>
                        <a:spcBef>
                          <a:spcPct val="20000"/>
                        </a:spcBef>
                        <a:spcAft>
                          <a:spcPct val="0"/>
                        </a:spcAft>
                        <a:buClr>
                          <a:schemeClr val="accent2"/>
                        </a:buClr>
                        <a:buSzPct val="85000"/>
                        <a:buFont typeface="Wingdings" pitchFamily="2" charset="2"/>
                        <a:buNone/>
                        <a:tabLst/>
                      </a:pPr>
                      <a:r>
                        <a:rPr kumimoji="0" lang="en-US" sz="1600" b="1" i="0" u="none" strike="noStrike" cap="none" normalizeH="0" baseline="0" dirty="0">
                          <a:ln>
                            <a:noFill/>
                          </a:ln>
                          <a:solidFill>
                            <a:srgbClr val="006600"/>
                          </a:solidFill>
                          <a:effectLst/>
                          <a:latin typeface="Arial" pitchFamily="34" charset="0"/>
                          <a:cs typeface="Times New Roman" pitchFamily="18" charset="0"/>
                        </a:rPr>
                        <a:t>JCT</a:t>
                      </a:r>
                      <a:r>
                        <a:rPr kumimoji="0" lang="en-US" sz="1600" b="1" i="0" u="none" strike="noStrike" cap="none" normalizeH="0" baseline="0" dirty="0">
                          <a:ln>
                            <a:noFill/>
                          </a:ln>
                          <a:solidFill>
                            <a:schemeClr val="tx1"/>
                          </a:solidFill>
                          <a:effectLst/>
                          <a:latin typeface="Arial" pitchFamily="34" charset="0"/>
                          <a:cs typeface="Times New Roman" pitchFamily="18" charset="0"/>
                        </a:rPr>
                        <a:t>: </a:t>
                      </a:r>
                      <a:r>
                        <a:rPr kumimoji="0" lang="en-US" sz="1600" b="0" i="0" u="none" strike="noStrike" cap="none" normalizeH="0" baseline="0" dirty="0">
                          <a:ln>
                            <a:noFill/>
                          </a:ln>
                          <a:solidFill>
                            <a:schemeClr val="tx1"/>
                          </a:solidFill>
                          <a:effectLst/>
                          <a:latin typeface="Arial" pitchFamily="34" charset="0"/>
                          <a:cs typeface="Times New Roman" pitchFamily="18" charset="0"/>
                        </a:rPr>
                        <a:t>254-380</a:t>
                      </a:r>
                      <a:r>
                        <a:rPr kumimoji="0" lang="en-US" sz="1600" b="0" i="0" u="none" strike="noStrike" cap="none" normalizeH="0" baseline="0" dirty="0">
                          <a:ln>
                            <a:noFill/>
                          </a:ln>
                          <a:solidFill>
                            <a:schemeClr val="tx1"/>
                          </a:solidFill>
                          <a:effectLst/>
                          <a:latin typeface="Arial" pitchFamily="34" charset="0"/>
                        </a:rPr>
                        <a:t> </a:t>
                      </a:r>
                    </a:p>
                  </a:txBody>
                  <a:tcPr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9481" name="Rectangle 330">
            <a:extLst>
              <a:ext uri="{FF2B5EF4-FFF2-40B4-BE49-F238E27FC236}">
                <a16:creationId xmlns:a16="http://schemas.microsoft.com/office/drawing/2014/main" id="{4A0ED276-2209-74B5-D273-4DC6AEAC2D18}"/>
              </a:ext>
            </a:extLst>
          </p:cNvPr>
          <p:cNvSpPr>
            <a:spLocks noChangeArrowheads="1"/>
          </p:cNvSpPr>
          <p:nvPr/>
        </p:nvSpPr>
        <p:spPr bwMode="auto">
          <a:xfrm>
            <a:off x="2057400" y="4953000"/>
            <a:ext cx="5638800" cy="158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400" b="1">
                <a:solidFill>
                  <a:srgbClr val="006600"/>
                </a:solidFill>
                <a:cs typeface="Times New Roman" panose="02020603050405020304" pitchFamily="18" charset="0"/>
              </a:rPr>
              <a:t>NMT:	</a:t>
            </a:r>
            <a:r>
              <a:rPr lang="en-US" altLang="en-US" sz="1400" b="1">
                <a:cs typeface="Times New Roman" panose="02020603050405020304" pitchFamily="18" charset="0"/>
              </a:rPr>
              <a:t>Nordic Mobile Telephone</a:t>
            </a:r>
          </a:p>
          <a:p>
            <a:pPr eaLnBrk="1" hangingPunct="1">
              <a:spcBef>
                <a:spcPct val="0"/>
              </a:spcBef>
              <a:buClrTx/>
              <a:buSzTx/>
              <a:buFontTx/>
              <a:buNone/>
            </a:pPr>
            <a:r>
              <a:rPr lang="en-US" altLang="en-US" sz="1400" b="1">
                <a:solidFill>
                  <a:srgbClr val="006600"/>
                </a:solidFill>
                <a:cs typeface="Times New Roman" panose="02020603050405020304" pitchFamily="18" charset="0"/>
              </a:rPr>
              <a:t>PDC:	</a:t>
            </a:r>
            <a:r>
              <a:rPr lang="en-US" altLang="en-US" sz="1400" b="1">
                <a:cs typeface="Times New Roman" panose="02020603050405020304" pitchFamily="18" charset="0"/>
              </a:rPr>
              <a:t>Pacific Digital Cellular</a:t>
            </a:r>
          </a:p>
          <a:p>
            <a:pPr eaLnBrk="1" hangingPunct="1">
              <a:spcBef>
                <a:spcPct val="0"/>
              </a:spcBef>
              <a:buClrTx/>
              <a:buSzTx/>
              <a:buFontTx/>
              <a:buNone/>
            </a:pPr>
            <a:r>
              <a:rPr lang="en-US" altLang="en-US" sz="1400" b="1">
                <a:solidFill>
                  <a:srgbClr val="006600"/>
                </a:solidFill>
                <a:cs typeface="Times New Roman" panose="02020603050405020304" pitchFamily="18" charset="0"/>
              </a:rPr>
              <a:t>PACS:</a:t>
            </a:r>
            <a:r>
              <a:rPr lang="en-US" altLang="en-US" sz="1400" b="1">
                <a:cs typeface="Times New Roman" panose="02020603050405020304" pitchFamily="18" charset="0"/>
              </a:rPr>
              <a:t>	Personal Access Communications System</a:t>
            </a:r>
          </a:p>
          <a:p>
            <a:pPr eaLnBrk="1" hangingPunct="1">
              <a:spcBef>
                <a:spcPct val="0"/>
              </a:spcBef>
              <a:buClrTx/>
              <a:buSzTx/>
              <a:buFontTx/>
              <a:buNone/>
            </a:pPr>
            <a:r>
              <a:rPr lang="en-US" altLang="en-US" sz="1400" b="1">
                <a:solidFill>
                  <a:srgbClr val="006600"/>
                </a:solidFill>
                <a:cs typeface="Times New Roman" panose="02020603050405020304" pitchFamily="18" charset="0"/>
              </a:rPr>
              <a:t>PHS:	</a:t>
            </a:r>
            <a:r>
              <a:rPr lang="en-US" altLang="en-US" sz="1400" b="1">
                <a:cs typeface="Times New Roman" panose="02020603050405020304" pitchFamily="18" charset="0"/>
              </a:rPr>
              <a:t>Personal Handyphone System</a:t>
            </a:r>
          </a:p>
          <a:p>
            <a:pPr eaLnBrk="1" hangingPunct="1">
              <a:spcBef>
                <a:spcPct val="0"/>
              </a:spcBef>
              <a:buClrTx/>
              <a:buSzTx/>
              <a:buFontTx/>
              <a:buNone/>
            </a:pPr>
            <a:r>
              <a:rPr lang="en-US" altLang="en-US" sz="1400" b="1">
                <a:solidFill>
                  <a:srgbClr val="006600"/>
                </a:solidFill>
                <a:cs typeface="Times New Roman" panose="02020603050405020304" pitchFamily="18" charset="0"/>
              </a:rPr>
              <a:t>PACS-UB:</a:t>
            </a:r>
            <a:r>
              <a:rPr lang="en-US" altLang="en-US" sz="1400" b="1">
                <a:cs typeface="Times New Roman" panose="02020603050405020304" pitchFamily="18" charset="0"/>
              </a:rPr>
              <a:t>	PACS Unlicensed Band</a:t>
            </a:r>
          </a:p>
          <a:p>
            <a:pPr eaLnBrk="1" hangingPunct="1">
              <a:spcBef>
                <a:spcPct val="0"/>
              </a:spcBef>
              <a:buClrTx/>
              <a:buSzTx/>
              <a:buFontTx/>
              <a:buNone/>
            </a:pPr>
            <a:r>
              <a:rPr lang="en-US" altLang="en-US" sz="1400" b="1">
                <a:solidFill>
                  <a:srgbClr val="006600"/>
                </a:solidFill>
                <a:cs typeface="Times New Roman" panose="02020603050405020304" pitchFamily="18" charset="0"/>
              </a:rPr>
              <a:t>JCT:	</a:t>
            </a:r>
            <a:r>
              <a:rPr lang="en-US" altLang="en-US" sz="1400" b="1">
                <a:cs typeface="Times New Roman" panose="02020603050405020304" pitchFamily="18" charset="0"/>
              </a:rPr>
              <a:t>Japanese Cordless Telephone</a:t>
            </a:r>
          </a:p>
          <a:p>
            <a:pPr eaLnBrk="1" hangingPunct="1">
              <a:spcBef>
                <a:spcPct val="0"/>
              </a:spcBef>
              <a:buClrTx/>
              <a:buSzTx/>
              <a:buFontTx/>
              <a:buNone/>
            </a:pPr>
            <a:r>
              <a:rPr lang="en-US" altLang="en-US" sz="1400" b="1"/>
              <a:t>(Taken from Mobile Communications by Jochen Schiller)</a:t>
            </a:r>
          </a:p>
        </p:txBody>
      </p:sp>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703" name="Comment 7">
            <a:extLst>
              <a:ext uri="{FF2B5EF4-FFF2-40B4-BE49-F238E27FC236}">
                <a16:creationId xmlns:a16="http://schemas.microsoft.com/office/drawing/2014/main" id="{40F0E72B-D9F7-2CDF-DE72-A084CD2E81D0}"/>
              </a:ext>
            </a:extLst>
          </p:cNvPr>
          <p:cNvSpPr>
            <a:spLocks noChangeArrowheads="1"/>
          </p:cNvSpPr>
          <p:nvPr/>
        </p:nvSpPr>
        <p:spPr bwMode="auto">
          <a:xfrm>
            <a:off x="914400" y="4572000"/>
            <a:ext cx="7696200" cy="2020888"/>
          </a:xfrm>
          <a:prstGeom prst="rect">
            <a:avLst/>
          </a:prstGeom>
          <a:solidFill>
            <a:srgbClr val="FCFDC6"/>
          </a:solidFill>
          <a:ln w="9525">
            <a:solidFill>
              <a:schemeClr val="tx1"/>
            </a:solidFill>
            <a:miter lim="800000"/>
            <a:headEnd/>
            <a:tailEnd/>
          </a:ln>
          <a:effectLst>
            <a:outerShdw dist="107763" dir="2700000" algn="ctr" rotWithShape="0">
              <a:schemeClr val="bg2"/>
            </a:outerShdw>
          </a:effectLst>
        </p:spPr>
        <p:txBody>
          <a:bodyPr>
            <a:spAutoFit/>
          </a:bodyPr>
          <a:lstStyle/>
          <a:p>
            <a:pPr>
              <a:spcBef>
                <a:spcPct val="50000"/>
              </a:spcBef>
              <a:defRPr/>
            </a:pPr>
            <a:r>
              <a:rPr lang="en-US" sz="1600" b="1" dirty="0">
                <a:solidFill>
                  <a:srgbClr val="CC3300"/>
                </a:solidFill>
                <a:latin typeface="Arial" charset="0"/>
              </a:rPr>
              <a:t>POISSON DISTRIBUTION:</a:t>
            </a:r>
            <a:r>
              <a:rPr lang="en-US" sz="1200" dirty="0">
                <a:solidFill>
                  <a:srgbClr val="000000"/>
                </a:solidFill>
                <a:latin typeface="Arial" charset="0"/>
              </a:rPr>
              <a:t>A Statistical Process that Applies to a Sequence of Events which take place at regular intervals of time or throughout a continuous interval of time. It has got many Applications such as number of customers arriving at a Gasoline Station, Number of Air Planes arriving at an Airport, or Number of Phone Calls arriving at a Switch [MTX].  </a:t>
            </a:r>
            <a:r>
              <a:rPr lang="en-US" sz="1200" b="1" dirty="0">
                <a:solidFill>
                  <a:schemeClr val="tx2">
                    <a:lumMod val="60000"/>
                    <a:lumOff val="40000"/>
                  </a:schemeClr>
                </a:solidFill>
                <a:latin typeface="Arial" charset="0"/>
              </a:rPr>
              <a:t>Let </a:t>
            </a:r>
            <a:r>
              <a:rPr lang="en-US" sz="1400" b="1" dirty="0">
                <a:solidFill>
                  <a:schemeClr val="tx2">
                    <a:lumMod val="60000"/>
                    <a:lumOff val="40000"/>
                  </a:schemeClr>
                </a:solidFill>
                <a:latin typeface="Arial" charset="0"/>
              </a:rPr>
              <a:t>C</a:t>
            </a:r>
            <a:r>
              <a:rPr lang="en-US" sz="1200" b="1" dirty="0">
                <a:solidFill>
                  <a:schemeClr val="tx2">
                    <a:lumMod val="60000"/>
                    <a:lumOff val="40000"/>
                  </a:schemeClr>
                </a:solidFill>
                <a:latin typeface="Arial" charset="0"/>
              </a:rPr>
              <a:t> be total # of Trunks [Channels], and </a:t>
            </a:r>
            <a:r>
              <a:rPr lang="en-US" sz="1400" b="1" dirty="0">
                <a:solidFill>
                  <a:schemeClr val="tx2">
                    <a:lumMod val="60000"/>
                    <a:lumOff val="40000"/>
                  </a:schemeClr>
                </a:solidFill>
                <a:latin typeface="Arial" charset="0"/>
              </a:rPr>
              <a:t>A</a:t>
            </a:r>
            <a:r>
              <a:rPr lang="en-US" sz="1200" b="1" dirty="0">
                <a:solidFill>
                  <a:schemeClr val="tx2">
                    <a:lumMod val="60000"/>
                    <a:lumOff val="40000"/>
                  </a:schemeClr>
                </a:solidFill>
                <a:latin typeface="Arial" charset="0"/>
              </a:rPr>
              <a:t> be the Offered Traffic in </a:t>
            </a:r>
            <a:r>
              <a:rPr lang="en-US" sz="1200" b="1" dirty="0" err="1">
                <a:solidFill>
                  <a:schemeClr val="tx2">
                    <a:lumMod val="60000"/>
                    <a:lumOff val="40000"/>
                  </a:schemeClr>
                </a:solidFill>
                <a:latin typeface="Arial" charset="0"/>
              </a:rPr>
              <a:t>Earlings</a:t>
            </a:r>
            <a:r>
              <a:rPr lang="en-US" sz="1200" b="1" dirty="0">
                <a:solidFill>
                  <a:schemeClr val="tx2">
                    <a:lumMod val="60000"/>
                    <a:lumOff val="40000"/>
                  </a:schemeClr>
                </a:solidFill>
                <a:latin typeface="Arial" charset="0"/>
              </a:rPr>
              <a:t>, then the Probability of all the </a:t>
            </a:r>
            <a:r>
              <a:rPr lang="en-US" sz="1400" b="1" dirty="0">
                <a:solidFill>
                  <a:schemeClr val="tx2">
                    <a:lumMod val="60000"/>
                    <a:lumOff val="40000"/>
                  </a:schemeClr>
                </a:solidFill>
                <a:latin typeface="Arial" charset="0"/>
              </a:rPr>
              <a:t>C</a:t>
            </a:r>
            <a:r>
              <a:rPr lang="en-US" sz="1200" b="1" dirty="0">
                <a:solidFill>
                  <a:schemeClr val="tx2">
                    <a:lumMod val="60000"/>
                    <a:lumOff val="40000"/>
                  </a:schemeClr>
                </a:solidFill>
                <a:latin typeface="Arial" charset="0"/>
              </a:rPr>
              <a:t> Channels are busy or in other words Probability of Blocking is defined by the following Poisson Distribution;</a:t>
            </a:r>
          </a:p>
          <a:p>
            <a:pPr>
              <a:defRPr/>
            </a:pPr>
            <a:r>
              <a:rPr lang="en-US" sz="1200" dirty="0">
                <a:solidFill>
                  <a:srgbClr val="000000"/>
                </a:solidFill>
                <a:latin typeface="Arial" charset="0"/>
              </a:rPr>
              <a:t>		</a:t>
            </a:r>
          </a:p>
          <a:p>
            <a:pPr>
              <a:defRPr/>
            </a:pPr>
            <a:r>
              <a:rPr lang="en-US" sz="1200" b="1" dirty="0">
                <a:solidFill>
                  <a:srgbClr val="CC3300"/>
                </a:solidFill>
                <a:latin typeface="Arial" charset="0"/>
              </a:rPr>
              <a:t>P(C;A) = P(Blocking</a:t>
            </a:r>
            <a:r>
              <a:rPr lang="en-US" sz="1000" b="1" dirty="0">
                <a:solidFill>
                  <a:srgbClr val="CC3300"/>
                </a:solidFill>
                <a:latin typeface="Arial" charset="0"/>
              </a:rPr>
              <a:t>)</a:t>
            </a:r>
            <a:r>
              <a:rPr lang="en-US" sz="1000" dirty="0">
                <a:solidFill>
                  <a:srgbClr val="000000"/>
                </a:solidFill>
                <a:latin typeface="Arial" charset="0"/>
              </a:rPr>
              <a:t> </a:t>
            </a:r>
            <a:r>
              <a:rPr lang="en-US" sz="1000" dirty="0">
                <a:solidFill>
                  <a:srgbClr val="CC3300"/>
                </a:solidFill>
                <a:latin typeface="Arial" charset="0"/>
              </a:rPr>
              <a:t>=</a:t>
            </a:r>
            <a:r>
              <a:rPr lang="en-US" sz="1600" dirty="0">
                <a:solidFill>
                  <a:srgbClr val="CC3300"/>
                </a:solidFill>
              </a:rPr>
              <a:t>A</a:t>
            </a:r>
            <a:r>
              <a:rPr lang="en-US" sz="1600" baseline="60000" dirty="0">
                <a:solidFill>
                  <a:srgbClr val="CC3300"/>
                </a:solidFill>
              </a:rPr>
              <a:t>C</a:t>
            </a:r>
            <a:r>
              <a:rPr lang="en-US" sz="1600" dirty="0">
                <a:solidFill>
                  <a:srgbClr val="CC3300"/>
                </a:solidFill>
              </a:rPr>
              <a:t> e</a:t>
            </a:r>
            <a:r>
              <a:rPr lang="en-US" sz="1600" baseline="60000" dirty="0">
                <a:solidFill>
                  <a:srgbClr val="CC3300"/>
                </a:solidFill>
              </a:rPr>
              <a:t>-A</a:t>
            </a:r>
            <a:r>
              <a:rPr lang="en-US" sz="1600" dirty="0">
                <a:solidFill>
                  <a:srgbClr val="CC3300"/>
                </a:solidFill>
              </a:rPr>
              <a:t>  Where e</a:t>
            </a:r>
            <a:r>
              <a:rPr lang="en-US" sz="1600" baseline="60000" dirty="0">
                <a:solidFill>
                  <a:srgbClr val="CC3300"/>
                </a:solidFill>
              </a:rPr>
              <a:t>-A </a:t>
            </a:r>
            <a:r>
              <a:rPr lang="en-US" sz="1600" dirty="0">
                <a:solidFill>
                  <a:srgbClr val="CC3300"/>
                </a:solidFill>
              </a:rPr>
              <a:t>=  1/</a:t>
            </a:r>
            <a:r>
              <a:rPr lang="en-US" sz="1600" dirty="0">
                <a:solidFill>
                  <a:srgbClr val="CC3300"/>
                </a:solidFill>
                <a:sym typeface="Symbol" pitchFamily="18" charset="2"/>
              </a:rPr>
              <a:t></a:t>
            </a:r>
            <a:r>
              <a:rPr lang="en-US" sz="1600" baseline="60000" dirty="0" err="1">
                <a:solidFill>
                  <a:srgbClr val="CC3300"/>
                </a:solidFill>
              </a:rPr>
              <a:t>C</a:t>
            </a:r>
            <a:r>
              <a:rPr lang="en-US" sz="1600" baseline="-60000" dirty="0" err="1">
                <a:solidFill>
                  <a:srgbClr val="CC3300"/>
                </a:solidFill>
              </a:rPr>
              <a:t>k</a:t>
            </a:r>
            <a:r>
              <a:rPr lang="en-US" sz="1600" dirty="0" err="1">
                <a:solidFill>
                  <a:srgbClr val="CC3300"/>
                </a:solidFill>
              </a:rPr>
              <a:t>A</a:t>
            </a:r>
            <a:r>
              <a:rPr lang="en-US" sz="1600" baseline="60000" dirty="0" err="1">
                <a:solidFill>
                  <a:srgbClr val="CC3300"/>
                </a:solidFill>
              </a:rPr>
              <a:t>k</a:t>
            </a:r>
            <a:r>
              <a:rPr lang="en-US" sz="1600" dirty="0">
                <a:solidFill>
                  <a:srgbClr val="CC3300"/>
                </a:solidFill>
              </a:rPr>
              <a:t>  </a:t>
            </a:r>
            <a:r>
              <a:rPr lang="en-US" sz="1600" b="1" dirty="0">
                <a:solidFill>
                  <a:srgbClr val="CC3300"/>
                </a:solidFill>
              </a:rPr>
              <a:t>= GOS</a:t>
            </a:r>
            <a:endParaRPr lang="en-US" sz="1600" dirty="0">
              <a:solidFill>
                <a:srgbClr val="CC3300"/>
              </a:solidFill>
            </a:endParaRPr>
          </a:p>
          <a:p>
            <a:pPr>
              <a:defRPr/>
            </a:pPr>
            <a:r>
              <a:rPr lang="en-US" sz="1600" dirty="0">
                <a:solidFill>
                  <a:srgbClr val="CC3300"/>
                </a:solidFill>
              </a:rPr>
              <a:t>   	          C!</a:t>
            </a:r>
            <a:r>
              <a:rPr lang="en-US" dirty="0">
                <a:solidFill>
                  <a:srgbClr val="CC3300"/>
                </a:solidFill>
              </a:rPr>
              <a:t>                               </a:t>
            </a:r>
            <a:r>
              <a:rPr lang="en-US" sz="1600" dirty="0">
                <a:solidFill>
                  <a:srgbClr val="CC3300"/>
                </a:solidFill>
              </a:rPr>
              <a:t>k!</a:t>
            </a:r>
          </a:p>
        </p:txBody>
      </p:sp>
      <p:sp>
        <p:nvSpPr>
          <p:cNvPr id="9" name="Slide Number Placeholder 8">
            <a:extLst>
              <a:ext uri="{FF2B5EF4-FFF2-40B4-BE49-F238E27FC236}">
                <a16:creationId xmlns:a16="http://schemas.microsoft.com/office/drawing/2014/main" id="{8DA57B6A-E6C8-6017-0BB5-8CE1C3B77A35}"/>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9A22015-B718-464B-8C73-054CC3E2ECDA}" type="slidenum">
              <a:rPr lang="en-US" altLang="en-US">
                <a:latin typeface="Arial" panose="020B0604020202020204" pitchFamily="34" charset="0"/>
              </a:rPr>
              <a:pPr/>
              <a:t>160</a:t>
            </a:fld>
            <a:endParaRPr lang="en-US" altLang="en-US">
              <a:latin typeface="Arial" panose="020B0604020202020204" pitchFamily="34" charset="0"/>
            </a:endParaRPr>
          </a:p>
        </p:txBody>
      </p:sp>
      <p:sp>
        <p:nvSpPr>
          <p:cNvPr id="413698" name="Rectangle 2">
            <a:extLst>
              <a:ext uri="{FF2B5EF4-FFF2-40B4-BE49-F238E27FC236}">
                <a16:creationId xmlns:a16="http://schemas.microsoft.com/office/drawing/2014/main" id="{DA859E34-5A70-33BF-91BA-80A0422E9C17}"/>
              </a:ext>
            </a:extLst>
          </p:cNvPr>
          <p:cNvSpPr>
            <a:spLocks noGrp="1" noChangeArrowheads="1"/>
          </p:cNvSpPr>
          <p:nvPr>
            <p:ph type="ctrTitle" idx="4294967295"/>
          </p:nvPr>
        </p:nvSpPr>
        <p:spPr>
          <a:xfrm>
            <a:off x="0" y="152400"/>
            <a:ext cx="5791200" cy="914400"/>
          </a:xfrm>
        </p:spPr>
        <p:txBody>
          <a:bodyPr/>
          <a:lstStyle/>
          <a:p>
            <a:pPr algn="l" eaLnBrk="1" hangingPunct="1">
              <a:defRPr/>
            </a:pPr>
            <a:r>
              <a:rPr lang="en-US" sz="1600" b="1" dirty="0">
                <a:solidFill>
                  <a:schemeClr val="tx2">
                    <a:lumMod val="60000"/>
                    <a:lumOff val="40000"/>
                  </a:schemeClr>
                </a:solidFill>
              </a:rPr>
              <a:t>The Cellular Concept-System Design Fundamentals</a:t>
            </a:r>
            <a:r>
              <a:rPr lang="en-US" sz="2400" b="1" dirty="0">
                <a:solidFill>
                  <a:schemeClr val="tx2">
                    <a:lumMod val="60000"/>
                    <a:lumOff val="40000"/>
                  </a:schemeClr>
                </a:solidFill>
                <a:latin typeface="Arial Black" pitchFamily="34" charset="0"/>
              </a:rPr>
              <a:t> </a:t>
            </a:r>
            <a:endParaRPr lang="en-US" sz="3200" b="1" dirty="0">
              <a:solidFill>
                <a:schemeClr val="tx2">
                  <a:lumMod val="60000"/>
                  <a:lumOff val="40000"/>
                </a:schemeClr>
              </a:solidFill>
            </a:endParaRPr>
          </a:p>
        </p:txBody>
      </p:sp>
      <p:sp>
        <p:nvSpPr>
          <p:cNvPr id="38916" name="Line 3">
            <a:extLst>
              <a:ext uri="{FF2B5EF4-FFF2-40B4-BE49-F238E27FC236}">
                <a16:creationId xmlns:a16="http://schemas.microsoft.com/office/drawing/2014/main" id="{4DCA0813-B2C0-5B60-B83E-B9F16A451D53}"/>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3700" name="Rectangle 4">
            <a:extLst>
              <a:ext uri="{FF2B5EF4-FFF2-40B4-BE49-F238E27FC236}">
                <a16:creationId xmlns:a16="http://schemas.microsoft.com/office/drawing/2014/main" id="{A43E85D9-84FB-DFA2-BF57-A9C195DAA02D}"/>
              </a:ext>
            </a:extLst>
          </p:cNvPr>
          <p:cNvSpPr>
            <a:spLocks noChangeArrowheads="1"/>
          </p:cNvSpPr>
          <p:nvPr/>
        </p:nvSpPr>
        <p:spPr bwMode="auto">
          <a:xfrm>
            <a:off x="609600" y="1066800"/>
            <a:ext cx="7924800" cy="519113"/>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dirty="0" err="1">
                <a:effectLst>
                  <a:outerShdw blurRad="38100" dist="38100" dir="2700000" algn="tl">
                    <a:srgbClr val="000000"/>
                  </a:outerShdw>
                </a:effectLst>
              </a:rPr>
              <a:t>Trunking</a:t>
            </a:r>
            <a:r>
              <a:rPr lang="en-US" sz="2800" dirty="0">
                <a:effectLst>
                  <a:outerShdw blurRad="38100" dist="38100" dir="2700000" algn="tl">
                    <a:srgbClr val="000000"/>
                  </a:outerShdw>
                </a:effectLst>
              </a:rPr>
              <a:t> and Grade of Service</a:t>
            </a:r>
          </a:p>
        </p:txBody>
      </p:sp>
      <p:sp>
        <p:nvSpPr>
          <p:cNvPr id="413702" name="Rectangle 6">
            <a:extLst>
              <a:ext uri="{FF2B5EF4-FFF2-40B4-BE49-F238E27FC236}">
                <a16:creationId xmlns:a16="http://schemas.microsoft.com/office/drawing/2014/main" id="{8611D0CC-5AA5-F883-5B16-7D014A99AD33}"/>
              </a:ext>
            </a:extLst>
          </p:cNvPr>
          <p:cNvSpPr>
            <a:spLocks noChangeArrowheads="1"/>
          </p:cNvSpPr>
          <p:nvPr/>
        </p:nvSpPr>
        <p:spPr bwMode="auto">
          <a:xfrm>
            <a:off x="533400" y="1524000"/>
            <a:ext cx="8001000" cy="5029200"/>
          </a:xfrm>
          <a:prstGeom prst="rect">
            <a:avLst/>
          </a:prstGeom>
          <a:noFill/>
          <a:ln w="9525">
            <a:noFill/>
            <a:miter lim="800000"/>
            <a:headEnd/>
            <a:tailEnd/>
          </a:ln>
          <a:effectLst/>
        </p:spPr>
        <p:txBody>
          <a:bodyPr/>
          <a:lstStyle/>
          <a:p>
            <a:pPr eaLnBrk="1" hangingPunct="1">
              <a:spcBef>
                <a:spcPct val="20000"/>
              </a:spcBef>
              <a:buClr>
                <a:srgbClr val="FF0000"/>
              </a:buClr>
              <a:buFont typeface="Wingdings" pitchFamily="2" charset="2"/>
              <a:buChar char="v"/>
              <a:defRPr/>
            </a:pPr>
            <a:r>
              <a:rPr lang="en-US" sz="2000" b="1" dirty="0" err="1">
                <a:solidFill>
                  <a:schemeClr val="tx2">
                    <a:lumMod val="60000"/>
                    <a:lumOff val="40000"/>
                  </a:schemeClr>
                </a:solidFill>
                <a:effectLst>
                  <a:outerShdw blurRad="38100" dist="38100" dir="2700000" algn="tl">
                    <a:srgbClr val="000000"/>
                  </a:outerShdw>
                </a:effectLst>
                <a:latin typeface="Arial" charset="0"/>
              </a:rPr>
              <a:t>Trunking</a:t>
            </a:r>
            <a:r>
              <a:rPr lang="en-US" sz="2000" b="1" dirty="0">
                <a:solidFill>
                  <a:schemeClr val="tx2">
                    <a:lumMod val="60000"/>
                    <a:lumOff val="40000"/>
                  </a:schemeClr>
                </a:solidFill>
                <a:effectLst>
                  <a:outerShdw blurRad="38100" dist="38100" dir="2700000" algn="tl">
                    <a:srgbClr val="000000"/>
                  </a:outerShdw>
                </a:effectLst>
                <a:latin typeface="Arial" charset="0"/>
              </a:rPr>
              <a:t> Systems</a:t>
            </a:r>
          </a:p>
          <a:p>
            <a:pPr lvl="1" eaLnBrk="1" hangingPunct="1">
              <a:spcBef>
                <a:spcPct val="20000"/>
              </a:spcBef>
              <a:buClr>
                <a:srgbClr val="FF0000"/>
              </a:buClr>
              <a:buFont typeface="Wingdings" pitchFamily="2" charset="2"/>
              <a:buChar char="v"/>
              <a:defRPr/>
            </a:pPr>
            <a:r>
              <a:rPr lang="en-US" b="1" dirty="0">
                <a:effectLst>
                  <a:outerShdw blurRad="38100" dist="38100" dir="2700000" algn="tl">
                    <a:srgbClr val="000000"/>
                  </a:outerShdw>
                </a:effectLst>
                <a:latin typeface="Arial" charset="0"/>
              </a:rPr>
              <a:t> Blocked Calls Cleared (BCC) </a:t>
            </a:r>
            <a:r>
              <a:rPr lang="en-US" b="1" dirty="0" err="1">
                <a:effectLst>
                  <a:outerShdw blurRad="38100" dist="38100" dir="2700000" algn="tl">
                    <a:srgbClr val="000000"/>
                  </a:outerShdw>
                </a:effectLst>
                <a:latin typeface="Arial" charset="0"/>
              </a:rPr>
              <a:t>Trunking</a:t>
            </a:r>
            <a:r>
              <a:rPr lang="en-US" b="1" dirty="0">
                <a:effectLst>
                  <a:outerShdw blurRad="38100" dist="38100" dir="2700000" algn="tl">
                    <a:srgbClr val="000000"/>
                  </a:outerShdw>
                </a:effectLst>
                <a:latin typeface="Arial" charset="0"/>
              </a:rPr>
              <a:t> Systems: </a:t>
            </a:r>
            <a:endParaRPr lang="en-US" dirty="0">
              <a:effectLst>
                <a:outerShdw blurRad="38100" dist="38100" dir="2700000" algn="tl">
                  <a:srgbClr val="000000"/>
                </a:outerShdw>
              </a:effectLst>
              <a:latin typeface="Arial" charset="0"/>
            </a:endParaRPr>
          </a:p>
          <a:p>
            <a:pPr marL="1090613" lvl="2" indent="-176213" eaLnBrk="1" hangingPunct="1">
              <a:spcBef>
                <a:spcPct val="20000"/>
              </a:spcBef>
              <a:buClr>
                <a:srgbClr val="FF0000"/>
              </a:buClr>
              <a:buFont typeface="Wingdings" pitchFamily="2" charset="2"/>
              <a:buChar char="v"/>
              <a:defRPr/>
            </a:pPr>
            <a:r>
              <a:rPr lang="en-US" dirty="0">
                <a:latin typeface="Arial" charset="0"/>
              </a:rPr>
              <a:t>Any Call Request at any time will be Served Immediately if Some Free Channel is Available in the Pool</a:t>
            </a:r>
          </a:p>
          <a:p>
            <a:pPr marL="1090613" lvl="2" indent="-176213" eaLnBrk="1" hangingPunct="1">
              <a:spcBef>
                <a:spcPct val="20000"/>
              </a:spcBef>
              <a:buClr>
                <a:srgbClr val="FF0000"/>
              </a:buClr>
              <a:buFont typeface="Wingdings" pitchFamily="2" charset="2"/>
              <a:buChar char="v"/>
              <a:defRPr/>
            </a:pPr>
            <a:r>
              <a:rPr lang="en-US" dirty="0">
                <a:latin typeface="Arial" charset="0"/>
              </a:rPr>
              <a:t>A Call will be Blocked [and Lost] if no Free Channel is Available at the Time of Request</a:t>
            </a:r>
          </a:p>
          <a:p>
            <a:pPr marL="1090613" lvl="2" indent="-176213" eaLnBrk="1" hangingPunct="1">
              <a:spcBef>
                <a:spcPct val="20000"/>
              </a:spcBef>
              <a:buClr>
                <a:srgbClr val="FF0000"/>
              </a:buClr>
              <a:buFont typeface="Wingdings" pitchFamily="2" charset="2"/>
              <a:buChar char="v"/>
              <a:defRPr/>
            </a:pPr>
            <a:r>
              <a:rPr lang="en-US" dirty="0">
                <a:latin typeface="Arial" charset="0"/>
              </a:rPr>
              <a:t>The Blocked User is Free to Try Again Later at any Time</a:t>
            </a:r>
            <a:r>
              <a:rPr lang="en-US" b="1" dirty="0">
                <a:latin typeface="Arial" charset="0"/>
              </a:rPr>
              <a:t>.</a:t>
            </a:r>
          </a:p>
          <a:p>
            <a:pPr lvl="1" eaLnBrk="1" hangingPunct="1">
              <a:spcBef>
                <a:spcPct val="20000"/>
              </a:spcBef>
              <a:buClr>
                <a:srgbClr val="FF0000"/>
              </a:buClr>
              <a:buFont typeface="Wingdings" pitchFamily="2" charset="2"/>
              <a:buChar char="v"/>
              <a:defRPr/>
            </a:pPr>
            <a:r>
              <a:rPr lang="en-US" b="1" dirty="0">
                <a:effectLst>
                  <a:outerShdw blurRad="38100" dist="38100" dir="2700000" algn="tl">
                    <a:srgbClr val="000000"/>
                  </a:outerShdw>
                </a:effectLst>
                <a:latin typeface="Arial" charset="0"/>
              </a:rPr>
              <a:t> Assumptions:</a:t>
            </a:r>
          </a:p>
          <a:p>
            <a:pPr marL="1090613" lvl="2" indent="-176213" eaLnBrk="1" hangingPunct="1">
              <a:spcBef>
                <a:spcPct val="20000"/>
              </a:spcBef>
              <a:buClr>
                <a:srgbClr val="FF0000"/>
              </a:buClr>
              <a:buFont typeface="Wingdings" pitchFamily="2" charset="2"/>
              <a:buChar char="v"/>
              <a:defRPr/>
            </a:pPr>
            <a:r>
              <a:rPr lang="en-US" dirty="0">
                <a:latin typeface="Arial" charset="0"/>
              </a:rPr>
              <a:t> Calls Arrive According to </a:t>
            </a:r>
            <a:r>
              <a:rPr lang="en-US" i="1" u="sng" dirty="0">
                <a:latin typeface="Arial" charset="0"/>
              </a:rPr>
              <a:t>Poisson Distribution</a:t>
            </a:r>
            <a:endParaRPr lang="en-US" b="1" i="1" u="sng" dirty="0">
              <a:latin typeface="Arial" charset="0"/>
            </a:endParaRPr>
          </a:p>
          <a:p>
            <a:pPr lvl="1" eaLnBrk="1" hangingPunct="1">
              <a:spcBef>
                <a:spcPct val="20000"/>
              </a:spcBef>
              <a:buClr>
                <a:srgbClr val="FF0000"/>
              </a:buClr>
              <a:buFont typeface="Wingdings" pitchFamily="2" charset="2"/>
              <a:buChar char="v"/>
              <a:defRPr/>
            </a:pPr>
            <a:endParaRPr lang="en-US" b="1" dirty="0">
              <a:effectLst>
                <a:outerShdw blurRad="38100" dist="38100" dir="2700000" algn="tl">
                  <a:srgbClr val="000000"/>
                </a:outerShdw>
              </a:effectLst>
              <a:latin typeface="Arial" charset="0"/>
            </a:endParaRPr>
          </a:p>
          <a:p>
            <a:pPr eaLnBrk="1" hangingPunct="1">
              <a:spcBef>
                <a:spcPct val="20000"/>
              </a:spcBef>
              <a:buClr>
                <a:srgbClr val="FF0000"/>
              </a:buClr>
              <a:buFont typeface="Wingdings" pitchFamily="2" charset="2"/>
              <a:buChar char="v"/>
              <a:defRPr/>
            </a:pPr>
            <a:endParaRPr lang="en-US" sz="2000" b="1" dirty="0">
              <a:effectLst>
                <a:outerShdw blurRad="38100" dist="38100" dir="2700000" algn="tl">
                  <a:srgbClr val="000000"/>
                </a:outerShdw>
              </a:effectLst>
              <a:latin typeface="Arial" charset="0"/>
            </a:endParaRPr>
          </a:p>
        </p:txBody>
      </p:sp>
      <p:sp>
        <p:nvSpPr>
          <p:cNvPr id="38919" name="Line 8">
            <a:extLst>
              <a:ext uri="{FF2B5EF4-FFF2-40B4-BE49-F238E27FC236}">
                <a16:creationId xmlns:a16="http://schemas.microsoft.com/office/drawing/2014/main" id="{012ABB57-F611-975F-7987-A4646E383CE8}"/>
              </a:ext>
            </a:extLst>
          </p:cNvPr>
          <p:cNvSpPr>
            <a:spLocks noChangeShapeType="1"/>
          </p:cNvSpPr>
          <p:nvPr/>
        </p:nvSpPr>
        <p:spPr bwMode="auto">
          <a:xfrm flipV="1">
            <a:off x="2514600" y="6248400"/>
            <a:ext cx="609600" cy="0"/>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8920" name="Line 9">
            <a:extLst>
              <a:ext uri="{FF2B5EF4-FFF2-40B4-BE49-F238E27FC236}">
                <a16:creationId xmlns:a16="http://schemas.microsoft.com/office/drawing/2014/main" id="{702AE37B-25B0-66F4-57E0-810E101D1491}"/>
              </a:ext>
            </a:extLst>
          </p:cNvPr>
          <p:cNvSpPr>
            <a:spLocks noChangeShapeType="1"/>
          </p:cNvSpPr>
          <p:nvPr/>
        </p:nvSpPr>
        <p:spPr bwMode="auto">
          <a:xfrm>
            <a:off x="4800600" y="6248400"/>
            <a:ext cx="304800" cy="0"/>
          </a:xfrm>
          <a:prstGeom prst="line">
            <a:avLst/>
          </a:prstGeom>
          <a:noFill/>
          <a:ln w="9525">
            <a:solidFill>
              <a:srgbClr val="CC3300"/>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989EFF7-D341-FB1F-C503-4F3E5267D2A7}"/>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61583356-40D6-4ECF-9C8A-416979ECCB7F}" type="slidenum">
              <a:rPr lang="en-US" altLang="en-US">
                <a:latin typeface="Arial" panose="020B0604020202020204" pitchFamily="34" charset="0"/>
              </a:rPr>
              <a:pPr/>
              <a:t>161</a:t>
            </a:fld>
            <a:endParaRPr lang="en-US" altLang="en-US">
              <a:latin typeface="Arial" panose="020B0604020202020204" pitchFamily="34" charset="0"/>
            </a:endParaRPr>
          </a:p>
        </p:txBody>
      </p:sp>
      <p:sp>
        <p:nvSpPr>
          <p:cNvPr id="415747" name="Rectangle 3">
            <a:extLst>
              <a:ext uri="{FF2B5EF4-FFF2-40B4-BE49-F238E27FC236}">
                <a16:creationId xmlns:a16="http://schemas.microsoft.com/office/drawing/2014/main" id="{1D20C943-1B95-B638-6855-746E42D1CC09}"/>
              </a:ext>
            </a:extLst>
          </p:cNvPr>
          <p:cNvSpPr>
            <a:spLocks noGrp="1" noChangeArrowheads="1"/>
          </p:cNvSpPr>
          <p:nvPr>
            <p:ph type="ctrTitle" idx="4294967295"/>
          </p:nvPr>
        </p:nvSpPr>
        <p:spPr>
          <a:xfrm>
            <a:off x="0" y="152400"/>
            <a:ext cx="5791200" cy="914400"/>
          </a:xfrm>
        </p:spPr>
        <p:txBody>
          <a:bodyPr/>
          <a:lstStyle/>
          <a:p>
            <a:pPr algn="l" eaLnBrk="1" hangingPunct="1">
              <a:defRPr/>
            </a:pPr>
            <a:br>
              <a:rPr lang="en-US" sz="3600" b="1" dirty="0">
                <a:solidFill>
                  <a:schemeClr val="tx2">
                    <a:lumMod val="60000"/>
                    <a:lumOff val="40000"/>
                  </a:schemeClr>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9939" name="Line 4">
            <a:extLst>
              <a:ext uri="{FF2B5EF4-FFF2-40B4-BE49-F238E27FC236}">
                <a16:creationId xmlns:a16="http://schemas.microsoft.com/office/drawing/2014/main" id="{329E4A2F-34D6-18BD-2C71-B622B2CE60E7}"/>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5749" name="Rectangle 5">
            <a:extLst>
              <a:ext uri="{FF2B5EF4-FFF2-40B4-BE49-F238E27FC236}">
                <a16:creationId xmlns:a16="http://schemas.microsoft.com/office/drawing/2014/main" id="{A5C4E2DF-94E8-3CFA-8FAC-D4389E6F5320}"/>
              </a:ext>
            </a:extLst>
          </p:cNvPr>
          <p:cNvSpPr>
            <a:spLocks noChangeArrowheads="1"/>
          </p:cNvSpPr>
          <p:nvPr/>
        </p:nvSpPr>
        <p:spPr bwMode="auto">
          <a:xfrm>
            <a:off x="609600" y="1066800"/>
            <a:ext cx="7924800" cy="519113"/>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p:txBody>
      </p:sp>
      <p:sp>
        <p:nvSpPr>
          <p:cNvPr id="39941" name="Rectangle 10">
            <a:extLst>
              <a:ext uri="{FF2B5EF4-FFF2-40B4-BE49-F238E27FC236}">
                <a16:creationId xmlns:a16="http://schemas.microsoft.com/office/drawing/2014/main" id="{CAA0B832-F5EA-039B-EBBE-1C8FF320E789}"/>
              </a:ext>
            </a:extLst>
          </p:cNvPr>
          <p:cNvSpPr>
            <a:spLocks noChangeArrowheads="1"/>
          </p:cNvSpPr>
          <p:nvPr/>
        </p:nvSpPr>
        <p:spPr bwMode="auto">
          <a:xfrm>
            <a:off x="228600" y="1524000"/>
            <a:ext cx="83058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682625" indent="-225425">
              <a:defRPr>
                <a:solidFill>
                  <a:schemeClr val="tx1"/>
                </a:solidFill>
                <a:latin typeface="Tahoma" panose="020B0604030504040204" pitchFamily="34" charset="0"/>
              </a:defRPr>
            </a:lvl2pPr>
            <a:lvl3pPr marL="1146175" indent="-231775">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20000"/>
              </a:spcBef>
              <a:buClr>
                <a:srgbClr val="FF0000"/>
              </a:buClr>
              <a:buFont typeface="Wingdings" panose="05000000000000000000" pitchFamily="2" charset="2"/>
              <a:buChar char="v"/>
            </a:pPr>
            <a:r>
              <a:rPr lang="en-US" altLang="en-US" sz="2000" b="1" dirty="0" err="1">
                <a:solidFill>
                  <a:schemeClr val="bg1"/>
                </a:solidFill>
                <a:latin typeface="Arial" panose="020B0604020202020204" pitchFamily="34" charset="0"/>
              </a:rPr>
              <a:t>Trunking</a:t>
            </a:r>
            <a:r>
              <a:rPr lang="en-US" altLang="en-US" sz="2000" b="1" dirty="0">
                <a:solidFill>
                  <a:schemeClr val="bg1"/>
                </a:solidFill>
                <a:latin typeface="Arial" panose="020B0604020202020204" pitchFamily="34" charset="0"/>
              </a:rPr>
              <a:t> Systems-Cont’d</a:t>
            </a:r>
          </a:p>
          <a:p>
            <a:pPr lvl="1" eaLnBrk="1" hangingPunct="1">
              <a:spcBef>
                <a:spcPct val="20000"/>
              </a:spcBef>
              <a:buClr>
                <a:srgbClr val="FF0000"/>
              </a:buClr>
              <a:buFont typeface="Wingdings" panose="05000000000000000000" pitchFamily="2" charset="2"/>
              <a:buChar char="v"/>
            </a:pPr>
            <a:r>
              <a:rPr lang="en-US" altLang="en-US" b="1" dirty="0">
                <a:latin typeface="Arial" panose="020B0604020202020204" pitchFamily="34" charset="0"/>
              </a:rPr>
              <a:t>Blocked Calls Cleared (BCC) </a:t>
            </a:r>
            <a:r>
              <a:rPr lang="en-US" altLang="en-US" b="1" dirty="0" err="1">
                <a:latin typeface="Arial" panose="020B0604020202020204" pitchFamily="34" charset="0"/>
              </a:rPr>
              <a:t>Trunking</a:t>
            </a:r>
            <a:r>
              <a:rPr lang="en-US" altLang="en-US" b="1" dirty="0">
                <a:latin typeface="Arial" panose="020B0604020202020204" pitchFamily="34" charset="0"/>
              </a:rPr>
              <a:t> Systems </a:t>
            </a:r>
            <a:endParaRPr lang="en-US" altLang="en-US" dirty="0">
              <a:latin typeface="Arial" panose="020B0604020202020204" pitchFamily="34" charset="0"/>
            </a:endParaRPr>
          </a:p>
          <a:p>
            <a:pPr lvl="1" eaLnBrk="1" hangingPunct="1">
              <a:spcBef>
                <a:spcPct val="20000"/>
              </a:spcBef>
              <a:buClr>
                <a:srgbClr val="FF0000"/>
              </a:buClr>
              <a:buFont typeface="Wingdings" panose="05000000000000000000" pitchFamily="2" charset="2"/>
              <a:buChar char="v"/>
            </a:pPr>
            <a:r>
              <a:rPr lang="en-US" altLang="en-US" b="1" dirty="0">
                <a:latin typeface="Arial" panose="020B0604020202020204" pitchFamily="34" charset="0"/>
              </a:rPr>
              <a:t>Assumptions[Continued]:</a:t>
            </a:r>
          </a:p>
          <a:p>
            <a:pPr lvl="2" eaLnBrk="1" hangingPunct="1">
              <a:spcBef>
                <a:spcPct val="20000"/>
              </a:spcBef>
              <a:buClr>
                <a:srgbClr val="FF0000"/>
              </a:buClr>
              <a:buFont typeface="Wingdings" panose="05000000000000000000" pitchFamily="2" charset="2"/>
              <a:buChar char="v"/>
            </a:pPr>
            <a:r>
              <a:rPr lang="en-US" altLang="en-US" sz="1600" dirty="0">
                <a:latin typeface="Arial" panose="020B0604020202020204" pitchFamily="34" charset="0"/>
              </a:rPr>
              <a:t>There is </a:t>
            </a:r>
            <a:r>
              <a:rPr lang="en-US" altLang="en-US" sz="1600" u="sng" dirty="0">
                <a:latin typeface="Arial" panose="020B0604020202020204" pitchFamily="34" charset="0"/>
              </a:rPr>
              <a:t>Infinite Number of Users</a:t>
            </a:r>
            <a:r>
              <a:rPr lang="en-US" altLang="en-US" sz="1600" u="sng" dirty="0">
                <a:solidFill>
                  <a:srgbClr val="FFFF00"/>
                </a:solidFill>
                <a:latin typeface="Arial" panose="020B0604020202020204" pitchFamily="34" charset="0"/>
              </a:rPr>
              <a:t>*</a:t>
            </a:r>
            <a:endParaRPr lang="en-US" altLang="en-US" sz="1600" dirty="0">
              <a:solidFill>
                <a:srgbClr val="FFFF00"/>
              </a:solidFill>
              <a:latin typeface="Arial" panose="020B0604020202020204" pitchFamily="34" charset="0"/>
            </a:endParaRPr>
          </a:p>
          <a:p>
            <a:pPr lvl="2" eaLnBrk="1" hangingPunct="1">
              <a:spcBef>
                <a:spcPct val="20000"/>
              </a:spcBef>
              <a:buClr>
                <a:srgbClr val="FF0000"/>
              </a:buClr>
              <a:buFont typeface="Wingdings" panose="05000000000000000000" pitchFamily="2" charset="2"/>
              <a:buChar char="v"/>
            </a:pPr>
            <a:r>
              <a:rPr lang="en-US" altLang="en-US" sz="1600" dirty="0">
                <a:latin typeface="Arial" panose="020B0604020202020204" pitchFamily="34" charset="0"/>
              </a:rPr>
              <a:t>Memoryless Arrivals of Requests -&gt; Any User, including the blocked one, can make a request at any time</a:t>
            </a:r>
          </a:p>
          <a:p>
            <a:pPr lvl="2" eaLnBrk="1" hangingPunct="1">
              <a:spcBef>
                <a:spcPct val="20000"/>
              </a:spcBef>
              <a:buClr>
                <a:srgbClr val="FF0000"/>
              </a:buClr>
              <a:buFont typeface="Wingdings" panose="05000000000000000000" pitchFamily="2" charset="2"/>
              <a:buChar char="v"/>
            </a:pPr>
            <a:r>
              <a:rPr lang="en-US" altLang="en-US" sz="1600" dirty="0">
                <a:latin typeface="Arial" panose="020B0604020202020204" pitchFamily="34" charset="0"/>
              </a:rPr>
              <a:t>Probability of a User Occupying a Channel is Exponentially Distributed -&gt; Longer Calls are Less likely to Occur</a:t>
            </a:r>
          </a:p>
          <a:p>
            <a:pPr lvl="2" eaLnBrk="1" hangingPunct="1">
              <a:spcBef>
                <a:spcPct val="20000"/>
              </a:spcBef>
              <a:buClr>
                <a:srgbClr val="FF0000"/>
              </a:buClr>
              <a:buFont typeface="Wingdings" panose="05000000000000000000" pitchFamily="2" charset="2"/>
              <a:buChar char="v"/>
            </a:pPr>
            <a:r>
              <a:rPr lang="en-US" altLang="en-US" sz="1600" dirty="0">
                <a:latin typeface="Arial" panose="020B0604020202020204" pitchFamily="34" charset="0"/>
              </a:rPr>
              <a:t>Finite Number of Available Channels in the Pool</a:t>
            </a:r>
          </a:p>
          <a:p>
            <a:pPr lvl="1" eaLnBrk="1" hangingPunct="1">
              <a:spcBef>
                <a:spcPct val="20000"/>
              </a:spcBef>
              <a:buClr>
                <a:srgbClr val="FF0000"/>
              </a:buClr>
              <a:buFont typeface="Wingdings" panose="05000000000000000000" pitchFamily="2" charset="2"/>
              <a:buChar char="v"/>
            </a:pPr>
            <a:r>
              <a:rPr lang="en-US" altLang="en-US" b="1" dirty="0">
                <a:latin typeface="Arial" panose="020B0604020202020204" pitchFamily="34" charset="0"/>
              </a:rPr>
              <a:t>Such a System is called an </a:t>
            </a:r>
            <a:r>
              <a:rPr lang="en-US" altLang="en-US" b="1" u="sng" dirty="0" err="1">
                <a:latin typeface="Arial" panose="020B0604020202020204" pitchFamily="34" charset="0"/>
              </a:rPr>
              <a:t>Earling</a:t>
            </a:r>
            <a:r>
              <a:rPr lang="en-US" altLang="en-US" b="1" u="sng" dirty="0">
                <a:latin typeface="Arial" panose="020B0604020202020204" pitchFamily="34" charset="0"/>
              </a:rPr>
              <a:t> B System </a:t>
            </a:r>
            <a:r>
              <a:rPr lang="en-US" altLang="en-US" dirty="0">
                <a:latin typeface="Arial" panose="020B0604020202020204" pitchFamily="34" charset="0"/>
              </a:rPr>
              <a:t> which is governed by </a:t>
            </a:r>
            <a:r>
              <a:rPr lang="en-US" altLang="en-US" dirty="0" err="1">
                <a:latin typeface="Arial" panose="020B0604020202020204" pitchFamily="34" charset="0"/>
              </a:rPr>
              <a:t>Earling</a:t>
            </a:r>
            <a:r>
              <a:rPr lang="en-US" altLang="en-US" dirty="0">
                <a:latin typeface="Arial" panose="020B0604020202020204" pitchFamily="34" charset="0"/>
              </a:rPr>
              <a:t> B Formula [EBF], as given in the Equation 3.16 in the book.</a:t>
            </a:r>
            <a:r>
              <a:rPr lang="en-US" altLang="en-US" b="1" dirty="0">
                <a:solidFill>
                  <a:srgbClr val="000000"/>
                </a:solidFill>
              </a:rPr>
              <a:t>	</a:t>
            </a:r>
          </a:p>
        </p:txBody>
      </p:sp>
      <p:sp>
        <p:nvSpPr>
          <p:cNvPr id="39942" name="Text Box 11">
            <a:extLst>
              <a:ext uri="{FF2B5EF4-FFF2-40B4-BE49-F238E27FC236}">
                <a16:creationId xmlns:a16="http://schemas.microsoft.com/office/drawing/2014/main" id="{AD32A30B-3D2D-0668-C946-B3C71CFCA3EC}"/>
              </a:ext>
            </a:extLst>
          </p:cNvPr>
          <p:cNvSpPr txBox="1">
            <a:spLocks noChangeArrowheads="1"/>
          </p:cNvSpPr>
          <p:nvPr/>
        </p:nvSpPr>
        <p:spPr bwMode="auto">
          <a:xfrm>
            <a:off x="746125" y="5213350"/>
            <a:ext cx="8169275" cy="146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dirty="0">
                <a:solidFill>
                  <a:schemeClr val="tx2">
                    <a:lumMod val="60000"/>
                    <a:lumOff val="40000"/>
                  </a:schemeClr>
                </a:solidFill>
              </a:rPr>
              <a:t>* Practical </a:t>
            </a:r>
            <a:r>
              <a:rPr lang="en-US" altLang="en-US" dirty="0" err="1">
                <a:solidFill>
                  <a:schemeClr val="tx2">
                    <a:lumMod val="60000"/>
                    <a:lumOff val="40000"/>
                  </a:schemeClr>
                </a:solidFill>
              </a:rPr>
              <a:t>Trunking</a:t>
            </a:r>
            <a:r>
              <a:rPr lang="en-US" altLang="en-US" dirty="0">
                <a:solidFill>
                  <a:schemeClr val="tx2">
                    <a:lumMod val="60000"/>
                    <a:lumOff val="40000"/>
                  </a:schemeClr>
                </a:solidFill>
              </a:rPr>
              <a:t> Radio Systems always have finite number of users, however, it is typical that the number of Users in a system always out number the available channels by orders of magnitudes. So, EBF, gives us a modest measure of GOS as the actual systems, where users are finite, will face less chances of a call blockage</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35A0BA-3987-1B9C-ED3F-22492BD1F4CE}"/>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BC0CF5C-C9C1-41EB-87FF-6BBB868F41E4}" type="slidenum">
              <a:rPr lang="en-US" altLang="en-US">
                <a:latin typeface="Arial" panose="020B0604020202020204" pitchFamily="34" charset="0"/>
              </a:rPr>
              <a:pPr/>
              <a:t>162</a:t>
            </a:fld>
            <a:endParaRPr lang="en-US" altLang="en-US">
              <a:latin typeface="Arial" panose="020B0604020202020204" pitchFamily="34" charset="0"/>
            </a:endParaRPr>
          </a:p>
        </p:txBody>
      </p:sp>
      <p:sp>
        <p:nvSpPr>
          <p:cNvPr id="417794" name="Rectangle 2">
            <a:extLst>
              <a:ext uri="{FF2B5EF4-FFF2-40B4-BE49-F238E27FC236}">
                <a16:creationId xmlns:a16="http://schemas.microsoft.com/office/drawing/2014/main" id="{03AC0AAC-F738-2486-B3E8-8049168B560C}"/>
              </a:ext>
            </a:extLst>
          </p:cNvPr>
          <p:cNvSpPr>
            <a:spLocks noGrp="1" noChangeArrowheads="1"/>
          </p:cNvSpPr>
          <p:nvPr>
            <p:ph type="ctrTitle" idx="4294967295"/>
          </p:nvPr>
        </p:nvSpPr>
        <p:spPr>
          <a:xfrm>
            <a:off x="0" y="152400"/>
            <a:ext cx="5791200" cy="914400"/>
          </a:xfrm>
        </p:spPr>
        <p:txBody>
          <a:bodyPr/>
          <a:lstStyle/>
          <a:p>
            <a:pPr algn="l" eaLnBrk="1" hangingPunct="1">
              <a:defRPr/>
            </a:pPr>
            <a:br>
              <a:rPr lang="en-US" sz="3600" b="1" dirty="0">
                <a:solidFill>
                  <a:schemeClr val="tx2">
                    <a:lumMod val="60000"/>
                    <a:lumOff val="40000"/>
                  </a:schemeClr>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40963" name="Line 3">
            <a:extLst>
              <a:ext uri="{FF2B5EF4-FFF2-40B4-BE49-F238E27FC236}">
                <a16:creationId xmlns:a16="http://schemas.microsoft.com/office/drawing/2014/main" id="{D07BF339-B82E-3093-86C7-DB6DFEC62F80}"/>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7796" name="Rectangle 4">
            <a:extLst>
              <a:ext uri="{FF2B5EF4-FFF2-40B4-BE49-F238E27FC236}">
                <a16:creationId xmlns:a16="http://schemas.microsoft.com/office/drawing/2014/main" id="{AC8101FB-790B-A3EA-17B0-0CA683EA88D4}"/>
              </a:ext>
            </a:extLst>
          </p:cNvPr>
          <p:cNvSpPr>
            <a:spLocks noChangeArrowheads="1"/>
          </p:cNvSpPr>
          <p:nvPr/>
        </p:nvSpPr>
        <p:spPr bwMode="auto">
          <a:xfrm>
            <a:off x="609600" y="1066800"/>
            <a:ext cx="7924800" cy="519113"/>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p:txBody>
      </p:sp>
      <p:sp>
        <p:nvSpPr>
          <p:cNvPr id="40965" name="Rectangle 8">
            <a:extLst>
              <a:ext uri="{FF2B5EF4-FFF2-40B4-BE49-F238E27FC236}">
                <a16:creationId xmlns:a16="http://schemas.microsoft.com/office/drawing/2014/main" id="{462B2965-7E6D-7ABF-4321-D20FE10B93F2}"/>
              </a:ext>
            </a:extLst>
          </p:cNvPr>
          <p:cNvSpPr>
            <a:spLocks noChangeArrowheads="1"/>
          </p:cNvSpPr>
          <p:nvPr/>
        </p:nvSpPr>
        <p:spPr bwMode="auto">
          <a:xfrm>
            <a:off x="914400" y="1600200"/>
            <a:ext cx="7696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20000"/>
              </a:spcBef>
              <a:buClr>
                <a:srgbClr val="FF0000"/>
              </a:buClr>
              <a:buFont typeface="Wingdings" panose="05000000000000000000" pitchFamily="2" charset="2"/>
              <a:buChar char="v"/>
            </a:pPr>
            <a:r>
              <a:rPr lang="en-US" altLang="en-US" sz="2000" b="1" dirty="0" err="1">
                <a:solidFill>
                  <a:schemeClr val="tx2">
                    <a:lumMod val="60000"/>
                    <a:lumOff val="40000"/>
                  </a:schemeClr>
                </a:solidFill>
                <a:latin typeface="Arial" panose="020B0604020202020204" pitchFamily="34" charset="0"/>
              </a:rPr>
              <a:t>Trunking</a:t>
            </a:r>
            <a:r>
              <a:rPr lang="en-US" altLang="en-US" sz="2000" b="1" dirty="0">
                <a:solidFill>
                  <a:schemeClr val="tx2">
                    <a:lumMod val="60000"/>
                    <a:lumOff val="40000"/>
                  </a:schemeClr>
                </a:solidFill>
                <a:latin typeface="Arial" panose="020B0604020202020204" pitchFamily="34" charset="0"/>
              </a:rPr>
              <a:t> Systems</a:t>
            </a:r>
          </a:p>
          <a:p>
            <a:pPr lvl="1" eaLnBrk="1" hangingPunct="1">
              <a:spcBef>
                <a:spcPct val="20000"/>
              </a:spcBef>
              <a:buClr>
                <a:srgbClr val="FF0000"/>
              </a:buClr>
              <a:buFont typeface="Wingdings" panose="05000000000000000000" pitchFamily="2" charset="2"/>
              <a:buChar char="v"/>
            </a:pPr>
            <a:r>
              <a:rPr lang="en-US" altLang="en-US" b="1" dirty="0">
                <a:solidFill>
                  <a:schemeClr val="tx2">
                    <a:lumMod val="60000"/>
                    <a:lumOff val="40000"/>
                  </a:schemeClr>
                </a:solidFill>
                <a:latin typeface="Arial" panose="020B0604020202020204" pitchFamily="34" charset="0"/>
              </a:rPr>
              <a:t> Blocked Calls Cleared (BCC) </a:t>
            </a:r>
            <a:r>
              <a:rPr lang="en-US" altLang="en-US" b="1" dirty="0" err="1">
                <a:solidFill>
                  <a:schemeClr val="tx2">
                    <a:lumMod val="60000"/>
                    <a:lumOff val="40000"/>
                  </a:schemeClr>
                </a:solidFill>
                <a:latin typeface="Arial" panose="020B0604020202020204" pitchFamily="34" charset="0"/>
              </a:rPr>
              <a:t>Trunking</a:t>
            </a:r>
            <a:r>
              <a:rPr lang="en-US" altLang="en-US" b="1" dirty="0">
                <a:solidFill>
                  <a:schemeClr val="tx2">
                    <a:lumMod val="60000"/>
                    <a:lumOff val="40000"/>
                  </a:schemeClr>
                </a:solidFill>
                <a:latin typeface="Arial" panose="020B0604020202020204" pitchFamily="34" charset="0"/>
              </a:rPr>
              <a:t> Systems-Cont’d</a:t>
            </a:r>
            <a:endParaRPr lang="en-US" altLang="en-US" sz="1600" u="sng" dirty="0">
              <a:solidFill>
                <a:schemeClr val="tx2">
                  <a:lumMod val="60000"/>
                  <a:lumOff val="40000"/>
                </a:schemeClr>
              </a:solidFill>
              <a:latin typeface="Arial" panose="020B0604020202020204" pitchFamily="34" charset="0"/>
            </a:endParaRPr>
          </a:p>
          <a:p>
            <a:pPr lvl="1" eaLnBrk="1" hangingPunct="1">
              <a:spcBef>
                <a:spcPct val="20000"/>
              </a:spcBef>
              <a:buClr>
                <a:srgbClr val="FF0000"/>
              </a:buClr>
              <a:buFont typeface="Wingdings" panose="05000000000000000000" pitchFamily="2" charset="2"/>
              <a:buNone/>
            </a:pPr>
            <a:endParaRPr lang="en-US" altLang="en-US" sz="1600" dirty="0">
              <a:solidFill>
                <a:schemeClr val="tx2">
                  <a:lumMod val="60000"/>
                  <a:lumOff val="40000"/>
                </a:schemeClr>
              </a:solidFill>
              <a:latin typeface="Arial" panose="020B0604020202020204" pitchFamily="34" charset="0"/>
            </a:endParaRPr>
          </a:p>
          <a:p>
            <a:pPr lvl="1" eaLnBrk="1" hangingPunct="1">
              <a:spcBef>
                <a:spcPct val="20000"/>
              </a:spcBef>
              <a:buClr>
                <a:srgbClr val="FF0000"/>
              </a:buClr>
              <a:buFont typeface="Wingdings" panose="05000000000000000000" pitchFamily="2" charset="2"/>
              <a:buNone/>
            </a:pPr>
            <a:r>
              <a:rPr lang="en-US" altLang="en-US" sz="1600" dirty="0">
                <a:solidFill>
                  <a:schemeClr val="tx2">
                    <a:lumMod val="60000"/>
                    <a:lumOff val="40000"/>
                  </a:schemeClr>
                </a:solidFill>
                <a:latin typeface="Arial" panose="020B0604020202020204" pitchFamily="34" charset="0"/>
              </a:rPr>
              <a:t>Table-1: </a:t>
            </a:r>
            <a:r>
              <a:rPr lang="en-US" altLang="en-US" sz="1600" dirty="0">
                <a:solidFill>
                  <a:srgbClr val="FF0000"/>
                </a:solidFill>
                <a:effectLst>
                  <a:outerShdw blurRad="38100" dist="38100" dir="2700000" algn="tl">
                    <a:srgbClr val="000000">
                      <a:alpha val="43137"/>
                    </a:srgbClr>
                  </a:outerShdw>
                </a:effectLst>
                <a:latin typeface="Arial" panose="020B0604020202020204" pitchFamily="34" charset="0"/>
              </a:rPr>
              <a:t>Capacity of an </a:t>
            </a:r>
            <a:r>
              <a:rPr lang="en-US" altLang="en-US" sz="1600" dirty="0" err="1">
                <a:solidFill>
                  <a:srgbClr val="FF0000"/>
                </a:solidFill>
                <a:effectLst>
                  <a:outerShdw blurRad="38100" dist="38100" dir="2700000" algn="tl">
                    <a:srgbClr val="000000">
                      <a:alpha val="43137"/>
                    </a:srgbClr>
                  </a:outerShdw>
                </a:effectLst>
                <a:latin typeface="Arial" panose="020B0604020202020204" pitchFamily="34" charset="0"/>
              </a:rPr>
              <a:t>Earling</a:t>
            </a:r>
            <a:r>
              <a:rPr lang="en-US" altLang="en-US" sz="1600" dirty="0">
                <a:solidFill>
                  <a:srgbClr val="FF0000"/>
                </a:solidFill>
                <a:effectLst>
                  <a:outerShdw blurRad="38100" dist="38100" dir="2700000" algn="tl">
                    <a:srgbClr val="000000">
                      <a:alpha val="43137"/>
                    </a:srgbClr>
                  </a:outerShdw>
                </a:effectLst>
                <a:latin typeface="Arial" panose="020B0604020202020204" pitchFamily="34" charset="0"/>
              </a:rPr>
              <a:t> B System</a:t>
            </a:r>
            <a:endParaRPr lang="en-US" altLang="en-US" dirty="0">
              <a:solidFill>
                <a:srgbClr val="FF0000"/>
              </a:solidFill>
              <a:effectLst>
                <a:outerShdw blurRad="38100" dist="38100" dir="2700000" algn="tl">
                  <a:srgbClr val="000000">
                    <a:alpha val="43137"/>
                  </a:srgbClr>
                </a:outerShdw>
              </a:effectLst>
              <a:latin typeface="Arial" panose="020B0604020202020204" pitchFamily="34" charset="0"/>
            </a:endParaRPr>
          </a:p>
        </p:txBody>
      </p:sp>
      <p:pic>
        <p:nvPicPr>
          <p:cNvPr id="40966" name="Picture 9">
            <a:extLst>
              <a:ext uri="{FF2B5EF4-FFF2-40B4-BE49-F238E27FC236}">
                <a16:creationId xmlns:a16="http://schemas.microsoft.com/office/drawing/2014/main" id="{11C0867C-C31D-E428-FFB6-A60B4EEA0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895600"/>
            <a:ext cx="7848600" cy="34417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5B3B0147-0283-CD41-86AF-E10210643DE1}"/>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D05A401-4E12-4F47-82FB-4351188930C4}" type="slidenum">
              <a:rPr lang="en-US" altLang="en-US">
                <a:latin typeface="Arial" panose="020B0604020202020204" pitchFamily="34" charset="0"/>
              </a:rPr>
              <a:pPr/>
              <a:t>163</a:t>
            </a:fld>
            <a:endParaRPr lang="en-US" altLang="en-US">
              <a:latin typeface="Arial" panose="020B0604020202020204" pitchFamily="34" charset="0"/>
            </a:endParaRPr>
          </a:p>
        </p:txBody>
      </p:sp>
      <p:sp>
        <p:nvSpPr>
          <p:cNvPr id="419842" name="Rectangle 2">
            <a:extLst>
              <a:ext uri="{FF2B5EF4-FFF2-40B4-BE49-F238E27FC236}">
                <a16:creationId xmlns:a16="http://schemas.microsoft.com/office/drawing/2014/main" id="{51919E7C-2F5D-F18C-40A7-906DCA251DBF}"/>
              </a:ext>
            </a:extLst>
          </p:cNvPr>
          <p:cNvSpPr>
            <a:spLocks noGrp="1" noChangeArrowheads="1"/>
          </p:cNvSpPr>
          <p:nvPr>
            <p:ph type="ctrTitle" idx="4294967295"/>
          </p:nvPr>
        </p:nvSpPr>
        <p:spPr>
          <a:xfrm>
            <a:off x="0" y="152400"/>
            <a:ext cx="5791200" cy="914400"/>
          </a:xfrm>
        </p:spPr>
        <p:txBody>
          <a:bodyPr/>
          <a:lstStyle/>
          <a:p>
            <a:pPr algn="l" eaLnBrk="1" hangingPunct="1">
              <a:defRPr/>
            </a:pP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41987" name="Line 3">
            <a:extLst>
              <a:ext uri="{FF2B5EF4-FFF2-40B4-BE49-F238E27FC236}">
                <a16:creationId xmlns:a16="http://schemas.microsoft.com/office/drawing/2014/main" id="{E42F1287-F92E-7E4B-0766-3BA1A30E8ECD}"/>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19844" name="Rectangle 4">
            <a:extLst>
              <a:ext uri="{FF2B5EF4-FFF2-40B4-BE49-F238E27FC236}">
                <a16:creationId xmlns:a16="http://schemas.microsoft.com/office/drawing/2014/main" id="{45B3CEAF-784D-D6BD-2438-1CCA1F0B71BC}"/>
              </a:ext>
            </a:extLst>
          </p:cNvPr>
          <p:cNvSpPr>
            <a:spLocks noChangeArrowheads="1"/>
          </p:cNvSpPr>
          <p:nvPr/>
        </p:nvSpPr>
        <p:spPr bwMode="auto">
          <a:xfrm>
            <a:off x="609600" y="1066800"/>
            <a:ext cx="7924800" cy="519113"/>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p:txBody>
      </p:sp>
      <p:sp>
        <p:nvSpPr>
          <p:cNvPr id="419848" name="Rectangle 8">
            <a:extLst>
              <a:ext uri="{FF2B5EF4-FFF2-40B4-BE49-F238E27FC236}">
                <a16:creationId xmlns:a16="http://schemas.microsoft.com/office/drawing/2014/main" id="{8B1AE08A-AFDC-8133-F5FB-BEB5EC880963}"/>
              </a:ext>
            </a:extLst>
          </p:cNvPr>
          <p:cNvSpPr>
            <a:spLocks noChangeArrowheads="1"/>
          </p:cNvSpPr>
          <p:nvPr/>
        </p:nvSpPr>
        <p:spPr bwMode="auto">
          <a:xfrm>
            <a:off x="1066800" y="1600200"/>
            <a:ext cx="7467600" cy="4648200"/>
          </a:xfrm>
          <a:prstGeom prst="rect">
            <a:avLst/>
          </a:prstGeom>
          <a:noFill/>
          <a:ln w="9525">
            <a:noFill/>
            <a:miter lim="800000"/>
            <a:headEnd/>
            <a:tailEnd/>
          </a:ln>
          <a:effectLst/>
        </p:spPr>
        <p:txBody>
          <a:bodyPr/>
          <a:lstStyle/>
          <a:p>
            <a:pPr eaLnBrk="1" hangingPunct="1">
              <a:spcBef>
                <a:spcPct val="20000"/>
              </a:spcBef>
              <a:buClr>
                <a:srgbClr val="FF0000"/>
              </a:buClr>
              <a:buSzPct val="120000"/>
              <a:buFont typeface="Wingdings" pitchFamily="2" charset="2"/>
              <a:buChar char="v"/>
              <a:defRPr/>
            </a:pPr>
            <a:r>
              <a:rPr lang="en-US" sz="2000" b="1" dirty="0" err="1">
                <a:latin typeface="Arial" charset="0"/>
              </a:rPr>
              <a:t>Trunking</a:t>
            </a:r>
            <a:r>
              <a:rPr lang="en-US" sz="2000" b="1" dirty="0">
                <a:latin typeface="Arial" charset="0"/>
              </a:rPr>
              <a:t> Systems</a:t>
            </a:r>
          </a:p>
          <a:p>
            <a:pPr lvl="1" eaLnBrk="1" hangingPunct="1">
              <a:spcBef>
                <a:spcPct val="20000"/>
              </a:spcBef>
              <a:buClr>
                <a:srgbClr val="FF0000"/>
              </a:buClr>
              <a:buFont typeface="Wingdings" pitchFamily="2" charset="2"/>
              <a:buChar char="v"/>
              <a:defRPr/>
            </a:pPr>
            <a:r>
              <a:rPr lang="en-US" b="1" dirty="0">
                <a:latin typeface="Arial" charset="0"/>
              </a:rPr>
              <a:t>Blocked Calls Cleared (BCC) </a:t>
            </a:r>
            <a:r>
              <a:rPr lang="en-US" b="1" dirty="0" err="1">
                <a:latin typeface="Arial" charset="0"/>
              </a:rPr>
              <a:t>Trunking</a:t>
            </a:r>
            <a:r>
              <a:rPr lang="en-US" b="1" dirty="0">
                <a:latin typeface="Arial" charset="0"/>
              </a:rPr>
              <a:t> Systems-Cont’d </a:t>
            </a:r>
            <a:endParaRPr lang="en-US" dirty="0">
              <a:latin typeface="Arial" charset="0"/>
            </a:endParaRPr>
          </a:p>
          <a:p>
            <a:pPr lvl="1" eaLnBrk="1" hangingPunct="1">
              <a:spcBef>
                <a:spcPct val="20000"/>
              </a:spcBef>
              <a:buFont typeface="Tahoma" pitchFamily="34" charset="0"/>
              <a:buNone/>
              <a:defRPr/>
            </a:pPr>
            <a:endParaRPr lang="en-US" b="1" dirty="0">
              <a:latin typeface="Arial" charset="0"/>
            </a:endParaRPr>
          </a:p>
          <a:p>
            <a:pPr lvl="1" eaLnBrk="1" hangingPunct="1">
              <a:spcBef>
                <a:spcPct val="20000"/>
              </a:spcBef>
              <a:buFont typeface="Tahoma" pitchFamily="34" charset="0"/>
              <a:buNone/>
              <a:defRPr/>
            </a:pPr>
            <a:r>
              <a:rPr lang="en-US" b="1" dirty="0">
                <a:solidFill>
                  <a:srgbClr val="FF0000"/>
                </a:solidFill>
                <a:latin typeface="Arial" charset="0"/>
              </a:rPr>
              <a:t>EXAMPLE-01:</a:t>
            </a:r>
            <a:r>
              <a:rPr lang="en-US" b="1" dirty="0">
                <a:latin typeface="Arial" charset="0"/>
              </a:rPr>
              <a:t> </a:t>
            </a:r>
            <a:r>
              <a:rPr lang="en-US" sz="1400" dirty="0">
                <a:latin typeface="Arial" charset="0"/>
              </a:rPr>
              <a:t>Consider a small Cellular radio System of 4 Channels. There are all together 20 Subscribers and each Subscriber is expected to generate a traffic of 0.1 </a:t>
            </a:r>
            <a:r>
              <a:rPr lang="en-US" sz="1400" dirty="0" err="1">
                <a:latin typeface="Arial" charset="0"/>
              </a:rPr>
              <a:t>Earling</a:t>
            </a:r>
            <a:r>
              <a:rPr lang="en-US" sz="1400" dirty="0">
                <a:latin typeface="Arial" charset="0"/>
              </a:rPr>
              <a:t>. Determine the Probability of Blockage [That at any Time all the 4 channels get Busy.</a:t>
            </a:r>
          </a:p>
          <a:p>
            <a:pPr lvl="1" eaLnBrk="1" hangingPunct="1">
              <a:spcBef>
                <a:spcPct val="20000"/>
              </a:spcBef>
              <a:buFont typeface="Tahoma" pitchFamily="34" charset="0"/>
              <a:buNone/>
              <a:defRPr/>
            </a:pPr>
            <a:r>
              <a:rPr lang="en-US" b="1" dirty="0">
                <a:latin typeface="Arial" charset="0"/>
              </a:rPr>
              <a:t>SOLUTION:</a:t>
            </a:r>
            <a:r>
              <a:rPr lang="en-US" dirty="0">
                <a:latin typeface="Arial" charset="0"/>
              </a:rPr>
              <a:t> </a:t>
            </a:r>
            <a:r>
              <a:rPr lang="en-US" sz="1400" dirty="0">
                <a:latin typeface="Arial" charset="0"/>
              </a:rPr>
              <a:t>C = 4, U = 20, and Au = 0.1. Now, A = 0.1 * 20 = 2 </a:t>
            </a:r>
            <a:r>
              <a:rPr lang="en-US" sz="1400" dirty="0" err="1">
                <a:latin typeface="Arial" charset="0"/>
              </a:rPr>
              <a:t>Earlings</a:t>
            </a:r>
            <a:endParaRPr lang="en-US" sz="1400" dirty="0">
              <a:latin typeface="Arial" charset="0"/>
            </a:endParaRPr>
          </a:p>
          <a:p>
            <a:pPr lvl="1" eaLnBrk="1" hangingPunct="1">
              <a:spcBef>
                <a:spcPct val="20000"/>
              </a:spcBef>
              <a:buFont typeface="Tahoma" pitchFamily="34" charset="0"/>
              <a:buNone/>
              <a:defRPr/>
            </a:pPr>
            <a:r>
              <a:rPr lang="en-US" sz="1400" dirty="0">
                <a:latin typeface="Arial" charset="0"/>
              </a:rPr>
              <a:t>			P(4, 2) = </a:t>
            </a:r>
            <a:r>
              <a:rPr lang="en-US" sz="2000" dirty="0">
                <a:latin typeface="Arial" charset="0"/>
              </a:rPr>
              <a:t>2</a:t>
            </a:r>
            <a:r>
              <a:rPr lang="en-US" sz="2000" baseline="30000" dirty="0">
                <a:latin typeface="Arial" charset="0"/>
              </a:rPr>
              <a:t>4 </a:t>
            </a:r>
            <a:r>
              <a:rPr lang="en-US" sz="2000" dirty="0">
                <a:latin typeface="Arial" charset="0"/>
              </a:rPr>
              <a:t>* e</a:t>
            </a:r>
            <a:r>
              <a:rPr lang="en-US" sz="2000" baseline="30000" dirty="0">
                <a:latin typeface="Arial" charset="0"/>
              </a:rPr>
              <a:t>-2   </a:t>
            </a:r>
            <a:r>
              <a:rPr lang="en-US" sz="2000" dirty="0">
                <a:latin typeface="Arial" charset="0"/>
              </a:rPr>
              <a:t>= 0.09</a:t>
            </a:r>
          </a:p>
          <a:p>
            <a:pPr lvl="1" eaLnBrk="1" hangingPunct="1">
              <a:spcBef>
                <a:spcPct val="20000"/>
              </a:spcBef>
              <a:buFont typeface="Tahoma" pitchFamily="34" charset="0"/>
              <a:buNone/>
              <a:defRPr/>
            </a:pPr>
            <a:r>
              <a:rPr lang="en-US" sz="2400" baseline="30000" dirty="0">
                <a:latin typeface="Arial" charset="0"/>
              </a:rPr>
              <a:t>				4!</a:t>
            </a:r>
          </a:p>
          <a:p>
            <a:pPr lvl="1" eaLnBrk="1" hangingPunct="1">
              <a:spcBef>
                <a:spcPct val="20000"/>
              </a:spcBef>
              <a:buFont typeface="Tahoma" pitchFamily="34" charset="0"/>
              <a:buNone/>
              <a:defRPr/>
            </a:pPr>
            <a:r>
              <a:rPr lang="en-US" b="1" dirty="0">
                <a:solidFill>
                  <a:srgbClr val="FF0000"/>
                </a:solidFill>
                <a:latin typeface="Arial" charset="0"/>
              </a:rPr>
              <a:t>EXAMPLE-02:</a:t>
            </a:r>
            <a:r>
              <a:rPr lang="en-US" b="1" dirty="0">
                <a:latin typeface="Arial" charset="0"/>
              </a:rPr>
              <a:t> </a:t>
            </a:r>
            <a:r>
              <a:rPr lang="en-US" sz="1400" dirty="0">
                <a:latin typeface="Arial" charset="0"/>
              </a:rPr>
              <a:t>GOS required is 0.02, and it is expected that 1000 calls are generated per </a:t>
            </a:r>
            <a:r>
              <a:rPr lang="en-US" sz="1400" dirty="0" err="1">
                <a:latin typeface="Arial" charset="0"/>
              </a:rPr>
              <a:t>hr</a:t>
            </a:r>
            <a:r>
              <a:rPr lang="en-US" sz="1400" dirty="0">
                <a:latin typeface="Arial" charset="0"/>
              </a:rPr>
              <a:t> with avg. call duration of 2 min., calculate the total number of channels required by the system per cell.</a:t>
            </a:r>
          </a:p>
          <a:p>
            <a:pPr lvl="1" eaLnBrk="1" hangingPunct="1">
              <a:spcBef>
                <a:spcPct val="20000"/>
              </a:spcBef>
              <a:buFont typeface="Tahoma" pitchFamily="34" charset="0"/>
              <a:buNone/>
              <a:defRPr/>
            </a:pPr>
            <a:endParaRPr lang="en-US" sz="2400" baseline="30000" dirty="0">
              <a:latin typeface="Arial" charset="0"/>
            </a:endParaRPr>
          </a:p>
          <a:p>
            <a:pPr lvl="1" eaLnBrk="1" hangingPunct="1">
              <a:spcBef>
                <a:spcPct val="20000"/>
              </a:spcBef>
              <a:buFont typeface="Tahoma" pitchFamily="34" charset="0"/>
              <a:buNone/>
              <a:defRPr/>
            </a:pPr>
            <a:r>
              <a:rPr lang="en-US" b="1" dirty="0">
                <a:latin typeface="Arial" charset="0"/>
              </a:rPr>
              <a:t>SOLUTION: </a:t>
            </a:r>
            <a:r>
              <a:rPr lang="en-US" sz="1400" dirty="0">
                <a:latin typeface="Arial" charset="0"/>
              </a:rPr>
              <a:t>GOS = 0.02,  and Total Traffic per cell = 1000 x 2/60 = 33 </a:t>
            </a:r>
            <a:r>
              <a:rPr lang="en-US" sz="1400" dirty="0" err="1">
                <a:latin typeface="Arial" charset="0"/>
              </a:rPr>
              <a:t>Earling</a:t>
            </a:r>
            <a:endParaRPr lang="en-US" sz="1400" dirty="0">
              <a:latin typeface="Arial" charset="0"/>
            </a:endParaRPr>
          </a:p>
          <a:p>
            <a:pPr lvl="1" eaLnBrk="1" hangingPunct="1">
              <a:spcBef>
                <a:spcPct val="20000"/>
              </a:spcBef>
              <a:buFont typeface="Tahoma" pitchFamily="34" charset="0"/>
              <a:buNone/>
              <a:defRPr/>
            </a:pPr>
            <a:r>
              <a:rPr lang="en-US" sz="1400" dirty="0">
                <a:latin typeface="Arial" charset="0"/>
              </a:rPr>
              <a:t>Looking at the Table, with this GOS, we see we require 42 Channels per Cell.</a:t>
            </a:r>
            <a:r>
              <a:rPr lang="en-US" sz="1400" dirty="0">
                <a:solidFill>
                  <a:srgbClr val="000000"/>
                </a:solidFill>
                <a:effectLst>
                  <a:outerShdw blurRad="38100" dist="38100" dir="2700000" algn="tl">
                    <a:srgbClr val="FFFFFF"/>
                  </a:outerShdw>
                </a:effectLst>
              </a:rPr>
              <a:t> </a:t>
            </a:r>
            <a:endParaRPr lang="en-US" b="1" dirty="0">
              <a:solidFill>
                <a:srgbClr val="000000"/>
              </a:solidFill>
              <a:effectLst>
                <a:outerShdw blurRad="38100" dist="38100" dir="2700000" algn="tl">
                  <a:srgbClr val="FFFFFF"/>
                </a:outerShdw>
              </a:effectLst>
            </a:endParaRPr>
          </a:p>
        </p:txBody>
      </p:sp>
      <p:sp>
        <p:nvSpPr>
          <p:cNvPr id="41990" name="Line 9">
            <a:extLst>
              <a:ext uri="{FF2B5EF4-FFF2-40B4-BE49-F238E27FC236}">
                <a16:creationId xmlns:a16="http://schemas.microsoft.com/office/drawing/2014/main" id="{2285EABE-0D8D-91F2-15A8-9437ECEFA776}"/>
              </a:ext>
            </a:extLst>
          </p:cNvPr>
          <p:cNvSpPr>
            <a:spLocks noChangeShapeType="1"/>
          </p:cNvSpPr>
          <p:nvPr/>
        </p:nvSpPr>
        <p:spPr bwMode="auto">
          <a:xfrm>
            <a:off x="4648200" y="4267200"/>
            <a:ext cx="5334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12B67A4-6B92-C3B8-6051-348440E02A12}"/>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3E1867A9-BFC9-4A1F-BC22-F08C1861653A}" type="slidenum">
              <a:rPr lang="en-US" altLang="en-US">
                <a:latin typeface="Arial" panose="020B0604020202020204" pitchFamily="34" charset="0"/>
              </a:rPr>
              <a:pPr/>
              <a:t>164</a:t>
            </a:fld>
            <a:endParaRPr lang="en-US" altLang="en-US">
              <a:latin typeface="Arial" panose="020B0604020202020204" pitchFamily="34" charset="0"/>
            </a:endParaRPr>
          </a:p>
        </p:txBody>
      </p:sp>
      <p:sp>
        <p:nvSpPr>
          <p:cNvPr id="421890" name="Rectangle 2">
            <a:extLst>
              <a:ext uri="{FF2B5EF4-FFF2-40B4-BE49-F238E27FC236}">
                <a16:creationId xmlns:a16="http://schemas.microsoft.com/office/drawing/2014/main" id="{76A97E34-9674-2CAD-1EA6-A3991FF4A60B}"/>
              </a:ext>
            </a:extLst>
          </p:cNvPr>
          <p:cNvSpPr>
            <a:spLocks noGrp="1" noChangeArrowheads="1"/>
          </p:cNvSpPr>
          <p:nvPr>
            <p:ph type="ctrTitle" idx="4294967295"/>
          </p:nvPr>
        </p:nvSpPr>
        <p:spPr>
          <a:xfrm>
            <a:off x="0" y="152400"/>
            <a:ext cx="5791200" cy="914400"/>
          </a:xfrm>
        </p:spPr>
        <p:txBody>
          <a:bodyPr/>
          <a:lstStyle/>
          <a:p>
            <a:pPr algn="l" eaLnBrk="1" hangingPunct="1">
              <a:defRPr/>
            </a:pP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43011" name="Line 3">
            <a:extLst>
              <a:ext uri="{FF2B5EF4-FFF2-40B4-BE49-F238E27FC236}">
                <a16:creationId xmlns:a16="http://schemas.microsoft.com/office/drawing/2014/main" id="{E459C455-E492-3663-C59B-A94F1445FFED}"/>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21892" name="Rectangle 4">
            <a:extLst>
              <a:ext uri="{FF2B5EF4-FFF2-40B4-BE49-F238E27FC236}">
                <a16:creationId xmlns:a16="http://schemas.microsoft.com/office/drawing/2014/main" id="{C007205B-A447-F7A4-26E8-295A9535685C}"/>
              </a:ext>
            </a:extLst>
          </p:cNvPr>
          <p:cNvSpPr>
            <a:spLocks noChangeArrowheads="1"/>
          </p:cNvSpPr>
          <p:nvPr/>
        </p:nvSpPr>
        <p:spPr bwMode="auto">
          <a:xfrm>
            <a:off x="609600" y="1066800"/>
            <a:ext cx="7924800" cy="519113"/>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p:txBody>
      </p:sp>
      <p:sp>
        <p:nvSpPr>
          <p:cNvPr id="43013" name="Rectangle 7">
            <a:extLst>
              <a:ext uri="{FF2B5EF4-FFF2-40B4-BE49-F238E27FC236}">
                <a16:creationId xmlns:a16="http://schemas.microsoft.com/office/drawing/2014/main" id="{4B0C72FA-4D7C-35CF-08EA-7843195F1DFB}"/>
              </a:ext>
            </a:extLst>
          </p:cNvPr>
          <p:cNvSpPr>
            <a:spLocks noChangeArrowheads="1"/>
          </p:cNvSpPr>
          <p:nvPr/>
        </p:nvSpPr>
        <p:spPr bwMode="auto">
          <a:xfrm>
            <a:off x="0" y="1600200"/>
            <a:ext cx="83058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a:defRPr>
                <a:solidFill>
                  <a:schemeClr val="tx1"/>
                </a:solidFill>
                <a:latin typeface="Tahoma" panose="020B0604030504040204" pitchFamily="34" charset="0"/>
              </a:defRPr>
            </a:lvl2pPr>
            <a:lvl3pPr marL="1146175" indent="-231775">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pPr eaLnBrk="1" hangingPunct="1">
              <a:spcBef>
                <a:spcPct val="20000"/>
              </a:spcBef>
              <a:buClr>
                <a:srgbClr val="FF0000"/>
              </a:buClr>
              <a:buFont typeface="Wingdings" panose="05000000000000000000" pitchFamily="2" charset="2"/>
              <a:buChar char="v"/>
            </a:pPr>
            <a:r>
              <a:rPr lang="en-US" altLang="en-US" b="1" dirty="0">
                <a:latin typeface="Arial" panose="020B0604020202020204" pitchFamily="34" charset="0"/>
              </a:rPr>
              <a:t>Blocked Calls Delayed (BCD) </a:t>
            </a:r>
            <a:r>
              <a:rPr lang="en-US" altLang="en-US" b="1" dirty="0" err="1">
                <a:latin typeface="Arial" panose="020B0604020202020204" pitchFamily="34" charset="0"/>
              </a:rPr>
              <a:t>Trunking</a:t>
            </a:r>
            <a:r>
              <a:rPr lang="en-US" altLang="en-US" b="1" dirty="0">
                <a:latin typeface="Arial" panose="020B0604020202020204" pitchFamily="34" charset="0"/>
              </a:rPr>
              <a:t> Systems</a:t>
            </a:r>
          </a:p>
          <a:p>
            <a:pPr lvl="2" eaLnBrk="1" hangingPunct="1">
              <a:spcBef>
                <a:spcPct val="20000"/>
              </a:spcBef>
              <a:buClr>
                <a:srgbClr val="FF0000"/>
              </a:buClr>
              <a:buFont typeface="Wingdings" panose="05000000000000000000" pitchFamily="2" charset="2"/>
              <a:buChar char="v"/>
            </a:pPr>
            <a:r>
              <a:rPr lang="en-US" altLang="en-US" sz="1600" dirty="0">
                <a:latin typeface="Arial" panose="020B0604020202020204" pitchFamily="34" charset="0"/>
              </a:rPr>
              <a:t>Blocked Calls are Provided with a Queue to hold the Call Request unless a Channel becomes </a:t>
            </a:r>
            <a:r>
              <a:rPr lang="en-US" altLang="en-US" sz="1600" b="1" dirty="0">
                <a:latin typeface="Arial" panose="020B0604020202020204" pitchFamily="34" charset="0"/>
              </a:rPr>
              <a:t> </a:t>
            </a:r>
            <a:r>
              <a:rPr lang="en-US" altLang="en-US" sz="1600" dirty="0">
                <a:latin typeface="Arial" panose="020B0604020202020204" pitchFamily="34" charset="0"/>
              </a:rPr>
              <a:t>Available.</a:t>
            </a:r>
          </a:p>
          <a:p>
            <a:pPr lvl="2" eaLnBrk="1" hangingPunct="1">
              <a:spcBef>
                <a:spcPct val="20000"/>
              </a:spcBef>
              <a:buClr>
                <a:srgbClr val="FF0000"/>
              </a:buClr>
              <a:buFont typeface="Wingdings" panose="05000000000000000000" pitchFamily="2" charset="2"/>
              <a:buChar char="v"/>
            </a:pPr>
            <a:r>
              <a:rPr lang="en-US" altLang="en-US" sz="1600" dirty="0">
                <a:latin typeface="Arial" panose="020B0604020202020204" pitchFamily="34" charset="0"/>
              </a:rPr>
              <a:t>GOS of BCD </a:t>
            </a:r>
            <a:r>
              <a:rPr lang="en-US" altLang="en-US" sz="1600" dirty="0" err="1">
                <a:latin typeface="Arial" panose="020B0604020202020204" pitchFamily="34" charset="0"/>
              </a:rPr>
              <a:t>Trunking</a:t>
            </a:r>
            <a:r>
              <a:rPr lang="en-US" altLang="en-US" sz="1600" dirty="0">
                <a:latin typeface="Arial" panose="020B0604020202020204" pitchFamily="34" charset="0"/>
              </a:rPr>
              <a:t> Radio System is defined as a Probability that a Call is blocked and delayed for a time longer than t seconds.</a:t>
            </a:r>
          </a:p>
          <a:p>
            <a:pPr lvl="2" eaLnBrk="1" hangingPunct="1">
              <a:spcBef>
                <a:spcPct val="20000"/>
              </a:spcBef>
              <a:buClr>
                <a:srgbClr val="FF0000"/>
              </a:buClr>
              <a:buFont typeface="Wingdings" panose="05000000000000000000" pitchFamily="2" charset="2"/>
              <a:buNone/>
            </a:pPr>
            <a:r>
              <a:rPr lang="en-US" altLang="en-US" sz="1600" dirty="0">
                <a:latin typeface="Arial" panose="020B0604020202020204" pitchFamily="34" charset="0"/>
              </a:rPr>
              <a:t>	P(C;A, delay &gt; t sec) = P(C;A, delay &gt; 0)*P(C;A, delay &gt;t sec | delay &gt;0)</a:t>
            </a:r>
          </a:p>
          <a:p>
            <a:pPr lvl="2" eaLnBrk="1" hangingPunct="1">
              <a:spcBef>
                <a:spcPct val="20000"/>
              </a:spcBef>
              <a:buClr>
                <a:srgbClr val="FF0000"/>
              </a:buClr>
              <a:buFont typeface="Wingdings" panose="05000000000000000000" pitchFamily="2" charset="2"/>
              <a:buNone/>
            </a:pPr>
            <a:r>
              <a:rPr lang="en-US" altLang="en-US" sz="1600" dirty="0">
                <a:latin typeface="Arial" panose="020B0604020202020204" pitchFamily="34" charset="0"/>
              </a:rPr>
              <a:t> 	= P(C;A, delay &gt; 0)*exp(-(C-A)t /H) </a:t>
            </a:r>
          </a:p>
          <a:p>
            <a:pPr lvl="2" eaLnBrk="1" hangingPunct="1">
              <a:spcBef>
                <a:spcPct val="20000"/>
              </a:spcBef>
              <a:buClr>
                <a:srgbClr val="FF0000"/>
              </a:buClr>
              <a:buFont typeface="Wingdings" panose="05000000000000000000" pitchFamily="2" charset="2"/>
              <a:buNone/>
            </a:pPr>
            <a:r>
              <a:rPr lang="en-US" altLang="en-US" sz="1600" dirty="0">
                <a:latin typeface="Arial" panose="020B0604020202020204" pitchFamily="34" charset="0"/>
              </a:rPr>
              <a:t>	Average Delay D for all the Calls in the System is given by</a:t>
            </a:r>
          </a:p>
          <a:p>
            <a:pPr lvl="2" eaLnBrk="1" hangingPunct="1">
              <a:spcBef>
                <a:spcPct val="20000"/>
              </a:spcBef>
              <a:buClr>
                <a:srgbClr val="FF0000"/>
              </a:buClr>
              <a:buFont typeface="Wingdings" panose="05000000000000000000" pitchFamily="2" charset="2"/>
              <a:buNone/>
            </a:pPr>
            <a:r>
              <a:rPr lang="en-US" altLang="en-US" sz="1600" dirty="0">
                <a:latin typeface="Arial" panose="020B0604020202020204" pitchFamily="34" charset="0"/>
              </a:rPr>
              <a:t>	D = P(C;A, delay &gt;0) * H/(C-A)</a:t>
            </a:r>
          </a:p>
          <a:p>
            <a:pPr lvl="2" eaLnBrk="1" hangingPunct="1">
              <a:spcBef>
                <a:spcPct val="20000"/>
              </a:spcBef>
              <a:buClr>
                <a:srgbClr val="FF0000"/>
              </a:buClr>
              <a:buFont typeface="Wingdings" panose="05000000000000000000" pitchFamily="2" charset="2"/>
              <a:buChar char="v"/>
            </a:pPr>
            <a:r>
              <a:rPr lang="en-US" altLang="en-US" sz="1600" dirty="0" err="1">
                <a:latin typeface="Arial" panose="020B0604020202020204" pitchFamily="34" charset="0"/>
              </a:rPr>
              <a:t>Earling</a:t>
            </a:r>
            <a:r>
              <a:rPr lang="en-US" altLang="en-US" sz="1600" dirty="0">
                <a:latin typeface="Arial" panose="020B0604020202020204" pitchFamily="34" charset="0"/>
              </a:rPr>
              <a:t> C Chart is used to study the Relationship between various parameters such as Traffic Intensity A, C, and P(</a:t>
            </a:r>
            <a:r>
              <a:rPr lang="en-US" altLang="en-US" sz="1600" dirty="0" err="1">
                <a:latin typeface="Arial" panose="020B0604020202020204" pitchFamily="34" charset="0"/>
              </a:rPr>
              <a:t>C;A,delay</a:t>
            </a:r>
            <a:r>
              <a:rPr lang="en-US" altLang="en-US" sz="1600" dirty="0">
                <a:latin typeface="Arial" panose="020B0604020202020204" pitchFamily="34" charset="0"/>
              </a:rPr>
              <a:t>&gt;0)</a:t>
            </a:r>
          </a:p>
          <a:p>
            <a:pPr eaLnBrk="1" hangingPunct="1">
              <a:spcBef>
                <a:spcPct val="20000"/>
              </a:spcBef>
              <a:buClr>
                <a:srgbClr val="FF0000"/>
              </a:buClr>
              <a:buFont typeface="Wingdings" panose="05000000000000000000" pitchFamily="2" charset="2"/>
              <a:buChar char="v"/>
            </a:pPr>
            <a:r>
              <a:rPr lang="en-US" altLang="en-US" sz="2000" b="1" dirty="0" err="1">
                <a:solidFill>
                  <a:schemeClr val="tx2">
                    <a:lumMod val="60000"/>
                    <a:lumOff val="40000"/>
                  </a:schemeClr>
                </a:solidFill>
                <a:latin typeface="Arial" panose="020B0604020202020204" pitchFamily="34" charset="0"/>
              </a:rPr>
              <a:t>Trunking</a:t>
            </a:r>
            <a:r>
              <a:rPr lang="en-US" altLang="en-US" sz="2000" b="1" dirty="0">
                <a:solidFill>
                  <a:schemeClr val="tx2">
                    <a:lumMod val="60000"/>
                    <a:lumOff val="40000"/>
                  </a:schemeClr>
                </a:solidFill>
                <a:latin typeface="Arial" panose="020B0604020202020204" pitchFamily="34" charset="0"/>
              </a:rPr>
              <a:t> Efficiency</a:t>
            </a:r>
            <a:r>
              <a:rPr lang="en-US" altLang="en-US" sz="2000" dirty="0">
                <a:solidFill>
                  <a:schemeClr val="tx2">
                    <a:lumMod val="60000"/>
                    <a:lumOff val="40000"/>
                  </a:schemeClr>
                </a:solidFill>
                <a:latin typeface="Arial" panose="020B0604020202020204" pitchFamily="34" charset="0"/>
              </a:rPr>
              <a:t> </a:t>
            </a:r>
            <a:r>
              <a:rPr lang="en-US" altLang="en-US" sz="2000" b="1" dirty="0">
                <a:solidFill>
                  <a:schemeClr val="tx2">
                    <a:lumMod val="60000"/>
                    <a:lumOff val="40000"/>
                  </a:schemeClr>
                </a:solidFill>
                <a:latin typeface="Arial" panose="020B0604020202020204" pitchFamily="34" charset="0"/>
              </a:rPr>
              <a:t>[TE]</a:t>
            </a:r>
            <a:endParaRPr lang="en-US" altLang="en-US" sz="2000" dirty="0">
              <a:solidFill>
                <a:schemeClr val="tx2">
                  <a:lumMod val="60000"/>
                  <a:lumOff val="40000"/>
                </a:schemeClr>
              </a:solidFill>
              <a:latin typeface="Arial" panose="020B0604020202020204" pitchFamily="34" charset="0"/>
            </a:endParaRPr>
          </a:p>
          <a:p>
            <a:pPr lvl="1" eaLnBrk="1" hangingPunct="1">
              <a:spcBef>
                <a:spcPct val="20000"/>
              </a:spcBef>
              <a:buClr>
                <a:srgbClr val="FF0000"/>
              </a:buClr>
              <a:buFont typeface="Wingdings" panose="05000000000000000000" pitchFamily="2" charset="2"/>
              <a:buChar char="v"/>
            </a:pPr>
            <a:r>
              <a:rPr lang="en-US" altLang="en-US" dirty="0" err="1">
                <a:latin typeface="Arial" panose="020B0604020202020204" pitchFamily="34" charset="0"/>
              </a:rPr>
              <a:t>Trunking</a:t>
            </a:r>
            <a:r>
              <a:rPr lang="en-US" altLang="en-US" dirty="0">
                <a:latin typeface="Arial" panose="020B0604020202020204" pitchFamily="34" charset="0"/>
              </a:rPr>
              <a:t> Efficiency (%) = [Traffic Intensity (A) / C] * 100 </a:t>
            </a:r>
            <a:endParaRPr lang="en-US" altLang="en-US" b="1" dirty="0">
              <a:latin typeface="Arial" panose="020B0604020202020204" pitchFamily="34" charset="0"/>
            </a:endParaRPr>
          </a:p>
          <a:p>
            <a:pPr lvl="1" eaLnBrk="1" hangingPunct="1">
              <a:spcBef>
                <a:spcPct val="20000"/>
              </a:spcBef>
              <a:buClr>
                <a:srgbClr val="FF0000"/>
              </a:buClr>
              <a:buFont typeface="Wingdings" panose="05000000000000000000" pitchFamily="2" charset="2"/>
              <a:buNone/>
            </a:pPr>
            <a:r>
              <a:rPr lang="en-US" altLang="en-US" b="1" dirty="0">
                <a:solidFill>
                  <a:srgbClr val="FF0000"/>
                </a:solidFill>
                <a:latin typeface="Arial" panose="020B0604020202020204" pitchFamily="34" charset="0"/>
              </a:rPr>
              <a:t>EXAMPLE-03:</a:t>
            </a:r>
            <a:r>
              <a:rPr lang="en-US" altLang="en-US" dirty="0">
                <a:latin typeface="Arial" panose="020B0604020202020204" pitchFamily="34" charset="0"/>
              </a:rPr>
              <a:t> C = 48, GOS = 0.02, we Calculate A = 38.4 </a:t>
            </a:r>
            <a:r>
              <a:rPr lang="en-US" altLang="en-US" dirty="0" err="1">
                <a:latin typeface="Arial" panose="020B0604020202020204" pitchFamily="34" charset="0"/>
              </a:rPr>
              <a:t>Earlings</a:t>
            </a:r>
            <a:r>
              <a:rPr lang="en-US" altLang="en-US" dirty="0">
                <a:latin typeface="Arial" panose="020B0604020202020204" pitchFamily="34" charset="0"/>
              </a:rPr>
              <a:t>[Using </a:t>
            </a:r>
            <a:r>
              <a:rPr lang="en-US" altLang="en-US" dirty="0" err="1">
                <a:latin typeface="Arial" panose="020B0604020202020204" pitchFamily="34" charset="0"/>
              </a:rPr>
              <a:t>Earling</a:t>
            </a:r>
            <a:r>
              <a:rPr lang="en-US" altLang="en-US" dirty="0">
                <a:latin typeface="Arial" panose="020B0604020202020204" pitchFamily="34" charset="0"/>
              </a:rPr>
              <a:t> B Chart], now TE = [38.4/48]*100 = 80 %</a:t>
            </a:r>
            <a:endParaRPr lang="en-US" altLang="en-US" b="1" dirty="0">
              <a:latin typeface="Arial" panose="020B0604020202020204" pitchFamily="34" charset="0"/>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99ADD0A-720A-7802-D3DD-CE2613E45E49}"/>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255214E-6D6E-4A34-94D0-5F262A2380AC}" type="slidenum">
              <a:rPr lang="en-US" altLang="en-US">
                <a:latin typeface="Arial" panose="020B0604020202020204" pitchFamily="34" charset="0"/>
              </a:rPr>
              <a:pPr/>
              <a:t>165</a:t>
            </a:fld>
            <a:endParaRPr lang="en-US" altLang="en-US">
              <a:latin typeface="Arial" panose="020B0604020202020204" pitchFamily="34" charset="0"/>
            </a:endParaRPr>
          </a:p>
        </p:txBody>
      </p:sp>
      <p:sp>
        <p:nvSpPr>
          <p:cNvPr id="424962" name="Rectangle 2">
            <a:extLst>
              <a:ext uri="{FF2B5EF4-FFF2-40B4-BE49-F238E27FC236}">
                <a16:creationId xmlns:a16="http://schemas.microsoft.com/office/drawing/2014/main" id="{F8F07427-66D5-A803-005E-42F53DA15F24}"/>
              </a:ext>
            </a:extLst>
          </p:cNvPr>
          <p:cNvSpPr>
            <a:spLocks noGrp="1" noChangeArrowheads="1"/>
          </p:cNvSpPr>
          <p:nvPr>
            <p:ph type="ctrTitle" idx="4294967295"/>
          </p:nvPr>
        </p:nvSpPr>
        <p:spPr>
          <a:xfrm>
            <a:off x="0" y="152400"/>
            <a:ext cx="5791200" cy="914400"/>
          </a:xfrm>
        </p:spPr>
        <p:txBody>
          <a:bodyPr/>
          <a:lstStyle/>
          <a:p>
            <a:pPr algn="l" eaLnBrk="1" hangingPunct="1">
              <a:defRPr/>
            </a:pP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44035" name="Line 3">
            <a:extLst>
              <a:ext uri="{FF2B5EF4-FFF2-40B4-BE49-F238E27FC236}">
                <a16:creationId xmlns:a16="http://schemas.microsoft.com/office/drawing/2014/main" id="{37A0FFA8-A314-3361-91F2-BB927E1087BF}"/>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24964" name="Rectangle 4">
            <a:extLst>
              <a:ext uri="{FF2B5EF4-FFF2-40B4-BE49-F238E27FC236}">
                <a16:creationId xmlns:a16="http://schemas.microsoft.com/office/drawing/2014/main" id="{CEC4C39A-4CD6-CCC0-073F-9A1CFD60F8E3}"/>
              </a:ext>
            </a:extLst>
          </p:cNvPr>
          <p:cNvSpPr>
            <a:spLocks noChangeArrowheads="1"/>
          </p:cNvSpPr>
          <p:nvPr/>
        </p:nvSpPr>
        <p:spPr bwMode="auto">
          <a:xfrm>
            <a:off x="609600" y="1066800"/>
            <a:ext cx="7924800" cy="2012950"/>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a:p>
            <a:pPr marL="628650" lvl="1">
              <a:buClr>
                <a:srgbClr val="FF0000"/>
              </a:buClr>
              <a:buFont typeface="Wingdings" pitchFamily="2" charset="2"/>
              <a:buChar char="v"/>
              <a:defRPr/>
            </a:pPr>
            <a:r>
              <a:rPr lang="en-US" sz="2800">
                <a:effectLst>
                  <a:outerShdw blurRad="38100" dist="38100" dir="2700000" algn="tl">
                    <a:srgbClr val="000000"/>
                  </a:outerShdw>
                </a:effectLst>
              </a:rPr>
              <a:t> </a:t>
            </a:r>
            <a:r>
              <a:rPr lang="en-US" sz="2400">
                <a:solidFill>
                  <a:srgbClr val="FF0000"/>
                </a:solidFill>
                <a:effectLst>
                  <a:outerShdw blurRad="38100" dist="38100" dir="2700000" algn="tl">
                    <a:srgbClr val="000000"/>
                  </a:outerShdw>
                </a:effectLst>
              </a:rPr>
              <a:t>Earling B Chart - </a:t>
            </a:r>
            <a:r>
              <a:rPr lang="en-US">
                <a:latin typeface="Times New Roman" pitchFamily="18" charset="0"/>
              </a:rPr>
              <a:t>Gives Relationships among GOS, C, and A for BCC Trunking Radio Systems</a:t>
            </a:r>
            <a:endParaRPr lang="en-US" b="1">
              <a:latin typeface="Times New Roman" pitchFamily="18" charset="0"/>
            </a:endParaRPr>
          </a:p>
          <a:p>
            <a:pPr marL="628650" lvl="1">
              <a:buClr>
                <a:srgbClr val="FF0000"/>
              </a:buClr>
              <a:buFont typeface="Wingdings" pitchFamily="2" charset="2"/>
              <a:buNone/>
              <a:defRPr/>
            </a:pPr>
            <a:endParaRPr lang="en-US" sz="2400">
              <a:effectLst>
                <a:outerShdw blurRad="38100" dist="38100" dir="2700000" algn="tl">
                  <a:srgbClr val="000000"/>
                </a:outerShdw>
              </a:effectLst>
            </a:endParaRPr>
          </a:p>
          <a:p>
            <a:pPr marL="514350" indent="-514350">
              <a:buClr>
                <a:srgbClr val="FF0000"/>
              </a:buClr>
              <a:buFont typeface="Wingdings" pitchFamily="2" charset="2"/>
              <a:buNone/>
              <a:defRPr/>
            </a:pPr>
            <a:endParaRPr lang="en-US" sz="2800">
              <a:effectLst>
                <a:outerShdw blurRad="38100" dist="38100" dir="2700000" algn="tl">
                  <a:srgbClr val="000000"/>
                </a:outerShdw>
              </a:effectLst>
            </a:endParaRPr>
          </a:p>
        </p:txBody>
      </p:sp>
      <p:pic>
        <p:nvPicPr>
          <p:cNvPr id="2" name="object 17">
            <a:extLst>
              <a:ext uri="{FF2B5EF4-FFF2-40B4-BE49-F238E27FC236}">
                <a16:creationId xmlns:a16="http://schemas.microsoft.com/office/drawing/2014/main" id="{782B662B-B93B-C32D-729C-9559A6914388}"/>
              </a:ext>
            </a:extLst>
          </p:cNvPr>
          <p:cNvPicPr/>
          <p:nvPr/>
        </p:nvPicPr>
        <p:blipFill>
          <a:blip r:embed="rId3" cstate="print"/>
          <a:stretch>
            <a:fillRect/>
          </a:stretch>
        </p:blipFill>
        <p:spPr>
          <a:xfrm>
            <a:off x="985837" y="2347722"/>
            <a:ext cx="7172325" cy="4481703"/>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F6F3E0A-087F-53B7-5CCC-393F1CAF1887}"/>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AF93F975-F9A1-4D44-B44D-FE30044E2F83}" type="slidenum">
              <a:rPr lang="en-US" altLang="en-US">
                <a:latin typeface="Arial" panose="020B0604020202020204" pitchFamily="34" charset="0"/>
              </a:rPr>
              <a:pPr/>
              <a:t>166</a:t>
            </a:fld>
            <a:endParaRPr lang="en-US" altLang="en-US">
              <a:latin typeface="Arial" panose="020B0604020202020204" pitchFamily="34" charset="0"/>
            </a:endParaRPr>
          </a:p>
        </p:txBody>
      </p:sp>
      <p:sp>
        <p:nvSpPr>
          <p:cNvPr id="427010" name="Rectangle 2">
            <a:extLst>
              <a:ext uri="{FF2B5EF4-FFF2-40B4-BE49-F238E27FC236}">
                <a16:creationId xmlns:a16="http://schemas.microsoft.com/office/drawing/2014/main" id="{4E442E4A-4AEC-318D-FF81-23DF3A549334}"/>
              </a:ext>
            </a:extLst>
          </p:cNvPr>
          <p:cNvSpPr>
            <a:spLocks noGrp="1" noChangeArrowheads="1"/>
          </p:cNvSpPr>
          <p:nvPr>
            <p:ph type="ctrTitle" idx="4294967295"/>
          </p:nvPr>
        </p:nvSpPr>
        <p:spPr>
          <a:xfrm>
            <a:off x="0" y="152400"/>
            <a:ext cx="5791200" cy="914400"/>
          </a:xfrm>
        </p:spPr>
        <p:txBody>
          <a:bodyPr/>
          <a:lstStyle/>
          <a:p>
            <a:pPr algn="l" eaLnBrk="1" hangingPunct="1">
              <a:defRPr/>
            </a:pPr>
            <a:br>
              <a:rPr lang="en-US" sz="3600" b="1" dirty="0">
                <a:solidFill>
                  <a:schemeClr val="tx2">
                    <a:lumMod val="60000"/>
                    <a:lumOff val="40000"/>
                  </a:schemeClr>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45059" name="Line 3">
            <a:extLst>
              <a:ext uri="{FF2B5EF4-FFF2-40B4-BE49-F238E27FC236}">
                <a16:creationId xmlns:a16="http://schemas.microsoft.com/office/drawing/2014/main" id="{D529375D-F2D3-78D3-F27B-D7F30F99DA6B}"/>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27012" name="Rectangle 4">
            <a:extLst>
              <a:ext uri="{FF2B5EF4-FFF2-40B4-BE49-F238E27FC236}">
                <a16:creationId xmlns:a16="http://schemas.microsoft.com/office/drawing/2014/main" id="{2D25DAD2-1B17-3CC3-52C1-39ACD168DA57}"/>
              </a:ext>
            </a:extLst>
          </p:cNvPr>
          <p:cNvSpPr>
            <a:spLocks noChangeArrowheads="1"/>
          </p:cNvSpPr>
          <p:nvPr/>
        </p:nvSpPr>
        <p:spPr bwMode="auto">
          <a:xfrm>
            <a:off x="609600" y="1066800"/>
            <a:ext cx="7924800" cy="2012950"/>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a:p>
            <a:pPr marL="628650" lvl="1">
              <a:buClr>
                <a:srgbClr val="FF0000"/>
              </a:buClr>
              <a:buFont typeface="Wingdings" pitchFamily="2" charset="2"/>
              <a:buChar char="v"/>
              <a:defRPr/>
            </a:pPr>
            <a:r>
              <a:rPr lang="en-US" sz="2800">
                <a:effectLst>
                  <a:outerShdw blurRad="38100" dist="38100" dir="2700000" algn="tl">
                    <a:srgbClr val="000000"/>
                  </a:outerShdw>
                </a:effectLst>
              </a:rPr>
              <a:t> </a:t>
            </a:r>
            <a:r>
              <a:rPr lang="en-US" sz="2400">
                <a:solidFill>
                  <a:srgbClr val="FF0000"/>
                </a:solidFill>
                <a:effectLst>
                  <a:outerShdw blurRad="38100" dist="38100" dir="2700000" algn="tl">
                    <a:srgbClr val="000000"/>
                  </a:outerShdw>
                </a:effectLst>
              </a:rPr>
              <a:t>Earling C Chart - </a:t>
            </a:r>
            <a:r>
              <a:rPr lang="en-US">
                <a:latin typeface="Times New Roman" pitchFamily="18" charset="0"/>
              </a:rPr>
              <a:t>Gives Relationships among GOS, C, and A for BCD Trunking Radio Systems</a:t>
            </a:r>
            <a:endParaRPr lang="en-US" b="1">
              <a:latin typeface="Times New Roman" pitchFamily="18" charset="0"/>
            </a:endParaRPr>
          </a:p>
          <a:p>
            <a:pPr marL="628650" lvl="1">
              <a:buClr>
                <a:srgbClr val="FF0000"/>
              </a:buClr>
              <a:buFont typeface="Wingdings" pitchFamily="2" charset="2"/>
              <a:buNone/>
              <a:defRPr/>
            </a:pPr>
            <a:endParaRPr lang="en-US" sz="2400">
              <a:effectLst>
                <a:outerShdw blurRad="38100" dist="38100" dir="2700000" algn="tl">
                  <a:srgbClr val="000000"/>
                </a:outerShdw>
              </a:effectLst>
            </a:endParaRPr>
          </a:p>
          <a:p>
            <a:pPr marL="514350" indent="-514350">
              <a:buClr>
                <a:srgbClr val="FF0000"/>
              </a:buClr>
              <a:buFont typeface="Wingdings" pitchFamily="2" charset="2"/>
              <a:buNone/>
              <a:defRPr/>
            </a:pPr>
            <a:endParaRPr lang="en-US" sz="2800">
              <a:effectLst>
                <a:outerShdw blurRad="38100" dist="38100" dir="2700000" algn="tl">
                  <a:srgbClr val="000000"/>
                </a:outerShdw>
              </a:effectLst>
            </a:endParaRPr>
          </a:p>
        </p:txBody>
      </p:sp>
      <p:pic>
        <p:nvPicPr>
          <p:cNvPr id="45061" name="Picture 6">
            <a:extLst>
              <a:ext uri="{FF2B5EF4-FFF2-40B4-BE49-F238E27FC236}">
                <a16:creationId xmlns:a16="http://schemas.microsoft.com/office/drawing/2014/main" id="{0C5DE917-12AB-96D5-76E3-B0EA3EB67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262188"/>
            <a:ext cx="6248400" cy="429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A4D3BBB3-0182-4EA7-495F-A6BC45C02EF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26ACA00-59F2-4E3E-8B39-65F24E57152E}" type="slidenum">
              <a:rPr lang="en-US" altLang="en-US">
                <a:latin typeface="Arial" panose="020B0604020202020204" pitchFamily="34" charset="0"/>
              </a:rPr>
              <a:pPr/>
              <a:t>167</a:t>
            </a:fld>
            <a:endParaRPr lang="en-US" altLang="en-US">
              <a:latin typeface="Arial" panose="020B0604020202020204" pitchFamily="34" charset="0"/>
            </a:endParaRPr>
          </a:p>
        </p:txBody>
      </p:sp>
      <p:sp>
        <p:nvSpPr>
          <p:cNvPr id="429058" name="Rectangle 2">
            <a:extLst>
              <a:ext uri="{FF2B5EF4-FFF2-40B4-BE49-F238E27FC236}">
                <a16:creationId xmlns:a16="http://schemas.microsoft.com/office/drawing/2014/main" id="{BA60B0BD-203A-0DA5-E683-B4CFA6869CD8}"/>
              </a:ext>
            </a:extLst>
          </p:cNvPr>
          <p:cNvSpPr>
            <a:spLocks noGrp="1" noChangeArrowheads="1"/>
          </p:cNvSpPr>
          <p:nvPr>
            <p:ph type="ctrTitle" idx="4294967295"/>
          </p:nvPr>
        </p:nvSpPr>
        <p:spPr>
          <a:xfrm>
            <a:off x="0" y="152400"/>
            <a:ext cx="5791200" cy="914400"/>
          </a:xfrm>
        </p:spPr>
        <p:txBody>
          <a:bodyPr/>
          <a:lstStyle/>
          <a:p>
            <a:pPr algn="l" eaLnBrk="1" hangingPunct="1">
              <a:defRPr/>
            </a:pPr>
            <a:br>
              <a:rPr lang="en-US" sz="1400" b="1" dirty="0">
                <a:solidFill>
                  <a:schemeClr val="tx2">
                    <a:lumMod val="60000"/>
                    <a:lumOff val="40000"/>
                  </a:schemeClr>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46083" name="Line 3">
            <a:extLst>
              <a:ext uri="{FF2B5EF4-FFF2-40B4-BE49-F238E27FC236}">
                <a16:creationId xmlns:a16="http://schemas.microsoft.com/office/drawing/2014/main" id="{FE25741B-462A-B93F-E0D3-AC9C60E16FF5}"/>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29060" name="Rectangle 4">
            <a:extLst>
              <a:ext uri="{FF2B5EF4-FFF2-40B4-BE49-F238E27FC236}">
                <a16:creationId xmlns:a16="http://schemas.microsoft.com/office/drawing/2014/main" id="{ED7BD736-593A-1320-82D9-495631B08355}"/>
              </a:ext>
            </a:extLst>
          </p:cNvPr>
          <p:cNvSpPr>
            <a:spLocks noChangeArrowheads="1"/>
          </p:cNvSpPr>
          <p:nvPr/>
        </p:nvSpPr>
        <p:spPr bwMode="auto">
          <a:xfrm>
            <a:off x="609600" y="1066800"/>
            <a:ext cx="7924800" cy="946150"/>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a:p>
            <a:pPr marL="628650" lvl="1">
              <a:buClr>
                <a:srgbClr val="FF0000"/>
              </a:buClr>
              <a:buFont typeface="Wingdings" pitchFamily="2" charset="2"/>
              <a:buNone/>
              <a:defRPr/>
            </a:pPr>
            <a:endParaRPr lang="en-US" sz="2800">
              <a:effectLst>
                <a:outerShdw blurRad="38100" dist="38100" dir="2700000" algn="tl">
                  <a:srgbClr val="000000"/>
                </a:outerShdw>
              </a:effectLst>
            </a:endParaRPr>
          </a:p>
        </p:txBody>
      </p:sp>
      <p:pic>
        <p:nvPicPr>
          <p:cNvPr id="46085" name="Picture 7">
            <a:extLst>
              <a:ext uri="{FF2B5EF4-FFF2-40B4-BE49-F238E27FC236}">
                <a16:creationId xmlns:a16="http://schemas.microsoft.com/office/drawing/2014/main" id="{B971470A-C373-CC38-7B4D-B5C1C20C94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8486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6" name="Picture 8">
            <a:extLst>
              <a:ext uri="{FF2B5EF4-FFF2-40B4-BE49-F238E27FC236}">
                <a16:creationId xmlns:a16="http://schemas.microsoft.com/office/drawing/2014/main" id="{05399D0F-4E2F-5DCA-F669-5CCA46C7F9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4114800"/>
            <a:ext cx="7848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E966BC1E-C61E-56A9-9E8E-2D991840B4CD}"/>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CC4C86E-3C2B-454C-922E-C123A9BE63AA}" type="slidenum">
              <a:rPr lang="en-US" altLang="en-US">
                <a:latin typeface="Arial" panose="020B0604020202020204" pitchFamily="34" charset="0"/>
              </a:rPr>
              <a:pPr/>
              <a:t>168</a:t>
            </a:fld>
            <a:endParaRPr lang="en-US" altLang="en-US">
              <a:latin typeface="Arial" panose="020B0604020202020204" pitchFamily="34" charset="0"/>
            </a:endParaRPr>
          </a:p>
        </p:txBody>
      </p:sp>
      <p:sp>
        <p:nvSpPr>
          <p:cNvPr id="431106" name="Rectangle 2">
            <a:extLst>
              <a:ext uri="{FF2B5EF4-FFF2-40B4-BE49-F238E27FC236}">
                <a16:creationId xmlns:a16="http://schemas.microsoft.com/office/drawing/2014/main" id="{C1021F40-8490-29B8-1396-C17842F1514C}"/>
              </a:ext>
            </a:extLst>
          </p:cNvPr>
          <p:cNvSpPr>
            <a:spLocks noGrp="1" noChangeArrowheads="1"/>
          </p:cNvSpPr>
          <p:nvPr>
            <p:ph type="ctrTitle" idx="4294967295"/>
          </p:nvPr>
        </p:nvSpPr>
        <p:spPr>
          <a:xfrm>
            <a:off x="0" y="152400"/>
            <a:ext cx="5791200" cy="914400"/>
          </a:xfrm>
        </p:spPr>
        <p:txBody>
          <a:bodyPr/>
          <a:lstStyle/>
          <a:p>
            <a:pPr algn="l" eaLnBrk="1" hangingPunct="1">
              <a:defRPr/>
            </a:pP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47107" name="Line 3">
            <a:extLst>
              <a:ext uri="{FF2B5EF4-FFF2-40B4-BE49-F238E27FC236}">
                <a16:creationId xmlns:a16="http://schemas.microsoft.com/office/drawing/2014/main" id="{6EB5BC52-ED75-EC09-0B6A-EBBBE90A30F1}"/>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1108" name="Rectangle 4">
            <a:extLst>
              <a:ext uri="{FF2B5EF4-FFF2-40B4-BE49-F238E27FC236}">
                <a16:creationId xmlns:a16="http://schemas.microsoft.com/office/drawing/2014/main" id="{EC801BE9-1654-BF90-C3AF-4C3E4D0B59CB}"/>
              </a:ext>
            </a:extLst>
          </p:cNvPr>
          <p:cNvSpPr>
            <a:spLocks noChangeArrowheads="1"/>
          </p:cNvSpPr>
          <p:nvPr/>
        </p:nvSpPr>
        <p:spPr bwMode="auto">
          <a:xfrm>
            <a:off x="609600" y="1066800"/>
            <a:ext cx="7924800" cy="946150"/>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a:p>
            <a:pPr marL="628650" lvl="1">
              <a:buClr>
                <a:srgbClr val="FF0000"/>
              </a:buClr>
              <a:buFont typeface="Wingdings" pitchFamily="2" charset="2"/>
              <a:buNone/>
              <a:defRPr/>
            </a:pPr>
            <a:endParaRPr lang="en-US" sz="2800">
              <a:effectLst>
                <a:outerShdw blurRad="38100" dist="38100" dir="2700000" algn="tl">
                  <a:srgbClr val="000000"/>
                </a:outerShdw>
              </a:effectLst>
            </a:endParaRPr>
          </a:p>
        </p:txBody>
      </p:sp>
      <p:pic>
        <p:nvPicPr>
          <p:cNvPr id="47109" name="Picture 5">
            <a:extLst>
              <a:ext uri="{FF2B5EF4-FFF2-40B4-BE49-F238E27FC236}">
                <a16:creationId xmlns:a16="http://schemas.microsoft.com/office/drawing/2014/main" id="{9A9839B6-383F-12DF-FAC3-1712E9CA4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8486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7">
            <a:extLst>
              <a:ext uri="{FF2B5EF4-FFF2-40B4-BE49-F238E27FC236}">
                <a16:creationId xmlns:a16="http://schemas.microsoft.com/office/drawing/2014/main" id="{7AF204FF-0FDB-51EC-BD3C-52F4A5F7F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114800"/>
            <a:ext cx="7924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8">
            <a:extLst>
              <a:ext uri="{FF2B5EF4-FFF2-40B4-BE49-F238E27FC236}">
                <a16:creationId xmlns:a16="http://schemas.microsoft.com/office/drawing/2014/main" id="{C93E2850-78E6-7D9B-25E9-EE22D7C3BF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5181600"/>
            <a:ext cx="7924800" cy="140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DED07592-3687-1AF8-1F84-DA32C0BAB5A9}"/>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DD6BEA7-628D-4A60-BAE1-A82C5E83F5EF}" type="slidenum">
              <a:rPr lang="en-US" altLang="en-US">
                <a:latin typeface="Arial" panose="020B0604020202020204" pitchFamily="34" charset="0"/>
              </a:rPr>
              <a:pPr/>
              <a:t>169</a:t>
            </a:fld>
            <a:endParaRPr lang="en-US" altLang="en-US">
              <a:latin typeface="Arial" panose="020B0604020202020204" pitchFamily="34" charset="0"/>
            </a:endParaRPr>
          </a:p>
        </p:txBody>
      </p:sp>
      <p:sp>
        <p:nvSpPr>
          <p:cNvPr id="433154" name="Rectangle 2">
            <a:extLst>
              <a:ext uri="{FF2B5EF4-FFF2-40B4-BE49-F238E27FC236}">
                <a16:creationId xmlns:a16="http://schemas.microsoft.com/office/drawing/2014/main" id="{0D8852E5-EFF6-8C8C-ECC2-D18DE40D6E63}"/>
              </a:ext>
            </a:extLst>
          </p:cNvPr>
          <p:cNvSpPr>
            <a:spLocks noGrp="1" noChangeArrowheads="1"/>
          </p:cNvSpPr>
          <p:nvPr>
            <p:ph type="ctrTitle" idx="4294967295"/>
          </p:nvPr>
        </p:nvSpPr>
        <p:spPr>
          <a:xfrm>
            <a:off x="0" y="152400"/>
            <a:ext cx="5791200" cy="914400"/>
          </a:xfrm>
        </p:spPr>
        <p:txBody>
          <a:bodyPr/>
          <a:lstStyle/>
          <a:p>
            <a:pPr algn="l" eaLnBrk="1" hangingPunct="1">
              <a:defRPr/>
            </a:pPr>
            <a:br>
              <a:rPr lang="en-US" sz="3600" b="1" dirty="0">
                <a:solidFill>
                  <a:schemeClr val="tx2">
                    <a:lumMod val="60000"/>
                    <a:lumOff val="40000"/>
                  </a:schemeClr>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48131" name="Line 3">
            <a:extLst>
              <a:ext uri="{FF2B5EF4-FFF2-40B4-BE49-F238E27FC236}">
                <a16:creationId xmlns:a16="http://schemas.microsoft.com/office/drawing/2014/main" id="{A0C5FFD6-533D-387B-B9EA-189DC52FF670}"/>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3156" name="Rectangle 4">
            <a:extLst>
              <a:ext uri="{FF2B5EF4-FFF2-40B4-BE49-F238E27FC236}">
                <a16:creationId xmlns:a16="http://schemas.microsoft.com/office/drawing/2014/main" id="{F018E064-EE39-E76B-0357-3AD02B15A613}"/>
              </a:ext>
            </a:extLst>
          </p:cNvPr>
          <p:cNvSpPr>
            <a:spLocks noChangeArrowheads="1"/>
          </p:cNvSpPr>
          <p:nvPr/>
        </p:nvSpPr>
        <p:spPr bwMode="auto">
          <a:xfrm>
            <a:off x="609600" y="1066800"/>
            <a:ext cx="7924800" cy="946150"/>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a:p>
            <a:pPr marL="628650" lvl="1">
              <a:buClr>
                <a:srgbClr val="FF0000"/>
              </a:buClr>
              <a:buFont typeface="Wingdings" pitchFamily="2" charset="2"/>
              <a:buNone/>
              <a:defRPr/>
            </a:pPr>
            <a:endParaRPr lang="en-US" sz="2800">
              <a:effectLst>
                <a:outerShdw blurRad="38100" dist="38100" dir="2700000" algn="tl">
                  <a:srgbClr val="000000"/>
                </a:outerShdw>
              </a:effectLst>
            </a:endParaRPr>
          </a:p>
        </p:txBody>
      </p:sp>
      <p:pic>
        <p:nvPicPr>
          <p:cNvPr id="48133" name="Picture 8">
            <a:extLst>
              <a:ext uri="{FF2B5EF4-FFF2-40B4-BE49-F238E27FC236}">
                <a16:creationId xmlns:a16="http://schemas.microsoft.com/office/drawing/2014/main" id="{99585144-EB0E-D61D-CBC3-B9C72A3E53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7767638"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4" name="Picture 9">
            <a:extLst>
              <a:ext uri="{FF2B5EF4-FFF2-40B4-BE49-F238E27FC236}">
                <a16:creationId xmlns:a16="http://schemas.microsoft.com/office/drawing/2014/main" id="{138D420A-07F9-B38C-9C78-F47AF20CD8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343400"/>
            <a:ext cx="7772400" cy="236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95FA4D-E710-5BCE-C41E-140D7773E974}"/>
              </a:ext>
            </a:extLst>
          </p:cNvPr>
          <p:cNvSpPr txBox="1"/>
          <p:nvPr/>
        </p:nvSpPr>
        <p:spPr>
          <a:xfrm>
            <a:off x="533400" y="457200"/>
            <a:ext cx="7772400" cy="769441"/>
          </a:xfrm>
          <a:prstGeom prst="rect">
            <a:avLst/>
          </a:prstGeom>
          <a:noFill/>
        </p:spPr>
        <p:txBody>
          <a:bodyPr wrap="square">
            <a:spAutoFit/>
          </a:bodyPr>
          <a:lstStyle/>
          <a:p>
            <a:r>
              <a:rPr lang="en-IN" sz="4400" b="1" kern="0" dirty="0">
                <a:solidFill>
                  <a:srgbClr val="000000"/>
                </a:solidFill>
                <a:latin typeface="FEF9981BC9E-Roman"/>
              </a:rPr>
              <a:t>Introduction to Cellular system</a:t>
            </a:r>
            <a:endParaRPr lang="en-IN" sz="4400" b="1" kern="0" dirty="0"/>
          </a:p>
        </p:txBody>
      </p:sp>
    </p:spTree>
    <p:extLst>
      <p:ext uri="{BB962C8B-B14F-4D97-AF65-F5344CB8AC3E}">
        <p14:creationId xmlns:p14="http://schemas.microsoft.com/office/powerpoint/2010/main" val="3864032491"/>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3AFA60A-2373-81D7-54DE-D368522DDABE}"/>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B884ECBD-7BC7-460A-BD53-E1A6FB360220}" type="slidenum">
              <a:rPr lang="en-US" altLang="en-US">
                <a:latin typeface="Arial" panose="020B0604020202020204" pitchFamily="34" charset="0"/>
              </a:rPr>
              <a:pPr/>
              <a:t>170</a:t>
            </a:fld>
            <a:endParaRPr lang="en-US" altLang="en-US">
              <a:latin typeface="Arial" panose="020B0604020202020204" pitchFamily="34" charset="0"/>
            </a:endParaRPr>
          </a:p>
        </p:txBody>
      </p:sp>
      <p:sp>
        <p:nvSpPr>
          <p:cNvPr id="435202" name="Rectangle 2">
            <a:extLst>
              <a:ext uri="{FF2B5EF4-FFF2-40B4-BE49-F238E27FC236}">
                <a16:creationId xmlns:a16="http://schemas.microsoft.com/office/drawing/2014/main" id="{D9D4505B-CC01-BD04-727F-FB5B1D15F682}"/>
              </a:ext>
            </a:extLst>
          </p:cNvPr>
          <p:cNvSpPr>
            <a:spLocks noGrp="1" noChangeArrowheads="1"/>
          </p:cNvSpPr>
          <p:nvPr>
            <p:ph type="ctrTitle" idx="4294967295"/>
          </p:nvPr>
        </p:nvSpPr>
        <p:spPr>
          <a:xfrm>
            <a:off x="0" y="152400"/>
            <a:ext cx="5791200" cy="914400"/>
          </a:xfrm>
        </p:spPr>
        <p:txBody>
          <a:bodyPr/>
          <a:lstStyle/>
          <a:p>
            <a:pPr algn="l" eaLnBrk="1" hangingPunct="1">
              <a:defRPr/>
            </a:pPr>
            <a:br>
              <a:rPr lang="en-US" sz="3600" b="1" dirty="0">
                <a:solidFill>
                  <a:schemeClr val="tx2">
                    <a:lumMod val="60000"/>
                    <a:lumOff val="40000"/>
                  </a:schemeClr>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49155" name="Line 3">
            <a:extLst>
              <a:ext uri="{FF2B5EF4-FFF2-40B4-BE49-F238E27FC236}">
                <a16:creationId xmlns:a16="http://schemas.microsoft.com/office/drawing/2014/main" id="{80074EF4-CC12-9D16-B489-5B17E93DC25E}"/>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5204" name="Rectangle 4">
            <a:extLst>
              <a:ext uri="{FF2B5EF4-FFF2-40B4-BE49-F238E27FC236}">
                <a16:creationId xmlns:a16="http://schemas.microsoft.com/office/drawing/2014/main" id="{49D99C6B-CE15-5557-6DCC-61E26B7EC028}"/>
              </a:ext>
            </a:extLst>
          </p:cNvPr>
          <p:cNvSpPr>
            <a:spLocks noChangeArrowheads="1"/>
          </p:cNvSpPr>
          <p:nvPr/>
        </p:nvSpPr>
        <p:spPr bwMode="auto">
          <a:xfrm>
            <a:off x="609600" y="1066800"/>
            <a:ext cx="7924800" cy="946150"/>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a:p>
            <a:pPr marL="628650" lvl="1">
              <a:buClr>
                <a:srgbClr val="FF0000"/>
              </a:buClr>
              <a:buFont typeface="Wingdings" pitchFamily="2" charset="2"/>
              <a:buNone/>
              <a:defRPr/>
            </a:pPr>
            <a:endParaRPr lang="en-US" sz="2800">
              <a:effectLst>
                <a:outerShdw blurRad="38100" dist="38100" dir="2700000" algn="tl">
                  <a:srgbClr val="000000"/>
                </a:outerShdw>
              </a:effectLst>
            </a:endParaRPr>
          </a:p>
        </p:txBody>
      </p:sp>
      <p:pic>
        <p:nvPicPr>
          <p:cNvPr id="49157" name="Picture 7">
            <a:extLst>
              <a:ext uri="{FF2B5EF4-FFF2-40B4-BE49-F238E27FC236}">
                <a16:creationId xmlns:a16="http://schemas.microsoft.com/office/drawing/2014/main" id="{AAFC3AAD-1117-092F-4E5D-0DB264C21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7718425"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58" name="Picture 8">
            <a:extLst>
              <a:ext uri="{FF2B5EF4-FFF2-40B4-BE49-F238E27FC236}">
                <a16:creationId xmlns:a16="http://schemas.microsoft.com/office/drawing/2014/main" id="{0BED9A94-F16C-C43C-D954-E843E386A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343400"/>
            <a:ext cx="76962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0552FB1-3904-B4D9-FE39-054BB5BA2358}"/>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2A5551CB-D733-4249-997D-20E5E7E9F7CC}" type="slidenum">
              <a:rPr lang="en-US" altLang="en-US">
                <a:latin typeface="Arial" panose="020B0604020202020204" pitchFamily="34" charset="0"/>
              </a:rPr>
              <a:pPr/>
              <a:t>171</a:t>
            </a:fld>
            <a:endParaRPr lang="en-US" altLang="en-US">
              <a:latin typeface="Arial" panose="020B0604020202020204" pitchFamily="34" charset="0"/>
            </a:endParaRPr>
          </a:p>
        </p:txBody>
      </p:sp>
      <p:sp>
        <p:nvSpPr>
          <p:cNvPr id="437250" name="Rectangle 2">
            <a:extLst>
              <a:ext uri="{FF2B5EF4-FFF2-40B4-BE49-F238E27FC236}">
                <a16:creationId xmlns:a16="http://schemas.microsoft.com/office/drawing/2014/main" id="{B88A7620-9992-FD87-C6D5-0A2DD5D5BB5D}"/>
              </a:ext>
            </a:extLst>
          </p:cNvPr>
          <p:cNvSpPr>
            <a:spLocks noGrp="1" noChangeArrowheads="1"/>
          </p:cNvSpPr>
          <p:nvPr>
            <p:ph type="ctrTitle" idx="4294967295"/>
          </p:nvPr>
        </p:nvSpPr>
        <p:spPr>
          <a:xfrm>
            <a:off x="0" y="152400"/>
            <a:ext cx="5791200" cy="914400"/>
          </a:xfrm>
        </p:spPr>
        <p:txBody>
          <a:bodyPr/>
          <a:lstStyle/>
          <a:p>
            <a:pPr algn="l" eaLnBrk="1" hangingPunct="1">
              <a:defRPr/>
            </a:pP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50179" name="Line 3">
            <a:extLst>
              <a:ext uri="{FF2B5EF4-FFF2-40B4-BE49-F238E27FC236}">
                <a16:creationId xmlns:a16="http://schemas.microsoft.com/office/drawing/2014/main" id="{9B89F47C-2110-C01C-1B53-39A6EC0D2004}"/>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7252" name="Rectangle 4">
            <a:extLst>
              <a:ext uri="{FF2B5EF4-FFF2-40B4-BE49-F238E27FC236}">
                <a16:creationId xmlns:a16="http://schemas.microsoft.com/office/drawing/2014/main" id="{4FE42AF3-0585-E967-085C-C453F5940472}"/>
              </a:ext>
            </a:extLst>
          </p:cNvPr>
          <p:cNvSpPr>
            <a:spLocks noChangeArrowheads="1"/>
          </p:cNvSpPr>
          <p:nvPr/>
        </p:nvSpPr>
        <p:spPr bwMode="auto">
          <a:xfrm>
            <a:off x="609600" y="1066800"/>
            <a:ext cx="7924800" cy="946150"/>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a:p>
            <a:pPr marL="628650" lvl="1">
              <a:buClr>
                <a:srgbClr val="FF0000"/>
              </a:buClr>
              <a:buFont typeface="Wingdings" pitchFamily="2" charset="2"/>
              <a:buNone/>
              <a:defRPr/>
            </a:pPr>
            <a:endParaRPr lang="en-US" sz="2800">
              <a:effectLst>
                <a:outerShdw blurRad="38100" dist="38100" dir="2700000" algn="tl">
                  <a:srgbClr val="000000"/>
                </a:outerShdw>
              </a:effectLst>
            </a:endParaRPr>
          </a:p>
        </p:txBody>
      </p:sp>
      <p:pic>
        <p:nvPicPr>
          <p:cNvPr id="50181" name="Picture 5">
            <a:extLst>
              <a:ext uri="{FF2B5EF4-FFF2-40B4-BE49-F238E27FC236}">
                <a16:creationId xmlns:a16="http://schemas.microsoft.com/office/drawing/2014/main" id="{F605407D-54DA-6E4C-C0E3-03BB6BF2D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600200"/>
            <a:ext cx="7718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2" name="Picture 7">
            <a:extLst>
              <a:ext uri="{FF2B5EF4-FFF2-40B4-BE49-F238E27FC236}">
                <a16:creationId xmlns:a16="http://schemas.microsoft.com/office/drawing/2014/main" id="{2E497060-1EAE-C341-D51E-4CF2817F74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971800"/>
            <a:ext cx="7696200" cy="340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F3DDFA81-F50E-AEAF-D176-F66DB9E0E850}"/>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95DC530-A24E-4CFC-B619-FA627E5E5CD6}" type="slidenum">
              <a:rPr lang="en-US" altLang="en-US">
                <a:latin typeface="Arial" panose="020B0604020202020204" pitchFamily="34" charset="0"/>
              </a:rPr>
              <a:pPr/>
              <a:t>172</a:t>
            </a:fld>
            <a:endParaRPr lang="en-US" altLang="en-US">
              <a:latin typeface="Arial" panose="020B0604020202020204" pitchFamily="34" charset="0"/>
            </a:endParaRPr>
          </a:p>
        </p:txBody>
      </p:sp>
      <p:sp>
        <p:nvSpPr>
          <p:cNvPr id="439298" name="Rectangle 2">
            <a:extLst>
              <a:ext uri="{FF2B5EF4-FFF2-40B4-BE49-F238E27FC236}">
                <a16:creationId xmlns:a16="http://schemas.microsoft.com/office/drawing/2014/main" id="{9987C885-5AEF-0808-A012-DFFD0912E2F1}"/>
              </a:ext>
            </a:extLst>
          </p:cNvPr>
          <p:cNvSpPr>
            <a:spLocks noGrp="1" noChangeArrowheads="1"/>
          </p:cNvSpPr>
          <p:nvPr>
            <p:ph type="ctrTitle" idx="4294967295"/>
          </p:nvPr>
        </p:nvSpPr>
        <p:spPr>
          <a:xfrm>
            <a:off x="0" y="152400"/>
            <a:ext cx="5791200" cy="914400"/>
          </a:xfrm>
        </p:spPr>
        <p:txBody>
          <a:bodyPr/>
          <a:lstStyle/>
          <a:p>
            <a:pPr algn="l" eaLnBrk="1" hangingPunct="1">
              <a:defRPr/>
            </a:pP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51203" name="Line 3">
            <a:extLst>
              <a:ext uri="{FF2B5EF4-FFF2-40B4-BE49-F238E27FC236}">
                <a16:creationId xmlns:a16="http://schemas.microsoft.com/office/drawing/2014/main" id="{BB68DB1B-F42B-BE3F-144A-857A60810ED9}"/>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439300" name="Rectangle 4">
            <a:extLst>
              <a:ext uri="{FF2B5EF4-FFF2-40B4-BE49-F238E27FC236}">
                <a16:creationId xmlns:a16="http://schemas.microsoft.com/office/drawing/2014/main" id="{F11C3528-EA77-6A04-D441-C023AF70AD55}"/>
              </a:ext>
            </a:extLst>
          </p:cNvPr>
          <p:cNvSpPr>
            <a:spLocks noChangeArrowheads="1"/>
          </p:cNvSpPr>
          <p:nvPr/>
        </p:nvSpPr>
        <p:spPr bwMode="auto">
          <a:xfrm>
            <a:off x="609600" y="1066800"/>
            <a:ext cx="7924800" cy="946150"/>
          </a:xfrm>
          <a:prstGeom prst="rect">
            <a:avLst/>
          </a:prstGeom>
          <a:noFill/>
          <a:ln w="9525">
            <a:noFill/>
            <a:miter lim="800000"/>
            <a:headEnd/>
            <a:tailEnd/>
          </a:ln>
          <a:effectLst/>
        </p:spPr>
        <p:txBody>
          <a:bodyPr>
            <a:spAutoFit/>
          </a:bodyPr>
          <a:lstStyle/>
          <a:p>
            <a:pPr marL="514350" indent="-514350">
              <a:buClr>
                <a:srgbClr val="FF0000"/>
              </a:buClr>
              <a:buFont typeface="Wingdings" pitchFamily="2" charset="2"/>
              <a:buChar char="v"/>
              <a:defRPr/>
            </a:pPr>
            <a:r>
              <a:rPr lang="en-US" sz="2800">
                <a:effectLst>
                  <a:outerShdw blurRad="38100" dist="38100" dir="2700000" algn="tl">
                    <a:srgbClr val="000000"/>
                  </a:outerShdw>
                </a:effectLst>
              </a:rPr>
              <a:t>Trunking and Grade of Service</a:t>
            </a:r>
          </a:p>
          <a:p>
            <a:pPr marL="628650" lvl="1">
              <a:buClr>
                <a:srgbClr val="FF0000"/>
              </a:buClr>
              <a:buFont typeface="Wingdings" pitchFamily="2" charset="2"/>
              <a:buNone/>
              <a:defRPr/>
            </a:pPr>
            <a:endParaRPr lang="en-US" sz="2800">
              <a:effectLst>
                <a:outerShdw blurRad="38100" dist="38100" dir="2700000" algn="tl">
                  <a:srgbClr val="000000"/>
                </a:outerShdw>
              </a:effectLst>
            </a:endParaRPr>
          </a:p>
        </p:txBody>
      </p:sp>
      <p:pic>
        <p:nvPicPr>
          <p:cNvPr id="51205" name="Picture 7">
            <a:extLst>
              <a:ext uri="{FF2B5EF4-FFF2-40B4-BE49-F238E27FC236}">
                <a16:creationId xmlns:a16="http://schemas.microsoft.com/office/drawing/2014/main" id="{C45A81F9-561A-2ABF-AF4F-C1A9CE20E7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600200"/>
            <a:ext cx="77724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1206" name="Group 10">
            <a:extLst>
              <a:ext uri="{FF2B5EF4-FFF2-40B4-BE49-F238E27FC236}">
                <a16:creationId xmlns:a16="http://schemas.microsoft.com/office/drawing/2014/main" id="{14330B07-536B-346B-632D-477629C31C59}"/>
              </a:ext>
            </a:extLst>
          </p:cNvPr>
          <p:cNvGrpSpPr>
            <a:grpSpLocks/>
          </p:cNvGrpSpPr>
          <p:nvPr/>
        </p:nvGrpSpPr>
        <p:grpSpPr bwMode="auto">
          <a:xfrm>
            <a:off x="762000" y="3276600"/>
            <a:ext cx="7772400" cy="3276600"/>
            <a:chOff x="480" y="1315"/>
            <a:chExt cx="4896" cy="2924"/>
          </a:xfrm>
        </p:grpSpPr>
        <p:sp>
          <p:nvSpPr>
            <p:cNvPr id="51208" name="Picture 8">
              <a:extLst>
                <a:ext uri="{FF2B5EF4-FFF2-40B4-BE49-F238E27FC236}">
                  <a16:creationId xmlns:a16="http://schemas.microsoft.com/office/drawing/2014/main" id="{3718998E-AEA4-6128-E0C2-99191ECB2E22}"/>
                </a:ext>
              </a:extLst>
            </p:cNvPr>
            <p:cNvSpPr>
              <a:spLocks noChangeAspect="1" noChangeArrowheads="1"/>
            </p:cNvSpPr>
            <p:nvPr/>
          </p:nvSpPr>
          <p:spPr bwMode="auto">
            <a:xfrm>
              <a:off x="480" y="1315"/>
              <a:ext cx="4896" cy="1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51209" name="Picture 9">
              <a:extLst>
                <a:ext uri="{FF2B5EF4-FFF2-40B4-BE49-F238E27FC236}">
                  <a16:creationId xmlns:a16="http://schemas.microsoft.com/office/drawing/2014/main" id="{E93793CE-28CD-213D-D697-8AC95603C962}"/>
                </a:ext>
              </a:extLst>
            </p:cNvPr>
            <p:cNvSpPr>
              <a:spLocks noChangeAspect="1" noChangeArrowheads="1"/>
            </p:cNvSpPr>
            <p:nvPr/>
          </p:nvSpPr>
          <p:spPr bwMode="auto">
            <a:xfrm>
              <a:off x="480" y="2448"/>
              <a:ext cx="4896" cy="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A78A1-4D99-D944-839C-28590B1B5423}"/>
              </a:ext>
            </a:extLst>
          </p:cNvPr>
          <p:cNvSpPr>
            <a:spLocks noGrp="1"/>
          </p:cNvSpPr>
          <p:nvPr>
            <p:ph type="title"/>
          </p:nvPr>
        </p:nvSpPr>
        <p:spPr>
          <a:xfrm>
            <a:off x="685800" y="2781300"/>
            <a:ext cx="7543800" cy="1295400"/>
          </a:xfrm>
        </p:spPr>
        <p:txBody>
          <a:bodyPr/>
          <a:lstStyle/>
          <a:p>
            <a:pPr algn="ctr"/>
            <a:r>
              <a:rPr lang="en-IN" sz="3600" b="0" i="0" dirty="0">
                <a:solidFill>
                  <a:srgbClr val="000000"/>
                </a:solidFill>
                <a:effectLst/>
                <a:latin typeface="FEF9981BC9E-Roman"/>
              </a:rPr>
              <a:t>Channel antenna system design considerations.</a:t>
            </a:r>
            <a:endParaRPr lang="en-IN" dirty="0"/>
          </a:p>
        </p:txBody>
      </p:sp>
    </p:spTree>
    <p:extLst>
      <p:ext uri="{BB962C8B-B14F-4D97-AF65-F5344CB8AC3E}">
        <p14:creationId xmlns:p14="http://schemas.microsoft.com/office/powerpoint/2010/main" val="3003727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a:extLst>
              <a:ext uri="{FF2B5EF4-FFF2-40B4-BE49-F238E27FC236}">
                <a16:creationId xmlns:a16="http://schemas.microsoft.com/office/drawing/2014/main" id="{D358586E-28B7-CF9B-8BD5-C232950EE9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8" y="1524000"/>
            <a:ext cx="9097962" cy="510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a:extLst>
              <a:ext uri="{FF2B5EF4-FFF2-40B4-BE49-F238E27FC236}">
                <a16:creationId xmlns:a16="http://schemas.microsoft.com/office/drawing/2014/main" id="{45AF71D0-960E-86EA-FE92-CC76AA4F2A00}"/>
              </a:ext>
            </a:extLst>
          </p:cNvPr>
          <p:cNvSpPr>
            <a:spLocks noChangeArrowheads="1"/>
          </p:cNvSpPr>
          <p:nvPr/>
        </p:nvSpPr>
        <p:spPr bwMode="auto">
          <a:xfrm>
            <a:off x="228600" y="152400"/>
            <a:ext cx="584477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zh-CN" sz="3300" dirty="0">
                <a:solidFill>
                  <a:schemeClr val="tx2"/>
                </a:solidFill>
                <a:ea typeface="SimSun" panose="02010600030101010101" pitchFamily="2" charset="-122"/>
              </a:rPr>
              <a:t>Cellular Systems Terms</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F41A1ECB-B622-3340-8C36-DFCA69FF6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219200"/>
            <a:ext cx="8229600" cy="524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4">
            <a:extLst>
              <a:ext uri="{FF2B5EF4-FFF2-40B4-BE49-F238E27FC236}">
                <a16:creationId xmlns:a16="http://schemas.microsoft.com/office/drawing/2014/main" id="{19E5C41D-0A72-400C-0881-6E919F13C9B1}"/>
              </a:ext>
            </a:extLst>
          </p:cNvPr>
          <p:cNvSpPr>
            <a:spLocks noChangeArrowheads="1"/>
          </p:cNvSpPr>
          <p:nvPr/>
        </p:nvSpPr>
        <p:spPr bwMode="auto">
          <a:xfrm>
            <a:off x="228600" y="76200"/>
            <a:ext cx="584477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zh-CN" sz="3300" dirty="0">
                <a:solidFill>
                  <a:schemeClr val="tx2"/>
                </a:solidFill>
                <a:ea typeface="SimSun" panose="02010600030101010101" pitchFamily="2" charset="-122"/>
              </a:rPr>
              <a:t>Cellular Systems Terms</a:t>
            </a:r>
          </a:p>
        </p:txBody>
      </p:sp>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CAD121EE-503F-05C7-59BE-4164974292AB}"/>
              </a:ext>
            </a:extLst>
          </p:cNvPr>
          <p:cNvSpPr>
            <a:spLocks noGrp="1"/>
          </p:cNvSpPr>
          <p:nvPr>
            <p:ph type="title"/>
          </p:nvPr>
        </p:nvSpPr>
        <p:spPr>
          <a:xfrm>
            <a:off x="457200" y="274638"/>
            <a:ext cx="8229600" cy="1143000"/>
          </a:xfrm>
        </p:spPr>
        <p:txBody>
          <a:bodyPr/>
          <a:lstStyle/>
          <a:p>
            <a:r>
              <a:rPr lang="en-IN" sz="3200" b="0" i="0" dirty="0">
                <a:solidFill>
                  <a:srgbClr val="000000"/>
                </a:solidFill>
                <a:effectLst/>
                <a:latin typeface="FEF9BFC4398-Roman"/>
              </a:rPr>
              <a:t>The Cellular Concept - System Design Fundamentals</a:t>
            </a:r>
            <a:endParaRPr lang="en-US" sz="3200" dirty="0"/>
          </a:p>
        </p:txBody>
      </p:sp>
      <p:graphicFrame>
        <p:nvGraphicFramePr>
          <p:cNvPr id="4" name="Content Placeholder 3">
            <a:extLst>
              <a:ext uri="{FF2B5EF4-FFF2-40B4-BE49-F238E27FC236}">
                <a16:creationId xmlns:a16="http://schemas.microsoft.com/office/drawing/2014/main" id="{7C7582FC-A8D8-BC98-8791-7A5BFB529763}"/>
              </a:ext>
            </a:extLst>
          </p:cNvPr>
          <p:cNvGraphicFramePr>
            <a:graphicFrameLocks noGrp="1"/>
          </p:cNvGraphicFramePr>
          <p:nvPr>
            <p:ph type="tbl" idx="1"/>
            <p:extLst>
              <p:ext uri="{D42A27DB-BD31-4B8C-83A1-F6EECF244321}">
                <p14:modId xmlns:p14="http://schemas.microsoft.com/office/powerpoint/2010/main" val="2256985725"/>
              </p:ext>
            </p:extLst>
          </p:nvPr>
        </p:nvGraphicFramePr>
        <p:xfrm>
          <a:off x="457200" y="1655694"/>
          <a:ext cx="8229600" cy="4455874"/>
        </p:xfrm>
        <a:graphic>
          <a:graphicData uri="http://schemas.openxmlformats.org/drawingml/2006/table">
            <a:tbl>
              <a:tblPr/>
              <a:tblGrid>
                <a:gridCol w="8229600">
                  <a:extLst>
                    <a:ext uri="{9D8B030D-6E8A-4147-A177-3AD203B41FA5}">
                      <a16:colId xmlns:a16="http://schemas.microsoft.com/office/drawing/2014/main" val="1674292817"/>
                    </a:ext>
                  </a:extLst>
                </a:gridCol>
              </a:tblGrid>
              <a:tr h="4414976">
                <a:tc>
                  <a:txBody>
                    <a:bodyPr/>
                    <a:lstStyle/>
                    <a:p>
                      <a:pPr marL="342900" indent="-342900">
                        <a:buFont typeface="Arial" panose="020B0604020202020204" pitchFamily="34" charset="0"/>
                        <a:buChar char="•"/>
                      </a:pPr>
                      <a:r>
                        <a:rPr lang="en-IN" sz="2000" b="0" i="0" dirty="0">
                          <a:solidFill>
                            <a:srgbClr val="000000"/>
                          </a:solidFill>
                          <a:effectLst/>
                          <a:latin typeface="FEF9981BC9E-Roman"/>
                        </a:rPr>
                        <a:t>Overview of wireless Communication: History, Technical issues, brief of current wireless systems. </a:t>
                      </a:r>
                    </a:p>
                    <a:p>
                      <a:pPr marL="342900" indent="-342900">
                        <a:buFont typeface="Arial" panose="020B0604020202020204" pitchFamily="34" charset="0"/>
                        <a:buChar char="•"/>
                      </a:pPr>
                      <a:r>
                        <a:rPr lang="en-IN" sz="2000" b="0" i="0" dirty="0">
                          <a:solidFill>
                            <a:srgbClr val="000000"/>
                          </a:solidFill>
                          <a:effectLst/>
                          <a:latin typeface="FEF9981BC9E-Roman"/>
                        </a:rPr>
                        <a:t>Introduction to Cellular system, </a:t>
                      </a:r>
                    </a:p>
                    <a:p>
                      <a:pPr marL="342900" indent="-342900">
                        <a:buFont typeface="Arial" panose="020B0604020202020204" pitchFamily="34" charset="0"/>
                        <a:buChar char="•"/>
                      </a:pPr>
                      <a:r>
                        <a:rPr lang="en-IN" sz="2000" b="0" i="0" dirty="0">
                          <a:solidFill>
                            <a:srgbClr val="000000"/>
                          </a:solidFill>
                          <a:effectLst/>
                          <a:latin typeface="FEF9981BC9E-Roman"/>
                        </a:rPr>
                        <a:t>Hexagonal geometry cell and concept of frequency reuse,</a:t>
                      </a:r>
                    </a:p>
                    <a:p>
                      <a:pPr marL="342900" indent="-342900">
                        <a:buFont typeface="Arial" panose="020B0604020202020204" pitchFamily="34" charset="0"/>
                        <a:buChar char="•"/>
                      </a:pPr>
                      <a:r>
                        <a:rPr lang="en-IN" sz="2000" b="0" i="0" dirty="0">
                          <a:solidFill>
                            <a:srgbClr val="000000"/>
                          </a:solidFill>
                          <a:effectLst/>
                          <a:latin typeface="FEF9981BC9E-Roman"/>
                        </a:rPr>
                        <a:t>Channel Assignment Strategies Distance to frequency reuse ratio, </a:t>
                      </a:r>
                    </a:p>
                    <a:p>
                      <a:pPr marL="342900" indent="-342900">
                        <a:buFont typeface="Arial" panose="020B0604020202020204" pitchFamily="34" charset="0"/>
                        <a:buChar char="•"/>
                      </a:pPr>
                      <a:r>
                        <a:rPr lang="en-IN" sz="2000" b="0" i="0" dirty="0">
                          <a:solidFill>
                            <a:srgbClr val="000000"/>
                          </a:solidFill>
                          <a:effectLst/>
                          <a:latin typeface="FEF9981BC9E-Roman"/>
                        </a:rPr>
                        <a:t>Channel &amp; co-channel interference reduction factor, S/I ratio consideration and calculation for Minimum Co-channel and adjacent interference, </a:t>
                      </a:r>
                    </a:p>
                    <a:p>
                      <a:pPr marL="342900" indent="-342900">
                        <a:buFont typeface="Arial" panose="020B0604020202020204" pitchFamily="34" charset="0"/>
                        <a:buChar char="•"/>
                      </a:pPr>
                      <a:r>
                        <a:rPr lang="en-IN" sz="2000" b="0" i="0" dirty="0">
                          <a:solidFill>
                            <a:srgbClr val="000000"/>
                          </a:solidFill>
                          <a:effectLst/>
                          <a:latin typeface="FEF9981BC9E-Roman"/>
                        </a:rPr>
                        <a:t>Handoff Strategies, </a:t>
                      </a:r>
                    </a:p>
                    <a:p>
                      <a:pPr marL="342900" indent="-342900">
                        <a:buFont typeface="Arial" panose="020B0604020202020204" pitchFamily="34" charset="0"/>
                        <a:buChar char="•"/>
                      </a:pPr>
                      <a:r>
                        <a:rPr lang="en-IN" sz="2000" b="0" i="0" dirty="0">
                          <a:solidFill>
                            <a:srgbClr val="000000"/>
                          </a:solidFill>
                          <a:effectLst/>
                          <a:latin typeface="FEF9981BC9E-Roman"/>
                        </a:rPr>
                        <a:t>Improving Coverage &amp; amp, Capacity in Cellular System-cell splitting, Cell sectorization, Umbrella Cell Concept</a:t>
                      </a:r>
                    </a:p>
                    <a:p>
                      <a:pPr marL="342900" indent="-342900">
                        <a:buFont typeface="Arial" panose="020B0604020202020204" pitchFamily="34" charset="0"/>
                        <a:buChar char="•"/>
                      </a:pPr>
                      <a:r>
                        <a:rPr lang="en-IN" sz="2000" b="0" i="0" dirty="0">
                          <a:solidFill>
                            <a:srgbClr val="000000"/>
                          </a:solidFill>
                          <a:effectLst/>
                          <a:latin typeface="FEF9981BC9E-Roman"/>
                        </a:rPr>
                        <a:t>Repeaters, Micro cell zone concept,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b="0" i="0" dirty="0">
                          <a:solidFill>
                            <a:srgbClr val="000000"/>
                          </a:solidFill>
                          <a:effectLst/>
                          <a:latin typeface="FEF9981BC9E-Roman"/>
                        </a:rPr>
                        <a:t>Trunking and Grade of Service, </a:t>
                      </a:r>
                    </a:p>
                    <a:p>
                      <a:pPr marL="342900" indent="-342900">
                        <a:buFont typeface="Arial" panose="020B0604020202020204" pitchFamily="34" charset="0"/>
                        <a:buChar char="•"/>
                      </a:pPr>
                      <a:r>
                        <a:rPr lang="en-IN" sz="2000" b="0" i="0" dirty="0">
                          <a:solidFill>
                            <a:srgbClr val="000000"/>
                          </a:solidFill>
                          <a:effectLst/>
                          <a:latin typeface="FEF9981BC9E-Roman"/>
                        </a:rPr>
                        <a:t>Channel antenna system design considerations.</a:t>
                      </a:r>
                      <a:endParaRPr lang="en-IN" sz="3600" dirty="0">
                        <a:effectLst/>
                      </a:endParaRPr>
                    </a:p>
                  </a:txBody>
                  <a:tcPr marL="188674" marR="188674" marT="94337" marB="94337"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45598456"/>
                  </a:ext>
                </a:extLst>
              </a:tr>
            </a:tbl>
          </a:graphicData>
        </a:graphic>
      </p:graphicFrame>
      <p:sp>
        <p:nvSpPr>
          <p:cNvPr id="5" name="Rectangle 1">
            <a:extLst>
              <a:ext uri="{FF2B5EF4-FFF2-40B4-BE49-F238E27FC236}">
                <a16:creationId xmlns:a16="http://schemas.microsoft.com/office/drawing/2014/main" id="{5915AF1C-B59B-5B7D-EA8A-294D93F138BB}"/>
              </a:ext>
            </a:extLst>
          </p:cNvPr>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br>
              <a:rPr kumimoji="0" lang="en-US" altLang="en-US" b="0" i="0" u="none" strike="noStrike" cap="none" normalizeH="0" baseline="0">
                <a:ln>
                  <a:noFill/>
                </a:ln>
                <a:solidFill>
                  <a:schemeClr val="tx1"/>
                </a:solidFill>
                <a:effectLst/>
                <a:latin typeface="Arial" panose="020B0604020202020204" pitchFamily="34" charset="0"/>
              </a:rPr>
            </a:br>
            <a:endParaRPr kumimoji="0" lang="en-US" altLang="en-US"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359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4">
            <a:extLst>
              <a:ext uri="{FF2B5EF4-FFF2-40B4-BE49-F238E27FC236}">
                <a16:creationId xmlns:a16="http://schemas.microsoft.com/office/drawing/2014/main" id="{743597C1-2DF7-E3B7-F0F7-0722E576D59F}"/>
              </a:ext>
            </a:extLst>
          </p:cNvPr>
          <p:cNvSpPr>
            <a:spLocks noChangeArrowheads="1"/>
          </p:cNvSpPr>
          <p:nvPr/>
        </p:nvSpPr>
        <p:spPr bwMode="auto">
          <a:xfrm>
            <a:off x="457200" y="152400"/>
            <a:ext cx="5844778"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zh-CN" sz="3300" dirty="0">
                <a:solidFill>
                  <a:schemeClr val="tx2"/>
                </a:solidFill>
                <a:ea typeface="SimSun" panose="02010600030101010101" pitchFamily="2" charset="-122"/>
              </a:rPr>
              <a:t>Cellular Systems Terms</a:t>
            </a:r>
          </a:p>
        </p:txBody>
      </p:sp>
      <p:sp>
        <p:nvSpPr>
          <p:cNvPr id="242691" name="Rectangle 5">
            <a:extLst>
              <a:ext uri="{FF2B5EF4-FFF2-40B4-BE49-F238E27FC236}">
                <a16:creationId xmlns:a16="http://schemas.microsoft.com/office/drawing/2014/main" id="{2F191DF3-B479-CA0A-566D-3660338CC374}"/>
              </a:ext>
            </a:extLst>
          </p:cNvPr>
          <p:cNvSpPr>
            <a:spLocks noChangeArrowheads="1"/>
          </p:cNvSpPr>
          <p:nvPr/>
        </p:nvSpPr>
        <p:spPr bwMode="auto">
          <a:xfrm>
            <a:off x="381000" y="2286000"/>
            <a:ext cx="58293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buClr>
                <a:schemeClr val="folHlink"/>
              </a:buClr>
              <a:buSzPct val="60000"/>
              <a:buFont typeface="Wingdings" panose="05000000000000000000" pitchFamily="2" charset="2"/>
              <a:buChar char="n"/>
            </a:pPr>
            <a:r>
              <a:rPr lang="en-GB" altLang="en-GB" sz="2100" dirty="0"/>
              <a:t>Mobile Station</a:t>
            </a:r>
          </a:p>
          <a:p>
            <a:pPr lvl="1" eaLnBrk="1" hangingPunct="1">
              <a:buClr>
                <a:schemeClr val="hlink"/>
              </a:buClr>
              <a:buSzPct val="55000"/>
              <a:buFont typeface="Wingdings" panose="05000000000000000000" pitchFamily="2" charset="2"/>
              <a:buChar char="n"/>
            </a:pPr>
            <a:r>
              <a:rPr lang="en-GB" altLang="en-GB" sz="1350" dirty="0"/>
              <a:t>users transceiver terminal (handset, mobile)</a:t>
            </a:r>
            <a:endParaRPr lang="en-US" altLang="zh-CN" sz="1350" dirty="0">
              <a:ea typeface="SimSun" panose="02010600030101010101" pitchFamily="2" charset="-122"/>
            </a:endParaRPr>
          </a:p>
          <a:p>
            <a:pPr eaLnBrk="1" hangingPunct="1">
              <a:lnSpc>
                <a:spcPct val="90000"/>
              </a:lnSpc>
              <a:buClr>
                <a:schemeClr val="folHlink"/>
              </a:buClr>
              <a:buSzPct val="60000"/>
              <a:buFont typeface="Wingdings" panose="05000000000000000000" pitchFamily="2" charset="2"/>
              <a:buChar char="n"/>
            </a:pPr>
            <a:r>
              <a:rPr lang="en-US" altLang="zh-CN" sz="2100" dirty="0">
                <a:ea typeface="SimSun" panose="02010600030101010101" pitchFamily="2" charset="-122"/>
              </a:rPr>
              <a:t>Base Station (BS)</a:t>
            </a:r>
          </a:p>
          <a:p>
            <a:pPr lvl="1" eaLnBrk="1" hangingPunct="1">
              <a:buClr>
                <a:schemeClr val="hlink"/>
              </a:buClr>
              <a:buSzPct val="55000"/>
              <a:buFont typeface="Wingdings" panose="05000000000000000000" pitchFamily="2" charset="2"/>
              <a:buChar char="n"/>
            </a:pPr>
            <a:r>
              <a:rPr lang="en-GB" altLang="en-GB" sz="1350" dirty="0"/>
              <a:t>fixed transmitter usually at centre of cell</a:t>
            </a:r>
          </a:p>
          <a:p>
            <a:pPr lvl="1" eaLnBrk="1" hangingPunct="1">
              <a:buClr>
                <a:schemeClr val="hlink"/>
              </a:buClr>
              <a:buSzPct val="55000"/>
              <a:buFont typeface="Wingdings" panose="05000000000000000000" pitchFamily="2" charset="2"/>
              <a:buChar char="n"/>
            </a:pPr>
            <a:r>
              <a:rPr lang="en-US" altLang="zh-CN" sz="1350" dirty="0">
                <a:ea typeface="SimSun" panose="02010600030101010101" pitchFamily="2" charset="-122"/>
              </a:rPr>
              <a:t>includes an antenna, a controller, and a number of receivers</a:t>
            </a:r>
          </a:p>
          <a:p>
            <a:pPr eaLnBrk="1" hangingPunct="1">
              <a:lnSpc>
                <a:spcPct val="90000"/>
              </a:lnSpc>
              <a:buClr>
                <a:schemeClr val="folHlink"/>
              </a:buClr>
              <a:buSzPct val="60000"/>
              <a:buFont typeface="Wingdings" panose="05000000000000000000" pitchFamily="2" charset="2"/>
              <a:buChar char="n"/>
            </a:pPr>
            <a:r>
              <a:rPr lang="en-US" altLang="zh-CN" sz="2100" dirty="0">
                <a:ea typeface="SimSun" panose="02010600030101010101" pitchFamily="2" charset="-122"/>
              </a:rPr>
              <a:t>Mobile Telecommunications Switching Office (MTSO) /Mobile Switch Center (MSC)</a:t>
            </a:r>
          </a:p>
          <a:p>
            <a:pPr lvl="1" eaLnBrk="1" hangingPunct="1">
              <a:buClr>
                <a:schemeClr val="hlink"/>
              </a:buClr>
              <a:buSzPct val="55000"/>
              <a:buFont typeface="Wingdings" panose="05000000000000000000" pitchFamily="2" charset="2"/>
              <a:buChar char="n"/>
            </a:pPr>
            <a:r>
              <a:rPr lang="en-GB" altLang="en-GB" sz="1350" dirty="0"/>
              <a:t>handles routing of calls in a service area</a:t>
            </a:r>
          </a:p>
          <a:p>
            <a:pPr lvl="1" eaLnBrk="1" hangingPunct="1">
              <a:buClr>
                <a:schemeClr val="hlink"/>
              </a:buClr>
              <a:buSzPct val="55000"/>
              <a:buFont typeface="Wingdings" panose="05000000000000000000" pitchFamily="2" charset="2"/>
              <a:buChar char="n"/>
            </a:pPr>
            <a:r>
              <a:rPr lang="en-GB" altLang="en-GB" sz="1350" dirty="0"/>
              <a:t>tracks user</a:t>
            </a:r>
          </a:p>
          <a:p>
            <a:pPr lvl="1" eaLnBrk="1" hangingPunct="1">
              <a:buClr>
                <a:schemeClr val="hlink"/>
              </a:buClr>
              <a:buSzPct val="55000"/>
              <a:buFont typeface="Wingdings" panose="05000000000000000000" pitchFamily="2" charset="2"/>
              <a:buChar char="n"/>
            </a:pPr>
            <a:r>
              <a:rPr lang="en-GB" altLang="en-GB" sz="1350" dirty="0"/>
              <a:t>connects to base stations and PSTN</a:t>
            </a:r>
            <a:endParaRPr lang="en-US" altLang="zh-CN" sz="1350" dirty="0">
              <a:ea typeface="SimSun"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EBFC1BE9-05FC-FABD-2CAF-9DF069295825}"/>
              </a:ext>
            </a:extLst>
          </p:cNvPr>
          <p:cNvSpPr>
            <a:spLocks noGrp="1" noChangeArrowheads="1"/>
          </p:cNvSpPr>
          <p:nvPr>
            <p:ph type="title"/>
          </p:nvPr>
        </p:nvSpPr>
        <p:spPr/>
        <p:txBody>
          <a:bodyPr/>
          <a:lstStyle/>
          <a:p>
            <a:pPr eaLnBrk="1" hangingPunct="1"/>
            <a:r>
              <a:rPr lang="en-US" altLang="zh-CN" sz="3000">
                <a:ea typeface="SimSun" panose="02010600030101010101" pitchFamily="2" charset="-122"/>
              </a:rPr>
              <a:t>Cellular Systems Terms (Cont’d)</a:t>
            </a:r>
            <a:endParaRPr lang="zh-CN" altLang="en-US" sz="3000">
              <a:ea typeface="SimSun" panose="02010600030101010101" pitchFamily="2" charset="-122"/>
            </a:endParaRPr>
          </a:p>
        </p:txBody>
      </p:sp>
      <p:sp>
        <p:nvSpPr>
          <p:cNvPr id="243715" name="Rectangle 3">
            <a:extLst>
              <a:ext uri="{FF2B5EF4-FFF2-40B4-BE49-F238E27FC236}">
                <a16:creationId xmlns:a16="http://schemas.microsoft.com/office/drawing/2014/main" id="{B30E1A82-7922-9968-BC80-997E8F78F4A2}"/>
              </a:ext>
            </a:extLst>
          </p:cNvPr>
          <p:cNvSpPr>
            <a:spLocks noGrp="1" noChangeArrowheads="1"/>
          </p:cNvSpPr>
          <p:nvPr>
            <p:ph type="body" idx="1"/>
          </p:nvPr>
        </p:nvSpPr>
        <p:spPr/>
        <p:txBody>
          <a:bodyPr/>
          <a:lstStyle/>
          <a:p>
            <a:pPr eaLnBrk="1" hangingPunct="1">
              <a:lnSpc>
                <a:spcPct val="90000"/>
              </a:lnSpc>
            </a:pPr>
            <a:r>
              <a:rPr lang="en-US" altLang="zh-CN">
                <a:ea typeface="SimSun" panose="02010600030101010101" pitchFamily="2" charset="-122"/>
              </a:rPr>
              <a:t>Two types of channels available between mobile unit and BS</a:t>
            </a:r>
          </a:p>
          <a:p>
            <a:pPr lvl="1" eaLnBrk="1" hangingPunct="1">
              <a:lnSpc>
                <a:spcPct val="90000"/>
              </a:lnSpc>
            </a:pPr>
            <a:r>
              <a:rPr lang="en-US" altLang="zh-CN">
                <a:ea typeface="SimSun" panose="02010600030101010101" pitchFamily="2" charset="-122"/>
              </a:rPr>
              <a:t>Control channels – used to exchange information for setting up and maintaining calls</a:t>
            </a:r>
          </a:p>
          <a:p>
            <a:pPr lvl="1" eaLnBrk="1" hangingPunct="1">
              <a:lnSpc>
                <a:spcPct val="90000"/>
              </a:lnSpc>
            </a:pPr>
            <a:r>
              <a:rPr lang="en-US" altLang="zh-CN">
                <a:ea typeface="SimSun" panose="02010600030101010101" pitchFamily="2" charset="-122"/>
              </a:rPr>
              <a:t>Traffic channels – carry voice or data connection between users</a:t>
            </a:r>
          </a:p>
          <a:p>
            <a:pPr eaLnBrk="1" hangingPunct="1"/>
            <a:r>
              <a:rPr lang="en-GB" altLang="en-GB"/>
              <a:t>Handoff or handover</a:t>
            </a:r>
          </a:p>
          <a:p>
            <a:pPr lvl="1" eaLnBrk="1" hangingPunct="1"/>
            <a:r>
              <a:rPr lang="en-GB" altLang="en-GB"/>
              <a:t>process of transferring mobile station from one base station to another, may also apply to change of radio channel within a cell</a:t>
            </a:r>
            <a:endParaRPr lang="zh-CN" altLang="en-US">
              <a:ea typeface="SimSun" panose="02010600030101010101" pitchFamily="2"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AA8ACBAA-14D0-0E6B-CAE0-5B1782922126}"/>
              </a:ext>
            </a:extLst>
          </p:cNvPr>
          <p:cNvSpPr>
            <a:spLocks noGrp="1" noChangeArrowheads="1"/>
          </p:cNvSpPr>
          <p:nvPr>
            <p:ph type="title"/>
          </p:nvPr>
        </p:nvSpPr>
        <p:spPr>
          <a:xfrm>
            <a:off x="457200" y="122238"/>
            <a:ext cx="7543800" cy="639892"/>
          </a:xfrm>
        </p:spPr>
        <p:txBody>
          <a:bodyPr/>
          <a:lstStyle/>
          <a:p>
            <a:pPr eaLnBrk="1" hangingPunct="1"/>
            <a:r>
              <a:rPr lang="en-US" altLang="zh-CN" sz="3000" dirty="0">
                <a:ea typeface="SimSun" panose="02010600030101010101" pitchFamily="2" charset="-122"/>
              </a:rPr>
              <a:t>Cellular Systems Terms (Cont’d)</a:t>
            </a:r>
            <a:endParaRPr lang="zh-CN" altLang="en-US" sz="3000" dirty="0">
              <a:ea typeface="SimSun" panose="02010600030101010101" pitchFamily="2" charset="-122"/>
            </a:endParaRPr>
          </a:p>
        </p:txBody>
      </p:sp>
      <p:sp>
        <p:nvSpPr>
          <p:cNvPr id="244739" name="Rectangle 3">
            <a:extLst>
              <a:ext uri="{FF2B5EF4-FFF2-40B4-BE49-F238E27FC236}">
                <a16:creationId xmlns:a16="http://schemas.microsoft.com/office/drawing/2014/main" id="{D1B1526D-F36A-14E0-7EB0-28D780A3CE26}"/>
              </a:ext>
            </a:extLst>
          </p:cNvPr>
          <p:cNvSpPr>
            <a:spLocks noGrp="1" noChangeArrowheads="1"/>
          </p:cNvSpPr>
          <p:nvPr>
            <p:ph type="body" idx="1"/>
          </p:nvPr>
        </p:nvSpPr>
        <p:spPr>
          <a:xfrm>
            <a:off x="228600" y="843072"/>
            <a:ext cx="8229600" cy="4411662"/>
          </a:xfrm>
        </p:spPr>
        <p:txBody>
          <a:bodyPr/>
          <a:lstStyle/>
          <a:p>
            <a:pPr eaLnBrk="1" hangingPunct="1">
              <a:lnSpc>
                <a:spcPct val="90000"/>
              </a:lnSpc>
            </a:pPr>
            <a:r>
              <a:rPr lang="en-GB" altLang="en-GB" sz="1800" dirty="0"/>
              <a:t>Downlink or Forward Channel</a:t>
            </a:r>
          </a:p>
          <a:p>
            <a:pPr lvl="1" eaLnBrk="1" hangingPunct="1">
              <a:lnSpc>
                <a:spcPct val="90000"/>
              </a:lnSpc>
            </a:pPr>
            <a:r>
              <a:rPr lang="en-GB" altLang="en-GB" sz="1500" dirty="0"/>
              <a:t>radio channel for transmission of information (</a:t>
            </a:r>
            <a:r>
              <a:rPr lang="en-GB" altLang="en-GB" sz="1500" dirty="0" err="1"/>
              <a:t>e.g.speech</a:t>
            </a:r>
            <a:r>
              <a:rPr lang="en-GB" altLang="en-GB" sz="1500" dirty="0"/>
              <a:t>) from base station to mobile station</a:t>
            </a:r>
          </a:p>
          <a:p>
            <a:pPr eaLnBrk="1" hangingPunct="1">
              <a:lnSpc>
                <a:spcPct val="90000"/>
              </a:lnSpc>
            </a:pPr>
            <a:r>
              <a:rPr lang="en-GB" altLang="en-GB" sz="1800" dirty="0"/>
              <a:t>Uplink or Reverse Channel</a:t>
            </a:r>
          </a:p>
          <a:p>
            <a:pPr lvl="1" eaLnBrk="1" hangingPunct="1">
              <a:lnSpc>
                <a:spcPct val="90000"/>
              </a:lnSpc>
            </a:pPr>
            <a:r>
              <a:rPr lang="en-GB" altLang="en-GB" sz="1500" dirty="0"/>
              <a:t>radio channel for transmission of information (</a:t>
            </a:r>
            <a:r>
              <a:rPr lang="en-GB" altLang="en-GB" sz="1500" dirty="0" err="1"/>
              <a:t>e.g.speech</a:t>
            </a:r>
            <a:r>
              <a:rPr lang="en-GB" altLang="en-GB" sz="1500" dirty="0"/>
              <a:t>) from mobile station to base station</a:t>
            </a:r>
          </a:p>
          <a:p>
            <a:pPr eaLnBrk="1" hangingPunct="1">
              <a:lnSpc>
                <a:spcPct val="90000"/>
              </a:lnSpc>
            </a:pPr>
            <a:r>
              <a:rPr lang="en-GB" altLang="en-GB" sz="1800" dirty="0"/>
              <a:t>Paging</a:t>
            </a:r>
          </a:p>
          <a:p>
            <a:pPr lvl="1" eaLnBrk="1" hangingPunct="1">
              <a:lnSpc>
                <a:spcPct val="90000"/>
              </a:lnSpc>
            </a:pPr>
            <a:r>
              <a:rPr lang="en-GB" altLang="en-GB" sz="1500" dirty="0"/>
              <a:t>a message broadcast over an entire service area, includes use for mobile station alert (ringing)</a:t>
            </a:r>
          </a:p>
          <a:p>
            <a:pPr eaLnBrk="1" hangingPunct="1">
              <a:lnSpc>
                <a:spcPct val="90000"/>
              </a:lnSpc>
            </a:pPr>
            <a:r>
              <a:rPr lang="en-GB" altLang="en-GB" sz="1800" dirty="0"/>
              <a:t>Roaming</a:t>
            </a:r>
          </a:p>
          <a:p>
            <a:pPr lvl="1" eaLnBrk="1" hangingPunct="1">
              <a:lnSpc>
                <a:spcPct val="90000"/>
              </a:lnSpc>
            </a:pPr>
            <a:r>
              <a:rPr lang="en-GB" altLang="en-GB" sz="1500" dirty="0"/>
              <a:t>a mobile station operating in a service area other than the one to which it subscribes</a:t>
            </a:r>
            <a:endParaRPr lang="zh-CN" altLang="en-US" sz="1500" dirty="0">
              <a:ea typeface="SimSun" panose="02010600030101010101" pitchFamily="2" charset="-122"/>
            </a:endParaRPr>
          </a:p>
        </p:txBody>
      </p:sp>
      <p:grpSp>
        <p:nvGrpSpPr>
          <p:cNvPr id="2" name="Group 1">
            <a:extLst>
              <a:ext uri="{FF2B5EF4-FFF2-40B4-BE49-F238E27FC236}">
                <a16:creationId xmlns:a16="http://schemas.microsoft.com/office/drawing/2014/main" id="{F691544D-2F0B-9713-97D9-2678943F7857}"/>
              </a:ext>
            </a:extLst>
          </p:cNvPr>
          <p:cNvGrpSpPr/>
          <p:nvPr/>
        </p:nvGrpSpPr>
        <p:grpSpPr>
          <a:xfrm>
            <a:off x="2514600" y="4107546"/>
            <a:ext cx="4304109" cy="2609166"/>
            <a:chOff x="2153841" y="2331244"/>
            <a:chExt cx="4304109" cy="2609166"/>
          </a:xfrm>
        </p:grpSpPr>
        <p:grpSp>
          <p:nvGrpSpPr>
            <p:cNvPr id="3" name="Group 133">
              <a:extLst>
                <a:ext uri="{FF2B5EF4-FFF2-40B4-BE49-F238E27FC236}">
                  <a16:creationId xmlns:a16="http://schemas.microsoft.com/office/drawing/2014/main" id="{B3C2F5CD-7A86-DEA0-954C-B1F5C769EC44}"/>
                </a:ext>
              </a:extLst>
            </p:cNvPr>
            <p:cNvGrpSpPr>
              <a:grpSpLocks/>
            </p:cNvGrpSpPr>
            <p:nvPr/>
          </p:nvGrpSpPr>
          <p:grpSpPr bwMode="auto">
            <a:xfrm>
              <a:off x="5585223" y="2420541"/>
              <a:ext cx="244078" cy="2152650"/>
              <a:chOff x="1723" y="1413"/>
              <a:chExt cx="181" cy="414"/>
            </a:xfrm>
          </p:grpSpPr>
          <p:sp>
            <p:nvSpPr>
              <p:cNvPr id="15" name="Freeform 134">
                <a:extLst>
                  <a:ext uri="{FF2B5EF4-FFF2-40B4-BE49-F238E27FC236}">
                    <a16:creationId xmlns:a16="http://schemas.microsoft.com/office/drawing/2014/main" id="{90098CBF-1424-2AE0-F020-D9B2B9F008B8}"/>
                  </a:ext>
                </a:extLst>
              </p:cNvPr>
              <p:cNvSpPr>
                <a:spLocks/>
              </p:cNvSpPr>
              <p:nvPr/>
            </p:nvSpPr>
            <p:spPr bwMode="auto">
              <a:xfrm>
                <a:off x="1723" y="1481"/>
                <a:ext cx="94" cy="342"/>
              </a:xfrm>
              <a:custGeom>
                <a:avLst/>
                <a:gdLst>
                  <a:gd name="T0" fmla="*/ 6 w 139"/>
                  <a:gd name="T1" fmla="*/ 0 h 941"/>
                  <a:gd name="T2" fmla="*/ 5 w 139"/>
                  <a:gd name="T3" fmla="*/ 0 h 941"/>
                  <a:gd name="T4" fmla="*/ 0 w 139"/>
                  <a:gd name="T5" fmla="*/ 0 h 941"/>
                  <a:gd name="T6" fmla="*/ 1 w 139"/>
                  <a:gd name="T7" fmla="*/ 0 h 941"/>
                  <a:gd name="T8" fmla="*/ 6 w 139"/>
                  <a:gd name="T9" fmla="*/ 0 h 941"/>
                  <a:gd name="T10" fmla="*/ 0 60000 65536"/>
                  <a:gd name="T11" fmla="*/ 0 60000 65536"/>
                  <a:gd name="T12" fmla="*/ 0 60000 65536"/>
                  <a:gd name="T13" fmla="*/ 0 60000 65536"/>
                  <a:gd name="T14" fmla="*/ 0 60000 65536"/>
                  <a:gd name="T15" fmla="*/ 0 w 139"/>
                  <a:gd name="T16" fmla="*/ 0 h 941"/>
                  <a:gd name="T17" fmla="*/ 139 w 139"/>
                  <a:gd name="T18" fmla="*/ 941 h 941"/>
                </a:gdLst>
                <a:ahLst/>
                <a:cxnLst>
                  <a:cxn ang="T10">
                    <a:pos x="T0" y="T1"/>
                  </a:cxn>
                  <a:cxn ang="T11">
                    <a:pos x="T2" y="T3"/>
                  </a:cxn>
                  <a:cxn ang="T12">
                    <a:pos x="T4" y="T5"/>
                  </a:cxn>
                  <a:cxn ang="T13">
                    <a:pos x="T6" y="T7"/>
                  </a:cxn>
                  <a:cxn ang="T14">
                    <a:pos x="T8" y="T9"/>
                  </a:cxn>
                </a:cxnLst>
                <a:rect l="T15" t="T16" r="T17" b="T18"/>
                <a:pathLst>
                  <a:path w="139" h="941">
                    <a:moveTo>
                      <a:pt x="139" y="2"/>
                    </a:moveTo>
                    <a:lnTo>
                      <a:pt x="124" y="0"/>
                    </a:lnTo>
                    <a:lnTo>
                      <a:pt x="0" y="940"/>
                    </a:lnTo>
                    <a:lnTo>
                      <a:pt x="14" y="941"/>
                    </a:lnTo>
                    <a:lnTo>
                      <a:pt x="139"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6" name="Freeform 135">
                <a:extLst>
                  <a:ext uri="{FF2B5EF4-FFF2-40B4-BE49-F238E27FC236}">
                    <a16:creationId xmlns:a16="http://schemas.microsoft.com/office/drawing/2014/main" id="{C9D2B5B6-4EA4-AC7D-6897-6374F33906A7}"/>
                  </a:ext>
                </a:extLst>
              </p:cNvPr>
              <p:cNvSpPr>
                <a:spLocks/>
              </p:cNvSpPr>
              <p:nvPr/>
            </p:nvSpPr>
            <p:spPr bwMode="auto">
              <a:xfrm>
                <a:off x="1812" y="1481"/>
                <a:ext cx="90" cy="342"/>
              </a:xfrm>
              <a:custGeom>
                <a:avLst/>
                <a:gdLst>
                  <a:gd name="T0" fmla="*/ 1 w 140"/>
                  <a:gd name="T1" fmla="*/ 0 h 941"/>
                  <a:gd name="T2" fmla="*/ 0 w 140"/>
                  <a:gd name="T3" fmla="*/ 0 h 941"/>
                  <a:gd name="T4" fmla="*/ 3 w 140"/>
                  <a:gd name="T5" fmla="*/ 0 h 941"/>
                  <a:gd name="T6" fmla="*/ 4 w 140"/>
                  <a:gd name="T7" fmla="*/ 0 h 941"/>
                  <a:gd name="T8" fmla="*/ 1 w 140"/>
                  <a:gd name="T9" fmla="*/ 0 h 941"/>
                  <a:gd name="T10" fmla="*/ 0 60000 65536"/>
                  <a:gd name="T11" fmla="*/ 0 60000 65536"/>
                  <a:gd name="T12" fmla="*/ 0 60000 65536"/>
                  <a:gd name="T13" fmla="*/ 0 60000 65536"/>
                  <a:gd name="T14" fmla="*/ 0 60000 65536"/>
                  <a:gd name="T15" fmla="*/ 0 w 140"/>
                  <a:gd name="T16" fmla="*/ 0 h 941"/>
                  <a:gd name="T17" fmla="*/ 140 w 140"/>
                  <a:gd name="T18" fmla="*/ 941 h 941"/>
                </a:gdLst>
                <a:ahLst/>
                <a:cxnLst>
                  <a:cxn ang="T10">
                    <a:pos x="T0" y="T1"/>
                  </a:cxn>
                  <a:cxn ang="T11">
                    <a:pos x="T2" y="T3"/>
                  </a:cxn>
                  <a:cxn ang="T12">
                    <a:pos x="T4" y="T5"/>
                  </a:cxn>
                  <a:cxn ang="T13">
                    <a:pos x="T6" y="T7"/>
                  </a:cxn>
                  <a:cxn ang="T14">
                    <a:pos x="T8" y="T9"/>
                  </a:cxn>
                </a:cxnLst>
                <a:rect l="T15" t="T16" r="T17" b="T18"/>
                <a:pathLst>
                  <a:path w="140" h="941">
                    <a:moveTo>
                      <a:pt x="14" y="0"/>
                    </a:moveTo>
                    <a:lnTo>
                      <a:pt x="0" y="2"/>
                    </a:lnTo>
                    <a:lnTo>
                      <a:pt x="126" y="941"/>
                    </a:lnTo>
                    <a:lnTo>
                      <a:pt x="140" y="940"/>
                    </a:lnTo>
                    <a:lnTo>
                      <a:pt x="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17" name="Freeform 136">
                <a:extLst>
                  <a:ext uri="{FF2B5EF4-FFF2-40B4-BE49-F238E27FC236}">
                    <a16:creationId xmlns:a16="http://schemas.microsoft.com/office/drawing/2014/main" id="{1F51EF35-CCA2-BB0F-A086-D96F2BB48DDD}"/>
                  </a:ext>
                </a:extLst>
              </p:cNvPr>
              <p:cNvSpPr>
                <a:spLocks/>
              </p:cNvSpPr>
              <p:nvPr/>
            </p:nvSpPr>
            <p:spPr bwMode="auto">
              <a:xfrm>
                <a:off x="1725" y="1747"/>
                <a:ext cx="154" cy="73"/>
              </a:xfrm>
              <a:custGeom>
                <a:avLst/>
                <a:gdLst>
                  <a:gd name="T0" fmla="*/ 0 w 260"/>
                  <a:gd name="T1" fmla="*/ 0 h 200"/>
                  <a:gd name="T2" fmla="*/ 1 w 260"/>
                  <a:gd name="T3" fmla="*/ 0 h 200"/>
                  <a:gd name="T4" fmla="*/ 4 w 260"/>
                  <a:gd name="T5" fmla="*/ 0 h 200"/>
                  <a:gd name="T6" fmla="*/ 4 w 260"/>
                  <a:gd name="T7" fmla="*/ 0 h 200"/>
                  <a:gd name="T8" fmla="*/ 0 w 260"/>
                  <a:gd name="T9" fmla="*/ 0 h 200"/>
                  <a:gd name="T10" fmla="*/ 0 60000 65536"/>
                  <a:gd name="T11" fmla="*/ 0 60000 65536"/>
                  <a:gd name="T12" fmla="*/ 0 60000 65536"/>
                  <a:gd name="T13" fmla="*/ 0 60000 65536"/>
                  <a:gd name="T14" fmla="*/ 0 60000 65536"/>
                  <a:gd name="T15" fmla="*/ 0 w 260"/>
                  <a:gd name="T16" fmla="*/ 0 h 200"/>
                  <a:gd name="T17" fmla="*/ 260 w 260"/>
                  <a:gd name="T18" fmla="*/ 200 h 200"/>
                </a:gdLst>
                <a:ahLst/>
                <a:cxnLst>
                  <a:cxn ang="T10">
                    <a:pos x="T0" y="T1"/>
                  </a:cxn>
                  <a:cxn ang="T11">
                    <a:pos x="T2" y="T3"/>
                  </a:cxn>
                  <a:cxn ang="T12">
                    <a:pos x="T4" y="T5"/>
                  </a:cxn>
                  <a:cxn ang="T13">
                    <a:pos x="T6" y="T7"/>
                  </a:cxn>
                  <a:cxn ang="T14">
                    <a:pos x="T8" y="T9"/>
                  </a:cxn>
                </a:cxnLst>
                <a:rect l="T15" t="T16" r="T17" b="T18"/>
                <a:pathLst>
                  <a:path w="260" h="200">
                    <a:moveTo>
                      <a:pt x="0" y="188"/>
                    </a:moveTo>
                    <a:lnTo>
                      <a:pt x="9" y="200"/>
                    </a:lnTo>
                    <a:lnTo>
                      <a:pt x="260" y="12"/>
                    </a:lnTo>
                    <a:lnTo>
                      <a:pt x="251" y="0"/>
                    </a:lnTo>
                    <a:lnTo>
                      <a:pt x="0" y="188"/>
                    </a:lnTo>
                    <a:close/>
                  </a:path>
                </a:pathLst>
              </a:custGeom>
              <a:solidFill>
                <a:srgbClr val="000000"/>
              </a:solidFill>
              <a:ln w="6350">
                <a:solidFill>
                  <a:srgbClr val="000000"/>
                </a:solidFill>
                <a:round/>
                <a:headEnd/>
                <a:tailEnd/>
              </a:ln>
            </p:spPr>
            <p:txBody>
              <a:bodyPr/>
              <a:lstStyle/>
              <a:p>
                <a:endParaRPr lang="en-IN"/>
              </a:p>
            </p:txBody>
          </p:sp>
          <p:sp>
            <p:nvSpPr>
              <p:cNvPr id="18" name="Freeform 137">
                <a:extLst>
                  <a:ext uri="{FF2B5EF4-FFF2-40B4-BE49-F238E27FC236}">
                    <a16:creationId xmlns:a16="http://schemas.microsoft.com/office/drawing/2014/main" id="{508E8560-00B1-6D0F-4B5E-1FC6FBD46CC1}"/>
                  </a:ext>
                </a:extLst>
              </p:cNvPr>
              <p:cNvSpPr>
                <a:spLocks/>
              </p:cNvSpPr>
              <p:nvPr/>
            </p:nvSpPr>
            <p:spPr bwMode="auto">
              <a:xfrm>
                <a:off x="1767" y="1684"/>
                <a:ext cx="117" cy="73"/>
              </a:xfrm>
              <a:custGeom>
                <a:avLst/>
                <a:gdLst>
                  <a:gd name="T0" fmla="*/ 3 w 197"/>
                  <a:gd name="T1" fmla="*/ 0 h 200"/>
                  <a:gd name="T2" fmla="*/ 3 w 197"/>
                  <a:gd name="T3" fmla="*/ 0 h 200"/>
                  <a:gd name="T4" fmla="*/ 1 w 197"/>
                  <a:gd name="T5" fmla="*/ 0 h 200"/>
                  <a:gd name="T6" fmla="*/ 0 w 197"/>
                  <a:gd name="T7" fmla="*/ 0 h 200"/>
                  <a:gd name="T8" fmla="*/ 3 w 197"/>
                  <a:gd name="T9" fmla="*/ 0 h 200"/>
                  <a:gd name="T10" fmla="*/ 0 60000 65536"/>
                  <a:gd name="T11" fmla="*/ 0 60000 65536"/>
                  <a:gd name="T12" fmla="*/ 0 60000 65536"/>
                  <a:gd name="T13" fmla="*/ 0 60000 65536"/>
                  <a:gd name="T14" fmla="*/ 0 60000 65536"/>
                  <a:gd name="T15" fmla="*/ 0 w 197"/>
                  <a:gd name="T16" fmla="*/ 0 h 200"/>
                  <a:gd name="T17" fmla="*/ 197 w 197"/>
                  <a:gd name="T18" fmla="*/ 200 h 200"/>
                </a:gdLst>
                <a:ahLst/>
                <a:cxnLst>
                  <a:cxn ang="T10">
                    <a:pos x="T0" y="T1"/>
                  </a:cxn>
                  <a:cxn ang="T11">
                    <a:pos x="T2" y="T3"/>
                  </a:cxn>
                  <a:cxn ang="T12">
                    <a:pos x="T4" y="T5"/>
                  </a:cxn>
                  <a:cxn ang="T13">
                    <a:pos x="T6" y="T7"/>
                  </a:cxn>
                  <a:cxn ang="T14">
                    <a:pos x="T8" y="T9"/>
                  </a:cxn>
                </a:cxnLst>
                <a:rect l="T15" t="T16" r="T17" b="T18"/>
                <a:pathLst>
                  <a:path w="197" h="200">
                    <a:moveTo>
                      <a:pt x="188" y="200"/>
                    </a:moveTo>
                    <a:lnTo>
                      <a:pt x="197" y="188"/>
                    </a:lnTo>
                    <a:lnTo>
                      <a:pt x="10" y="0"/>
                    </a:lnTo>
                    <a:lnTo>
                      <a:pt x="0" y="13"/>
                    </a:lnTo>
                    <a:lnTo>
                      <a:pt x="188" y="200"/>
                    </a:lnTo>
                    <a:close/>
                  </a:path>
                </a:pathLst>
              </a:custGeom>
              <a:solidFill>
                <a:srgbClr val="000000"/>
              </a:solidFill>
              <a:ln w="3175">
                <a:solidFill>
                  <a:srgbClr val="000000"/>
                </a:solidFill>
                <a:round/>
                <a:headEnd/>
                <a:tailEnd/>
              </a:ln>
            </p:spPr>
            <p:txBody>
              <a:bodyPr/>
              <a:lstStyle/>
              <a:p>
                <a:endParaRPr lang="en-IN"/>
              </a:p>
            </p:txBody>
          </p:sp>
          <p:sp>
            <p:nvSpPr>
              <p:cNvPr id="19" name="Freeform 138">
                <a:extLst>
                  <a:ext uri="{FF2B5EF4-FFF2-40B4-BE49-F238E27FC236}">
                    <a16:creationId xmlns:a16="http://schemas.microsoft.com/office/drawing/2014/main" id="{1C24DC8B-C24F-2780-C9D6-02DA56451CBD}"/>
                  </a:ext>
                </a:extLst>
              </p:cNvPr>
              <p:cNvSpPr>
                <a:spLocks/>
              </p:cNvSpPr>
              <p:nvPr/>
            </p:nvSpPr>
            <p:spPr bwMode="auto">
              <a:xfrm>
                <a:off x="1773" y="1616"/>
                <a:ext cx="80" cy="73"/>
              </a:xfrm>
              <a:custGeom>
                <a:avLst/>
                <a:gdLst>
                  <a:gd name="T0" fmla="*/ 0 w 135"/>
                  <a:gd name="T1" fmla="*/ 0 h 200"/>
                  <a:gd name="T2" fmla="*/ 1 w 135"/>
                  <a:gd name="T3" fmla="*/ 0 h 200"/>
                  <a:gd name="T4" fmla="*/ 2 w 135"/>
                  <a:gd name="T5" fmla="*/ 0 h 200"/>
                  <a:gd name="T6" fmla="*/ 2 w 135"/>
                  <a:gd name="T7" fmla="*/ 0 h 200"/>
                  <a:gd name="T8" fmla="*/ 0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0" y="187"/>
                    </a:moveTo>
                    <a:lnTo>
                      <a:pt x="11" y="200"/>
                    </a:lnTo>
                    <a:lnTo>
                      <a:pt x="135" y="11"/>
                    </a:lnTo>
                    <a:lnTo>
                      <a:pt x="125" y="0"/>
                    </a:lnTo>
                    <a:lnTo>
                      <a:pt x="0" y="187"/>
                    </a:lnTo>
                    <a:close/>
                  </a:path>
                </a:pathLst>
              </a:custGeom>
              <a:solidFill>
                <a:srgbClr val="000000"/>
              </a:solidFill>
              <a:ln w="3175">
                <a:solidFill>
                  <a:srgbClr val="000000"/>
                </a:solidFill>
                <a:round/>
                <a:headEnd/>
                <a:tailEnd/>
              </a:ln>
            </p:spPr>
            <p:txBody>
              <a:bodyPr/>
              <a:lstStyle/>
              <a:p>
                <a:endParaRPr lang="en-IN"/>
              </a:p>
            </p:txBody>
          </p:sp>
          <p:sp>
            <p:nvSpPr>
              <p:cNvPr id="20" name="Freeform 139">
                <a:extLst>
                  <a:ext uri="{FF2B5EF4-FFF2-40B4-BE49-F238E27FC236}">
                    <a16:creationId xmlns:a16="http://schemas.microsoft.com/office/drawing/2014/main" id="{A2C20825-8F79-982E-7717-B03BEAF2D64D}"/>
                  </a:ext>
                </a:extLst>
              </p:cNvPr>
              <p:cNvSpPr>
                <a:spLocks/>
              </p:cNvSpPr>
              <p:nvPr/>
            </p:nvSpPr>
            <p:spPr bwMode="auto">
              <a:xfrm>
                <a:off x="1749" y="1754"/>
                <a:ext cx="155" cy="73"/>
              </a:xfrm>
              <a:custGeom>
                <a:avLst/>
                <a:gdLst>
                  <a:gd name="T0" fmla="*/ 4 w 260"/>
                  <a:gd name="T1" fmla="*/ 0 h 200"/>
                  <a:gd name="T2" fmla="*/ 4 w 260"/>
                  <a:gd name="T3" fmla="*/ 0 h 200"/>
                  <a:gd name="T4" fmla="*/ 1 w 260"/>
                  <a:gd name="T5" fmla="*/ 0 h 200"/>
                  <a:gd name="T6" fmla="*/ 0 w 260"/>
                  <a:gd name="T7" fmla="*/ 0 h 200"/>
                  <a:gd name="T8" fmla="*/ 4 w 260"/>
                  <a:gd name="T9" fmla="*/ 0 h 200"/>
                  <a:gd name="T10" fmla="*/ 0 60000 65536"/>
                  <a:gd name="T11" fmla="*/ 0 60000 65536"/>
                  <a:gd name="T12" fmla="*/ 0 60000 65536"/>
                  <a:gd name="T13" fmla="*/ 0 60000 65536"/>
                  <a:gd name="T14" fmla="*/ 0 60000 65536"/>
                  <a:gd name="T15" fmla="*/ 0 w 260"/>
                  <a:gd name="T16" fmla="*/ 0 h 200"/>
                  <a:gd name="T17" fmla="*/ 260 w 260"/>
                  <a:gd name="T18" fmla="*/ 200 h 200"/>
                </a:gdLst>
                <a:ahLst/>
                <a:cxnLst>
                  <a:cxn ang="T10">
                    <a:pos x="T0" y="T1"/>
                  </a:cxn>
                  <a:cxn ang="T11">
                    <a:pos x="T2" y="T3"/>
                  </a:cxn>
                  <a:cxn ang="T12">
                    <a:pos x="T4" y="T5"/>
                  </a:cxn>
                  <a:cxn ang="T13">
                    <a:pos x="T6" y="T7"/>
                  </a:cxn>
                  <a:cxn ang="T14">
                    <a:pos x="T8" y="T9"/>
                  </a:cxn>
                </a:cxnLst>
                <a:rect l="T15" t="T16" r="T17" b="T18"/>
                <a:pathLst>
                  <a:path w="260" h="200">
                    <a:moveTo>
                      <a:pt x="251" y="200"/>
                    </a:moveTo>
                    <a:lnTo>
                      <a:pt x="260" y="188"/>
                    </a:lnTo>
                    <a:lnTo>
                      <a:pt x="9" y="0"/>
                    </a:lnTo>
                    <a:lnTo>
                      <a:pt x="0" y="12"/>
                    </a:lnTo>
                    <a:lnTo>
                      <a:pt x="251" y="200"/>
                    </a:lnTo>
                    <a:close/>
                  </a:path>
                </a:pathLst>
              </a:custGeom>
              <a:solidFill>
                <a:srgbClr val="000000"/>
              </a:solidFill>
              <a:ln w="6350">
                <a:solidFill>
                  <a:srgbClr val="000000"/>
                </a:solidFill>
                <a:round/>
                <a:headEnd/>
                <a:tailEnd/>
              </a:ln>
            </p:spPr>
            <p:txBody>
              <a:bodyPr/>
              <a:lstStyle/>
              <a:p>
                <a:endParaRPr lang="en-IN"/>
              </a:p>
            </p:txBody>
          </p:sp>
          <p:sp>
            <p:nvSpPr>
              <p:cNvPr id="21" name="Freeform 140">
                <a:extLst>
                  <a:ext uri="{FF2B5EF4-FFF2-40B4-BE49-F238E27FC236}">
                    <a16:creationId xmlns:a16="http://schemas.microsoft.com/office/drawing/2014/main" id="{EC2CD841-668F-EF0F-6025-0F1D7BA7C9A7}"/>
                  </a:ext>
                </a:extLst>
              </p:cNvPr>
              <p:cNvSpPr>
                <a:spLocks/>
              </p:cNvSpPr>
              <p:nvPr/>
            </p:nvSpPr>
            <p:spPr bwMode="auto">
              <a:xfrm>
                <a:off x="1747" y="1686"/>
                <a:ext cx="116" cy="73"/>
              </a:xfrm>
              <a:custGeom>
                <a:avLst/>
                <a:gdLst>
                  <a:gd name="T0" fmla="*/ 0 w 197"/>
                  <a:gd name="T1" fmla="*/ 0 h 200"/>
                  <a:gd name="T2" fmla="*/ 1 w 197"/>
                  <a:gd name="T3" fmla="*/ 0 h 200"/>
                  <a:gd name="T4" fmla="*/ 3 w 197"/>
                  <a:gd name="T5" fmla="*/ 0 h 200"/>
                  <a:gd name="T6" fmla="*/ 3 w 197"/>
                  <a:gd name="T7" fmla="*/ 0 h 200"/>
                  <a:gd name="T8" fmla="*/ 0 w 197"/>
                  <a:gd name="T9" fmla="*/ 0 h 200"/>
                  <a:gd name="T10" fmla="*/ 0 60000 65536"/>
                  <a:gd name="T11" fmla="*/ 0 60000 65536"/>
                  <a:gd name="T12" fmla="*/ 0 60000 65536"/>
                  <a:gd name="T13" fmla="*/ 0 60000 65536"/>
                  <a:gd name="T14" fmla="*/ 0 60000 65536"/>
                  <a:gd name="T15" fmla="*/ 0 w 197"/>
                  <a:gd name="T16" fmla="*/ 0 h 200"/>
                  <a:gd name="T17" fmla="*/ 197 w 197"/>
                  <a:gd name="T18" fmla="*/ 200 h 200"/>
                </a:gdLst>
                <a:ahLst/>
                <a:cxnLst>
                  <a:cxn ang="T10">
                    <a:pos x="T0" y="T1"/>
                  </a:cxn>
                  <a:cxn ang="T11">
                    <a:pos x="T2" y="T3"/>
                  </a:cxn>
                  <a:cxn ang="T12">
                    <a:pos x="T4" y="T5"/>
                  </a:cxn>
                  <a:cxn ang="T13">
                    <a:pos x="T6" y="T7"/>
                  </a:cxn>
                  <a:cxn ang="T14">
                    <a:pos x="T8" y="T9"/>
                  </a:cxn>
                </a:cxnLst>
                <a:rect l="T15" t="T16" r="T17" b="T18"/>
                <a:pathLst>
                  <a:path w="197" h="200">
                    <a:moveTo>
                      <a:pt x="0" y="188"/>
                    </a:moveTo>
                    <a:lnTo>
                      <a:pt x="9" y="200"/>
                    </a:lnTo>
                    <a:lnTo>
                      <a:pt x="197" y="13"/>
                    </a:lnTo>
                    <a:lnTo>
                      <a:pt x="187" y="0"/>
                    </a:lnTo>
                    <a:lnTo>
                      <a:pt x="0" y="188"/>
                    </a:lnTo>
                    <a:close/>
                  </a:path>
                </a:pathLst>
              </a:custGeom>
              <a:solidFill>
                <a:srgbClr val="000000"/>
              </a:solidFill>
              <a:ln w="3175">
                <a:solidFill>
                  <a:srgbClr val="000000"/>
                </a:solidFill>
                <a:round/>
                <a:headEnd/>
                <a:tailEnd/>
              </a:ln>
            </p:spPr>
            <p:txBody>
              <a:bodyPr/>
              <a:lstStyle/>
              <a:p>
                <a:endParaRPr lang="en-IN"/>
              </a:p>
            </p:txBody>
          </p:sp>
          <p:sp>
            <p:nvSpPr>
              <p:cNvPr id="22" name="Freeform 141">
                <a:extLst>
                  <a:ext uri="{FF2B5EF4-FFF2-40B4-BE49-F238E27FC236}">
                    <a16:creationId xmlns:a16="http://schemas.microsoft.com/office/drawing/2014/main" id="{D09E4941-D47A-1630-CEA6-863FE62F544D}"/>
                  </a:ext>
                </a:extLst>
              </p:cNvPr>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3" name="Rectangle 142">
                <a:extLst>
                  <a:ext uri="{FF2B5EF4-FFF2-40B4-BE49-F238E27FC236}">
                    <a16:creationId xmlns:a16="http://schemas.microsoft.com/office/drawing/2014/main" id="{F8A5686E-BF40-80EC-75E0-88986E6890D3}"/>
                  </a:ext>
                </a:extLst>
              </p:cNvPr>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24" name="Rectangle 143">
                <a:extLst>
                  <a:ext uri="{FF2B5EF4-FFF2-40B4-BE49-F238E27FC236}">
                    <a16:creationId xmlns:a16="http://schemas.microsoft.com/office/drawing/2014/main" id="{C5A3F1EC-591E-B2FE-E89F-ABA9848E0640}"/>
                  </a:ext>
                </a:extLst>
              </p:cNvPr>
              <p:cNvSpPr>
                <a:spLocks noChangeArrowheads="1"/>
              </p:cNvSpPr>
              <p:nvPr/>
            </p:nvSpPr>
            <p:spPr bwMode="auto">
              <a:xfrm>
                <a:off x="1771" y="1413"/>
                <a:ext cx="9"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25" name="Rectangle 144">
                <a:extLst>
                  <a:ext uri="{FF2B5EF4-FFF2-40B4-BE49-F238E27FC236}">
                    <a16:creationId xmlns:a16="http://schemas.microsoft.com/office/drawing/2014/main" id="{76A1C772-CFD3-AA19-F047-089303682A76}"/>
                  </a:ext>
                </a:extLst>
              </p:cNvPr>
              <p:cNvSpPr>
                <a:spLocks noChangeArrowheads="1"/>
              </p:cNvSpPr>
              <p:nvPr/>
            </p:nvSpPr>
            <p:spPr bwMode="auto">
              <a:xfrm>
                <a:off x="1846" y="1413"/>
                <a:ext cx="9" cy="4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26" name="Rectangle 145">
                <a:extLst>
                  <a:ext uri="{FF2B5EF4-FFF2-40B4-BE49-F238E27FC236}">
                    <a16:creationId xmlns:a16="http://schemas.microsoft.com/office/drawing/2014/main" id="{B8127F67-F887-A4AD-E926-EC2ABAC3AF79}"/>
                  </a:ext>
                </a:extLst>
              </p:cNvPr>
              <p:cNvSpPr>
                <a:spLocks noChangeArrowheads="1"/>
              </p:cNvSpPr>
              <p:nvPr/>
            </p:nvSpPr>
            <p:spPr bwMode="auto">
              <a:xfrm>
                <a:off x="1775" y="1433"/>
                <a:ext cx="75" cy="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27" name="Freeform 146">
                <a:extLst>
                  <a:ext uri="{FF2B5EF4-FFF2-40B4-BE49-F238E27FC236}">
                    <a16:creationId xmlns:a16="http://schemas.microsoft.com/office/drawing/2014/main" id="{5F8D92AA-7909-D7A0-F99B-895887A693E8}"/>
                  </a:ext>
                </a:extLst>
              </p:cNvPr>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28" name="Rectangle 147">
                <a:extLst>
                  <a:ext uri="{FF2B5EF4-FFF2-40B4-BE49-F238E27FC236}">
                    <a16:creationId xmlns:a16="http://schemas.microsoft.com/office/drawing/2014/main" id="{5247E736-2674-36C6-41B0-0D4332434C51}"/>
                  </a:ext>
                </a:extLst>
              </p:cNvPr>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29" name="Freeform 148">
                <a:extLst>
                  <a:ext uri="{FF2B5EF4-FFF2-40B4-BE49-F238E27FC236}">
                    <a16:creationId xmlns:a16="http://schemas.microsoft.com/office/drawing/2014/main" id="{295CD93B-9B23-ADA0-F3B3-E6DCA22108E3}"/>
                  </a:ext>
                </a:extLst>
              </p:cNvPr>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0" name="Rectangle 149">
                <a:extLst>
                  <a:ext uri="{FF2B5EF4-FFF2-40B4-BE49-F238E27FC236}">
                    <a16:creationId xmlns:a16="http://schemas.microsoft.com/office/drawing/2014/main" id="{D295AC13-2458-5C13-59F0-B9FF539D77D8}"/>
                  </a:ext>
                </a:extLst>
              </p:cNvPr>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31" name="Freeform 150">
                <a:extLst>
                  <a:ext uri="{FF2B5EF4-FFF2-40B4-BE49-F238E27FC236}">
                    <a16:creationId xmlns:a16="http://schemas.microsoft.com/office/drawing/2014/main" id="{BA0F0BE2-69CA-825F-A862-7071D7B43B12}"/>
                  </a:ext>
                </a:extLst>
              </p:cNvPr>
              <p:cNvSpPr>
                <a:spLocks/>
              </p:cNvSpPr>
              <p:nvPr/>
            </p:nvSpPr>
            <p:spPr bwMode="auto">
              <a:xfrm>
                <a:off x="1773" y="1616"/>
                <a:ext cx="80"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sp>
            <p:nvSpPr>
              <p:cNvPr id="32" name="Rectangle 151">
                <a:extLst>
                  <a:ext uri="{FF2B5EF4-FFF2-40B4-BE49-F238E27FC236}">
                    <a16:creationId xmlns:a16="http://schemas.microsoft.com/office/drawing/2014/main" id="{21896C4D-0EE3-12A0-C7FD-6E7003ECA5A3}"/>
                  </a:ext>
                </a:extLst>
              </p:cNvPr>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33" name="Freeform 152">
                <a:extLst>
                  <a:ext uri="{FF2B5EF4-FFF2-40B4-BE49-F238E27FC236}">
                    <a16:creationId xmlns:a16="http://schemas.microsoft.com/office/drawing/2014/main" id="{C18E7FAF-B711-7597-BABB-4E81E8FF36D2}"/>
                  </a:ext>
                </a:extLst>
              </p:cNvPr>
              <p:cNvSpPr>
                <a:spLocks/>
              </p:cNvSpPr>
              <p:nvPr/>
            </p:nvSpPr>
            <p:spPr bwMode="auto">
              <a:xfrm>
                <a:off x="1777" y="1618"/>
                <a:ext cx="79" cy="73"/>
              </a:xfrm>
              <a:custGeom>
                <a:avLst/>
                <a:gdLst>
                  <a:gd name="T0" fmla="*/ 2 w 135"/>
                  <a:gd name="T1" fmla="*/ 0 h 200"/>
                  <a:gd name="T2" fmla="*/ 2 w 135"/>
                  <a:gd name="T3" fmla="*/ 0 h 200"/>
                  <a:gd name="T4" fmla="*/ 1 w 135"/>
                  <a:gd name="T5" fmla="*/ 0 h 200"/>
                  <a:gd name="T6" fmla="*/ 0 w 135"/>
                  <a:gd name="T7" fmla="*/ 0 h 200"/>
                  <a:gd name="T8" fmla="*/ 2 w 135"/>
                  <a:gd name="T9" fmla="*/ 0 h 200"/>
                  <a:gd name="T10" fmla="*/ 0 60000 65536"/>
                  <a:gd name="T11" fmla="*/ 0 60000 65536"/>
                  <a:gd name="T12" fmla="*/ 0 60000 65536"/>
                  <a:gd name="T13" fmla="*/ 0 60000 65536"/>
                  <a:gd name="T14" fmla="*/ 0 60000 65536"/>
                  <a:gd name="T15" fmla="*/ 0 w 135"/>
                  <a:gd name="T16" fmla="*/ 0 h 200"/>
                  <a:gd name="T17" fmla="*/ 135 w 135"/>
                  <a:gd name="T18" fmla="*/ 200 h 200"/>
                </a:gdLst>
                <a:ahLst/>
                <a:cxnLst>
                  <a:cxn ang="T10">
                    <a:pos x="T0" y="T1"/>
                  </a:cxn>
                  <a:cxn ang="T11">
                    <a:pos x="T2" y="T3"/>
                  </a:cxn>
                  <a:cxn ang="T12">
                    <a:pos x="T4" y="T5"/>
                  </a:cxn>
                  <a:cxn ang="T13">
                    <a:pos x="T6" y="T7"/>
                  </a:cxn>
                  <a:cxn ang="T14">
                    <a:pos x="T8" y="T9"/>
                  </a:cxn>
                </a:cxnLst>
                <a:rect l="T15" t="T16" r="T17" b="T18"/>
                <a:pathLst>
                  <a:path w="135" h="200">
                    <a:moveTo>
                      <a:pt x="125" y="200"/>
                    </a:moveTo>
                    <a:lnTo>
                      <a:pt x="135" y="187"/>
                    </a:lnTo>
                    <a:lnTo>
                      <a:pt x="11" y="0"/>
                    </a:lnTo>
                    <a:lnTo>
                      <a:pt x="0" y="11"/>
                    </a:lnTo>
                    <a:lnTo>
                      <a:pt x="125" y="200"/>
                    </a:lnTo>
                    <a:close/>
                  </a:path>
                </a:pathLst>
              </a:custGeom>
              <a:solidFill>
                <a:srgbClr val="000000"/>
              </a:solidFill>
              <a:ln w="3175">
                <a:solidFill>
                  <a:srgbClr val="000000"/>
                </a:solidFill>
                <a:round/>
                <a:headEnd/>
                <a:tailEnd/>
              </a:ln>
            </p:spPr>
            <p:txBody>
              <a:bodyPr/>
              <a:lstStyle/>
              <a:p>
                <a:endParaRPr lang="en-IN"/>
              </a:p>
            </p:txBody>
          </p:sp>
          <p:sp>
            <p:nvSpPr>
              <p:cNvPr id="34" name="Rectangle 153">
                <a:extLst>
                  <a:ext uri="{FF2B5EF4-FFF2-40B4-BE49-F238E27FC236}">
                    <a16:creationId xmlns:a16="http://schemas.microsoft.com/office/drawing/2014/main" id="{D276AFDD-548B-A7FB-13D6-420EEDB7CED0}"/>
                  </a:ext>
                </a:extLst>
              </p:cNvPr>
              <p:cNvSpPr>
                <a:spLocks noChangeArrowheads="1"/>
              </p:cNvSpPr>
              <p:nvPr/>
            </p:nvSpPr>
            <p:spPr bwMode="auto">
              <a:xfrm>
                <a:off x="1808" y="1413"/>
                <a:ext cx="9" cy="6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35" name="Rectangle 154">
                <a:extLst>
                  <a:ext uri="{FF2B5EF4-FFF2-40B4-BE49-F238E27FC236}">
                    <a16:creationId xmlns:a16="http://schemas.microsoft.com/office/drawing/2014/main" id="{813D9FF1-A8BF-EFFA-24D0-F0C95D78CF41}"/>
                  </a:ext>
                </a:extLst>
              </p:cNvPr>
              <p:cNvSpPr>
                <a:spLocks noChangeArrowheads="1"/>
              </p:cNvSpPr>
              <p:nvPr/>
            </p:nvSpPr>
            <p:spPr bwMode="auto">
              <a:xfrm>
                <a:off x="1808" y="1415"/>
                <a:ext cx="9" cy="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grpSp>
        <p:sp>
          <p:nvSpPr>
            <p:cNvPr id="4" name="Text Box 155">
              <a:extLst>
                <a:ext uri="{FF2B5EF4-FFF2-40B4-BE49-F238E27FC236}">
                  <a16:creationId xmlns:a16="http://schemas.microsoft.com/office/drawing/2014/main" id="{53C62DED-06D7-1880-B29B-8F0AD229218F}"/>
                </a:ext>
              </a:extLst>
            </p:cNvPr>
            <p:cNvSpPr txBox="1">
              <a:spLocks noChangeArrowheads="1"/>
            </p:cNvSpPr>
            <p:nvPr/>
          </p:nvSpPr>
          <p:spPr bwMode="auto">
            <a:xfrm>
              <a:off x="4972050" y="4617245"/>
              <a:ext cx="14859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500">
                  <a:latin typeface="Times New Roman" panose="02020603050405020304" pitchFamily="18" charset="0"/>
                </a:rPr>
                <a:t>Base Station</a:t>
              </a:r>
            </a:p>
          </p:txBody>
        </p:sp>
        <p:sp>
          <p:nvSpPr>
            <p:cNvPr id="5" name="Rectangle 156">
              <a:extLst>
                <a:ext uri="{FF2B5EF4-FFF2-40B4-BE49-F238E27FC236}">
                  <a16:creationId xmlns:a16="http://schemas.microsoft.com/office/drawing/2014/main" id="{AD980D3B-7FA3-10B7-FB04-D03F983CF846}"/>
                </a:ext>
              </a:extLst>
            </p:cNvPr>
            <p:cNvSpPr>
              <a:spLocks noChangeArrowheads="1"/>
            </p:cNvSpPr>
            <p:nvPr/>
          </p:nvSpPr>
          <p:spPr bwMode="auto">
            <a:xfrm rot="-2100000">
              <a:off x="3188579" y="2699683"/>
              <a:ext cx="22393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200">
                  <a:latin typeface="Times New Roman" panose="02020603050405020304" pitchFamily="18" charset="0"/>
                </a:rPr>
                <a:t>Forward (downlink) control channel</a:t>
              </a:r>
            </a:p>
          </p:txBody>
        </p:sp>
        <p:sp>
          <p:nvSpPr>
            <p:cNvPr id="6" name="Text Box 157">
              <a:extLst>
                <a:ext uri="{FF2B5EF4-FFF2-40B4-BE49-F238E27FC236}">
                  <a16:creationId xmlns:a16="http://schemas.microsoft.com/office/drawing/2014/main" id="{1C238207-EAC1-C46E-D935-E0BA5FDF0BC9}"/>
                </a:ext>
              </a:extLst>
            </p:cNvPr>
            <p:cNvSpPr txBox="1">
              <a:spLocks noChangeArrowheads="1"/>
            </p:cNvSpPr>
            <p:nvPr/>
          </p:nvSpPr>
          <p:spPr bwMode="auto">
            <a:xfrm>
              <a:off x="2153841" y="4617245"/>
              <a:ext cx="148590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1500">
                  <a:latin typeface="Times New Roman" panose="02020603050405020304" pitchFamily="18" charset="0"/>
                </a:rPr>
                <a:t>Mobile Station</a:t>
              </a:r>
            </a:p>
          </p:txBody>
        </p:sp>
        <p:sp>
          <p:nvSpPr>
            <p:cNvPr id="7" name="Line 158">
              <a:extLst>
                <a:ext uri="{FF2B5EF4-FFF2-40B4-BE49-F238E27FC236}">
                  <a16:creationId xmlns:a16="http://schemas.microsoft.com/office/drawing/2014/main" id="{E6BF1D81-00AF-ACCE-D160-4A349419035D}"/>
                </a:ext>
              </a:extLst>
            </p:cNvPr>
            <p:cNvSpPr>
              <a:spLocks noChangeShapeType="1"/>
            </p:cNvSpPr>
            <p:nvPr/>
          </p:nvSpPr>
          <p:spPr bwMode="auto">
            <a:xfrm flipH="1">
              <a:off x="3314700" y="2331244"/>
              <a:ext cx="1943100" cy="1314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 name="Line 159">
              <a:extLst>
                <a:ext uri="{FF2B5EF4-FFF2-40B4-BE49-F238E27FC236}">
                  <a16:creationId xmlns:a16="http://schemas.microsoft.com/office/drawing/2014/main" id="{96E5CE75-96C2-361C-A106-19E596C4A656}"/>
                </a:ext>
              </a:extLst>
            </p:cNvPr>
            <p:cNvSpPr>
              <a:spLocks noChangeShapeType="1"/>
            </p:cNvSpPr>
            <p:nvPr/>
          </p:nvSpPr>
          <p:spPr bwMode="auto">
            <a:xfrm flipH="1">
              <a:off x="3486150" y="2731294"/>
              <a:ext cx="1828800" cy="12573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9" name="Rectangle 160">
              <a:extLst>
                <a:ext uri="{FF2B5EF4-FFF2-40B4-BE49-F238E27FC236}">
                  <a16:creationId xmlns:a16="http://schemas.microsoft.com/office/drawing/2014/main" id="{1CE84C62-8D00-710E-8937-80F4566C2CAB}"/>
                </a:ext>
              </a:extLst>
            </p:cNvPr>
            <p:cNvSpPr>
              <a:spLocks noChangeArrowheads="1"/>
            </p:cNvSpPr>
            <p:nvPr/>
          </p:nvSpPr>
          <p:spPr bwMode="auto">
            <a:xfrm rot="-2100000">
              <a:off x="3391415" y="3075921"/>
              <a:ext cx="2027799"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200">
                  <a:latin typeface="Times New Roman" panose="02020603050405020304" pitchFamily="18" charset="0"/>
                </a:rPr>
                <a:t>Reverse (uplink) control channel</a:t>
              </a:r>
            </a:p>
          </p:txBody>
        </p:sp>
        <p:sp>
          <p:nvSpPr>
            <p:cNvPr id="10" name="Rectangle 161">
              <a:extLst>
                <a:ext uri="{FF2B5EF4-FFF2-40B4-BE49-F238E27FC236}">
                  <a16:creationId xmlns:a16="http://schemas.microsoft.com/office/drawing/2014/main" id="{5E43FB0A-8B0E-0232-F406-4412136B7B57}"/>
                </a:ext>
              </a:extLst>
            </p:cNvPr>
            <p:cNvSpPr>
              <a:spLocks noChangeArrowheads="1"/>
            </p:cNvSpPr>
            <p:nvPr/>
          </p:nvSpPr>
          <p:spPr bwMode="auto">
            <a:xfrm rot="-2100000">
              <a:off x="3317841" y="3527168"/>
              <a:ext cx="21773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200">
                  <a:latin typeface="Times New Roman" panose="02020603050405020304" pitchFamily="18" charset="0"/>
                </a:rPr>
                <a:t>Forward (downlink) traffic channel</a:t>
              </a:r>
            </a:p>
          </p:txBody>
        </p:sp>
        <p:sp>
          <p:nvSpPr>
            <p:cNvPr id="11" name="Line 162">
              <a:extLst>
                <a:ext uri="{FF2B5EF4-FFF2-40B4-BE49-F238E27FC236}">
                  <a16:creationId xmlns:a16="http://schemas.microsoft.com/office/drawing/2014/main" id="{F0BA16E1-A45E-AAAB-CE89-E7A6BA829C26}"/>
                </a:ext>
              </a:extLst>
            </p:cNvPr>
            <p:cNvSpPr>
              <a:spLocks noChangeShapeType="1"/>
            </p:cNvSpPr>
            <p:nvPr/>
          </p:nvSpPr>
          <p:spPr bwMode="auto">
            <a:xfrm flipH="1">
              <a:off x="3429000" y="3131344"/>
              <a:ext cx="1924050" cy="13144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12" name="Line 163">
              <a:extLst>
                <a:ext uri="{FF2B5EF4-FFF2-40B4-BE49-F238E27FC236}">
                  <a16:creationId xmlns:a16="http://schemas.microsoft.com/office/drawing/2014/main" id="{1CF5025D-BBFB-6B62-1D68-C896ACC1D7FF}"/>
                </a:ext>
              </a:extLst>
            </p:cNvPr>
            <p:cNvSpPr>
              <a:spLocks noChangeShapeType="1"/>
            </p:cNvSpPr>
            <p:nvPr/>
          </p:nvSpPr>
          <p:spPr bwMode="auto">
            <a:xfrm flipH="1">
              <a:off x="3600450" y="3588544"/>
              <a:ext cx="1809750" cy="125730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IN"/>
            </a:p>
          </p:txBody>
        </p:sp>
        <p:sp>
          <p:nvSpPr>
            <p:cNvPr id="13" name="Rectangle 164">
              <a:extLst>
                <a:ext uri="{FF2B5EF4-FFF2-40B4-BE49-F238E27FC236}">
                  <a16:creationId xmlns:a16="http://schemas.microsoft.com/office/drawing/2014/main" id="{6B11EDB0-9E83-10B5-F6C9-A9B1274C9516}"/>
                </a:ext>
              </a:extLst>
            </p:cNvPr>
            <p:cNvSpPr>
              <a:spLocks noChangeArrowheads="1"/>
            </p:cNvSpPr>
            <p:nvPr/>
          </p:nvSpPr>
          <p:spPr bwMode="auto">
            <a:xfrm rot="-2100000">
              <a:off x="3519484" y="3939124"/>
              <a:ext cx="196573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200">
                  <a:latin typeface="Times New Roman" panose="02020603050405020304" pitchFamily="18" charset="0"/>
                </a:rPr>
                <a:t>Reverse (uplink) traffic channel</a:t>
              </a:r>
            </a:p>
          </p:txBody>
        </p:sp>
        <p:pic>
          <p:nvPicPr>
            <p:cNvPr id="14" name="Picture 165">
              <a:extLst>
                <a:ext uri="{FF2B5EF4-FFF2-40B4-BE49-F238E27FC236}">
                  <a16:creationId xmlns:a16="http://schemas.microsoft.com/office/drawing/2014/main" id="{5B5CB2DC-3CDF-F4D9-AAF9-86A0CD7C03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8925" y="4212432"/>
              <a:ext cx="142875" cy="416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Table 17">
            <a:extLst>
              <a:ext uri="{FF2B5EF4-FFF2-40B4-BE49-F238E27FC236}">
                <a16:creationId xmlns:a16="http://schemas.microsoft.com/office/drawing/2014/main" id="{027BF539-92D1-791A-F923-A076D822C633}"/>
              </a:ext>
            </a:extLst>
          </p:cNvPr>
          <p:cNvGraphicFramePr>
            <a:graphicFrameLocks noGrp="1"/>
          </p:cNvGraphicFramePr>
          <p:nvPr/>
        </p:nvGraphicFramePr>
        <p:xfrm>
          <a:off x="754063" y="1684338"/>
          <a:ext cx="7635875" cy="4481514"/>
        </p:xfrm>
        <a:graphic>
          <a:graphicData uri="http://schemas.openxmlformats.org/drawingml/2006/table">
            <a:tbl>
              <a:tblPr/>
              <a:tblGrid>
                <a:gridCol w="1527175">
                  <a:extLst>
                    <a:ext uri="{9D8B030D-6E8A-4147-A177-3AD203B41FA5}">
                      <a16:colId xmlns:a16="http://schemas.microsoft.com/office/drawing/2014/main" val="20000"/>
                    </a:ext>
                  </a:extLst>
                </a:gridCol>
                <a:gridCol w="1527175">
                  <a:extLst>
                    <a:ext uri="{9D8B030D-6E8A-4147-A177-3AD203B41FA5}">
                      <a16:colId xmlns:a16="http://schemas.microsoft.com/office/drawing/2014/main" val="20001"/>
                    </a:ext>
                  </a:extLst>
                </a:gridCol>
                <a:gridCol w="1527175">
                  <a:extLst>
                    <a:ext uri="{9D8B030D-6E8A-4147-A177-3AD203B41FA5}">
                      <a16:colId xmlns:a16="http://schemas.microsoft.com/office/drawing/2014/main" val="20002"/>
                    </a:ext>
                  </a:extLst>
                </a:gridCol>
                <a:gridCol w="1527175">
                  <a:extLst>
                    <a:ext uri="{9D8B030D-6E8A-4147-A177-3AD203B41FA5}">
                      <a16:colId xmlns:a16="http://schemas.microsoft.com/office/drawing/2014/main" val="20003"/>
                    </a:ext>
                  </a:extLst>
                </a:gridCol>
                <a:gridCol w="1527175">
                  <a:extLst>
                    <a:ext uri="{9D8B030D-6E8A-4147-A177-3AD203B41FA5}">
                      <a16:colId xmlns:a16="http://schemas.microsoft.com/office/drawing/2014/main" val="20004"/>
                    </a:ext>
                  </a:extLst>
                </a:gridCol>
              </a:tblGrid>
              <a:tr h="603193">
                <a:tc>
                  <a:txBody>
                    <a:bodyPr/>
                    <a:lstStyle/>
                    <a:p>
                      <a:r>
                        <a:rPr lang="en-IN" sz="1700"/>
                        <a:t>Network</a:t>
                      </a:r>
                    </a:p>
                  </a:txBody>
                  <a:tcPr marL="84843" marR="84843" marT="42434" marB="42434" anchor="ctr">
                    <a:lnL>
                      <a:noFill/>
                    </a:lnL>
                    <a:lnR>
                      <a:noFill/>
                    </a:lnR>
                    <a:lnT>
                      <a:noFill/>
                    </a:lnT>
                    <a:lnB>
                      <a:noFill/>
                    </a:lnB>
                    <a:noFill/>
                  </a:tcPr>
                </a:tc>
                <a:tc>
                  <a:txBody>
                    <a:bodyPr/>
                    <a:lstStyle/>
                    <a:p>
                      <a:r>
                        <a:rPr lang="en-IN" sz="1700"/>
                        <a:t>Band (Frequency)</a:t>
                      </a:r>
                    </a:p>
                  </a:txBody>
                  <a:tcPr marL="84843" marR="84843" marT="42434" marB="42434" anchor="ctr">
                    <a:lnL>
                      <a:noFill/>
                    </a:lnL>
                    <a:lnR>
                      <a:noFill/>
                    </a:lnR>
                    <a:lnT>
                      <a:noFill/>
                    </a:lnT>
                    <a:lnB>
                      <a:noFill/>
                    </a:lnB>
                    <a:noFill/>
                  </a:tcPr>
                </a:tc>
                <a:tc>
                  <a:txBody>
                    <a:bodyPr/>
                    <a:lstStyle/>
                    <a:p>
                      <a:r>
                        <a:rPr lang="en-IN" sz="1700"/>
                        <a:t>Band Name</a:t>
                      </a:r>
                    </a:p>
                  </a:txBody>
                  <a:tcPr marL="84843" marR="84843" marT="42434" marB="42434" anchor="ctr">
                    <a:lnL>
                      <a:noFill/>
                    </a:lnL>
                    <a:lnR>
                      <a:noFill/>
                    </a:lnR>
                    <a:lnT>
                      <a:noFill/>
                    </a:lnT>
                    <a:lnB>
                      <a:noFill/>
                    </a:lnB>
                    <a:noFill/>
                  </a:tcPr>
                </a:tc>
                <a:tc>
                  <a:txBody>
                    <a:bodyPr/>
                    <a:lstStyle/>
                    <a:p>
                      <a:r>
                        <a:rPr lang="en-IN" sz="1700"/>
                        <a:t>Primary Use</a:t>
                      </a:r>
                    </a:p>
                  </a:txBody>
                  <a:tcPr marL="84843" marR="84843" marT="42434" marB="42434" anchor="ctr">
                    <a:lnL>
                      <a:noFill/>
                    </a:lnL>
                    <a:lnR>
                      <a:noFill/>
                    </a:lnR>
                    <a:lnT>
                      <a:noFill/>
                    </a:lnT>
                    <a:lnB>
                      <a:noFill/>
                    </a:lnB>
                    <a:noFill/>
                  </a:tcPr>
                </a:tc>
                <a:tc>
                  <a:txBody>
                    <a:bodyPr/>
                    <a:lstStyle/>
                    <a:p>
                      <a:r>
                        <a:rPr lang="en-IN" sz="1700"/>
                        <a:t>Operators</a:t>
                      </a:r>
                    </a:p>
                  </a:txBody>
                  <a:tcPr marL="84843" marR="84843" marT="42434" marB="42434" anchor="ctr">
                    <a:lnL>
                      <a:noFill/>
                    </a:lnL>
                    <a:lnR>
                      <a:noFill/>
                    </a:lnR>
                    <a:lnT>
                      <a:noFill/>
                    </a:lnT>
                    <a:lnB>
                      <a:noFill/>
                    </a:lnB>
                    <a:noFill/>
                  </a:tcPr>
                </a:tc>
                <a:extLst>
                  <a:ext uri="{0D108BD9-81ED-4DB2-BD59-A6C34878D82A}">
                    <a16:rowId xmlns:a16="http://schemas.microsoft.com/office/drawing/2014/main" val="10000"/>
                  </a:ext>
                </a:extLst>
              </a:tr>
              <a:tr h="603193">
                <a:tc>
                  <a:txBody>
                    <a:bodyPr/>
                    <a:lstStyle/>
                    <a:p>
                      <a:r>
                        <a:rPr lang="en-IN" sz="1700"/>
                        <a:t>2G</a:t>
                      </a:r>
                    </a:p>
                  </a:txBody>
                  <a:tcPr marL="84843" marR="84843" marT="42434" marB="42434" anchor="ctr">
                    <a:lnL>
                      <a:noFill/>
                    </a:lnL>
                    <a:lnR>
                      <a:noFill/>
                    </a:lnR>
                    <a:lnT>
                      <a:noFill/>
                    </a:lnT>
                    <a:lnB>
                      <a:noFill/>
                    </a:lnB>
                    <a:noFill/>
                  </a:tcPr>
                </a:tc>
                <a:tc>
                  <a:txBody>
                    <a:bodyPr/>
                    <a:lstStyle/>
                    <a:p>
                      <a:r>
                        <a:rPr lang="en-IN" sz="1700"/>
                        <a:t>900 MHz, 1800 MHz</a:t>
                      </a:r>
                    </a:p>
                  </a:txBody>
                  <a:tcPr marL="84843" marR="84843" marT="42434" marB="42434" anchor="ctr">
                    <a:lnL>
                      <a:noFill/>
                    </a:lnL>
                    <a:lnR>
                      <a:noFill/>
                    </a:lnR>
                    <a:lnT>
                      <a:noFill/>
                    </a:lnT>
                    <a:lnB>
                      <a:noFill/>
                    </a:lnB>
                    <a:noFill/>
                  </a:tcPr>
                </a:tc>
                <a:tc>
                  <a:txBody>
                    <a:bodyPr/>
                    <a:lstStyle/>
                    <a:p>
                      <a:r>
                        <a:rPr lang="en-IN" sz="1700"/>
                        <a:t>GSM</a:t>
                      </a:r>
                    </a:p>
                  </a:txBody>
                  <a:tcPr marL="84843" marR="84843" marT="42434" marB="42434" anchor="ctr">
                    <a:lnL>
                      <a:noFill/>
                    </a:lnL>
                    <a:lnR>
                      <a:noFill/>
                    </a:lnR>
                    <a:lnT>
                      <a:noFill/>
                    </a:lnT>
                    <a:lnB>
                      <a:noFill/>
                    </a:lnB>
                    <a:noFill/>
                  </a:tcPr>
                </a:tc>
                <a:tc>
                  <a:txBody>
                    <a:bodyPr/>
                    <a:lstStyle/>
                    <a:p>
                      <a:r>
                        <a:rPr lang="en-IN" sz="1700"/>
                        <a:t>Voice, SMS</a:t>
                      </a:r>
                    </a:p>
                  </a:txBody>
                  <a:tcPr marL="84843" marR="84843" marT="42434" marB="42434" anchor="ctr">
                    <a:lnL>
                      <a:noFill/>
                    </a:lnL>
                    <a:lnR>
                      <a:noFill/>
                    </a:lnR>
                    <a:lnT>
                      <a:noFill/>
                    </a:lnT>
                    <a:lnB>
                      <a:noFill/>
                    </a:lnB>
                    <a:noFill/>
                  </a:tcPr>
                </a:tc>
                <a:tc>
                  <a:txBody>
                    <a:bodyPr/>
                    <a:lstStyle/>
                    <a:p>
                      <a:r>
                        <a:rPr lang="en-IN" sz="1700"/>
                        <a:t>Airtel, Vi, BSNL</a:t>
                      </a:r>
                    </a:p>
                  </a:txBody>
                  <a:tcPr marL="84843" marR="84843" marT="42434" marB="42434" anchor="ctr">
                    <a:lnL>
                      <a:noFill/>
                    </a:lnL>
                    <a:lnR>
                      <a:noFill/>
                    </a:lnR>
                    <a:lnT>
                      <a:noFill/>
                    </a:lnT>
                    <a:lnB>
                      <a:noFill/>
                    </a:lnB>
                    <a:noFill/>
                  </a:tcPr>
                </a:tc>
                <a:extLst>
                  <a:ext uri="{0D108BD9-81ED-4DB2-BD59-A6C34878D82A}">
                    <a16:rowId xmlns:a16="http://schemas.microsoft.com/office/drawing/2014/main" val="10001"/>
                  </a:ext>
                </a:extLst>
              </a:tr>
              <a:tr h="603193">
                <a:tc>
                  <a:txBody>
                    <a:bodyPr/>
                    <a:lstStyle/>
                    <a:p>
                      <a:r>
                        <a:rPr lang="en-IN" sz="1700"/>
                        <a:t>3G</a:t>
                      </a:r>
                    </a:p>
                  </a:txBody>
                  <a:tcPr marL="84843" marR="84843" marT="42434" marB="42434" anchor="ctr">
                    <a:lnL>
                      <a:noFill/>
                    </a:lnL>
                    <a:lnR>
                      <a:noFill/>
                    </a:lnR>
                    <a:lnT>
                      <a:noFill/>
                    </a:lnT>
                    <a:lnB>
                      <a:noFill/>
                    </a:lnB>
                    <a:noFill/>
                  </a:tcPr>
                </a:tc>
                <a:tc>
                  <a:txBody>
                    <a:bodyPr/>
                    <a:lstStyle/>
                    <a:p>
                      <a:r>
                        <a:rPr lang="en-IN" sz="1700"/>
                        <a:t>2100 MHz</a:t>
                      </a:r>
                    </a:p>
                  </a:txBody>
                  <a:tcPr marL="84843" marR="84843" marT="42434" marB="42434" anchor="ctr">
                    <a:lnL>
                      <a:noFill/>
                    </a:lnL>
                    <a:lnR>
                      <a:noFill/>
                    </a:lnR>
                    <a:lnT>
                      <a:noFill/>
                    </a:lnT>
                    <a:lnB>
                      <a:noFill/>
                    </a:lnB>
                    <a:noFill/>
                  </a:tcPr>
                </a:tc>
                <a:tc>
                  <a:txBody>
                    <a:bodyPr/>
                    <a:lstStyle/>
                    <a:p>
                      <a:r>
                        <a:rPr lang="en-IN" sz="1700"/>
                        <a:t>UMTS</a:t>
                      </a:r>
                    </a:p>
                  </a:txBody>
                  <a:tcPr marL="84843" marR="84843" marT="42434" marB="42434" anchor="ctr">
                    <a:lnL>
                      <a:noFill/>
                    </a:lnL>
                    <a:lnR>
                      <a:noFill/>
                    </a:lnR>
                    <a:lnT>
                      <a:noFill/>
                    </a:lnT>
                    <a:lnB>
                      <a:noFill/>
                    </a:lnB>
                    <a:noFill/>
                  </a:tcPr>
                </a:tc>
                <a:tc>
                  <a:txBody>
                    <a:bodyPr/>
                    <a:lstStyle/>
                    <a:p>
                      <a:r>
                        <a:rPr lang="en-IN" sz="1700"/>
                        <a:t>Legacy Internet</a:t>
                      </a:r>
                    </a:p>
                  </a:txBody>
                  <a:tcPr marL="84843" marR="84843" marT="42434" marB="42434" anchor="ctr">
                    <a:lnL>
                      <a:noFill/>
                    </a:lnL>
                    <a:lnR>
                      <a:noFill/>
                    </a:lnR>
                    <a:lnT>
                      <a:noFill/>
                    </a:lnT>
                    <a:lnB>
                      <a:noFill/>
                    </a:lnB>
                    <a:noFill/>
                  </a:tcPr>
                </a:tc>
                <a:tc>
                  <a:txBody>
                    <a:bodyPr/>
                    <a:lstStyle/>
                    <a:p>
                      <a:r>
                        <a:rPr lang="en-IN" sz="1700"/>
                        <a:t>(Phasing out)</a:t>
                      </a:r>
                    </a:p>
                  </a:txBody>
                  <a:tcPr marL="84843" marR="84843" marT="42434" marB="42434" anchor="ctr">
                    <a:lnL>
                      <a:noFill/>
                    </a:lnL>
                    <a:lnR>
                      <a:noFill/>
                    </a:lnR>
                    <a:lnT>
                      <a:noFill/>
                    </a:lnT>
                    <a:lnB>
                      <a:noFill/>
                    </a:lnB>
                    <a:noFill/>
                  </a:tcPr>
                </a:tc>
                <a:extLst>
                  <a:ext uri="{0D108BD9-81ED-4DB2-BD59-A6C34878D82A}">
                    <a16:rowId xmlns:a16="http://schemas.microsoft.com/office/drawing/2014/main" val="10002"/>
                  </a:ext>
                </a:extLst>
              </a:tr>
              <a:tr h="603193">
                <a:tc>
                  <a:txBody>
                    <a:bodyPr/>
                    <a:lstStyle/>
                    <a:p>
                      <a:r>
                        <a:rPr lang="en-IN" sz="1700"/>
                        <a:t>4G</a:t>
                      </a:r>
                    </a:p>
                  </a:txBody>
                  <a:tcPr marL="84843" marR="84843" marT="42434" marB="42434" anchor="ctr">
                    <a:lnL>
                      <a:noFill/>
                    </a:lnL>
                    <a:lnR>
                      <a:noFill/>
                    </a:lnR>
                    <a:lnT>
                      <a:noFill/>
                    </a:lnT>
                    <a:lnB>
                      <a:noFill/>
                    </a:lnB>
                    <a:noFill/>
                  </a:tcPr>
                </a:tc>
                <a:tc>
                  <a:txBody>
                    <a:bodyPr/>
                    <a:lstStyle/>
                    <a:p>
                      <a:r>
                        <a:rPr lang="en-IN" sz="1700"/>
                        <a:t>850 / 1800 / 2300 MHz</a:t>
                      </a:r>
                    </a:p>
                  </a:txBody>
                  <a:tcPr marL="84843" marR="84843" marT="42434" marB="42434" anchor="ctr">
                    <a:lnL>
                      <a:noFill/>
                    </a:lnL>
                    <a:lnR>
                      <a:noFill/>
                    </a:lnR>
                    <a:lnT>
                      <a:noFill/>
                    </a:lnT>
                    <a:lnB>
                      <a:noFill/>
                    </a:lnB>
                    <a:noFill/>
                  </a:tcPr>
                </a:tc>
                <a:tc>
                  <a:txBody>
                    <a:bodyPr/>
                    <a:lstStyle/>
                    <a:p>
                      <a:r>
                        <a:rPr lang="en-IN" sz="1700"/>
                        <a:t>Bands 5/3/40</a:t>
                      </a:r>
                    </a:p>
                  </a:txBody>
                  <a:tcPr marL="84843" marR="84843" marT="42434" marB="42434" anchor="ctr">
                    <a:lnL>
                      <a:noFill/>
                    </a:lnL>
                    <a:lnR>
                      <a:noFill/>
                    </a:lnR>
                    <a:lnT>
                      <a:noFill/>
                    </a:lnT>
                    <a:lnB>
                      <a:noFill/>
                    </a:lnB>
                    <a:noFill/>
                  </a:tcPr>
                </a:tc>
                <a:tc>
                  <a:txBody>
                    <a:bodyPr/>
                    <a:lstStyle/>
                    <a:p>
                      <a:r>
                        <a:rPr lang="en-IN" sz="1700"/>
                        <a:t>High-speed Internet</a:t>
                      </a:r>
                    </a:p>
                  </a:txBody>
                  <a:tcPr marL="84843" marR="84843" marT="42434" marB="42434" anchor="ctr">
                    <a:lnL>
                      <a:noFill/>
                    </a:lnL>
                    <a:lnR>
                      <a:noFill/>
                    </a:lnR>
                    <a:lnT>
                      <a:noFill/>
                    </a:lnT>
                    <a:lnB>
                      <a:noFill/>
                    </a:lnB>
                    <a:noFill/>
                  </a:tcPr>
                </a:tc>
                <a:tc>
                  <a:txBody>
                    <a:bodyPr/>
                    <a:lstStyle/>
                    <a:p>
                      <a:r>
                        <a:rPr lang="en-IN" sz="1700"/>
                        <a:t>Jio, Airtel, Vi, BSNL</a:t>
                      </a:r>
                    </a:p>
                  </a:txBody>
                  <a:tcPr marL="84843" marR="84843" marT="42434" marB="42434" anchor="ctr">
                    <a:lnL>
                      <a:noFill/>
                    </a:lnL>
                    <a:lnR>
                      <a:noFill/>
                    </a:lnR>
                    <a:lnT>
                      <a:noFill/>
                    </a:lnT>
                    <a:lnB>
                      <a:noFill/>
                    </a:lnB>
                    <a:noFill/>
                  </a:tcPr>
                </a:tc>
                <a:extLst>
                  <a:ext uri="{0D108BD9-81ED-4DB2-BD59-A6C34878D82A}">
                    <a16:rowId xmlns:a16="http://schemas.microsoft.com/office/drawing/2014/main" val="10003"/>
                  </a:ext>
                </a:extLst>
              </a:tr>
              <a:tr h="603193">
                <a:tc>
                  <a:txBody>
                    <a:bodyPr/>
                    <a:lstStyle/>
                    <a:p>
                      <a:r>
                        <a:rPr lang="en-IN" sz="1700"/>
                        <a:t>5G</a:t>
                      </a:r>
                    </a:p>
                  </a:txBody>
                  <a:tcPr marL="84843" marR="84843" marT="42434" marB="42434" anchor="ctr">
                    <a:lnL>
                      <a:noFill/>
                    </a:lnL>
                    <a:lnR>
                      <a:noFill/>
                    </a:lnR>
                    <a:lnT>
                      <a:noFill/>
                    </a:lnT>
                    <a:lnB>
                      <a:noFill/>
                    </a:lnB>
                    <a:noFill/>
                  </a:tcPr>
                </a:tc>
                <a:tc>
                  <a:txBody>
                    <a:bodyPr/>
                    <a:lstStyle/>
                    <a:p>
                      <a:r>
                        <a:rPr lang="en-IN" sz="1700"/>
                        <a:t>700 MHz</a:t>
                      </a:r>
                    </a:p>
                  </a:txBody>
                  <a:tcPr marL="84843" marR="84843" marT="42434" marB="42434" anchor="ctr">
                    <a:lnL>
                      <a:noFill/>
                    </a:lnL>
                    <a:lnR>
                      <a:noFill/>
                    </a:lnR>
                    <a:lnT>
                      <a:noFill/>
                    </a:lnT>
                    <a:lnB>
                      <a:noFill/>
                    </a:lnB>
                    <a:noFill/>
                  </a:tcPr>
                </a:tc>
                <a:tc>
                  <a:txBody>
                    <a:bodyPr/>
                    <a:lstStyle/>
                    <a:p>
                      <a:r>
                        <a:rPr lang="en-IN" sz="1700"/>
                        <a:t>n28</a:t>
                      </a:r>
                    </a:p>
                  </a:txBody>
                  <a:tcPr marL="84843" marR="84843" marT="42434" marB="42434" anchor="ctr">
                    <a:lnL>
                      <a:noFill/>
                    </a:lnL>
                    <a:lnR>
                      <a:noFill/>
                    </a:lnR>
                    <a:lnT>
                      <a:noFill/>
                    </a:lnT>
                    <a:lnB>
                      <a:noFill/>
                    </a:lnB>
                    <a:noFill/>
                  </a:tcPr>
                </a:tc>
                <a:tc>
                  <a:txBody>
                    <a:bodyPr/>
                    <a:lstStyle/>
                    <a:p>
                      <a:r>
                        <a:rPr lang="en-IN" sz="1700"/>
                        <a:t>Rural coverage</a:t>
                      </a:r>
                    </a:p>
                  </a:txBody>
                  <a:tcPr marL="84843" marR="84843" marT="42434" marB="42434" anchor="ctr">
                    <a:lnL>
                      <a:noFill/>
                    </a:lnL>
                    <a:lnR>
                      <a:noFill/>
                    </a:lnR>
                    <a:lnT>
                      <a:noFill/>
                    </a:lnT>
                    <a:lnB>
                      <a:noFill/>
                    </a:lnB>
                    <a:noFill/>
                  </a:tcPr>
                </a:tc>
                <a:tc>
                  <a:txBody>
                    <a:bodyPr/>
                    <a:lstStyle/>
                    <a:p>
                      <a:r>
                        <a:rPr lang="en-IN" sz="1700"/>
                        <a:t>Jio</a:t>
                      </a:r>
                    </a:p>
                  </a:txBody>
                  <a:tcPr marL="84843" marR="84843" marT="42434" marB="42434" anchor="ctr">
                    <a:lnL>
                      <a:noFill/>
                    </a:lnL>
                    <a:lnR>
                      <a:noFill/>
                    </a:lnR>
                    <a:lnT>
                      <a:noFill/>
                    </a:lnT>
                    <a:lnB>
                      <a:noFill/>
                    </a:lnB>
                    <a:noFill/>
                  </a:tcPr>
                </a:tc>
                <a:extLst>
                  <a:ext uri="{0D108BD9-81ED-4DB2-BD59-A6C34878D82A}">
                    <a16:rowId xmlns:a16="http://schemas.microsoft.com/office/drawing/2014/main" val="10004"/>
                  </a:ext>
                </a:extLst>
              </a:tr>
              <a:tr h="603193">
                <a:tc>
                  <a:txBody>
                    <a:bodyPr/>
                    <a:lstStyle/>
                    <a:p>
                      <a:endParaRPr lang="en-IN" sz="1700"/>
                    </a:p>
                  </a:txBody>
                  <a:tcPr marL="84843" marR="84843" marT="42434" marB="42434" anchor="ctr">
                    <a:lnL>
                      <a:noFill/>
                    </a:lnL>
                    <a:lnR>
                      <a:noFill/>
                    </a:lnR>
                    <a:lnT>
                      <a:noFill/>
                    </a:lnT>
                    <a:lnB>
                      <a:noFill/>
                    </a:lnB>
                    <a:noFill/>
                  </a:tcPr>
                </a:tc>
                <a:tc>
                  <a:txBody>
                    <a:bodyPr/>
                    <a:lstStyle/>
                    <a:p>
                      <a:r>
                        <a:rPr lang="en-IN" sz="1700"/>
                        <a:t>3300–3670 MHz</a:t>
                      </a:r>
                    </a:p>
                  </a:txBody>
                  <a:tcPr marL="84843" marR="84843" marT="42434" marB="42434" anchor="ctr">
                    <a:lnL>
                      <a:noFill/>
                    </a:lnL>
                    <a:lnR>
                      <a:noFill/>
                    </a:lnR>
                    <a:lnT>
                      <a:noFill/>
                    </a:lnT>
                    <a:lnB>
                      <a:noFill/>
                    </a:lnB>
                    <a:noFill/>
                  </a:tcPr>
                </a:tc>
                <a:tc>
                  <a:txBody>
                    <a:bodyPr/>
                    <a:lstStyle/>
                    <a:p>
                      <a:r>
                        <a:rPr lang="en-IN" sz="1700"/>
                        <a:t>n78</a:t>
                      </a:r>
                    </a:p>
                  </a:txBody>
                  <a:tcPr marL="84843" marR="84843" marT="42434" marB="42434" anchor="ctr">
                    <a:lnL>
                      <a:noFill/>
                    </a:lnL>
                    <a:lnR>
                      <a:noFill/>
                    </a:lnR>
                    <a:lnT>
                      <a:noFill/>
                    </a:lnT>
                    <a:lnB>
                      <a:noFill/>
                    </a:lnB>
                    <a:noFill/>
                  </a:tcPr>
                </a:tc>
                <a:tc>
                  <a:txBody>
                    <a:bodyPr/>
                    <a:lstStyle/>
                    <a:p>
                      <a:r>
                        <a:rPr lang="en-IN" sz="1700"/>
                        <a:t>Main 5G band</a:t>
                      </a:r>
                    </a:p>
                  </a:txBody>
                  <a:tcPr marL="84843" marR="84843" marT="42434" marB="42434" anchor="ctr">
                    <a:lnL>
                      <a:noFill/>
                    </a:lnL>
                    <a:lnR>
                      <a:noFill/>
                    </a:lnR>
                    <a:lnT>
                      <a:noFill/>
                    </a:lnT>
                    <a:lnB>
                      <a:noFill/>
                    </a:lnB>
                    <a:noFill/>
                  </a:tcPr>
                </a:tc>
                <a:tc>
                  <a:txBody>
                    <a:bodyPr/>
                    <a:lstStyle/>
                    <a:p>
                      <a:r>
                        <a:rPr lang="en-IN" sz="1700"/>
                        <a:t>Jio, Airtel, Vi</a:t>
                      </a:r>
                    </a:p>
                  </a:txBody>
                  <a:tcPr marL="84843" marR="84843" marT="42434" marB="42434" anchor="ctr">
                    <a:lnL>
                      <a:noFill/>
                    </a:lnL>
                    <a:lnR>
                      <a:noFill/>
                    </a:lnR>
                    <a:lnT>
                      <a:noFill/>
                    </a:lnT>
                    <a:lnB>
                      <a:noFill/>
                    </a:lnB>
                    <a:noFill/>
                  </a:tcPr>
                </a:tc>
                <a:extLst>
                  <a:ext uri="{0D108BD9-81ED-4DB2-BD59-A6C34878D82A}">
                    <a16:rowId xmlns:a16="http://schemas.microsoft.com/office/drawing/2014/main" val="10005"/>
                  </a:ext>
                </a:extLst>
              </a:tr>
              <a:tr h="862356">
                <a:tc>
                  <a:txBody>
                    <a:bodyPr/>
                    <a:lstStyle/>
                    <a:p>
                      <a:endParaRPr lang="en-IN" sz="1700"/>
                    </a:p>
                  </a:txBody>
                  <a:tcPr marL="84843" marR="84843" marT="42434" marB="42434" anchor="ctr">
                    <a:lnL>
                      <a:noFill/>
                    </a:lnL>
                    <a:lnR>
                      <a:noFill/>
                    </a:lnR>
                    <a:lnT>
                      <a:noFill/>
                    </a:lnT>
                    <a:lnB>
                      <a:noFill/>
                    </a:lnB>
                    <a:noFill/>
                  </a:tcPr>
                </a:tc>
                <a:tc>
                  <a:txBody>
                    <a:bodyPr/>
                    <a:lstStyle/>
                    <a:p>
                      <a:r>
                        <a:rPr lang="en-IN" sz="1700"/>
                        <a:t>26 GHz</a:t>
                      </a:r>
                    </a:p>
                  </a:txBody>
                  <a:tcPr marL="84843" marR="84843" marT="42434" marB="42434" anchor="ctr">
                    <a:lnL>
                      <a:noFill/>
                    </a:lnL>
                    <a:lnR>
                      <a:noFill/>
                    </a:lnR>
                    <a:lnT>
                      <a:noFill/>
                    </a:lnT>
                    <a:lnB>
                      <a:noFill/>
                    </a:lnB>
                    <a:noFill/>
                  </a:tcPr>
                </a:tc>
                <a:tc>
                  <a:txBody>
                    <a:bodyPr/>
                    <a:lstStyle/>
                    <a:p>
                      <a:r>
                        <a:rPr lang="en-IN" sz="1700"/>
                        <a:t>n258</a:t>
                      </a:r>
                    </a:p>
                  </a:txBody>
                  <a:tcPr marL="84843" marR="84843" marT="42434" marB="42434" anchor="ctr">
                    <a:lnL>
                      <a:noFill/>
                    </a:lnL>
                    <a:lnR>
                      <a:noFill/>
                    </a:lnR>
                    <a:lnT>
                      <a:noFill/>
                    </a:lnT>
                    <a:lnB>
                      <a:noFill/>
                    </a:lnB>
                    <a:noFill/>
                  </a:tcPr>
                </a:tc>
                <a:tc>
                  <a:txBody>
                    <a:bodyPr/>
                    <a:lstStyle/>
                    <a:p>
                      <a:r>
                        <a:rPr lang="en-IN" sz="1700"/>
                        <a:t>Ultra-high speed (mmWave)</a:t>
                      </a:r>
                    </a:p>
                  </a:txBody>
                  <a:tcPr marL="84843" marR="84843" marT="42434" marB="42434" anchor="ctr">
                    <a:lnL>
                      <a:noFill/>
                    </a:lnL>
                    <a:lnR>
                      <a:noFill/>
                    </a:lnR>
                    <a:lnT>
                      <a:noFill/>
                    </a:lnT>
                    <a:lnB>
                      <a:noFill/>
                    </a:lnB>
                    <a:noFill/>
                  </a:tcPr>
                </a:tc>
                <a:tc>
                  <a:txBody>
                    <a:bodyPr/>
                    <a:lstStyle/>
                    <a:p>
                      <a:r>
                        <a:rPr lang="en-IN" sz="1700" dirty="0"/>
                        <a:t>Private/Enterprise use</a:t>
                      </a:r>
                    </a:p>
                  </a:txBody>
                  <a:tcPr marL="84843" marR="84843" marT="42434" marB="42434" anchor="ctr">
                    <a:lnL>
                      <a:noFill/>
                    </a:lnL>
                    <a:lnR>
                      <a:noFill/>
                    </a:lnR>
                    <a:lnT>
                      <a:noFill/>
                    </a:lnT>
                    <a:lnB>
                      <a:noFill/>
                    </a:lnB>
                    <a:noFill/>
                  </a:tcPr>
                </a:tc>
                <a:extLst>
                  <a:ext uri="{0D108BD9-81ED-4DB2-BD59-A6C34878D82A}">
                    <a16:rowId xmlns:a16="http://schemas.microsoft.com/office/drawing/2014/main" val="10006"/>
                  </a:ext>
                </a:extLst>
              </a:tr>
            </a:tbl>
          </a:graphicData>
        </a:graphic>
      </p:graphicFrame>
      <p:sp>
        <p:nvSpPr>
          <p:cNvPr id="22566" name="TextBox 19">
            <a:extLst>
              <a:ext uri="{FF2B5EF4-FFF2-40B4-BE49-F238E27FC236}">
                <a16:creationId xmlns:a16="http://schemas.microsoft.com/office/drawing/2014/main" id="{C80C2F03-8C5D-E8F7-90FF-820CA1ED338E}"/>
              </a:ext>
            </a:extLst>
          </p:cNvPr>
          <p:cNvSpPr txBox="1">
            <a:spLocks noChangeArrowheads="1"/>
          </p:cNvSpPr>
          <p:nvPr/>
        </p:nvSpPr>
        <p:spPr bwMode="auto">
          <a:xfrm>
            <a:off x="754063" y="692150"/>
            <a:ext cx="457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b="1" u="sng"/>
              <a:t>Mobile Frequency Bands in India</a:t>
            </a:r>
            <a:endParaRPr lang="en-IN" altLang="en-US" b="1" u="sng"/>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519D088F-D229-C806-B2F0-316797DD8A74}"/>
              </a:ext>
            </a:extLst>
          </p:cNvPr>
          <p:cNvSpPr>
            <a:spLocks noGrp="1" noChangeArrowheads="1"/>
          </p:cNvSpPr>
          <p:nvPr>
            <p:ph type="title"/>
          </p:nvPr>
        </p:nvSpPr>
        <p:spPr>
          <a:xfrm>
            <a:off x="457200" y="274638"/>
            <a:ext cx="8229600" cy="411162"/>
          </a:xfrm>
        </p:spPr>
        <p:txBody>
          <a:bodyPr/>
          <a:lstStyle/>
          <a:p>
            <a:pPr eaLnBrk="1" hangingPunct="1"/>
            <a:r>
              <a:rPr lang="en-US" altLang="en-US" sz="2400"/>
              <a:t>Cordless handsets</a:t>
            </a:r>
          </a:p>
        </p:txBody>
      </p:sp>
      <p:sp>
        <p:nvSpPr>
          <p:cNvPr id="23555" name="Rectangle 3">
            <a:extLst>
              <a:ext uri="{FF2B5EF4-FFF2-40B4-BE49-F238E27FC236}">
                <a16:creationId xmlns:a16="http://schemas.microsoft.com/office/drawing/2014/main" id="{6F6B8908-7662-30E9-707E-FA5FD5296CD3}"/>
              </a:ext>
            </a:extLst>
          </p:cNvPr>
          <p:cNvSpPr>
            <a:spLocks noGrp="1" noChangeArrowheads="1"/>
          </p:cNvSpPr>
          <p:nvPr>
            <p:ph sz="half" idx="1"/>
          </p:nvPr>
        </p:nvSpPr>
        <p:spPr>
          <a:xfrm>
            <a:off x="304800" y="2286000"/>
            <a:ext cx="8229600" cy="2185988"/>
          </a:xfrm>
        </p:spPr>
        <p:txBody>
          <a:bodyPr/>
          <a:lstStyle/>
          <a:p>
            <a:pPr eaLnBrk="1" hangingPunct="1"/>
            <a:endParaRPr lang="en-US" altLang="en-US" sz="2800"/>
          </a:p>
        </p:txBody>
      </p:sp>
      <p:pic>
        <p:nvPicPr>
          <p:cNvPr id="23556" name="Picture 4" descr="F1_4">
            <a:extLst>
              <a:ext uri="{FF2B5EF4-FFF2-40B4-BE49-F238E27FC236}">
                <a16:creationId xmlns:a16="http://schemas.microsoft.com/office/drawing/2014/main" id="{09EC450D-FCDA-9CEC-8E34-4EE75B7329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05000"/>
            <a:ext cx="84582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85B18C24-EDF5-B195-C326-3284871C131B}"/>
              </a:ext>
            </a:extLst>
          </p:cNvPr>
          <p:cNvSpPr txBox="1">
            <a:spLocks/>
          </p:cNvSpPr>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cs typeface="Arial" charset="0"/>
              </a:defRPr>
            </a:lvl2pPr>
            <a:lvl3pPr algn="l" rtl="0" eaLnBrk="0" fontAlgn="base" hangingPunct="0">
              <a:spcBef>
                <a:spcPct val="0"/>
              </a:spcBef>
              <a:spcAft>
                <a:spcPct val="0"/>
              </a:spcAft>
              <a:defRPr sz="3900" b="1">
                <a:solidFill>
                  <a:schemeClr val="tx2"/>
                </a:solidFill>
                <a:latin typeface="Arial" charset="0"/>
                <a:cs typeface="Arial" charset="0"/>
              </a:defRPr>
            </a:lvl3pPr>
            <a:lvl4pPr algn="l" rtl="0" eaLnBrk="0" fontAlgn="base" hangingPunct="0">
              <a:spcBef>
                <a:spcPct val="0"/>
              </a:spcBef>
              <a:spcAft>
                <a:spcPct val="0"/>
              </a:spcAft>
              <a:defRPr sz="3900" b="1">
                <a:solidFill>
                  <a:schemeClr val="tx2"/>
                </a:solidFill>
                <a:latin typeface="Arial" charset="0"/>
                <a:cs typeface="Arial" charset="0"/>
              </a:defRPr>
            </a:lvl4pPr>
            <a:lvl5pPr algn="l" rtl="0" eaLnBrk="0" fontAlgn="base" hangingPunct="0">
              <a:spcBef>
                <a:spcPct val="0"/>
              </a:spcBef>
              <a:spcAft>
                <a:spcPct val="0"/>
              </a:spcAft>
              <a:defRPr sz="3900" b="1">
                <a:solidFill>
                  <a:schemeClr val="tx2"/>
                </a:solidFill>
                <a:latin typeface="Arial" charset="0"/>
                <a:cs typeface="Arial" charset="0"/>
              </a:defRPr>
            </a:lvl5pPr>
            <a:lvl6pPr marL="457200" algn="l" rtl="0" fontAlgn="base">
              <a:spcBef>
                <a:spcPct val="0"/>
              </a:spcBef>
              <a:spcAft>
                <a:spcPct val="0"/>
              </a:spcAft>
              <a:defRPr sz="3900" b="1">
                <a:solidFill>
                  <a:schemeClr val="tx2"/>
                </a:solidFill>
                <a:latin typeface="Arial" charset="0"/>
                <a:cs typeface="Arial" charset="0"/>
              </a:defRPr>
            </a:lvl6pPr>
            <a:lvl7pPr marL="914400" algn="l" rtl="0" fontAlgn="base">
              <a:spcBef>
                <a:spcPct val="0"/>
              </a:spcBef>
              <a:spcAft>
                <a:spcPct val="0"/>
              </a:spcAft>
              <a:defRPr sz="3900" b="1">
                <a:solidFill>
                  <a:schemeClr val="tx2"/>
                </a:solidFill>
                <a:latin typeface="Arial" charset="0"/>
                <a:cs typeface="Arial" charset="0"/>
              </a:defRPr>
            </a:lvl7pPr>
            <a:lvl8pPr marL="1371600" algn="l" rtl="0" fontAlgn="base">
              <a:spcBef>
                <a:spcPct val="0"/>
              </a:spcBef>
              <a:spcAft>
                <a:spcPct val="0"/>
              </a:spcAft>
              <a:defRPr sz="3900" b="1">
                <a:solidFill>
                  <a:schemeClr val="tx2"/>
                </a:solidFill>
                <a:latin typeface="Arial" charset="0"/>
                <a:cs typeface="Arial" charset="0"/>
              </a:defRPr>
            </a:lvl8pPr>
            <a:lvl9pPr marL="1828800" algn="l" rtl="0" fontAlgn="base">
              <a:spcBef>
                <a:spcPct val="0"/>
              </a:spcBef>
              <a:spcAft>
                <a:spcPct val="0"/>
              </a:spcAft>
              <a:defRPr sz="3900" b="1">
                <a:solidFill>
                  <a:schemeClr val="tx2"/>
                </a:solidFill>
                <a:latin typeface="Arial" charset="0"/>
                <a:cs typeface="Arial" charset="0"/>
              </a:defRPr>
            </a:lvl9pPr>
          </a:lstStyle>
          <a:p>
            <a:endParaRPr lang="en-IN" kern="0" dirty="0"/>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E7EFBC10-A742-FFD8-4A9F-09F1F67D6F80}"/>
              </a:ext>
            </a:extLst>
          </p:cNvPr>
          <p:cNvSpPr>
            <a:spLocks noGrp="1" noChangeArrowheads="1"/>
          </p:cNvSpPr>
          <p:nvPr>
            <p:ph type="title"/>
          </p:nvPr>
        </p:nvSpPr>
        <p:spPr>
          <a:xfrm>
            <a:off x="457200" y="274638"/>
            <a:ext cx="8229600" cy="563562"/>
          </a:xfrm>
        </p:spPr>
        <p:txBody>
          <a:bodyPr/>
          <a:lstStyle/>
          <a:p>
            <a:pPr eaLnBrk="1" hangingPunct="1"/>
            <a:r>
              <a:rPr lang="en-US" altLang="en-US" sz="1600"/>
              <a:t>Wide area Paging system</a:t>
            </a:r>
          </a:p>
        </p:txBody>
      </p:sp>
      <p:pic>
        <p:nvPicPr>
          <p:cNvPr id="25603" name="Picture 3" descr="F1_3">
            <a:extLst>
              <a:ext uri="{FF2B5EF4-FFF2-40B4-BE49-F238E27FC236}">
                <a16:creationId xmlns:a16="http://schemas.microsoft.com/office/drawing/2014/main" id="{FBC24EC8-B436-89B4-DFDA-5ED9043B64E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457200" y="1398588"/>
            <a:ext cx="7543800" cy="5078412"/>
          </a:xfrm>
          <a:noFill/>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a:extLst>
              <a:ext uri="{FF2B5EF4-FFF2-40B4-BE49-F238E27FC236}">
                <a16:creationId xmlns:a16="http://schemas.microsoft.com/office/drawing/2014/main" id="{4A235AD1-A508-581A-68EF-512DAB3C3228}"/>
              </a:ext>
            </a:extLst>
          </p:cNvPr>
          <p:cNvSpPr>
            <a:spLocks noGrp="1" noChangeArrowheads="1"/>
          </p:cNvSpPr>
          <p:nvPr>
            <p:ph type="title"/>
          </p:nvPr>
        </p:nvSpPr>
        <p:spPr/>
        <p:txBody>
          <a:bodyPr/>
          <a:lstStyle/>
          <a:p>
            <a:pPr eaLnBrk="1" hangingPunct="1"/>
            <a:r>
              <a:rPr lang="en-US" altLang="en-US"/>
              <a:t>The AMPS System</a:t>
            </a:r>
          </a:p>
        </p:txBody>
      </p:sp>
      <p:sp>
        <p:nvSpPr>
          <p:cNvPr id="252931" name="Rectangle 3">
            <a:extLst>
              <a:ext uri="{FF2B5EF4-FFF2-40B4-BE49-F238E27FC236}">
                <a16:creationId xmlns:a16="http://schemas.microsoft.com/office/drawing/2014/main" id="{3DC51855-8756-0B48-61B1-A6A265966D93}"/>
              </a:ext>
            </a:extLst>
          </p:cNvPr>
          <p:cNvSpPr>
            <a:spLocks noGrp="1" noChangeArrowheads="1"/>
          </p:cNvSpPr>
          <p:nvPr>
            <p:ph type="body" idx="1"/>
          </p:nvPr>
        </p:nvSpPr>
        <p:spPr/>
        <p:txBody>
          <a:bodyPr/>
          <a:lstStyle/>
          <a:p>
            <a:pPr eaLnBrk="1" hangingPunct="1">
              <a:lnSpc>
                <a:spcPct val="90000"/>
              </a:lnSpc>
            </a:pPr>
            <a:r>
              <a:rPr lang="en-US" altLang="en-US" sz="1950"/>
              <a:t>AMPS uses FDMA:  a service provider is given license to 832 frequencies to use across a geographic region, say a city.</a:t>
            </a:r>
          </a:p>
          <a:p>
            <a:pPr eaLnBrk="1" hangingPunct="1">
              <a:lnSpc>
                <a:spcPct val="90000"/>
              </a:lnSpc>
            </a:pPr>
            <a:endParaRPr lang="en-US" altLang="en-US" sz="1950"/>
          </a:p>
          <a:p>
            <a:pPr eaLnBrk="1" hangingPunct="1">
              <a:lnSpc>
                <a:spcPct val="90000"/>
              </a:lnSpc>
            </a:pPr>
            <a:r>
              <a:rPr lang="en-US" altLang="en-US" sz="1950"/>
              <a:t>Service provider chops up the city into cells.</a:t>
            </a:r>
          </a:p>
          <a:p>
            <a:pPr eaLnBrk="1" hangingPunct="1">
              <a:lnSpc>
                <a:spcPct val="90000"/>
              </a:lnSpc>
            </a:pPr>
            <a:endParaRPr lang="en-US" altLang="en-US" sz="1950"/>
          </a:p>
          <a:p>
            <a:pPr eaLnBrk="1" hangingPunct="1">
              <a:lnSpc>
                <a:spcPct val="90000"/>
              </a:lnSpc>
            </a:pPr>
            <a:r>
              <a:rPr lang="en-US" altLang="en-US" sz="1950"/>
              <a:t>Each cell is roughly 10 square miles.  </a:t>
            </a:r>
          </a:p>
          <a:p>
            <a:pPr eaLnBrk="1" hangingPunct="1">
              <a:lnSpc>
                <a:spcPct val="90000"/>
              </a:lnSpc>
            </a:pPr>
            <a:endParaRPr lang="en-US" altLang="en-US" sz="1950"/>
          </a:p>
          <a:p>
            <a:pPr eaLnBrk="1" hangingPunct="1">
              <a:lnSpc>
                <a:spcPct val="90000"/>
              </a:lnSpc>
            </a:pPr>
            <a:r>
              <a:rPr lang="en-US" altLang="en-US" sz="1950"/>
              <a:t>Each cell has a base station that consists of a tower and a small building containing radio equipment.</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a:extLst>
              <a:ext uri="{FF2B5EF4-FFF2-40B4-BE49-F238E27FC236}">
                <a16:creationId xmlns:a16="http://schemas.microsoft.com/office/drawing/2014/main" id="{2503BFDA-D711-4B06-1520-9E6B32665FE7}"/>
              </a:ext>
            </a:extLst>
          </p:cNvPr>
          <p:cNvSpPr>
            <a:spLocks noGrp="1" noChangeArrowheads="1"/>
          </p:cNvSpPr>
          <p:nvPr>
            <p:ph type="title"/>
          </p:nvPr>
        </p:nvSpPr>
        <p:spPr/>
        <p:txBody>
          <a:bodyPr/>
          <a:lstStyle/>
          <a:p>
            <a:pPr eaLnBrk="1" hangingPunct="1"/>
            <a:r>
              <a:rPr lang="en-US" altLang="en-US"/>
              <a:t>The AMPS System (Cont’d)</a:t>
            </a:r>
          </a:p>
        </p:txBody>
      </p:sp>
      <p:sp>
        <p:nvSpPr>
          <p:cNvPr id="253955" name="Rectangle 3">
            <a:extLst>
              <a:ext uri="{FF2B5EF4-FFF2-40B4-BE49-F238E27FC236}">
                <a16:creationId xmlns:a16="http://schemas.microsoft.com/office/drawing/2014/main" id="{359646FF-8F30-8ABB-E65D-8A7302712AE5}"/>
              </a:ext>
            </a:extLst>
          </p:cNvPr>
          <p:cNvSpPr>
            <a:spLocks noGrp="1" noChangeArrowheads="1"/>
          </p:cNvSpPr>
          <p:nvPr>
            <p:ph type="body" idx="1"/>
          </p:nvPr>
        </p:nvSpPr>
        <p:spPr/>
        <p:txBody>
          <a:bodyPr/>
          <a:lstStyle/>
          <a:p>
            <a:pPr eaLnBrk="1" hangingPunct="1">
              <a:lnSpc>
                <a:spcPct val="80000"/>
              </a:lnSpc>
            </a:pPr>
            <a:r>
              <a:rPr lang="en-US" altLang="en-US" sz="1950"/>
              <a:t>AMPS uses frequency duplexing, i.e., each cell phone uses one frequency to transmit on and another frequency to receive on.</a:t>
            </a:r>
          </a:p>
          <a:p>
            <a:pPr eaLnBrk="1" hangingPunct="1">
              <a:lnSpc>
                <a:spcPct val="80000"/>
              </a:lnSpc>
            </a:pPr>
            <a:endParaRPr lang="en-US" altLang="en-US" sz="1950"/>
          </a:p>
          <a:p>
            <a:pPr eaLnBrk="1" hangingPunct="1">
              <a:lnSpc>
                <a:spcPct val="80000"/>
              </a:lnSpc>
            </a:pPr>
            <a:r>
              <a:rPr lang="en-US" altLang="en-US" sz="1950"/>
              <a:t>Total 832 channels are divided into half.  </a:t>
            </a:r>
          </a:p>
          <a:p>
            <a:pPr eaLnBrk="1" hangingPunct="1">
              <a:lnSpc>
                <a:spcPct val="80000"/>
              </a:lnSpc>
            </a:pPr>
            <a:endParaRPr lang="en-US" altLang="en-US" sz="1950"/>
          </a:p>
          <a:p>
            <a:pPr eaLnBrk="1" hangingPunct="1">
              <a:lnSpc>
                <a:spcPct val="80000"/>
              </a:lnSpc>
            </a:pPr>
            <a:r>
              <a:rPr lang="en-US" altLang="en-US" sz="1950"/>
              <a:t>One half is used on the uplink, i.e., used by cell phones to transmit to the base station.</a:t>
            </a:r>
          </a:p>
          <a:p>
            <a:pPr eaLnBrk="1" hangingPunct="1">
              <a:lnSpc>
                <a:spcPct val="80000"/>
              </a:lnSpc>
            </a:pPr>
            <a:endParaRPr lang="en-US" altLang="en-US" sz="1950"/>
          </a:p>
          <a:p>
            <a:pPr eaLnBrk="1" hangingPunct="1">
              <a:lnSpc>
                <a:spcPct val="80000"/>
              </a:lnSpc>
            </a:pPr>
            <a:r>
              <a:rPr lang="en-US" altLang="en-US" sz="1950"/>
              <a:t>The other half is used on the downlink, i.e., used by the base to transmit to cell phone users.</a:t>
            </a:r>
          </a:p>
          <a:p>
            <a:pPr eaLnBrk="1" hangingPunct="1">
              <a:lnSpc>
                <a:spcPct val="80000"/>
              </a:lnSpc>
            </a:pPr>
            <a:endParaRPr lang="en-US" altLang="en-US" sz="1950"/>
          </a:p>
          <a:p>
            <a:pPr eaLnBrk="1" hangingPunct="1">
              <a:lnSpc>
                <a:spcPct val="80000"/>
              </a:lnSpc>
            </a:pPr>
            <a:endParaRPr lang="en-US" altLang="en-US" sz="195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a:extLst>
              <a:ext uri="{FF2B5EF4-FFF2-40B4-BE49-F238E27FC236}">
                <a16:creationId xmlns:a16="http://schemas.microsoft.com/office/drawing/2014/main" id="{7EE6E530-F28D-E287-93A7-4D6A1AD3DFE9}"/>
              </a:ext>
            </a:extLst>
          </p:cNvPr>
          <p:cNvSpPr>
            <a:spLocks noGrp="1" noChangeArrowheads="1"/>
          </p:cNvSpPr>
          <p:nvPr>
            <p:ph type="title"/>
          </p:nvPr>
        </p:nvSpPr>
        <p:spPr/>
        <p:txBody>
          <a:bodyPr/>
          <a:lstStyle/>
          <a:p>
            <a:pPr eaLnBrk="1" hangingPunct="1"/>
            <a:r>
              <a:rPr lang="en-US" altLang="en-US"/>
              <a:t>Voice and Control Channels</a:t>
            </a:r>
          </a:p>
        </p:txBody>
      </p:sp>
      <p:sp>
        <p:nvSpPr>
          <p:cNvPr id="254979" name="Rectangle 3">
            <a:extLst>
              <a:ext uri="{FF2B5EF4-FFF2-40B4-BE49-F238E27FC236}">
                <a16:creationId xmlns:a16="http://schemas.microsoft.com/office/drawing/2014/main" id="{DD0A0147-7E01-194D-17E6-3611291382B1}"/>
              </a:ext>
            </a:extLst>
          </p:cNvPr>
          <p:cNvSpPr>
            <a:spLocks noGrp="1" noChangeArrowheads="1"/>
          </p:cNvSpPr>
          <p:nvPr>
            <p:ph type="body" idx="1"/>
          </p:nvPr>
        </p:nvSpPr>
        <p:spPr/>
        <p:txBody>
          <a:bodyPr/>
          <a:lstStyle/>
          <a:p>
            <a:pPr eaLnBrk="1" hangingPunct="1">
              <a:lnSpc>
                <a:spcPct val="90000"/>
              </a:lnSpc>
            </a:pPr>
            <a:r>
              <a:rPr lang="en-US" altLang="en-US" sz="1950"/>
              <a:t>Of the 832/2 = 416 channels, 21 of them used as control channels.</a:t>
            </a:r>
          </a:p>
          <a:p>
            <a:pPr eaLnBrk="1" hangingPunct="1">
              <a:lnSpc>
                <a:spcPct val="90000"/>
              </a:lnSpc>
            </a:pPr>
            <a:endParaRPr lang="en-US" altLang="en-US" sz="1950"/>
          </a:p>
          <a:p>
            <a:pPr eaLnBrk="1" hangingPunct="1">
              <a:lnSpc>
                <a:spcPct val="90000"/>
              </a:lnSpc>
            </a:pPr>
            <a:r>
              <a:rPr lang="en-US" altLang="en-US" sz="1950"/>
              <a:t>This means that there are 416-21=395 voice channels.</a:t>
            </a:r>
          </a:p>
          <a:p>
            <a:pPr eaLnBrk="1" hangingPunct="1">
              <a:lnSpc>
                <a:spcPct val="90000"/>
              </a:lnSpc>
            </a:pPr>
            <a:endParaRPr lang="en-US" altLang="en-US" sz="1950"/>
          </a:p>
          <a:p>
            <a:pPr eaLnBrk="1" hangingPunct="1">
              <a:lnSpc>
                <a:spcPct val="90000"/>
              </a:lnSpc>
            </a:pPr>
            <a:r>
              <a:rPr lang="en-US" altLang="en-US" sz="1950"/>
              <a:t>Now, these voice channels are divided up among the cells based on the frequency reuse.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5">
            <a:extLst>
              <a:ext uri="{FF2B5EF4-FFF2-40B4-BE49-F238E27FC236}">
                <a16:creationId xmlns:a16="http://schemas.microsoft.com/office/drawing/2014/main" id="{9C06C3DB-C882-57C3-23D3-42E5F34A4C7E}"/>
              </a:ext>
            </a:extLst>
          </p:cNvPr>
          <p:cNvSpPr>
            <a:spLocks noGrp="1" noChangeArrowheads="1"/>
          </p:cNvSpPr>
          <p:nvPr>
            <p:ph type="title"/>
          </p:nvPr>
        </p:nvSpPr>
        <p:spPr/>
        <p:txBody>
          <a:bodyPr/>
          <a:lstStyle/>
          <a:p>
            <a:pPr eaLnBrk="1" hangingPunct="1"/>
            <a:r>
              <a:rPr lang="en-US" altLang="en-US"/>
              <a:t>AMPS: Voice Channels</a:t>
            </a:r>
          </a:p>
        </p:txBody>
      </p:sp>
      <p:pic>
        <p:nvPicPr>
          <p:cNvPr id="256003" name="Picture 4" descr="cell-phone-fdma">
            <a:extLst>
              <a:ext uri="{FF2B5EF4-FFF2-40B4-BE49-F238E27FC236}">
                <a16:creationId xmlns:a16="http://schemas.microsoft.com/office/drawing/2014/main" id="{8D613DC9-D0C0-251C-3640-72A0746173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14651" y="2286000"/>
            <a:ext cx="3251597" cy="3286125"/>
          </a:xfrm>
          <a:noFill/>
        </p:spPr>
      </p:pic>
      <p:sp>
        <p:nvSpPr>
          <p:cNvPr id="256004" name="AutoShape 7">
            <a:extLst>
              <a:ext uri="{FF2B5EF4-FFF2-40B4-BE49-F238E27FC236}">
                <a16:creationId xmlns:a16="http://schemas.microsoft.com/office/drawing/2014/main" id="{603046FE-03B5-8EF4-04D2-A0D8994A8245}"/>
              </a:ext>
            </a:extLst>
          </p:cNvPr>
          <p:cNvSpPr>
            <a:spLocks/>
          </p:cNvSpPr>
          <p:nvPr/>
        </p:nvSpPr>
        <p:spPr bwMode="auto">
          <a:xfrm>
            <a:off x="6400800" y="2686050"/>
            <a:ext cx="457200" cy="2228850"/>
          </a:xfrm>
          <a:prstGeom prst="rightBrace">
            <a:avLst>
              <a:gd name="adj1" fmla="val 40625"/>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350"/>
          </a:p>
        </p:txBody>
      </p:sp>
      <p:sp>
        <p:nvSpPr>
          <p:cNvPr id="256005" name="Text Box 8">
            <a:extLst>
              <a:ext uri="{FF2B5EF4-FFF2-40B4-BE49-F238E27FC236}">
                <a16:creationId xmlns:a16="http://schemas.microsoft.com/office/drawing/2014/main" id="{184AE5A1-7D1C-0DDE-A2A0-15C1BDAE142F}"/>
              </a:ext>
            </a:extLst>
          </p:cNvPr>
          <p:cNvSpPr txBox="1">
            <a:spLocks noChangeArrowheads="1"/>
          </p:cNvSpPr>
          <p:nvPr/>
        </p:nvSpPr>
        <p:spPr bwMode="auto">
          <a:xfrm>
            <a:off x="6960394" y="3684985"/>
            <a:ext cx="91563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350"/>
              <a:t>Voice</a:t>
            </a:r>
          </a:p>
          <a:p>
            <a:pPr eaLnBrk="1" hangingPunct="1">
              <a:spcBef>
                <a:spcPct val="0"/>
              </a:spcBef>
              <a:buClrTx/>
              <a:buSzTx/>
              <a:buFontTx/>
              <a:buNone/>
            </a:pPr>
            <a:r>
              <a:rPr lang="en-US" altLang="en-US" sz="1350"/>
              <a:t>Channels</a:t>
            </a:r>
          </a:p>
        </p:txBody>
      </p:sp>
      <p:sp>
        <p:nvSpPr>
          <p:cNvPr id="256006" name="Text Box 9">
            <a:extLst>
              <a:ext uri="{FF2B5EF4-FFF2-40B4-BE49-F238E27FC236}">
                <a16:creationId xmlns:a16="http://schemas.microsoft.com/office/drawing/2014/main" id="{BE63D7AD-D87F-BE21-5749-11F66BF14C10}"/>
              </a:ext>
            </a:extLst>
          </p:cNvPr>
          <p:cNvSpPr txBox="1">
            <a:spLocks noChangeArrowheads="1"/>
          </p:cNvSpPr>
          <p:nvPr/>
        </p:nvSpPr>
        <p:spPr bwMode="auto">
          <a:xfrm>
            <a:off x="6903244" y="2256235"/>
            <a:ext cx="91563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350"/>
              <a:t>Control</a:t>
            </a:r>
          </a:p>
          <a:p>
            <a:pPr eaLnBrk="1" hangingPunct="1">
              <a:spcBef>
                <a:spcPct val="0"/>
              </a:spcBef>
              <a:buClrTx/>
              <a:buSzTx/>
              <a:buFontTx/>
              <a:buNone/>
            </a:pPr>
            <a:r>
              <a:rPr lang="en-US" altLang="en-US" sz="1350"/>
              <a:t>Channels</a:t>
            </a:r>
          </a:p>
        </p:txBody>
      </p:sp>
      <p:sp>
        <p:nvSpPr>
          <p:cNvPr id="256007" name="Text Box 10">
            <a:extLst>
              <a:ext uri="{FF2B5EF4-FFF2-40B4-BE49-F238E27FC236}">
                <a16:creationId xmlns:a16="http://schemas.microsoft.com/office/drawing/2014/main" id="{103CE6E5-A78A-F6A0-BCF2-D903A8CE1617}"/>
              </a:ext>
            </a:extLst>
          </p:cNvPr>
          <p:cNvSpPr txBox="1">
            <a:spLocks noChangeArrowheads="1"/>
          </p:cNvSpPr>
          <p:nvPr/>
        </p:nvSpPr>
        <p:spPr bwMode="auto">
          <a:xfrm>
            <a:off x="6915151" y="5005388"/>
            <a:ext cx="91563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350"/>
              <a:t>Control</a:t>
            </a:r>
          </a:p>
          <a:p>
            <a:pPr eaLnBrk="1" hangingPunct="1">
              <a:spcBef>
                <a:spcPct val="0"/>
              </a:spcBef>
              <a:buClrTx/>
              <a:buSzTx/>
              <a:buFontTx/>
              <a:buNone/>
            </a:pPr>
            <a:r>
              <a:rPr lang="en-US" altLang="en-US" sz="1350"/>
              <a:t>Channels</a:t>
            </a:r>
          </a:p>
        </p:txBody>
      </p:sp>
      <p:sp>
        <p:nvSpPr>
          <p:cNvPr id="256008" name="Line 11">
            <a:extLst>
              <a:ext uri="{FF2B5EF4-FFF2-40B4-BE49-F238E27FC236}">
                <a16:creationId xmlns:a16="http://schemas.microsoft.com/office/drawing/2014/main" id="{BF482D1B-9FA1-9977-217B-54CD834C0067}"/>
              </a:ext>
            </a:extLst>
          </p:cNvPr>
          <p:cNvSpPr>
            <a:spLocks noChangeShapeType="1"/>
          </p:cNvSpPr>
          <p:nvPr/>
        </p:nvSpPr>
        <p:spPr bwMode="auto">
          <a:xfrm flipH="1" flipV="1">
            <a:off x="6229350" y="5143500"/>
            <a:ext cx="685800" cy="571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56009" name="Line 12">
            <a:extLst>
              <a:ext uri="{FF2B5EF4-FFF2-40B4-BE49-F238E27FC236}">
                <a16:creationId xmlns:a16="http://schemas.microsoft.com/office/drawing/2014/main" id="{7B69425B-AC8A-A2F9-0EE6-C7E300C92741}"/>
              </a:ext>
            </a:extLst>
          </p:cNvPr>
          <p:cNvSpPr>
            <a:spLocks noChangeShapeType="1"/>
          </p:cNvSpPr>
          <p:nvPr/>
        </p:nvSpPr>
        <p:spPr bwMode="auto">
          <a:xfrm flipH="1">
            <a:off x="6229350" y="2457450"/>
            <a:ext cx="62865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67E9599-12C4-1393-487E-D468FA2E6C77}"/>
              </a:ext>
            </a:extLst>
          </p:cNvPr>
          <p:cNvSpPr txBox="1"/>
          <p:nvPr/>
        </p:nvSpPr>
        <p:spPr>
          <a:xfrm>
            <a:off x="838200" y="1524000"/>
            <a:ext cx="7543800" cy="830997"/>
          </a:xfrm>
          <a:prstGeom prst="rect">
            <a:avLst/>
          </a:prstGeom>
          <a:noFill/>
        </p:spPr>
        <p:txBody>
          <a:bodyPr wrap="square">
            <a:spAutoFit/>
          </a:bodyPr>
          <a:lstStyle/>
          <a:p>
            <a:pPr algn="ctr"/>
            <a:r>
              <a:rPr lang="en-IN" sz="2400" b="1" i="0" dirty="0">
                <a:solidFill>
                  <a:srgbClr val="000000"/>
                </a:solidFill>
                <a:effectLst/>
                <a:latin typeface="FEF9981BC9E-Roman"/>
              </a:rPr>
              <a:t>Overview of wireless Communication: History, Technical issues, brief of current wireless systems. </a:t>
            </a:r>
          </a:p>
        </p:txBody>
      </p:sp>
    </p:spTree>
    <p:extLst>
      <p:ext uri="{BB962C8B-B14F-4D97-AF65-F5344CB8AC3E}">
        <p14:creationId xmlns:p14="http://schemas.microsoft.com/office/powerpoint/2010/main" val="1268616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a:extLst>
              <a:ext uri="{FF2B5EF4-FFF2-40B4-BE49-F238E27FC236}">
                <a16:creationId xmlns:a16="http://schemas.microsoft.com/office/drawing/2014/main" id="{73112928-4157-D32F-9059-BC39BEAA30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7988300" cy="520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43D58028-1EF2-0057-DC19-FB59B6765986}"/>
              </a:ext>
            </a:extLst>
          </p:cNvPr>
          <p:cNvSpPr txBox="1"/>
          <p:nvPr/>
        </p:nvSpPr>
        <p:spPr>
          <a:xfrm>
            <a:off x="6291937" y="3810000"/>
            <a:ext cx="2852063" cy="2308324"/>
          </a:xfrm>
          <a:prstGeom prst="rect">
            <a:avLst/>
          </a:prstGeom>
          <a:noFill/>
        </p:spPr>
        <p:txBody>
          <a:bodyPr wrap="none" rtlCol="0">
            <a:spAutoFit/>
          </a:bodyPr>
          <a:lstStyle/>
          <a:p>
            <a:r>
              <a:rPr lang="en-US" dirty="0"/>
              <a:t>BS</a:t>
            </a:r>
          </a:p>
          <a:p>
            <a:r>
              <a:rPr lang="en-US" dirty="0"/>
              <a:t>MS</a:t>
            </a:r>
          </a:p>
          <a:p>
            <a:r>
              <a:rPr lang="en-US" dirty="0"/>
              <a:t>MSC/MTSO</a:t>
            </a:r>
          </a:p>
          <a:p>
            <a:r>
              <a:rPr lang="en-US" dirty="0"/>
              <a:t>HANDOFF</a:t>
            </a:r>
          </a:p>
          <a:p>
            <a:r>
              <a:rPr lang="en-US" dirty="0"/>
              <a:t>CAI: common air interface</a:t>
            </a:r>
          </a:p>
          <a:p>
            <a:r>
              <a:rPr lang="en-US" dirty="0"/>
              <a:t>FVC/RVC</a:t>
            </a:r>
          </a:p>
          <a:p>
            <a:r>
              <a:rPr lang="en-US" dirty="0"/>
              <a:t>FCC/RCC</a:t>
            </a:r>
          </a:p>
          <a:p>
            <a:r>
              <a:rPr lang="en-US" dirty="0"/>
              <a:t>Control/setup channel</a:t>
            </a:r>
            <a:endParaRPr lang="en-IN"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4994" name="Rectangle 4">
            <a:extLst>
              <a:ext uri="{FF2B5EF4-FFF2-40B4-BE49-F238E27FC236}">
                <a16:creationId xmlns:a16="http://schemas.microsoft.com/office/drawing/2014/main" id="{9896D1A5-2864-A181-6969-959695682E86}"/>
              </a:ext>
            </a:extLst>
          </p:cNvPr>
          <p:cNvSpPr>
            <a:spLocks noGrp="1" noChangeArrowheads="1"/>
          </p:cNvSpPr>
          <p:nvPr>
            <p:ph type="title"/>
          </p:nvPr>
        </p:nvSpPr>
        <p:spPr/>
        <p:txBody>
          <a:bodyPr/>
          <a:lstStyle/>
          <a:p>
            <a:r>
              <a:rPr lang="en-US" altLang="en-US"/>
              <a:t>History: Cellular System</a:t>
            </a:r>
          </a:p>
        </p:txBody>
      </p:sp>
      <p:grpSp>
        <p:nvGrpSpPr>
          <p:cNvPr id="2" name="Group 495">
            <a:extLst>
              <a:ext uri="{FF2B5EF4-FFF2-40B4-BE49-F238E27FC236}">
                <a16:creationId xmlns:a16="http://schemas.microsoft.com/office/drawing/2014/main" id="{E0ADB961-39E3-7DB0-4AE1-6F0BDE529504}"/>
              </a:ext>
            </a:extLst>
          </p:cNvPr>
          <p:cNvGrpSpPr>
            <a:grpSpLocks/>
          </p:cNvGrpSpPr>
          <p:nvPr/>
        </p:nvGrpSpPr>
        <p:grpSpPr bwMode="auto">
          <a:xfrm>
            <a:off x="785813" y="2743200"/>
            <a:ext cx="7467600" cy="3352800"/>
            <a:chOff x="536" y="1728"/>
            <a:chExt cx="5096" cy="2112"/>
          </a:xfrm>
        </p:grpSpPr>
        <p:grpSp>
          <p:nvGrpSpPr>
            <p:cNvPr id="85283" name="Group 384">
              <a:extLst>
                <a:ext uri="{FF2B5EF4-FFF2-40B4-BE49-F238E27FC236}">
                  <a16:creationId xmlns:a16="http://schemas.microsoft.com/office/drawing/2014/main" id="{69D98DA0-993B-D158-FE1E-B1372509616A}"/>
                </a:ext>
              </a:extLst>
            </p:cNvPr>
            <p:cNvGrpSpPr>
              <a:grpSpLocks/>
            </p:cNvGrpSpPr>
            <p:nvPr/>
          </p:nvGrpSpPr>
          <p:grpSpPr bwMode="auto">
            <a:xfrm>
              <a:off x="3584" y="2288"/>
              <a:ext cx="2048" cy="1112"/>
              <a:chOff x="3584" y="2288"/>
              <a:chExt cx="2048" cy="1112"/>
            </a:xfrm>
          </p:grpSpPr>
          <p:grpSp>
            <p:nvGrpSpPr>
              <p:cNvPr id="85318" name="Group 383">
                <a:extLst>
                  <a:ext uri="{FF2B5EF4-FFF2-40B4-BE49-F238E27FC236}">
                    <a16:creationId xmlns:a16="http://schemas.microsoft.com/office/drawing/2014/main" id="{8FFDC2FC-B27E-6D23-839C-F8182144C433}"/>
                  </a:ext>
                </a:extLst>
              </p:cNvPr>
              <p:cNvGrpSpPr>
                <a:grpSpLocks/>
              </p:cNvGrpSpPr>
              <p:nvPr/>
            </p:nvGrpSpPr>
            <p:grpSpPr bwMode="auto">
              <a:xfrm>
                <a:off x="4352" y="2288"/>
                <a:ext cx="1280" cy="744"/>
                <a:chOff x="4352" y="2288"/>
                <a:chExt cx="1280" cy="744"/>
              </a:xfrm>
            </p:grpSpPr>
            <p:sp>
              <p:nvSpPr>
                <p:cNvPr id="85323" name="AutoShape 283">
                  <a:extLst>
                    <a:ext uri="{FF2B5EF4-FFF2-40B4-BE49-F238E27FC236}">
                      <a16:creationId xmlns:a16="http://schemas.microsoft.com/office/drawing/2014/main" id="{BACD790F-63E3-B500-CEAC-4FA59D4BCB03}"/>
                    </a:ext>
                  </a:extLst>
                </p:cNvPr>
                <p:cNvSpPr>
                  <a:spLocks noChangeArrowheads="1"/>
                </p:cNvSpPr>
                <p:nvPr/>
              </p:nvSpPr>
              <p:spPr bwMode="auto">
                <a:xfrm>
                  <a:off x="4352" y="2464"/>
                  <a:ext cx="512" cy="368"/>
                </a:xfrm>
                <a:prstGeom prst="hexagon">
                  <a:avLst>
                    <a:gd name="adj" fmla="val 34783"/>
                    <a:gd name="vf" fmla="val 115470"/>
                  </a:avLst>
                </a:prstGeom>
                <a:solidFill>
                  <a:srgbClr val="6633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24" name="AutoShape 284">
                  <a:extLst>
                    <a:ext uri="{FF2B5EF4-FFF2-40B4-BE49-F238E27FC236}">
                      <a16:creationId xmlns:a16="http://schemas.microsoft.com/office/drawing/2014/main" id="{89417399-D8E1-707E-0E9D-AF4FEC1ECEFF}"/>
                    </a:ext>
                  </a:extLst>
                </p:cNvPr>
                <p:cNvSpPr>
                  <a:spLocks noChangeArrowheads="1"/>
                </p:cNvSpPr>
                <p:nvPr/>
              </p:nvSpPr>
              <p:spPr bwMode="auto">
                <a:xfrm>
                  <a:off x="4736" y="2664"/>
                  <a:ext cx="512" cy="368"/>
                </a:xfrm>
                <a:prstGeom prst="hexagon">
                  <a:avLst>
                    <a:gd name="adj" fmla="val 34783"/>
                    <a:gd name="vf" fmla="val 115470"/>
                  </a:avLst>
                </a:prstGeom>
                <a:solidFill>
                  <a:srgbClr val="6633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25" name="AutoShape 285">
                  <a:extLst>
                    <a:ext uri="{FF2B5EF4-FFF2-40B4-BE49-F238E27FC236}">
                      <a16:creationId xmlns:a16="http://schemas.microsoft.com/office/drawing/2014/main" id="{53A293DA-1B34-26E1-2708-30C0704E4E57}"/>
                    </a:ext>
                  </a:extLst>
                </p:cNvPr>
                <p:cNvSpPr>
                  <a:spLocks noChangeArrowheads="1"/>
                </p:cNvSpPr>
                <p:nvPr/>
              </p:nvSpPr>
              <p:spPr bwMode="auto">
                <a:xfrm>
                  <a:off x="5120" y="2472"/>
                  <a:ext cx="512" cy="368"/>
                </a:xfrm>
                <a:prstGeom prst="hexagon">
                  <a:avLst>
                    <a:gd name="adj" fmla="val 34783"/>
                    <a:gd name="vf" fmla="val 115470"/>
                  </a:avLst>
                </a:prstGeom>
                <a:solidFill>
                  <a:srgbClr val="6633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26" name="AutoShape 286">
                  <a:extLst>
                    <a:ext uri="{FF2B5EF4-FFF2-40B4-BE49-F238E27FC236}">
                      <a16:creationId xmlns:a16="http://schemas.microsoft.com/office/drawing/2014/main" id="{387435FB-3A7D-EBC1-0649-085B85ACF4A0}"/>
                    </a:ext>
                  </a:extLst>
                </p:cNvPr>
                <p:cNvSpPr>
                  <a:spLocks noChangeArrowheads="1"/>
                </p:cNvSpPr>
                <p:nvPr/>
              </p:nvSpPr>
              <p:spPr bwMode="auto">
                <a:xfrm>
                  <a:off x="4736" y="2288"/>
                  <a:ext cx="512" cy="368"/>
                </a:xfrm>
                <a:prstGeom prst="hexagon">
                  <a:avLst>
                    <a:gd name="adj" fmla="val 34783"/>
                    <a:gd name="vf" fmla="val 115470"/>
                  </a:avLst>
                </a:prstGeom>
                <a:solidFill>
                  <a:srgbClr val="6633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85319" name="AutoShape 316">
                <a:extLst>
                  <a:ext uri="{FF2B5EF4-FFF2-40B4-BE49-F238E27FC236}">
                    <a16:creationId xmlns:a16="http://schemas.microsoft.com/office/drawing/2014/main" id="{9A15A20E-7C97-4F4A-1E40-754CCDAC58D9}"/>
                  </a:ext>
                </a:extLst>
              </p:cNvPr>
              <p:cNvSpPr>
                <a:spLocks noChangeArrowheads="1"/>
              </p:cNvSpPr>
              <p:nvPr/>
            </p:nvSpPr>
            <p:spPr bwMode="auto">
              <a:xfrm>
                <a:off x="3584" y="2832"/>
                <a:ext cx="512" cy="368"/>
              </a:xfrm>
              <a:prstGeom prst="hexagon">
                <a:avLst>
                  <a:gd name="adj" fmla="val 34783"/>
                  <a:gd name="vf" fmla="val 115470"/>
                </a:avLst>
              </a:prstGeom>
              <a:solidFill>
                <a:srgbClr val="FF66CC"/>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20" name="AutoShape 317">
                <a:extLst>
                  <a:ext uri="{FF2B5EF4-FFF2-40B4-BE49-F238E27FC236}">
                    <a16:creationId xmlns:a16="http://schemas.microsoft.com/office/drawing/2014/main" id="{F09C4EB6-193C-F621-C3BA-E3FAB5E02429}"/>
                  </a:ext>
                </a:extLst>
              </p:cNvPr>
              <p:cNvSpPr>
                <a:spLocks noChangeArrowheads="1"/>
              </p:cNvSpPr>
              <p:nvPr/>
            </p:nvSpPr>
            <p:spPr bwMode="auto">
              <a:xfrm>
                <a:off x="3968" y="3032"/>
                <a:ext cx="512" cy="368"/>
              </a:xfrm>
              <a:prstGeom prst="hexagon">
                <a:avLst>
                  <a:gd name="adj" fmla="val 34783"/>
                  <a:gd name="vf" fmla="val 115470"/>
                </a:avLst>
              </a:prstGeom>
              <a:solidFill>
                <a:srgbClr val="FF66CC"/>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21" name="AutoShape 318">
                <a:extLst>
                  <a:ext uri="{FF2B5EF4-FFF2-40B4-BE49-F238E27FC236}">
                    <a16:creationId xmlns:a16="http://schemas.microsoft.com/office/drawing/2014/main" id="{7FA8E6FF-B43D-16E4-0159-999219F42FDD}"/>
                  </a:ext>
                </a:extLst>
              </p:cNvPr>
              <p:cNvSpPr>
                <a:spLocks noChangeArrowheads="1"/>
              </p:cNvSpPr>
              <p:nvPr/>
            </p:nvSpPr>
            <p:spPr bwMode="auto">
              <a:xfrm>
                <a:off x="4352" y="2840"/>
                <a:ext cx="512" cy="368"/>
              </a:xfrm>
              <a:prstGeom prst="hexagon">
                <a:avLst>
                  <a:gd name="adj" fmla="val 34783"/>
                  <a:gd name="vf" fmla="val 115470"/>
                </a:avLst>
              </a:prstGeom>
              <a:solidFill>
                <a:srgbClr val="FF66CC"/>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22" name="AutoShape 319">
                <a:extLst>
                  <a:ext uri="{FF2B5EF4-FFF2-40B4-BE49-F238E27FC236}">
                    <a16:creationId xmlns:a16="http://schemas.microsoft.com/office/drawing/2014/main" id="{09A84B38-B1D2-F4BC-C4A1-631C94351E94}"/>
                  </a:ext>
                </a:extLst>
              </p:cNvPr>
              <p:cNvSpPr>
                <a:spLocks noChangeArrowheads="1"/>
              </p:cNvSpPr>
              <p:nvPr/>
            </p:nvSpPr>
            <p:spPr bwMode="auto">
              <a:xfrm>
                <a:off x="3968" y="2656"/>
                <a:ext cx="512" cy="368"/>
              </a:xfrm>
              <a:prstGeom prst="hexagon">
                <a:avLst>
                  <a:gd name="adj" fmla="val 34783"/>
                  <a:gd name="vf" fmla="val 115470"/>
                </a:avLst>
              </a:prstGeom>
              <a:solidFill>
                <a:srgbClr val="FF66CC"/>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85284" name="Group 376">
              <a:extLst>
                <a:ext uri="{FF2B5EF4-FFF2-40B4-BE49-F238E27FC236}">
                  <a16:creationId xmlns:a16="http://schemas.microsoft.com/office/drawing/2014/main" id="{178DF92C-83A1-D712-5FB6-573BC57D8B60}"/>
                </a:ext>
              </a:extLst>
            </p:cNvPr>
            <p:cNvGrpSpPr>
              <a:grpSpLocks/>
            </p:cNvGrpSpPr>
            <p:nvPr/>
          </p:nvGrpSpPr>
          <p:grpSpPr bwMode="auto">
            <a:xfrm>
              <a:off x="1704" y="1952"/>
              <a:ext cx="1296" cy="1120"/>
              <a:chOff x="1704" y="1952"/>
              <a:chExt cx="1296" cy="1120"/>
            </a:xfrm>
          </p:grpSpPr>
          <p:sp>
            <p:nvSpPr>
              <p:cNvPr id="85311" name="AutoShape 10">
                <a:extLst>
                  <a:ext uri="{FF2B5EF4-FFF2-40B4-BE49-F238E27FC236}">
                    <a16:creationId xmlns:a16="http://schemas.microsoft.com/office/drawing/2014/main" id="{FA8271C9-76A0-47E9-B51C-9DF96CC9DCAF}"/>
                  </a:ext>
                </a:extLst>
              </p:cNvPr>
              <p:cNvSpPr>
                <a:spLocks noChangeArrowheads="1"/>
              </p:cNvSpPr>
              <p:nvPr/>
            </p:nvSpPr>
            <p:spPr bwMode="auto">
              <a:xfrm>
                <a:off x="1704" y="2152"/>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12" name="AutoShape 14">
                <a:extLst>
                  <a:ext uri="{FF2B5EF4-FFF2-40B4-BE49-F238E27FC236}">
                    <a16:creationId xmlns:a16="http://schemas.microsoft.com/office/drawing/2014/main" id="{994DED3B-E06C-F153-D559-4EB4A4F3A1C9}"/>
                  </a:ext>
                </a:extLst>
              </p:cNvPr>
              <p:cNvSpPr>
                <a:spLocks noChangeArrowheads="1"/>
              </p:cNvSpPr>
              <p:nvPr/>
            </p:nvSpPr>
            <p:spPr bwMode="auto">
              <a:xfrm>
                <a:off x="2088" y="1952"/>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13" name="AutoShape 15">
                <a:extLst>
                  <a:ext uri="{FF2B5EF4-FFF2-40B4-BE49-F238E27FC236}">
                    <a16:creationId xmlns:a16="http://schemas.microsoft.com/office/drawing/2014/main" id="{C3C17C0C-19B0-EFEE-77EC-A2379B2A0F30}"/>
                  </a:ext>
                </a:extLst>
              </p:cNvPr>
              <p:cNvSpPr>
                <a:spLocks noChangeArrowheads="1"/>
              </p:cNvSpPr>
              <p:nvPr/>
            </p:nvSpPr>
            <p:spPr bwMode="auto">
              <a:xfrm>
                <a:off x="2480" y="2136"/>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14" name="AutoShape 16">
                <a:extLst>
                  <a:ext uri="{FF2B5EF4-FFF2-40B4-BE49-F238E27FC236}">
                    <a16:creationId xmlns:a16="http://schemas.microsoft.com/office/drawing/2014/main" id="{90408C6A-6BE3-3027-497A-A9F5225D7E47}"/>
                  </a:ext>
                </a:extLst>
              </p:cNvPr>
              <p:cNvSpPr>
                <a:spLocks noChangeArrowheads="1"/>
              </p:cNvSpPr>
              <p:nvPr/>
            </p:nvSpPr>
            <p:spPr bwMode="auto">
              <a:xfrm>
                <a:off x="2096" y="2328"/>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15" name="AutoShape 17">
                <a:extLst>
                  <a:ext uri="{FF2B5EF4-FFF2-40B4-BE49-F238E27FC236}">
                    <a16:creationId xmlns:a16="http://schemas.microsoft.com/office/drawing/2014/main" id="{98DB49A4-4A50-2975-FCC6-46CAF5B13AA0}"/>
                  </a:ext>
                </a:extLst>
              </p:cNvPr>
              <p:cNvSpPr>
                <a:spLocks noChangeArrowheads="1"/>
              </p:cNvSpPr>
              <p:nvPr/>
            </p:nvSpPr>
            <p:spPr bwMode="auto">
              <a:xfrm>
                <a:off x="1712" y="2520"/>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16" name="AutoShape 18">
                <a:extLst>
                  <a:ext uri="{FF2B5EF4-FFF2-40B4-BE49-F238E27FC236}">
                    <a16:creationId xmlns:a16="http://schemas.microsoft.com/office/drawing/2014/main" id="{362602A1-ABC1-489E-B2FC-DAB2067F603B}"/>
                  </a:ext>
                </a:extLst>
              </p:cNvPr>
              <p:cNvSpPr>
                <a:spLocks noChangeArrowheads="1"/>
              </p:cNvSpPr>
              <p:nvPr/>
            </p:nvSpPr>
            <p:spPr bwMode="auto">
              <a:xfrm>
                <a:off x="2104" y="2704"/>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17" name="AutoShape 19">
                <a:extLst>
                  <a:ext uri="{FF2B5EF4-FFF2-40B4-BE49-F238E27FC236}">
                    <a16:creationId xmlns:a16="http://schemas.microsoft.com/office/drawing/2014/main" id="{CF1D1109-16AA-B2DE-8105-5448489E955D}"/>
                  </a:ext>
                </a:extLst>
              </p:cNvPr>
              <p:cNvSpPr>
                <a:spLocks noChangeArrowheads="1"/>
              </p:cNvSpPr>
              <p:nvPr/>
            </p:nvSpPr>
            <p:spPr bwMode="auto">
              <a:xfrm>
                <a:off x="2488" y="2504"/>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85285" name="Group 386">
              <a:extLst>
                <a:ext uri="{FF2B5EF4-FFF2-40B4-BE49-F238E27FC236}">
                  <a16:creationId xmlns:a16="http://schemas.microsoft.com/office/drawing/2014/main" id="{2B159214-E450-D47B-15C5-272C8754718B}"/>
                </a:ext>
              </a:extLst>
            </p:cNvPr>
            <p:cNvGrpSpPr>
              <a:grpSpLocks/>
            </p:cNvGrpSpPr>
            <p:nvPr/>
          </p:nvGrpSpPr>
          <p:grpSpPr bwMode="auto">
            <a:xfrm>
              <a:off x="952" y="2720"/>
              <a:ext cx="1296" cy="1120"/>
              <a:chOff x="952" y="2720"/>
              <a:chExt cx="1296" cy="1120"/>
            </a:xfrm>
          </p:grpSpPr>
          <p:sp>
            <p:nvSpPr>
              <p:cNvPr id="85304" name="AutoShape 192">
                <a:extLst>
                  <a:ext uri="{FF2B5EF4-FFF2-40B4-BE49-F238E27FC236}">
                    <a16:creationId xmlns:a16="http://schemas.microsoft.com/office/drawing/2014/main" id="{F0FA29B8-D6A4-1829-B1AF-925FF7C7E78F}"/>
                  </a:ext>
                </a:extLst>
              </p:cNvPr>
              <p:cNvSpPr>
                <a:spLocks noChangeArrowheads="1"/>
              </p:cNvSpPr>
              <p:nvPr/>
            </p:nvSpPr>
            <p:spPr bwMode="auto">
              <a:xfrm>
                <a:off x="952" y="2920"/>
                <a:ext cx="512" cy="368"/>
              </a:xfrm>
              <a:prstGeom prst="hexagon">
                <a:avLst>
                  <a:gd name="adj" fmla="val 34783"/>
                  <a:gd name="vf" fmla="val 115470"/>
                </a:avLst>
              </a:prstGeom>
              <a:solidFill>
                <a:srgbClr val="FF99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05" name="AutoShape 193">
                <a:extLst>
                  <a:ext uri="{FF2B5EF4-FFF2-40B4-BE49-F238E27FC236}">
                    <a16:creationId xmlns:a16="http://schemas.microsoft.com/office/drawing/2014/main" id="{3E6DE0AB-99A7-5AF2-C7C1-3912C8B6336F}"/>
                  </a:ext>
                </a:extLst>
              </p:cNvPr>
              <p:cNvSpPr>
                <a:spLocks noChangeArrowheads="1"/>
              </p:cNvSpPr>
              <p:nvPr/>
            </p:nvSpPr>
            <p:spPr bwMode="auto">
              <a:xfrm>
                <a:off x="1336" y="2720"/>
                <a:ext cx="512" cy="368"/>
              </a:xfrm>
              <a:prstGeom prst="hexagon">
                <a:avLst>
                  <a:gd name="adj" fmla="val 34783"/>
                  <a:gd name="vf" fmla="val 115470"/>
                </a:avLst>
              </a:prstGeom>
              <a:solidFill>
                <a:srgbClr val="FF99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06" name="AutoShape 194">
                <a:extLst>
                  <a:ext uri="{FF2B5EF4-FFF2-40B4-BE49-F238E27FC236}">
                    <a16:creationId xmlns:a16="http://schemas.microsoft.com/office/drawing/2014/main" id="{B66F294C-9ED1-5BAC-FD0A-809BEDEE4214}"/>
                  </a:ext>
                </a:extLst>
              </p:cNvPr>
              <p:cNvSpPr>
                <a:spLocks noChangeArrowheads="1"/>
              </p:cNvSpPr>
              <p:nvPr/>
            </p:nvSpPr>
            <p:spPr bwMode="auto">
              <a:xfrm>
                <a:off x="1728" y="2904"/>
                <a:ext cx="512" cy="368"/>
              </a:xfrm>
              <a:prstGeom prst="hexagon">
                <a:avLst>
                  <a:gd name="adj" fmla="val 34783"/>
                  <a:gd name="vf" fmla="val 115470"/>
                </a:avLst>
              </a:prstGeom>
              <a:solidFill>
                <a:srgbClr val="FF99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07" name="AutoShape 195">
                <a:extLst>
                  <a:ext uri="{FF2B5EF4-FFF2-40B4-BE49-F238E27FC236}">
                    <a16:creationId xmlns:a16="http://schemas.microsoft.com/office/drawing/2014/main" id="{D0BC70EA-0326-7628-757F-EB5F30942EEC}"/>
                  </a:ext>
                </a:extLst>
              </p:cNvPr>
              <p:cNvSpPr>
                <a:spLocks noChangeArrowheads="1"/>
              </p:cNvSpPr>
              <p:nvPr/>
            </p:nvSpPr>
            <p:spPr bwMode="auto">
              <a:xfrm>
                <a:off x="1344" y="3096"/>
                <a:ext cx="512" cy="368"/>
              </a:xfrm>
              <a:prstGeom prst="hexagon">
                <a:avLst>
                  <a:gd name="adj" fmla="val 34783"/>
                  <a:gd name="vf" fmla="val 115470"/>
                </a:avLst>
              </a:prstGeom>
              <a:solidFill>
                <a:srgbClr val="FF99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08" name="AutoShape 196">
                <a:extLst>
                  <a:ext uri="{FF2B5EF4-FFF2-40B4-BE49-F238E27FC236}">
                    <a16:creationId xmlns:a16="http://schemas.microsoft.com/office/drawing/2014/main" id="{9161F3A4-3CC2-0CF6-2E10-0CE3FD29774C}"/>
                  </a:ext>
                </a:extLst>
              </p:cNvPr>
              <p:cNvSpPr>
                <a:spLocks noChangeArrowheads="1"/>
              </p:cNvSpPr>
              <p:nvPr/>
            </p:nvSpPr>
            <p:spPr bwMode="auto">
              <a:xfrm>
                <a:off x="960" y="3288"/>
                <a:ext cx="512" cy="368"/>
              </a:xfrm>
              <a:prstGeom prst="hexagon">
                <a:avLst>
                  <a:gd name="adj" fmla="val 34783"/>
                  <a:gd name="vf" fmla="val 115470"/>
                </a:avLst>
              </a:prstGeom>
              <a:solidFill>
                <a:srgbClr val="FF99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09" name="AutoShape 197">
                <a:extLst>
                  <a:ext uri="{FF2B5EF4-FFF2-40B4-BE49-F238E27FC236}">
                    <a16:creationId xmlns:a16="http://schemas.microsoft.com/office/drawing/2014/main" id="{5CD47FC9-82B7-6923-F477-47878E510B43}"/>
                  </a:ext>
                </a:extLst>
              </p:cNvPr>
              <p:cNvSpPr>
                <a:spLocks noChangeArrowheads="1"/>
              </p:cNvSpPr>
              <p:nvPr/>
            </p:nvSpPr>
            <p:spPr bwMode="auto">
              <a:xfrm>
                <a:off x="1352" y="3472"/>
                <a:ext cx="512" cy="368"/>
              </a:xfrm>
              <a:prstGeom prst="hexagon">
                <a:avLst>
                  <a:gd name="adj" fmla="val 34783"/>
                  <a:gd name="vf" fmla="val 115470"/>
                </a:avLst>
              </a:prstGeom>
              <a:solidFill>
                <a:srgbClr val="FF99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10" name="AutoShape 198">
                <a:extLst>
                  <a:ext uri="{FF2B5EF4-FFF2-40B4-BE49-F238E27FC236}">
                    <a16:creationId xmlns:a16="http://schemas.microsoft.com/office/drawing/2014/main" id="{EA8631B5-A221-20EA-39E6-84495C3C794D}"/>
                  </a:ext>
                </a:extLst>
              </p:cNvPr>
              <p:cNvSpPr>
                <a:spLocks noChangeArrowheads="1"/>
              </p:cNvSpPr>
              <p:nvPr/>
            </p:nvSpPr>
            <p:spPr bwMode="auto">
              <a:xfrm>
                <a:off x="1736" y="3272"/>
                <a:ext cx="512" cy="368"/>
              </a:xfrm>
              <a:prstGeom prst="hexagon">
                <a:avLst>
                  <a:gd name="adj" fmla="val 34783"/>
                  <a:gd name="vf" fmla="val 115470"/>
                </a:avLst>
              </a:prstGeom>
              <a:solidFill>
                <a:srgbClr val="FF99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85286" name="Group 381">
              <a:extLst>
                <a:ext uri="{FF2B5EF4-FFF2-40B4-BE49-F238E27FC236}">
                  <a16:creationId xmlns:a16="http://schemas.microsoft.com/office/drawing/2014/main" id="{34DE1690-5ED3-7E4D-4477-273717B0979C}"/>
                </a:ext>
              </a:extLst>
            </p:cNvPr>
            <p:cNvGrpSpPr>
              <a:grpSpLocks/>
            </p:cNvGrpSpPr>
            <p:nvPr/>
          </p:nvGrpSpPr>
          <p:grpSpPr bwMode="auto">
            <a:xfrm>
              <a:off x="3184" y="2104"/>
              <a:ext cx="1280" cy="744"/>
              <a:chOff x="3184" y="2104"/>
              <a:chExt cx="1280" cy="744"/>
            </a:xfrm>
          </p:grpSpPr>
          <p:sp>
            <p:nvSpPr>
              <p:cNvPr id="85300" name="AutoShape 20">
                <a:extLst>
                  <a:ext uri="{FF2B5EF4-FFF2-40B4-BE49-F238E27FC236}">
                    <a16:creationId xmlns:a16="http://schemas.microsoft.com/office/drawing/2014/main" id="{C4B917FF-8B20-B9BC-F405-B7FA12B85242}"/>
                  </a:ext>
                </a:extLst>
              </p:cNvPr>
              <p:cNvSpPr>
                <a:spLocks noChangeArrowheads="1"/>
              </p:cNvSpPr>
              <p:nvPr/>
            </p:nvSpPr>
            <p:spPr bwMode="auto">
              <a:xfrm>
                <a:off x="3184" y="2280"/>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01" name="AutoShape 21">
                <a:extLst>
                  <a:ext uri="{FF2B5EF4-FFF2-40B4-BE49-F238E27FC236}">
                    <a16:creationId xmlns:a16="http://schemas.microsoft.com/office/drawing/2014/main" id="{62C27355-2AA6-0BBA-A576-0B2918251E56}"/>
                  </a:ext>
                </a:extLst>
              </p:cNvPr>
              <p:cNvSpPr>
                <a:spLocks noChangeArrowheads="1"/>
              </p:cNvSpPr>
              <p:nvPr/>
            </p:nvSpPr>
            <p:spPr bwMode="auto">
              <a:xfrm>
                <a:off x="3568" y="2480"/>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02" name="AutoShape 22">
                <a:extLst>
                  <a:ext uri="{FF2B5EF4-FFF2-40B4-BE49-F238E27FC236}">
                    <a16:creationId xmlns:a16="http://schemas.microsoft.com/office/drawing/2014/main" id="{119B6BE2-FA40-CCA3-EE59-87B89E3925DB}"/>
                  </a:ext>
                </a:extLst>
              </p:cNvPr>
              <p:cNvSpPr>
                <a:spLocks noChangeArrowheads="1"/>
              </p:cNvSpPr>
              <p:nvPr/>
            </p:nvSpPr>
            <p:spPr bwMode="auto">
              <a:xfrm>
                <a:off x="3952" y="2288"/>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303" name="AutoShape 23">
                <a:extLst>
                  <a:ext uri="{FF2B5EF4-FFF2-40B4-BE49-F238E27FC236}">
                    <a16:creationId xmlns:a16="http://schemas.microsoft.com/office/drawing/2014/main" id="{6033C48F-8ED7-A45E-D177-FE2A2602D4EC}"/>
                  </a:ext>
                </a:extLst>
              </p:cNvPr>
              <p:cNvSpPr>
                <a:spLocks noChangeArrowheads="1"/>
              </p:cNvSpPr>
              <p:nvPr/>
            </p:nvSpPr>
            <p:spPr bwMode="auto">
              <a:xfrm>
                <a:off x="3568" y="2104"/>
                <a:ext cx="512" cy="368"/>
              </a:xfrm>
              <a:prstGeom prst="hexagon">
                <a:avLst>
                  <a:gd name="adj" fmla="val 34783"/>
                  <a:gd name="vf" fmla="val 115470"/>
                </a:avLst>
              </a:prstGeom>
              <a:solidFill>
                <a:schemeClr val="accent1"/>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85287" name="Group 375">
              <a:extLst>
                <a:ext uri="{FF2B5EF4-FFF2-40B4-BE49-F238E27FC236}">
                  <a16:creationId xmlns:a16="http://schemas.microsoft.com/office/drawing/2014/main" id="{85086518-8B9E-7EF2-0A4A-72FA62979C6E}"/>
                </a:ext>
              </a:extLst>
            </p:cNvPr>
            <p:cNvGrpSpPr>
              <a:grpSpLocks/>
            </p:cNvGrpSpPr>
            <p:nvPr/>
          </p:nvGrpSpPr>
          <p:grpSpPr bwMode="auto">
            <a:xfrm>
              <a:off x="536" y="1792"/>
              <a:ext cx="1296" cy="1120"/>
              <a:chOff x="536" y="1792"/>
              <a:chExt cx="1296" cy="1120"/>
            </a:xfrm>
          </p:grpSpPr>
          <p:sp>
            <p:nvSpPr>
              <p:cNvPr id="85293" name="AutoShape 135">
                <a:extLst>
                  <a:ext uri="{FF2B5EF4-FFF2-40B4-BE49-F238E27FC236}">
                    <a16:creationId xmlns:a16="http://schemas.microsoft.com/office/drawing/2014/main" id="{34123F55-71F5-F1F0-A77C-BECAF8B4A1AE}"/>
                  </a:ext>
                </a:extLst>
              </p:cNvPr>
              <p:cNvSpPr>
                <a:spLocks noChangeArrowheads="1"/>
              </p:cNvSpPr>
              <p:nvPr/>
            </p:nvSpPr>
            <p:spPr bwMode="auto">
              <a:xfrm>
                <a:off x="536" y="1992"/>
                <a:ext cx="512" cy="368"/>
              </a:xfrm>
              <a:prstGeom prst="hexagon">
                <a:avLst>
                  <a:gd name="adj" fmla="val 34783"/>
                  <a:gd name="vf" fmla="val 115470"/>
                </a:avLst>
              </a:prstGeom>
              <a:solidFill>
                <a:srgbClr val="66FF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94" name="AutoShape 136">
                <a:extLst>
                  <a:ext uri="{FF2B5EF4-FFF2-40B4-BE49-F238E27FC236}">
                    <a16:creationId xmlns:a16="http://schemas.microsoft.com/office/drawing/2014/main" id="{2E2DD2FC-E955-80FD-A5DE-C29072BD8D28}"/>
                  </a:ext>
                </a:extLst>
              </p:cNvPr>
              <p:cNvSpPr>
                <a:spLocks noChangeArrowheads="1"/>
              </p:cNvSpPr>
              <p:nvPr/>
            </p:nvSpPr>
            <p:spPr bwMode="auto">
              <a:xfrm>
                <a:off x="920" y="1792"/>
                <a:ext cx="512" cy="368"/>
              </a:xfrm>
              <a:prstGeom prst="hexagon">
                <a:avLst>
                  <a:gd name="adj" fmla="val 34783"/>
                  <a:gd name="vf" fmla="val 115470"/>
                </a:avLst>
              </a:prstGeom>
              <a:solidFill>
                <a:srgbClr val="66FF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95" name="AutoShape 137">
                <a:extLst>
                  <a:ext uri="{FF2B5EF4-FFF2-40B4-BE49-F238E27FC236}">
                    <a16:creationId xmlns:a16="http://schemas.microsoft.com/office/drawing/2014/main" id="{56C8E8B2-77B9-3BA4-E084-F4099E1FF91E}"/>
                  </a:ext>
                </a:extLst>
              </p:cNvPr>
              <p:cNvSpPr>
                <a:spLocks noChangeArrowheads="1"/>
              </p:cNvSpPr>
              <p:nvPr/>
            </p:nvSpPr>
            <p:spPr bwMode="auto">
              <a:xfrm>
                <a:off x="1312" y="1976"/>
                <a:ext cx="512" cy="368"/>
              </a:xfrm>
              <a:prstGeom prst="hexagon">
                <a:avLst>
                  <a:gd name="adj" fmla="val 34783"/>
                  <a:gd name="vf" fmla="val 115470"/>
                </a:avLst>
              </a:prstGeom>
              <a:solidFill>
                <a:srgbClr val="66FF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96" name="AutoShape 138">
                <a:extLst>
                  <a:ext uri="{FF2B5EF4-FFF2-40B4-BE49-F238E27FC236}">
                    <a16:creationId xmlns:a16="http://schemas.microsoft.com/office/drawing/2014/main" id="{41E2C296-B01D-5A9C-FCC1-2841258E50F5}"/>
                  </a:ext>
                </a:extLst>
              </p:cNvPr>
              <p:cNvSpPr>
                <a:spLocks noChangeArrowheads="1"/>
              </p:cNvSpPr>
              <p:nvPr/>
            </p:nvSpPr>
            <p:spPr bwMode="auto">
              <a:xfrm>
                <a:off x="928" y="2168"/>
                <a:ext cx="512" cy="368"/>
              </a:xfrm>
              <a:prstGeom prst="hexagon">
                <a:avLst>
                  <a:gd name="adj" fmla="val 34783"/>
                  <a:gd name="vf" fmla="val 115470"/>
                </a:avLst>
              </a:prstGeom>
              <a:solidFill>
                <a:srgbClr val="66FF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97" name="AutoShape 139">
                <a:extLst>
                  <a:ext uri="{FF2B5EF4-FFF2-40B4-BE49-F238E27FC236}">
                    <a16:creationId xmlns:a16="http://schemas.microsoft.com/office/drawing/2014/main" id="{DFEF2942-1C08-B411-4223-A295D93D20DF}"/>
                  </a:ext>
                </a:extLst>
              </p:cNvPr>
              <p:cNvSpPr>
                <a:spLocks noChangeArrowheads="1"/>
              </p:cNvSpPr>
              <p:nvPr/>
            </p:nvSpPr>
            <p:spPr bwMode="auto">
              <a:xfrm>
                <a:off x="544" y="2360"/>
                <a:ext cx="512" cy="368"/>
              </a:xfrm>
              <a:prstGeom prst="hexagon">
                <a:avLst>
                  <a:gd name="adj" fmla="val 34783"/>
                  <a:gd name="vf" fmla="val 115470"/>
                </a:avLst>
              </a:prstGeom>
              <a:solidFill>
                <a:srgbClr val="66FF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98" name="AutoShape 140">
                <a:extLst>
                  <a:ext uri="{FF2B5EF4-FFF2-40B4-BE49-F238E27FC236}">
                    <a16:creationId xmlns:a16="http://schemas.microsoft.com/office/drawing/2014/main" id="{012A792F-A3BE-8304-7488-5AF19EAC7222}"/>
                  </a:ext>
                </a:extLst>
              </p:cNvPr>
              <p:cNvSpPr>
                <a:spLocks noChangeArrowheads="1"/>
              </p:cNvSpPr>
              <p:nvPr/>
            </p:nvSpPr>
            <p:spPr bwMode="auto">
              <a:xfrm>
                <a:off x="936" y="2544"/>
                <a:ext cx="512" cy="368"/>
              </a:xfrm>
              <a:prstGeom prst="hexagon">
                <a:avLst>
                  <a:gd name="adj" fmla="val 34783"/>
                  <a:gd name="vf" fmla="val 115470"/>
                </a:avLst>
              </a:prstGeom>
              <a:solidFill>
                <a:srgbClr val="66FF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99" name="AutoShape 141">
                <a:extLst>
                  <a:ext uri="{FF2B5EF4-FFF2-40B4-BE49-F238E27FC236}">
                    <a16:creationId xmlns:a16="http://schemas.microsoft.com/office/drawing/2014/main" id="{94CCD415-3FE4-C3F7-E90B-5B8E7903043B}"/>
                  </a:ext>
                </a:extLst>
              </p:cNvPr>
              <p:cNvSpPr>
                <a:spLocks noChangeArrowheads="1"/>
              </p:cNvSpPr>
              <p:nvPr/>
            </p:nvSpPr>
            <p:spPr bwMode="auto">
              <a:xfrm>
                <a:off x="1320" y="2344"/>
                <a:ext cx="512" cy="368"/>
              </a:xfrm>
              <a:prstGeom prst="hexagon">
                <a:avLst>
                  <a:gd name="adj" fmla="val 34783"/>
                  <a:gd name="vf" fmla="val 115470"/>
                </a:avLst>
              </a:prstGeom>
              <a:solidFill>
                <a:srgbClr val="66FF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85288" name="Group 382">
              <a:extLst>
                <a:ext uri="{FF2B5EF4-FFF2-40B4-BE49-F238E27FC236}">
                  <a16:creationId xmlns:a16="http://schemas.microsoft.com/office/drawing/2014/main" id="{465BBCAA-7FDC-43E8-B876-064B3E5BA4BD}"/>
                </a:ext>
              </a:extLst>
            </p:cNvPr>
            <p:cNvGrpSpPr>
              <a:grpSpLocks/>
            </p:cNvGrpSpPr>
            <p:nvPr/>
          </p:nvGrpSpPr>
          <p:grpSpPr bwMode="auto">
            <a:xfrm>
              <a:off x="3952" y="1728"/>
              <a:ext cx="1280" cy="744"/>
              <a:chOff x="3952" y="1728"/>
              <a:chExt cx="1280" cy="744"/>
            </a:xfrm>
          </p:grpSpPr>
          <p:sp>
            <p:nvSpPr>
              <p:cNvPr id="85289" name="AutoShape 250">
                <a:extLst>
                  <a:ext uri="{FF2B5EF4-FFF2-40B4-BE49-F238E27FC236}">
                    <a16:creationId xmlns:a16="http://schemas.microsoft.com/office/drawing/2014/main" id="{C0A39903-CD4F-0FD2-5865-DDBA93D1F6EF}"/>
                  </a:ext>
                </a:extLst>
              </p:cNvPr>
              <p:cNvSpPr>
                <a:spLocks noChangeArrowheads="1"/>
              </p:cNvSpPr>
              <p:nvPr/>
            </p:nvSpPr>
            <p:spPr bwMode="auto">
              <a:xfrm>
                <a:off x="3952" y="1904"/>
                <a:ext cx="512" cy="368"/>
              </a:xfrm>
              <a:prstGeom prst="hexagon">
                <a:avLst>
                  <a:gd name="adj" fmla="val 34783"/>
                  <a:gd name="vf" fmla="val 115470"/>
                </a:avLst>
              </a:prstGeom>
              <a:solidFill>
                <a:srgbClr val="99CC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90" name="AutoShape 251">
                <a:extLst>
                  <a:ext uri="{FF2B5EF4-FFF2-40B4-BE49-F238E27FC236}">
                    <a16:creationId xmlns:a16="http://schemas.microsoft.com/office/drawing/2014/main" id="{E03D6FF9-AE62-8E95-EB6B-72BCC0FD5435}"/>
                  </a:ext>
                </a:extLst>
              </p:cNvPr>
              <p:cNvSpPr>
                <a:spLocks noChangeArrowheads="1"/>
              </p:cNvSpPr>
              <p:nvPr/>
            </p:nvSpPr>
            <p:spPr bwMode="auto">
              <a:xfrm>
                <a:off x="4336" y="2104"/>
                <a:ext cx="512" cy="368"/>
              </a:xfrm>
              <a:prstGeom prst="hexagon">
                <a:avLst>
                  <a:gd name="adj" fmla="val 34783"/>
                  <a:gd name="vf" fmla="val 115470"/>
                </a:avLst>
              </a:prstGeom>
              <a:solidFill>
                <a:srgbClr val="99CC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91" name="AutoShape 252">
                <a:extLst>
                  <a:ext uri="{FF2B5EF4-FFF2-40B4-BE49-F238E27FC236}">
                    <a16:creationId xmlns:a16="http://schemas.microsoft.com/office/drawing/2014/main" id="{2D562B7B-4830-06B0-5928-54EEAE0B8AC7}"/>
                  </a:ext>
                </a:extLst>
              </p:cNvPr>
              <p:cNvSpPr>
                <a:spLocks noChangeArrowheads="1"/>
              </p:cNvSpPr>
              <p:nvPr/>
            </p:nvSpPr>
            <p:spPr bwMode="auto">
              <a:xfrm>
                <a:off x="4720" y="1912"/>
                <a:ext cx="512" cy="368"/>
              </a:xfrm>
              <a:prstGeom prst="hexagon">
                <a:avLst>
                  <a:gd name="adj" fmla="val 34783"/>
                  <a:gd name="vf" fmla="val 115470"/>
                </a:avLst>
              </a:prstGeom>
              <a:solidFill>
                <a:srgbClr val="99CC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92" name="AutoShape 253">
                <a:extLst>
                  <a:ext uri="{FF2B5EF4-FFF2-40B4-BE49-F238E27FC236}">
                    <a16:creationId xmlns:a16="http://schemas.microsoft.com/office/drawing/2014/main" id="{146C3399-F50C-35C9-76D8-A055FFFD7BB7}"/>
                  </a:ext>
                </a:extLst>
              </p:cNvPr>
              <p:cNvSpPr>
                <a:spLocks noChangeArrowheads="1"/>
              </p:cNvSpPr>
              <p:nvPr/>
            </p:nvSpPr>
            <p:spPr bwMode="auto">
              <a:xfrm>
                <a:off x="4336" y="1728"/>
                <a:ext cx="512" cy="368"/>
              </a:xfrm>
              <a:prstGeom prst="hexagon">
                <a:avLst>
                  <a:gd name="adj" fmla="val 34783"/>
                  <a:gd name="vf" fmla="val 115470"/>
                </a:avLst>
              </a:prstGeom>
              <a:solidFill>
                <a:srgbClr val="99CCFF"/>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grpSp>
        <p:nvGrpSpPr>
          <p:cNvPr id="10" name="Group 497">
            <a:extLst>
              <a:ext uri="{FF2B5EF4-FFF2-40B4-BE49-F238E27FC236}">
                <a16:creationId xmlns:a16="http://schemas.microsoft.com/office/drawing/2014/main" id="{121DC201-B004-7D36-35E8-20404F722369}"/>
              </a:ext>
            </a:extLst>
          </p:cNvPr>
          <p:cNvGrpSpPr>
            <a:grpSpLocks/>
          </p:cNvGrpSpPr>
          <p:nvPr/>
        </p:nvGrpSpPr>
        <p:grpSpPr bwMode="auto">
          <a:xfrm>
            <a:off x="598488" y="1358900"/>
            <a:ext cx="7866062" cy="2540000"/>
            <a:chOff x="408" y="856"/>
            <a:chExt cx="5368" cy="1600"/>
          </a:xfrm>
        </p:grpSpPr>
        <p:sp>
          <p:nvSpPr>
            <p:cNvPr id="85267" name="AutoShape 350">
              <a:extLst>
                <a:ext uri="{FF2B5EF4-FFF2-40B4-BE49-F238E27FC236}">
                  <a16:creationId xmlns:a16="http://schemas.microsoft.com/office/drawing/2014/main" id="{F5149867-7587-5633-AEB1-7266E781C291}"/>
                </a:ext>
              </a:extLst>
            </p:cNvPr>
            <p:cNvSpPr>
              <a:spLocks noChangeArrowheads="1"/>
            </p:cNvSpPr>
            <p:nvPr/>
          </p:nvSpPr>
          <p:spPr bwMode="auto">
            <a:xfrm>
              <a:off x="408" y="1304"/>
              <a:ext cx="656" cy="408"/>
            </a:xfrm>
            <a:prstGeom prst="cube">
              <a:avLst>
                <a:gd name="adj" fmla="val 25000"/>
              </a:avLst>
            </a:prstGeom>
            <a:solidFill>
              <a:schemeClr val="hlink"/>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b="1"/>
                <a:t>MSC</a:t>
              </a:r>
            </a:p>
          </p:txBody>
        </p:sp>
        <p:sp>
          <p:nvSpPr>
            <p:cNvPr id="85268" name="AutoShape 352">
              <a:extLst>
                <a:ext uri="{FF2B5EF4-FFF2-40B4-BE49-F238E27FC236}">
                  <a16:creationId xmlns:a16="http://schemas.microsoft.com/office/drawing/2014/main" id="{F976F67A-AAA1-493D-DF2E-D5D423823F32}"/>
                </a:ext>
              </a:extLst>
            </p:cNvPr>
            <p:cNvSpPr>
              <a:spLocks noChangeArrowheads="1"/>
            </p:cNvSpPr>
            <p:nvPr/>
          </p:nvSpPr>
          <p:spPr bwMode="auto">
            <a:xfrm>
              <a:off x="3288" y="856"/>
              <a:ext cx="912" cy="584"/>
            </a:xfrm>
            <a:prstGeom prst="cube">
              <a:avLst>
                <a:gd name="adj" fmla="val 25000"/>
              </a:avLst>
            </a:prstGeom>
            <a:solidFill>
              <a:srgbClr val="990000"/>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600" b="1"/>
                <a:t>PSTN</a:t>
              </a:r>
            </a:p>
          </p:txBody>
        </p:sp>
        <p:sp>
          <p:nvSpPr>
            <p:cNvPr id="85269" name="AutoShape 354">
              <a:extLst>
                <a:ext uri="{FF2B5EF4-FFF2-40B4-BE49-F238E27FC236}">
                  <a16:creationId xmlns:a16="http://schemas.microsoft.com/office/drawing/2014/main" id="{E84378EA-4F11-14DF-1C66-18DEE2E601AB}"/>
                </a:ext>
              </a:extLst>
            </p:cNvPr>
            <p:cNvSpPr>
              <a:spLocks noChangeArrowheads="1"/>
            </p:cNvSpPr>
            <p:nvPr/>
          </p:nvSpPr>
          <p:spPr bwMode="auto">
            <a:xfrm>
              <a:off x="2232" y="1448"/>
              <a:ext cx="656" cy="408"/>
            </a:xfrm>
            <a:prstGeom prst="cube">
              <a:avLst>
                <a:gd name="adj" fmla="val 25000"/>
              </a:avLst>
            </a:prstGeom>
            <a:solidFill>
              <a:schemeClr val="hlink"/>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b="1"/>
                <a:t>MSC</a:t>
              </a:r>
            </a:p>
          </p:txBody>
        </p:sp>
        <p:sp>
          <p:nvSpPr>
            <p:cNvPr id="85270" name="AutoShape 355">
              <a:extLst>
                <a:ext uri="{FF2B5EF4-FFF2-40B4-BE49-F238E27FC236}">
                  <a16:creationId xmlns:a16="http://schemas.microsoft.com/office/drawing/2014/main" id="{53A13AD8-D4DA-2276-4E76-3D52C9125A2B}"/>
                </a:ext>
              </a:extLst>
            </p:cNvPr>
            <p:cNvSpPr>
              <a:spLocks noChangeArrowheads="1"/>
            </p:cNvSpPr>
            <p:nvPr/>
          </p:nvSpPr>
          <p:spPr bwMode="auto">
            <a:xfrm>
              <a:off x="5120" y="1432"/>
              <a:ext cx="656" cy="408"/>
            </a:xfrm>
            <a:prstGeom prst="cube">
              <a:avLst>
                <a:gd name="adj" fmla="val 25000"/>
              </a:avLst>
            </a:prstGeom>
            <a:solidFill>
              <a:schemeClr val="hlink"/>
            </a:solidFill>
            <a:ln w="28575">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b="1"/>
                <a:t>MSC</a:t>
              </a:r>
            </a:p>
          </p:txBody>
        </p:sp>
        <p:sp>
          <p:nvSpPr>
            <p:cNvPr id="85271" name="Freeform 357">
              <a:extLst>
                <a:ext uri="{FF2B5EF4-FFF2-40B4-BE49-F238E27FC236}">
                  <a16:creationId xmlns:a16="http://schemas.microsoft.com/office/drawing/2014/main" id="{FB5ACC67-7B8C-F7F2-4A2C-D2C6825EDB29}"/>
                </a:ext>
              </a:extLst>
            </p:cNvPr>
            <p:cNvSpPr>
              <a:spLocks/>
            </p:cNvSpPr>
            <p:nvPr/>
          </p:nvSpPr>
          <p:spPr bwMode="auto">
            <a:xfrm>
              <a:off x="607" y="1632"/>
              <a:ext cx="121" cy="504"/>
            </a:xfrm>
            <a:custGeom>
              <a:avLst/>
              <a:gdLst>
                <a:gd name="T0" fmla="*/ 121 w 121"/>
                <a:gd name="T1" fmla="*/ 0 h 504"/>
                <a:gd name="T2" fmla="*/ 1 w 121"/>
                <a:gd name="T3" fmla="*/ 176 h 504"/>
                <a:gd name="T4" fmla="*/ 113 w 121"/>
                <a:gd name="T5" fmla="*/ 504 h 504"/>
                <a:gd name="T6" fmla="*/ 0 60000 65536"/>
                <a:gd name="T7" fmla="*/ 0 60000 65536"/>
                <a:gd name="T8" fmla="*/ 0 60000 65536"/>
                <a:gd name="T9" fmla="*/ 0 w 121"/>
                <a:gd name="T10" fmla="*/ 0 h 504"/>
                <a:gd name="T11" fmla="*/ 121 w 121"/>
                <a:gd name="T12" fmla="*/ 504 h 504"/>
              </a:gdLst>
              <a:ahLst/>
              <a:cxnLst>
                <a:cxn ang="T6">
                  <a:pos x="T0" y="T1"/>
                </a:cxn>
                <a:cxn ang="T7">
                  <a:pos x="T2" y="T3"/>
                </a:cxn>
                <a:cxn ang="T8">
                  <a:pos x="T4" y="T5"/>
                </a:cxn>
              </a:cxnLst>
              <a:rect l="T9" t="T10" r="T11" b="T12"/>
              <a:pathLst>
                <a:path w="121" h="504">
                  <a:moveTo>
                    <a:pt x="121" y="0"/>
                  </a:moveTo>
                  <a:cubicBezTo>
                    <a:pt x="61" y="46"/>
                    <a:pt x="2" y="92"/>
                    <a:pt x="1" y="176"/>
                  </a:cubicBezTo>
                  <a:cubicBezTo>
                    <a:pt x="0" y="260"/>
                    <a:pt x="56" y="382"/>
                    <a:pt x="113" y="504"/>
                  </a:cubicBezTo>
                </a:path>
              </a:pathLst>
            </a:cu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5272" name="Freeform 358">
              <a:extLst>
                <a:ext uri="{FF2B5EF4-FFF2-40B4-BE49-F238E27FC236}">
                  <a16:creationId xmlns:a16="http://schemas.microsoft.com/office/drawing/2014/main" id="{77F746C3-DE9C-ED56-E9C4-D120ECB2DE19}"/>
                </a:ext>
              </a:extLst>
            </p:cNvPr>
            <p:cNvSpPr>
              <a:spLocks/>
            </p:cNvSpPr>
            <p:nvPr/>
          </p:nvSpPr>
          <p:spPr bwMode="auto">
            <a:xfrm>
              <a:off x="736" y="1632"/>
              <a:ext cx="392" cy="320"/>
            </a:xfrm>
            <a:custGeom>
              <a:avLst/>
              <a:gdLst>
                <a:gd name="T0" fmla="*/ 0 w 392"/>
                <a:gd name="T1" fmla="*/ 0 h 320"/>
                <a:gd name="T2" fmla="*/ 392 w 392"/>
                <a:gd name="T3" fmla="*/ 320 h 320"/>
                <a:gd name="T4" fmla="*/ 0 60000 65536"/>
                <a:gd name="T5" fmla="*/ 0 60000 65536"/>
                <a:gd name="T6" fmla="*/ 0 w 392"/>
                <a:gd name="T7" fmla="*/ 0 h 320"/>
                <a:gd name="T8" fmla="*/ 392 w 392"/>
                <a:gd name="T9" fmla="*/ 320 h 320"/>
              </a:gdLst>
              <a:ahLst/>
              <a:cxnLst>
                <a:cxn ang="T4">
                  <a:pos x="T0" y="T1"/>
                </a:cxn>
                <a:cxn ang="T5">
                  <a:pos x="T2" y="T3"/>
                </a:cxn>
              </a:cxnLst>
              <a:rect l="T6" t="T7" r="T8" b="T9"/>
              <a:pathLst>
                <a:path w="392" h="320">
                  <a:moveTo>
                    <a:pt x="0" y="0"/>
                  </a:moveTo>
                  <a:cubicBezTo>
                    <a:pt x="163" y="133"/>
                    <a:pt x="327" y="267"/>
                    <a:pt x="392" y="320"/>
                  </a:cubicBezTo>
                </a:path>
              </a:pathLst>
            </a:cu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5273" name="Freeform 359">
              <a:extLst>
                <a:ext uri="{FF2B5EF4-FFF2-40B4-BE49-F238E27FC236}">
                  <a16:creationId xmlns:a16="http://schemas.microsoft.com/office/drawing/2014/main" id="{5D9EDE81-FB5A-B54D-83BC-2CC172E3768F}"/>
                </a:ext>
              </a:extLst>
            </p:cNvPr>
            <p:cNvSpPr>
              <a:spLocks/>
            </p:cNvSpPr>
            <p:nvPr/>
          </p:nvSpPr>
          <p:spPr bwMode="auto">
            <a:xfrm>
              <a:off x="719" y="1648"/>
              <a:ext cx="393" cy="680"/>
            </a:xfrm>
            <a:custGeom>
              <a:avLst/>
              <a:gdLst>
                <a:gd name="T0" fmla="*/ 1 w 393"/>
                <a:gd name="T1" fmla="*/ 0 h 680"/>
                <a:gd name="T2" fmla="*/ 65 w 393"/>
                <a:gd name="T3" fmla="*/ 264 h 680"/>
                <a:gd name="T4" fmla="*/ 393 w 393"/>
                <a:gd name="T5" fmla="*/ 680 h 680"/>
                <a:gd name="T6" fmla="*/ 0 60000 65536"/>
                <a:gd name="T7" fmla="*/ 0 60000 65536"/>
                <a:gd name="T8" fmla="*/ 0 60000 65536"/>
                <a:gd name="T9" fmla="*/ 0 w 393"/>
                <a:gd name="T10" fmla="*/ 0 h 680"/>
                <a:gd name="T11" fmla="*/ 393 w 393"/>
                <a:gd name="T12" fmla="*/ 680 h 680"/>
              </a:gdLst>
              <a:ahLst/>
              <a:cxnLst>
                <a:cxn ang="T6">
                  <a:pos x="T0" y="T1"/>
                </a:cxn>
                <a:cxn ang="T7">
                  <a:pos x="T2" y="T3"/>
                </a:cxn>
                <a:cxn ang="T8">
                  <a:pos x="T4" y="T5"/>
                </a:cxn>
              </a:cxnLst>
              <a:rect l="T9" t="T10" r="T11" b="T12"/>
              <a:pathLst>
                <a:path w="393" h="680">
                  <a:moveTo>
                    <a:pt x="1" y="0"/>
                  </a:moveTo>
                  <a:cubicBezTo>
                    <a:pt x="0" y="75"/>
                    <a:pt x="0" y="151"/>
                    <a:pt x="65" y="264"/>
                  </a:cubicBezTo>
                  <a:cubicBezTo>
                    <a:pt x="130" y="377"/>
                    <a:pt x="261" y="528"/>
                    <a:pt x="393" y="680"/>
                  </a:cubicBezTo>
                </a:path>
              </a:pathLst>
            </a:cu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5274" name="Freeform 360">
              <a:extLst>
                <a:ext uri="{FF2B5EF4-FFF2-40B4-BE49-F238E27FC236}">
                  <a16:creationId xmlns:a16="http://schemas.microsoft.com/office/drawing/2014/main" id="{3A5C3E83-6FFB-74F8-A307-2A5A951BFED4}"/>
                </a:ext>
              </a:extLst>
            </p:cNvPr>
            <p:cNvSpPr>
              <a:spLocks/>
            </p:cNvSpPr>
            <p:nvPr/>
          </p:nvSpPr>
          <p:spPr bwMode="auto">
            <a:xfrm>
              <a:off x="1904" y="1784"/>
              <a:ext cx="552" cy="504"/>
            </a:xfrm>
            <a:custGeom>
              <a:avLst/>
              <a:gdLst>
                <a:gd name="T0" fmla="*/ 552 w 552"/>
                <a:gd name="T1" fmla="*/ 0 h 504"/>
                <a:gd name="T2" fmla="*/ 136 w 552"/>
                <a:gd name="T3" fmla="*/ 152 h 504"/>
                <a:gd name="T4" fmla="*/ 0 w 552"/>
                <a:gd name="T5" fmla="*/ 504 h 504"/>
                <a:gd name="T6" fmla="*/ 0 60000 65536"/>
                <a:gd name="T7" fmla="*/ 0 60000 65536"/>
                <a:gd name="T8" fmla="*/ 0 60000 65536"/>
                <a:gd name="T9" fmla="*/ 0 w 552"/>
                <a:gd name="T10" fmla="*/ 0 h 504"/>
                <a:gd name="T11" fmla="*/ 552 w 552"/>
                <a:gd name="T12" fmla="*/ 504 h 504"/>
              </a:gdLst>
              <a:ahLst/>
              <a:cxnLst>
                <a:cxn ang="T6">
                  <a:pos x="T0" y="T1"/>
                </a:cxn>
                <a:cxn ang="T7">
                  <a:pos x="T2" y="T3"/>
                </a:cxn>
                <a:cxn ang="T8">
                  <a:pos x="T4" y="T5"/>
                </a:cxn>
              </a:cxnLst>
              <a:rect l="T9" t="T10" r="T11" b="T12"/>
              <a:pathLst>
                <a:path w="552" h="504">
                  <a:moveTo>
                    <a:pt x="552" y="0"/>
                  </a:moveTo>
                  <a:cubicBezTo>
                    <a:pt x="390" y="34"/>
                    <a:pt x="228" y="68"/>
                    <a:pt x="136" y="152"/>
                  </a:cubicBezTo>
                  <a:cubicBezTo>
                    <a:pt x="44" y="236"/>
                    <a:pt x="22" y="370"/>
                    <a:pt x="0" y="504"/>
                  </a:cubicBezTo>
                </a:path>
              </a:pathLst>
            </a:cu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5275" name="Line 361">
              <a:extLst>
                <a:ext uri="{FF2B5EF4-FFF2-40B4-BE49-F238E27FC236}">
                  <a16:creationId xmlns:a16="http://schemas.microsoft.com/office/drawing/2014/main" id="{F0660822-F19B-B30A-6E93-E6B80C802105}"/>
                </a:ext>
              </a:extLst>
            </p:cNvPr>
            <p:cNvSpPr>
              <a:spLocks noChangeShapeType="1"/>
            </p:cNvSpPr>
            <p:nvPr/>
          </p:nvSpPr>
          <p:spPr bwMode="auto">
            <a:xfrm flipH="1">
              <a:off x="2376" y="1784"/>
              <a:ext cx="88" cy="312"/>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76" name="Freeform 362">
              <a:extLst>
                <a:ext uri="{FF2B5EF4-FFF2-40B4-BE49-F238E27FC236}">
                  <a16:creationId xmlns:a16="http://schemas.microsoft.com/office/drawing/2014/main" id="{088FB2FE-1D90-15B8-801F-FB9DF8BA9225}"/>
                </a:ext>
              </a:extLst>
            </p:cNvPr>
            <p:cNvSpPr>
              <a:spLocks/>
            </p:cNvSpPr>
            <p:nvPr/>
          </p:nvSpPr>
          <p:spPr bwMode="auto">
            <a:xfrm>
              <a:off x="2464" y="1783"/>
              <a:ext cx="320" cy="481"/>
            </a:xfrm>
            <a:custGeom>
              <a:avLst/>
              <a:gdLst>
                <a:gd name="T0" fmla="*/ 0 w 320"/>
                <a:gd name="T1" fmla="*/ 9 h 481"/>
                <a:gd name="T2" fmla="*/ 56 w 320"/>
                <a:gd name="T3" fmla="*/ 25 h 481"/>
                <a:gd name="T4" fmla="*/ 240 w 320"/>
                <a:gd name="T5" fmla="*/ 161 h 481"/>
                <a:gd name="T6" fmla="*/ 320 w 320"/>
                <a:gd name="T7" fmla="*/ 481 h 481"/>
                <a:gd name="T8" fmla="*/ 0 60000 65536"/>
                <a:gd name="T9" fmla="*/ 0 60000 65536"/>
                <a:gd name="T10" fmla="*/ 0 60000 65536"/>
                <a:gd name="T11" fmla="*/ 0 60000 65536"/>
                <a:gd name="T12" fmla="*/ 0 w 320"/>
                <a:gd name="T13" fmla="*/ 0 h 481"/>
                <a:gd name="T14" fmla="*/ 320 w 320"/>
                <a:gd name="T15" fmla="*/ 481 h 481"/>
              </a:gdLst>
              <a:ahLst/>
              <a:cxnLst>
                <a:cxn ang="T8">
                  <a:pos x="T0" y="T1"/>
                </a:cxn>
                <a:cxn ang="T9">
                  <a:pos x="T2" y="T3"/>
                </a:cxn>
                <a:cxn ang="T10">
                  <a:pos x="T4" y="T5"/>
                </a:cxn>
                <a:cxn ang="T11">
                  <a:pos x="T6" y="T7"/>
                </a:cxn>
              </a:cxnLst>
              <a:rect l="T12" t="T13" r="T14" b="T15"/>
              <a:pathLst>
                <a:path w="320" h="481">
                  <a:moveTo>
                    <a:pt x="0" y="9"/>
                  </a:moveTo>
                  <a:cubicBezTo>
                    <a:pt x="8" y="4"/>
                    <a:pt x="16" y="0"/>
                    <a:pt x="56" y="25"/>
                  </a:cubicBezTo>
                  <a:cubicBezTo>
                    <a:pt x="96" y="50"/>
                    <a:pt x="196" y="85"/>
                    <a:pt x="240" y="161"/>
                  </a:cubicBezTo>
                  <a:cubicBezTo>
                    <a:pt x="284" y="237"/>
                    <a:pt x="302" y="359"/>
                    <a:pt x="320" y="481"/>
                  </a:cubicBezTo>
                </a:path>
              </a:pathLst>
            </a:cu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5277" name="Freeform 363">
              <a:extLst>
                <a:ext uri="{FF2B5EF4-FFF2-40B4-BE49-F238E27FC236}">
                  <a16:creationId xmlns:a16="http://schemas.microsoft.com/office/drawing/2014/main" id="{F0A76750-5BE9-42E6-F93E-910A667AD37C}"/>
                </a:ext>
              </a:extLst>
            </p:cNvPr>
            <p:cNvSpPr>
              <a:spLocks/>
            </p:cNvSpPr>
            <p:nvPr/>
          </p:nvSpPr>
          <p:spPr bwMode="auto">
            <a:xfrm>
              <a:off x="4680" y="1760"/>
              <a:ext cx="640" cy="112"/>
            </a:xfrm>
            <a:custGeom>
              <a:avLst/>
              <a:gdLst>
                <a:gd name="T0" fmla="*/ 640 w 640"/>
                <a:gd name="T1" fmla="*/ 16 h 112"/>
                <a:gd name="T2" fmla="*/ 208 w 640"/>
                <a:gd name="T3" fmla="*/ 16 h 112"/>
                <a:gd name="T4" fmla="*/ 0 w 640"/>
                <a:gd name="T5" fmla="*/ 112 h 112"/>
                <a:gd name="T6" fmla="*/ 0 60000 65536"/>
                <a:gd name="T7" fmla="*/ 0 60000 65536"/>
                <a:gd name="T8" fmla="*/ 0 60000 65536"/>
                <a:gd name="T9" fmla="*/ 0 w 640"/>
                <a:gd name="T10" fmla="*/ 0 h 112"/>
                <a:gd name="T11" fmla="*/ 640 w 640"/>
                <a:gd name="T12" fmla="*/ 112 h 112"/>
              </a:gdLst>
              <a:ahLst/>
              <a:cxnLst>
                <a:cxn ang="T6">
                  <a:pos x="T0" y="T1"/>
                </a:cxn>
                <a:cxn ang="T7">
                  <a:pos x="T2" y="T3"/>
                </a:cxn>
                <a:cxn ang="T8">
                  <a:pos x="T4" y="T5"/>
                </a:cxn>
              </a:cxnLst>
              <a:rect l="T9" t="T10" r="T11" b="T12"/>
              <a:pathLst>
                <a:path w="640" h="112">
                  <a:moveTo>
                    <a:pt x="640" y="16"/>
                  </a:moveTo>
                  <a:cubicBezTo>
                    <a:pt x="477" y="8"/>
                    <a:pt x="315" y="0"/>
                    <a:pt x="208" y="16"/>
                  </a:cubicBezTo>
                  <a:cubicBezTo>
                    <a:pt x="101" y="32"/>
                    <a:pt x="50" y="72"/>
                    <a:pt x="0" y="112"/>
                  </a:cubicBezTo>
                </a:path>
              </a:pathLst>
            </a:cu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5278" name="Line 364">
              <a:extLst>
                <a:ext uri="{FF2B5EF4-FFF2-40B4-BE49-F238E27FC236}">
                  <a16:creationId xmlns:a16="http://schemas.microsoft.com/office/drawing/2014/main" id="{DE07B1F0-CEB3-B94F-C4B7-1A5F0DDFC481}"/>
                </a:ext>
              </a:extLst>
            </p:cNvPr>
            <p:cNvSpPr>
              <a:spLocks noChangeShapeType="1"/>
            </p:cNvSpPr>
            <p:nvPr/>
          </p:nvSpPr>
          <p:spPr bwMode="auto">
            <a:xfrm flipH="1">
              <a:off x="5024" y="1768"/>
              <a:ext cx="304" cy="328"/>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79" name="Freeform 365">
              <a:extLst>
                <a:ext uri="{FF2B5EF4-FFF2-40B4-BE49-F238E27FC236}">
                  <a16:creationId xmlns:a16="http://schemas.microsoft.com/office/drawing/2014/main" id="{F2235262-A753-DB7A-2049-BD0FB9C7CFD5}"/>
                </a:ext>
              </a:extLst>
            </p:cNvPr>
            <p:cNvSpPr>
              <a:spLocks/>
            </p:cNvSpPr>
            <p:nvPr/>
          </p:nvSpPr>
          <p:spPr bwMode="auto">
            <a:xfrm>
              <a:off x="5072" y="1776"/>
              <a:ext cx="332" cy="680"/>
            </a:xfrm>
            <a:custGeom>
              <a:avLst/>
              <a:gdLst>
                <a:gd name="T0" fmla="*/ 264 w 332"/>
                <a:gd name="T1" fmla="*/ 0 h 680"/>
                <a:gd name="T2" fmla="*/ 288 w 332"/>
                <a:gd name="T3" fmla="*/ 344 h 680"/>
                <a:gd name="T4" fmla="*/ 0 w 332"/>
                <a:gd name="T5" fmla="*/ 680 h 680"/>
                <a:gd name="T6" fmla="*/ 0 60000 65536"/>
                <a:gd name="T7" fmla="*/ 0 60000 65536"/>
                <a:gd name="T8" fmla="*/ 0 60000 65536"/>
                <a:gd name="T9" fmla="*/ 0 w 332"/>
                <a:gd name="T10" fmla="*/ 0 h 680"/>
                <a:gd name="T11" fmla="*/ 332 w 332"/>
                <a:gd name="T12" fmla="*/ 680 h 680"/>
              </a:gdLst>
              <a:ahLst/>
              <a:cxnLst>
                <a:cxn ang="T6">
                  <a:pos x="T0" y="T1"/>
                </a:cxn>
                <a:cxn ang="T7">
                  <a:pos x="T2" y="T3"/>
                </a:cxn>
                <a:cxn ang="T8">
                  <a:pos x="T4" y="T5"/>
                </a:cxn>
              </a:cxnLst>
              <a:rect l="T9" t="T10" r="T11" b="T12"/>
              <a:pathLst>
                <a:path w="332" h="680">
                  <a:moveTo>
                    <a:pt x="264" y="0"/>
                  </a:moveTo>
                  <a:cubicBezTo>
                    <a:pt x="298" y="115"/>
                    <a:pt x="332" y="231"/>
                    <a:pt x="288" y="344"/>
                  </a:cubicBezTo>
                  <a:cubicBezTo>
                    <a:pt x="244" y="457"/>
                    <a:pt x="122" y="568"/>
                    <a:pt x="0" y="680"/>
                  </a:cubicBezTo>
                </a:path>
              </a:pathLst>
            </a:cu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5280" name="Freeform 366">
              <a:extLst>
                <a:ext uri="{FF2B5EF4-FFF2-40B4-BE49-F238E27FC236}">
                  <a16:creationId xmlns:a16="http://schemas.microsoft.com/office/drawing/2014/main" id="{601919E7-8429-4B8D-EE25-544D03F42D1F}"/>
                </a:ext>
              </a:extLst>
            </p:cNvPr>
            <p:cNvSpPr>
              <a:spLocks/>
            </p:cNvSpPr>
            <p:nvPr/>
          </p:nvSpPr>
          <p:spPr bwMode="auto">
            <a:xfrm>
              <a:off x="1032" y="1139"/>
              <a:ext cx="2248" cy="373"/>
            </a:xfrm>
            <a:custGeom>
              <a:avLst/>
              <a:gdLst>
                <a:gd name="T0" fmla="*/ 0 w 2248"/>
                <a:gd name="T1" fmla="*/ 373 h 373"/>
                <a:gd name="T2" fmla="*/ 864 w 2248"/>
                <a:gd name="T3" fmla="*/ 61 h 373"/>
                <a:gd name="T4" fmla="*/ 2248 w 2248"/>
                <a:gd name="T5" fmla="*/ 5 h 373"/>
                <a:gd name="T6" fmla="*/ 0 60000 65536"/>
                <a:gd name="T7" fmla="*/ 0 60000 65536"/>
                <a:gd name="T8" fmla="*/ 0 60000 65536"/>
                <a:gd name="T9" fmla="*/ 0 w 2248"/>
                <a:gd name="T10" fmla="*/ 0 h 373"/>
                <a:gd name="T11" fmla="*/ 2248 w 2248"/>
                <a:gd name="T12" fmla="*/ 373 h 373"/>
              </a:gdLst>
              <a:ahLst/>
              <a:cxnLst>
                <a:cxn ang="T6">
                  <a:pos x="T0" y="T1"/>
                </a:cxn>
                <a:cxn ang="T7">
                  <a:pos x="T2" y="T3"/>
                </a:cxn>
                <a:cxn ang="T8">
                  <a:pos x="T4" y="T5"/>
                </a:cxn>
              </a:cxnLst>
              <a:rect l="T9" t="T10" r="T11" b="T12"/>
              <a:pathLst>
                <a:path w="2248" h="373">
                  <a:moveTo>
                    <a:pt x="0" y="373"/>
                  </a:moveTo>
                  <a:cubicBezTo>
                    <a:pt x="244" y="247"/>
                    <a:pt x="489" y="122"/>
                    <a:pt x="864" y="61"/>
                  </a:cubicBezTo>
                  <a:cubicBezTo>
                    <a:pt x="1239" y="0"/>
                    <a:pt x="2015" y="13"/>
                    <a:pt x="2248" y="5"/>
                  </a:cubicBez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5281" name="Freeform 367">
              <a:extLst>
                <a:ext uri="{FF2B5EF4-FFF2-40B4-BE49-F238E27FC236}">
                  <a16:creationId xmlns:a16="http://schemas.microsoft.com/office/drawing/2014/main" id="{D526FF1E-5DEB-C042-675F-14161E66EBF2}"/>
                </a:ext>
              </a:extLst>
            </p:cNvPr>
            <p:cNvSpPr>
              <a:spLocks/>
            </p:cNvSpPr>
            <p:nvPr/>
          </p:nvSpPr>
          <p:spPr bwMode="auto">
            <a:xfrm>
              <a:off x="2856" y="1344"/>
              <a:ext cx="424" cy="208"/>
            </a:xfrm>
            <a:custGeom>
              <a:avLst/>
              <a:gdLst>
                <a:gd name="T0" fmla="*/ 0 w 424"/>
                <a:gd name="T1" fmla="*/ 208 h 208"/>
                <a:gd name="T2" fmla="*/ 424 w 424"/>
                <a:gd name="T3" fmla="*/ 0 h 208"/>
                <a:gd name="T4" fmla="*/ 0 60000 65536"/>
                <a:gd name="T5" fmla="*/ 0 60000 65536"/>
                <a:gd name="T6" fmla="*/ 0 w 424"/>
                <a:gd name="T7" fmla="*/ 0 h 208"/>
                <a:gd name="T8" fmla="*/ 424 w 424"/>
                <a:gd name="T9" fmla="*/ 208 h 208"/>
              </a:gdLst>
              <a:ahLst/>
              <a:cxnLst>
                <a:cxn ang="T4">
                  <a:pos x="T0" y="T1"/>
                </a:cxn>
                <a:cxn ang="T5">
                  <a:pos x="T2" y="T3"/>
                </a:cxn>
              </a:cxnLst>
              <a:rect l="T6" t="T7" r="T8" b="T9"/>
              <a:pathLst>
                <a:path w="424" h="208">
                  <a:moveTo>
                    <a:pt x="0" y="208"/>
                  </a:moveTo>
                  <a:cubicBezTo>
                    <a:pt x="0" y="208"/>
                    <a:pt x="212" y="104"/>
                    <a:pt x="424" y="0"/>
                  </a:cubicBez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85282" name="Freeform 368">
              <a:extLst>
                <a:ext uri="{FF2B5EF4-FFF2-40B4-BE49-F238E27FC236}">
                  <a16:creationId xmlns:a16="http://schemas.microsoft.com/office/drawing/2014/main" id="{E38C1D01-9D73-F711-48F8-2B8DBECC2B60}"/>
                </a:ext>
              </a:extLst>
            </p:cNvPr>
            <p:cNvSpPr>
              <a:spLocks/>
            </p:cNvSpPr>
            <p:nvPr/>
          </p:nvSpPr>
          <p:spPr bwMode="auto">
            <a:xfrm>
              <a:off x="4176" y="1224"/>
              <a:ext cx="1040" cy="216"/>
            </a:xfrm>
            <a:custGeom>
              <a:avLst/>
              <a:gdLst>
                <a:gd name="T0" fmla="*/ 1040 w 1040"/>
                <a:gd name="T1" fmla="*/ 216 h 216"/>
                <a:gd name="T2" fmla="*/ 520 w 1040"/>
                <a:gd name="T3" fmla="*/ 48 h 216"/>
                <a:gd name="T4" fmla="*/ 0 w 1040"/>
                <a:gd name="T5" fmla="*/ 0 h 216"/>
                <a:gd name="T6" fmla="*/ 0 60000 65536"/>
                <a:gd name="T7" fmla="*/ 0 60000 65536"/>
                <a:gd name="T8" fmla="*/ 0 60000 65536"/>
                <a:gd name="T9" fmla="*/ 0 w 1040"/>
                <a:gd name="T10" fmla="*/ 0 h 216"/>
                <a:gd name="T11" fmla="*/ 1040 w 1040"/>
                <a:gd name="T12" fmla="*/ 216 h 216"/>
              </a:gdLst>
              <a:ahLst/>
              <a:cxnLst>
                <a:cxn ang="T6">
                  <a:pos x="T0" y="T1"/>
                </a:cxn>
                <a:cxn ang="T7">
                  <a:pos x="T2" y="T3"/>
                </a:cxn>
                <a:cxn ang="T8">
                  <a:pos x="T4" y="T5"/>
                </a:cxn>
              </a:cxnLst>
              <a:rect l="T9" t="T10" r="T11" b="T12"/>
              <a:pathLst>
                <a:path w="1040" h="216">
                  <a:moveTo>
                    <a:pt x="1040" y="216"/>
                  </a:moveTo>
                  <a:cubicBezTo>
                    <a:pt x="866" y="150"/>
                    <a:pt x="693" y="84"/>
                    <a:pt x="520" y="48"/>
                  </a:cubicBezTo>
                  <a:cubicBezTo>
                    <a:pt x="347" y="12"/>
                    <a:pt x="173" y="6"/>
                    <a:pt x="0" y="0"/>
                  </a:cubicBezTo>
                </a:path>
              </a:pathLst>
            </a:cu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p>
              <a:endParaRPr lang="en-IN"/>
            </a:p>
          </p:txBody>
        </p:sp>
      </p:grpSp>
      <p:grpSp>
        <p:nvGrpSpPr>
          <p:cNvPr id="11" name="Group 373">
            <a:extLst>
              <a:ext uri="{FF2B5EF4-FFF2-40B4-BE49-F238E27FC236}">
                <a16:creationId xmlns:a16="http://schemas.microsoft.com/office/drawing/2014/main" id="{BFB6E75B-1735-1399-49A7-A07122831117}"/>
              </a:ext>
            </a:extLst>
          </p:cNvPr>
          <p:cNvGrpSpPr>
            <a:grpSpLocks/>
          </p:cNvGrpSpPr>
          <p:nvPr/>
        </p:nvGrpSpPr>
        <p:grpSpPr bwMode="auto">
          <a:xfrm>
            <a:off x="3892550" y="1255713"/>
            <a:ext cx="1387475" cy="2562225"/>
            <a:chOff x="2628" y="2418"/>
            <a:chExt cx="947" cy="1614"/>
          </a:xfrm>
        </p:grpSpPr>
        <p:sp>
          <p:nvSpPr>
            <p:cNvPr id="85263" name="AutoShape 369">
              <a:extLst>
                <a:ext uri="{FF2B5EF4-FFF2-40B4-BE49-F238E27FC236}">
                  <a16:creationId xmlns:a16="http://schemas.microsoft.com/office/drawing/2014/main" id="{577D86E4-C37F-0E10-D228-88CECFAB2C1F}"/>
                </a:ext>
              </a:extLst>
            </p:cNvPr>
            <p:cNvSpPr>
              <a:spLocks noChangeArrowheads="1"/>
            </p:cNvSpPr>
            <p:nvPr/>
          </p:nvSpPr>
          <p:spPr bwMode="auto">
            <a:xfrm>
              <a:off x="2908" y="2998"/>
              <a:ext cx="394" cy="1034"/>
            </a:xfrm>
            <a:prstGeom prst="triangle">
              <a:avLst>
                <a:gd name="adj" fmla="val 50000"/>
              </a:avLst>
            </a:prstGeom>
            <a:noFill/>
            <a:ln w="381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64" name="AutoShape 370">
              <a:extLst>
                <a:ext uri="{FF2B5EF4-FFF2-40B4-BE49-F238E27FC236}">
                  <a16:creationId xmlns:a16="http://schemas.microsoft.com/office/drawing/2014/main" id="{4C0C9F67-E0F6-0E99-3555-B989EFA7692F}"/>
                </a:ext>
              </a:extLst>
            </p:cNvPr>
            <p:cNvSpPr>
              <a:spLocks noChangeArrowheads="1"/>
            </p:cNvSpPr>
            <p:nvPr/>
          </p:nvSpPr>
          <p:spPr bwMode="auto">
            <a:xfrm>
              <a:off x="3145" y="2880"/>
              <a:ext cx="430" cy="265"/>
            </a:xfrm>
            <a:prstGeom prst="lightningBol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65" name="AutoShape 371">
              <a:extLst>
                <a:ext uri="{FF2B5EF4-FFF2-40B4-BE49-F238E27FC236}">
                  <a16:creationId xmlns:a16="http://schemas.microsoft.com/office/drawing/2014/main" id="{34D4300E-3065-2DF1-80A6-BC40E0ED4C47}"/>
                </a:ext>
              </a:extLst>
            </p:cNvPr>
            <p:cNvSpPr>
              <a:spLocks noChangeArrowheads="1"/>
            </p:cNvSpPr>
            <p:nvPr/>
          </p:nvSpPr>
          <p:spPr bwMode="auto">
            <a:xfrm flipH="1">
              <a:off x="2628" y="2876"/>
              <a:ext cx="430" cy="265"/>
            </a:xfrm>
            <a:prstGeom prst="lightningBol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85266" name="AutoShape 372">
              <a:extLst>
                <a:ext uri="{FF2B5EF4-FFF2-40B4-BE49-F238E27FC236}">
                  <a16:creationId xmlns:a16="http://schemas.microsoft.com/office/drawing/2014/main" id="{DC5AD6CA-9FA9-C503-8D69-F8D01B213CD7}"/>
                </a:ext>
              </a:extLst>
            </p:cNvPr>
            <p:cNvSpPr>
              <a:spLocks noChangeArrowheads="1"/>
            </p:cNvSpPr>
            <p:nvPr/>
          </p:nvSpPr>
          <p:spPr bwMode="auto">
            <a:xfrm rot="-5400000">
              <a:off x="2967" y="2500"/>
              <a:ext cx="430" cy="265"/>
            </a:xfrm>
            <a:prstGeom prst="lightningBolt">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12" name="Group 496">
            <a:extLst>
              <a:ext uri="{FF2B5EF4-FFF2-40B4-BE49-F238E27FC236}">
                <a16:creationId xmlns:a16="http://schemas.microsoft.com/office/drawing/2014/main" id="{B0904DF1-0C4A-B7A1-9794-75642A68A263}"/>
              </a:ext>
            </a:extLst>
          </p:cNvPr>
          <p:cNvGrpSpPr>
            <a:grpSpLocks/>
          </p:cNvGrpSpPr>
          <p:nvPr/>
        </p:nvGrpSpPr>
        <p:grpSpPr bwMode="auto">
          <a:xfrm>
            <a:off x="992188" y="2838450"/>
            <a:ext cx="7058025" cy="3092450"/>
            <a:chOff x="677" y="1788"/>
            <a:chExt cx="4817" cy="1948"/>
          </a:xfrm>
        </p:grpSpPr>
        <p:grpSp>
          <p:nvGrpSpPr>
            <p:cNvPr id="85000" name="Group 385">
              <a:extLst>
                <a:ext uri="{FF2B5EF4-FFF2-40B4-BE49-F238E27FC236}">
                  <a16:creationId xmlns:a16="http://schemas.microsoft.com/office/drawing/2014/main" id="{FE286D2E-622F-F286-D271-B7A4EB5BFC95}"/>
                </a:ext>
              </a:extLst>
            </p:cNvPr>
            <p:cNvGrpSpPr>
              <a:grpSpLocks/>
            </p:cNvGrpSpPr>
            <p:nvPr/>
          </p:nvGrpSpPr>
          <p:grpSpPr bwMode="auto">
            <a:xfrm>
              <a:off x="3317" y="1788"/>
              <a:ext cx="2177" cy="1524"/>
              <a:chOff x="3317" y="1788"/>
              <a:chExt cx="2177" cy="1524"/>
            </a:xfrm>
          </p:grpSpPr>
          <p:grpSp>
            <p:nvGrpSpPr>
              <p:cNvPr id="85151" name="Group 91">
                <a:extLst>
                  <a:ext uri="{FF2B5EF4-FFF2-40B4-BE49-F238E27FC236}">
                    <a16:creationId xmlns:a16="http://schemas.microsoft.com/office/drawing/2014/main" id="{7D4129D7-DD93-63AE-961D-78086ED497CF}"/>
                  </a:ext>
                </a:extLst>
              </p:cNvPr>
              <p:cNvGrpSpPr>
                <a:grpSpLocks/>
              </p:cNvGrpSpPr>
              <p:nvPr/>
            </p:nvGrpSpPr>
            <p:grpSpPr bwMode="auto">
              <a:xfrm>
                <a:off x="3317" y="2328"/>
                <a:ext cx="223" cy="212"/>
                <a:chOff x="839" y="2508"/>
                <a:chExt cx="223" cy="212"/>
              </a:xfrm>
            </p:grpSpPr>
            <p:sp>
              <p:nvSpPr>
                <p:cNvPr id="85257" name="AutoShape 92">
                  <a:extLst>
                    <a:ext uri="{FF2B5EF4-FFF2-40B4-BE49-F238E27FC236}">
                      <a16:creationId xmlns:a16="http://schemas.microsoft.com/office/drawing/2014/main" id="{527D7D5D-6AFB-2530-2A5E-0C5905440CF9}"/>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58" name="Text Box 93">
                  <a:extLst>
                    <a:ext uri="{FF2B5EF4-FFF2-40B4-BE49-F238E27FC236}">
                      <a16:creationId xmlns:a16="http://schemas.microsoft.com/office/drawing/2014/main" id="{17F77579-11AB-DA02-8C04-9C6963B3FF6B}"/>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59" name="Group 94">
                  <a:extLst>
                    <a:ext uri="{FF2B5EF4-FFF2-40B4-BE49-F238E27FC236}">
                      <a16:creationId xmlns:a16="http://schemas.microsoft.com/office/drawing/2014/main" id="{2EB0BD68-EE5D-EA6B-5A66-D4DDA6A6E6E5}"/>
                    </a:ext>
                  </a:extLst>
                </p:cNvPr>
                <p:cNvGrpSpPr>
                  <a:grpSpLocks/>
                </p:cNvGrpSpPr>
                <p:nvPr/>
              </p:nvGrpSpPr>
              <p:grpSpPr bwMode="auto">
                <a:xfrm>
                  <a:off x="915" y="2508"/>
                  <a:ext cx="62" cy="85"/>
                  <a:chOff x="1560" y="2637"/>
                  <a:chExt cx="78" cy="105"/>
                </a:xfrm>
              </p:grpSpPr>
              <p:sp>
                <p:nvSpPr>
                  <p:cNvPr id="85260" name="Line 95">
                    <a:extLst>
                      <a:ext uri="{FF2B5EF4-FFF2-40B4-BE49-F238E27FC236}">
                        <a16:creationId xmlns:a16="http://schemas.microsoft.com/office/drawing/2014/main" id="{233270FC-05BF-745A-3DE5-562CC2599D25}"/>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61" name="Line 96">
                    <a:extLst>
                      <a:ext uri="{FF2B5EF4-FFF2-40B4-BE49-F238E27FC236}">
                        <a16:creationId xmlns:a16="http://schemas.microsoft.com/office/drawing/2014/main" id="{7C45EF18-AE7E-4C7C-B608-BBA26E84CF2D}"/>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62" name="Line 97">
                    <a:extLst>
                      <a:ext uri="{FF2B5EF4-FFF2-40B4-BE49-F238E27FC236}">
                        <a16:creationId xmlns:a16="http://schemas.microsoft.com/office/drawing/2014/main" id="{E24B81BC-74AE-50B9-B82F-BAF60E3193F0}"/>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52" name="Group 112">
                <a:extLst>
                  <a:ext uri="{FF2B5EF4-FFF2-40B4-BE49-F238E27FC236}">
                    <a16:creationId xmlns:a16="http://schemas.microsoft.com/office/drawing/2014/main" id="{083C4633-E7EF-FA8A-0110-707600904C1B}"/>
                  </a:ext>
                </a:extLst>
              </p:cNvPr>
              <p:cNvGrpSpPr>
                <a:grpSpLocks/>
              </p:cNvGrpSpPr>
              <p:nvPr/>
            </p:nvGrpSpPr>
            <p:grpSpPr bwMode="auto">
              <a:xfrm>
                <a:off x="3735" y="2164"/>
                <a:ext cx="223" cy="212"/>
                <a:chOff x="839" y="2508"/>
                <a:chExt cx="223" cy="212"/>
              </a:xfrm>
            </p:grpSpPr>
            <p:sp>
              <p:nvSpPr>
                <p:cNvPr id="85251" name="AutoShape 113">
                  <a:extLst>
                    <a:ext uri="{FF2B5EF4-FFF2-40B4-BE49-F238E27FC236}">
                      <a16:creationId xmlns:a16="http://schemas.microsoft.com/office/drawing/2014/main" id="{41D0729B-50F2-CA52-97A4-F2D754E3EF69}"/>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52" name="Text Box 114">
                  <a:extLst>
                    <a:ext uri="{FF2B5EF4-FFF2-40B4-BE49-F238E27FC236}">
                      <a16:creationId xmlns:a16="http://schemas.microsoft.com/office/drawing/2014/main" id="{20C872E5-E68F-D16E-B106-88616820A6BA}"/>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53" name="Group 115">
                  <a:extLst>
                    <a:ext uri="{FF2B5EF4-FFF2-40B4-BE49-F238E27FC236}">
                      <a16:creationId xmlns:a16="http://schemas.microsoft.com/office/drawing/2014/main" id="{600BA02E-BAD4-641F-1E6F-7A5CE6862C67}"/>
                    </a:ext>
                  </a:extLst>
                </p:cNvPr>
                <p:cNvGrpSpPr>
                  <a:grpSpLocks/>
                </p:cNvGrpSpPr>
                <p:nvPr/>
              </p:nvGrpSpPr>
              <p:grpSpPr bwMode="auto">
                <a:xfrm>
                  <a:off x="915" y="2508"/>
                  <a:ext cx="62" cy="85"/>
                  <a:chOff x="1560" y="2637"/>
                  <a:chExt cx="78" cy="105"/>
                </a:xfrm>
              </p:grpSpPr>
              <p:sp>
                <p:nvSpPr>
                  <p:cNvPr id="85254" name="Line 116">
                    <a:extLst>
                      <a:ext uri="{FF2B5EF4-FFF2-40B4-BE49-F238E27FC236}">
                        <a16:creationId xmlns:a16="http://schemas.microsoft.com/office/drawing/2014/main" id="{F1D4C2E6-2E93-DDDB-17A2-F8ECF262B2CE}"/>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55" name="Line 117">
                    <a:extLst>
                      <a:ext uri="{FF2B5EF4-FFF2-40B4-BE49-F238E27FC236}">
                        <a16:creationId xmlns:a16="http://schemas.microsoft.com/office/drawing/2014/main" id="{3B023822-5A6F-CFAE-B915-750C3187A43F}"/>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56" name="Line 118">
                    <a:extLst>
                      <a:ext uri="{FF2B5EF4-FFF2-40B4-BE49-F238E27FC236}">
                        <a16:creationId xmlns:a16="http://schemas.microsoft.com/office/drawing/2014/main" id="{F2637F42-9DE4-7556-E651-F916A46CADCD}"/>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53" name="Group 119">
                <a:extLst>
                  <a:ext uri="{FF2B5EF4-FFF2-40B4-BE49-F238E27FC236}">
                    <a16:creationId xmlns:a16="http://schemas.microsoft.com/office/drawing/2014/main" id="{3A81F3B7-6AD4-964E-EF5D-8B572C2128DB}"/>
                  </a:ext>
                </a:extLst>
              </p:cNvPr>
              <p:cNvGrpSpPr>
                <a:grpSpLocks/>
              </p:cNvGrpSpPr>
              <p:nvPr/>
            </p:nvGrpSpPr>
            <p:grpSpPr bwMode="auto">
              <a:xfrm>
                <a:off x="4103" y="2372"/>
                <a:ext cx="223" cy="212"/>
                <a:chOff x="839" y="2508"/>
                <a:chExt cx="223" cy="212"/>
              </a:xfrm>
            </p:grpSpPr>
            <p:sp>
              <p:nvSpPr>
                <p:cNvPr id="85245" name="AutoShape 120">
                  <a:extLst>
                    <a:ext uri="{FF2B5EF4-FFF2-40B4-BE49-F238E27FC236}">
                      <a16:creationId xmlns:a16="http://schemas.microsoft.com/office/drawing/2014/main" id="{57B1B2E5-D938-6F36-890A-BFAC974D8EB7}"/>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46" name="Text Box 121">
                  <a:extLst>
                    <a:ext uri="{FF2B5EF4-FFF2-40B4-BE49-F238E27FC236}">
                      <a16:creationId xmlns:a16="http://schemas.microsoft.com/office/drawing/2014/main" id="{5212CB2A-2E7F-C95F-26A4-030562C63AAC}"/>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47" name="Group 122">
                  <a:extLst>
                    <a:ext uri="{FF2B5EF4-FFF2-40B4-BE49-F238E27FC236}">
                      <a16:creationId xmlns:a16="http://schemas.microsoft.com/office/drawing/2014/main" id="{6899BFAE-122C-6031-E0BE-814FC05E1292}"/>
                    </a:ext>
                  </a:extLst>
                </p:cNvPr>
                <p:cNvGrpSpPr>
                  <a:grpSpLocks/>
                </p:cNvGrpSpPr>
                <p:nvPr/>
              </p:nvGrpSpPr>
              <p:grpSpPr bwMode="auto">
                <a:xfrm>
                  <a:off x="915" y="2508"/>
                  <a:ext cx="62" cy="85"/>
                  <a:chOff x="1560" y="2637"/>
                  <a:chExt cx="78" cy="105"/>
                </a:xfrm>
              </p:grpSpPr>
              <p:sp>
                <p:nvSpPr>
                  <p:cNvPr id="85248" name="Line 123">
                    <a:extLst>
                      <a:ext uri="{FF2B5EF4-FFF2-40B4-BE49-F238E27FC236}">
                        <a16:creationId xmlns:a16="http://schemas.microsoft.com/office/drawing/2014/main" id="{0EDE2224-DFDC-7DEE-F330-26CADAEB913A}"/>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49" name="Line 124">
                    <a:extLst>
                      <a:ext uri="{FF2B5EF4-FFF2-40B4-BE49-F238E27FC236}">
                        <a16:creationId xmlns:a16="http://schemas.microsoft.com/office/drawing/2014/main" id="{463BCADF-2F7D-D055-5A4A-D9BD4CED81F8}"/>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50" name="Line 125">
                    <a:extLst>
                      <a:ext uri="{FF2B5EF4-FFF2-40B4-BE49-F238E27FC236}">
                        <a16:creationId xmlns:a16="http://schemas.microsoft.com/office/drawing/2014/main" id="{C3289CB6-4CCB-FDD6-239B-24AAF69A97A9}"/>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54" name="Group 126">
                <a:extLst>
                  <a:ext uri="{FF2B5EF4-FFF2-40B4-BE49-F238E27FC236}">
                    <a16:creationId xmlns:a16="http://schemas.microsoft.com/office/drawing/2014/main" id="{4CE83D2E-B1D7-7FE4-E8DC-3DE6A2FD456E}"/>
                  </a:ext>
                </a:extLst>
              </p:cNvPr>
              <p:cNvGrpSpPr>
                <a:grpSpLocks/>
              </p:cNvGrpSpPr>
              <p:nvPr/>
            </p:nvGrpSpPr>
            <p:grpSpPr bwMode="auto">
              <a:xfrm>
                <a:off x="3735" y="2548"/>
                <a:ext cx="223" cy="212"/>
                <a:chOff x="839" y="2508"/>
                <a:chExt cx="223" cy="212"/>
              </a:xfrm>
            </p:grpSpPr>
            <p:sp>
              <p:nvSpPr>
                <p:cNvPr id="85239" name="AutoShape 127">
                  <a:extLst>
                    <a:ext uri="{FF2B5EF4-FFF2-40B4-BE49-F238E27FC236}">
                      <a16:creationId xmlns:a16="http://schemas.microsoft.com/office/drawing/2014/main" id="{7D7C67A3-3E23-03F0-931C-9CD3E74E33E8}"/>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40" name="Text Box 128">
                  <a:extLst>
                    <a:ext uri="{FF2B5EF4-FFF2-40B4-BE49-F238E27FC236}">
                      <a16:creationId xmlns:a16="http://schemas.microsoft.com/office/drawing/2014/main" id="{D01EB06E-3EF6-D90B-A92C-0437511F762C}"/>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41" name="Group 129">
                  <a:extLst>
                    <a:ext uri="{FF2B5EF4-FFF2-40B4-BE49-F238E27FC236}">
                      <a16:creationId xmlns:a16="http://schemas.microsoft.com/office/drawing/2014/main" id="{54ED2DD8-6A6E-1601-6BE6-16B798B44BB2}"/>
                    </a:ext>
                  </a:extLst>
                </p:cNvPr>
                <p:cNvGrpSpPr>
                  <a:grpSpLocks/>
                </p:cNvGrpSpPr>
                <p:nvPr/>
              </p:nvGrpSpPr>
              <p:grpSpPr bwMode="auto">
                <a:xfrm>
                  <a:off x="915" y="2508"/>
                  <a:ext cx="62" cy="85"/>
                  <a:chOff x="1560" y="2637"/>
                  <a:chExt cx="78" cy="105"/>
                </a:xfrm>
              </p:grpSpPr>
              <p:sp>
                <p:nvSpPr>
                  <p:cNvPr id="85242" name="Line 130">
                    <a:extLst>
                      <a:ext uri="{FF2B5EF4-FFF2-40B4-BE49-F238E27FC236}">
                        <a16:creationId xmlns:a16="http://schemas.microsoft.com/office/drawing/2014/main" id="{185DD4A9-B5EE-4CE8-DA90-77E583E21430}"/>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43" name="Line 131">
                    <a:extLst>
                      <a:ext uri="{FF2B5EF4-FFF2-40B4-BE49-F238E27FC236}">
                        <a16:creationId xmlns:a16="http://schemas.microsoft.com/office/drawing/2014/main" id="{5FAAECEF-005B-3B1D-A508-148AA45B6FB6}"/>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44" name="Line 132">
                    <a:extLst>
                      <a:ext uri="{FF2B5EF4-FFF2-40B4-BE49-F238E27FC236}">
                        <a16:creationId xmlns:a16="http://schemas.microsoft.com/office/drawing/2014/main" id="{941448A6-E9ED-91B5-C544-447E6648D682}"/>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55" name="Group 254">
                <a:extLst>
                  <a:ext uri="{FF2B5EF4-FFF2-40B4-BE49-F238E27FC236}">
                    <a16:creationId xmlns:a16="http://schemas.microsoft.com/office/drawing/2014/main" id="{6F30410B-48E3-0541-1ACB-738B89B381CB}"/>
                  </a:ext>
                </a:extLst>
              </p:cNvPr>
              <p:cNvGrpSpPr>
                <a:grpSpLocks/>
              </p:cNvGrpSpPr>
              <p:nvPr/>
            </p:nvGrpSpPr>
            <p:grpSpPr bwMode="auto">
              <a:xfrm>
                <a:off x="4085" y="1952"/>
                <a:ext cx="223" cy="212"/>
                <a:chOff x="839" y="2508"/>
                <a:chExt cx="223" cy="212"/>
              </a:xfrm>
            </p:grpSpPr>
            <p:sp>
              <p:nvSpPr>
                <p:cNvPr id="85233" name="AutoShape 255">
                  <a:extLst>
                    <a:ext uri="{FF2B5EF4-FFF2-40B4-BE49-F238E27FC236}">
                      <a16:creationId xmlns:a16="http://schemas.microsoft.com/office/drawing/2014/main" id="{6B7A86F3-D712-776F-C21A-7D5989367837}"/>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34" name="Text Box 256">
                  <a:extLst>
                    <a:ext uri="{FF2B5EF4-FFF2-40B4-BE49-F238E27FC236}">
                      <a16:creationId xmlns:a16="http://schemas.microsoft.com/office/drawing/2014/main" id="{F87C0A5E-3F87-0BCF-96F5-196693DEE858}"/>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35" name="Group 257">
                  <a:extLst>
                    <a:ext uri="{FF2B5EF4-FFF2-40B4-BE49-F238E27FC236}">
                      <a16:creationId xmlns:a16="http://schemas.microsoft.com/office/drawing/2014/main" id="{EC340B62-CC34-D550-F9E6-CB8CFE01DEA5}"/>
                    </a:ext>
                  </a:extLst>
                </p:cNvPr>
                <p:cNvGrpSpPr>
                  <a:grpSpLocks/>
                </p:cNvGrpSpPr>
                <p:nvPr/>
              </p:nvGrpSpPr>
              <p:grpSpPr bwMode="auto">
                <a:xfrm>
                  <a:off x="915" y="2508"/>
                  <a:ext cx="62" cy="85"/>
                  <a:chOff x="1560" y="2637"/>
                  <a:chExt cx="78" cy="105"/>
                </a:xfrm>
              </p:grpSpPr>
              <p:sp>
                <p:nvSpPr>
                  <p:cNvPr id="85236" name="Line 258">
                    <a:extLst>
                      <a:ext uri="{FF2B5EF4-FFF2-40B4-BE49-F238E27FC236}">
                        <a16:creationId xmlns:a16="http://schemas.microsoft.com/office/drawing/2014/main" id="{8CAD9F6B-D7F6-53B6-0B91-F63E63DFF8FF}"/>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37" name="Line 259">
                    <a:extLst>
                      <a:ext uri="{FF2B5EF4-FFF2-40B4-BE49-F238E27FC236}">
                        <a16:creationId xmlns:a16="http://schemas.microsoft.com/office/drawing/2014/main" id="{60492A49-B3C3-00EE-2CF8-755864EB73AE}"/>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38" name="Line 260">
                    <a:extLst>
                      <a:ext uri="{FF2B5EF4-FFF2-40B4-BE49-F238E27FC236}">
                        <a16:creationId xmlns:a16="http://schemas.microsoft.com/office/drawing/2014/main" id="{DEA3DFE4-284B-637C-9C18-962ACF5BB6F2}"/>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56" name="Group 261">
                <a:extLst>
                  <a:ext uri="{FF2B5EF4-FFF2-40B4-BE49-F238E27FC236}">
                    <a16:creationId xmlns:a16="http://schemas.microsoft.com/office/drawing/2014/main" id="{CCEA36FC-4187-5325-4F1F-71EFAD976298}"/>
                  </a:ext>
                </a:extLst>
              </p:cNvPr>
              <p:cNvGrpSpPr>
                <a:grpSpLocks/>
              </p:cNvGrpSpPr>
              <p:nvPr/>
            </p:nvGrpSpPr>
            <p:grpSpPr bwMode="auto">
              <a:xfrm>
                <a:off x="4503" y="1788"/>
                <a:ext cx="223" cy="212"/>
                <a:chOff x="839" y="2508"/>
                <a:chExt cx="223" cy="212"/>
              </a:xfrm>
            </p:grpSpPr>
            <p:sp>
              <p:nvSpPr>
                <p:cNvPr id="85227" name="AutoShape 262">
                  <a:extLst>
                    <a:ext uri="{FF2B5EF4-FFF2-40B4-BE49-F238E27FC236}">
                      <a16:creationId xmlns:a16="http://schemas.microsoft.com/office/drawing/2014/main" id="{78F1B51D-F1ED-91E5-0C64-5AA4B91A5520}"/>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28" name="Text Box 263">
                  <a:extLst>
                    <a:ext uri="{FF2B5EF4-FFF2-40B4-BE49-F238E27FC236}">
                      <a16:creationId xmlns:a16="http://schemas.microsoft.com/office/drawing/2014/main" id="{4FE310C3-99D3-2CCD-F9C9-65EF668B8394}"/>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29" name="Group 264">
                  <a:extLst>
                    <a:ext uri="{FF2B5EF4-FFF2-40B4-BE49-F238E27FC236}">
                      <a16:creationId xmlns:a16="http://schemas.microsoft.com/office/drawing/2014/main" id="{2297077F-11C0-96E0-27A3-686FF7959045}"/>
                    </a:ext>
                  </a:extLst>
                </p:cNvPr>
                <p:cNvGrpSpPr>
                  <a:grpSpLocks/>
                </p:cNvGrpSpPr>
                <p:nvPr/>
              </p:nvGrpSpPr>
              <p:grpSpPr bwMode="auto">
                <a:xfrm>
                  <a:off x="915" y="2508"/>
                  <a:ext cx="62" cy="85"/>
                  <a:chOff x="1560" y="2637"/>
                  <a:chExt cx="78" cy="105"/>
                </a:xfrm>
              </p:grpSpPr>
              <p:sp>
                <p:nvSpPr>
                  <p:cNvPr id="85230" name="Line 265">
                    <a:extLst>
                      <a:ext uri="{FF2B5EF4-FFF2-40B4-BE49-F238E27FC236}">
                        <a16:creationId xmlns:a16="http://schemas.microsoft.com/office/drawing/2014/main" id="{36DBC393-44CC-5E1D-D4C3-742E74A4373F}"/>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31" name="Line 266">
                    <a:extLst>
                      <a:ext uri="{FF2B5EF4-FFF2-40B4-BE49-F238E27FC236}">
                        <a16:creationId xmlns:a16="http://schemas.microsoft.com/office/drawing/2014/main" id="{0DD1A4FE-C8CE-1F59-793D-C5380453C137}"/>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32" name="Line 267">
                    <a:extLst>
                      <a:ext uri="{FF2B5EF4-FFF2-40B4-BE49-F238E27FC236}">
                        <a16:creationId xmlns:a16="http://schemas.microsoft.com/office/drawing/2014/main" id="{14EC7F35-261E-1AF8-D51F-EC36591F5654}"/>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57" name="Group 268">
                <a:extLst>
                  <a:ext uri="{FF2B5EF4-FFF2-40B4-BE49-F238E27FC236}">
                    <a16:creationId xmlns:a16="http://schemas.microsoft.com/office/drawing/2014/main" id="{3304C8A3-D1A8-CB02-BB4D-4B81B393B664}"/>
                  </a:ext>
                </a:extLst>
              </p:cNvPr>
              <p:cNvGrpSpPr>
                <a:grpSpLocks/>
              </p:cNvGrpSpPr>
              <p:nvPr/>
            </p:nvGrpSpPr>
            <p:grpSpPr bwMode="auto">
              <a:xfrm>
                <a:off x="4871" y="1996"/>
                <a:ext cx="223" cy="212"/>
                <a:chOff x="839" y="2508"/>
                <a:chExt cx="223" cy="212"/>
              </a:xfrm>
            </p:grpSpPr>
            <p:sp>
              <p:nvSpPr>
                <p:cNvPr id="85221" name="AutoShape 269">
                  <a:extLst>
                    <a:ext uri="{FF2B5EF4-FFF2-40B4-BE49-F238E27FC236}">
                      <a16:creationId xmlns:a16="http://schemas.microsoft.com/office/drawing/2014/main" id="{EC8142E9-3E26-A665-EC6A-656AB8866218}"/>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22" name="Text Box 270">
                  <a:extLst>
                    <a:ext uri="{FF2B5EF4-FFF2-40B4-BE49-F238E27FC236}">
                      <a16:creationId xmlns:a16="http://schemas.microsoft.com/office/drawing/2014/main" id="{655B5383-0EC6-A680-D8C1-68DEAF54E8A0}"/>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23" name="Group 271">
                  <a:extLst>
                    <a:ext uri="{FF2B5EF4-FFF2-40B4-BE49-F238E27FC236}">
                      <a16:creationId xmlns:a16="http://schemas.microsoft.com/office/drawing/2014/main" id="{2F9ACB19-CD1D-095F-3874-4DE825A7B6A6}"/>
                    </a:ext>
                  </a:extLst>
                </p:cNvPr>
                <p:cNvGrpSpPr>
                  <a:grpSpLocks/>
                </p:cNvGrpSpPr>
                <p:nvPr/>
              </p:nvGrpSpPr>
              <p:grpSpPr bwMode="auto">
                <a:xfrm>
                  <a:off x="915" y="2508"/>
                  <a:ext cx="62" cy="85"/>
                  <a:chOff x="1560" y="2637"/>
                  <a:chExt cx="78" cy="105"/>
                </a:xfrm>
              </p:grpSpPr>
              <p:sp>
                <p:nvSpPr>
                  <p:cNvPr id="85224" name="Line 272">
                    <a:extLst>
                      <a:ext uri="{FF2B5EF4-FFF2-40B4-BE49-F238E27FC236}">
                        <a16:creationId xmlns:a16="http://schemas.microsoft.com/office/drawing/2014/main" id="{EA4F942B-7C15-99AB-A6F6-195CBF6ABEB5}"/>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25" name="Line 273">
                    <a:extLst>
                      <a:ext uri="{FF2B5EF4-FFF2-40B4-BE49-F238E27FC236}">
                        <a16:creationId xmlns:a16="http://schemas.microsoft.com/office/drawing/2014/main" id="{9689275A-154B-4CBD-3495-110DED3638B6}"/>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26" name="Line 274">
                    <a:extLst>
                      <a:ext uri="{FF2B5EF4-FFF2-40B4-BE49-F238E27FC236}">
                        <a16:creationId xmlns:a16="http://schemas.microsoft.com/office/drawing/2014/main" id="{A7ED7836-B85B-87AE-DE0A-66AE07D1836C}"/>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58" name="Group 275">
                <a:extLst>
                  <a:ext uri="{FF2B5EF4-FFF2-40B4-BE49-F238E27FC236}">
                    <a16:creationId xmlns:a16="http://schemas.microsoft.com/office/drawing/2014/main" id="{820B0AC5-267F-7FC4-28FF-B6BFAF965193}"/>
                  </a:ext>
                </a:extLst>
              </p:cNvPr>
              <p:cNvGrpSpPr>
                <a:grpSpLocks/>
              </p:cNvGrpSpPr>
              <p:nvPr/>
            </p:nvGrpSpPr>
            <p:grpSpPr bwMode="auto">
              <a:xfrm>
                <a:off x="4503" y="2172"/>
                <a:ext cx="223" cy="212"/>
                <a:chOff x="839" y="2508"/>
                <a:chExt cx="223" cy="212"/>
              </a:xfrm>
            </p:grpSpPr>
            <p:sp>
              <p:nvSpPr>
                <p:cNvPr id="85215" name="AutoShape 276">
                  <a:extLst>
                    <a:ext uri="{FF2B5EF4-FFF2-40B4-BE49-F238E27FC236}">
                      <a16:creationId xmlns:a16="http://schemas.microsoft.com/office/drawing/2014/main" id="{CCC59B95-BAFE-7CA9-2F1B-5EC674086636}"/>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16" name="Text Box 277">
                  <a:extLst>
                    <a:ext uri="{FF2B5EF4-FFF2-40B4-BE49-F238E27FC236}">
                      <a16:creationId xmlns:a16="http://schemas.microsoft.com/office/drawing/2014/main" id="{AC6EDEC2-7CC6-EF01-8F66-C5C0AB57C85D}"/>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17" name="Group 278">
                  <a:extLst>
                    <a:ext uri="{FF2B5EF4-FFF2-40B4-BE49-F238E27FC236}">
                      <a16:creationId xmlns:a16="http://schemas.microsoft.com/office/drawing/2014/main" id="{9413FA20-3D5E-6047-3C44-A221F813CF0A}"/>
                    </a:ext>
                  </a:extLst>
                </p:cNvPr>
                <p:cNvGrpSpPr>
                  <a:grpSpLocks/>
                </p:cNvGrpSpPr>
                <p:nvPr/>
              </p:nvGrpSpPr>
              <p:grpSpPr bwMode="auto">
                <a:xfrm>
                  <a:off x="915" y="2508"/>
                  <a:ext cx="62" cy="85"/>
                  <a:chOff x="1560" y="2637"/>
                  <a:chExt cx="78" cy="105"/>
                </a:xfrm>
              </p:grpSpPr>
              <p:sp>
                <p:nvSpPr>
                  <p:cNvPr id="85218" name="Line 279">
                    <a:extLst>
                      <a:ext uri="{FF2B5EF4-FFF2-40B4-BE49-F238E27FC236}">
                        <a16:creationId xmlns:a16="http://schemas.microsoft.com/office/drawing/2014/main" id="{A04D5A12-4817-8292-36A1-7161F3FBFE9F}"/>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19" name="Line 280">
                    <a:extLst>
                      <a:ext uri="{FF2B5EF4-FFF2-40B4-BE49-F238E27FC236}">
                        <a16:creationId xmlns:a16="http://schemas.microsoft.com/office/drawing/2014/main" id="{1015ACCA-3C67-FBC4-2D73-3B2D71D89CA4}"/>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20" name="Line 281">
                    <a:extLst>
                      <a:ext uri="{FF2B5EF4-FFF2-40B4-BE49-F238E27FC236}">
                        <a16:creationId xmlns:a16="http://schemas.microsoft.com/office/drawing/2014/main" id="{D300D5B4-02D1-6CA8-6B1E-1FCE51519B4A}"/>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59" name="Group 287">
                <a:extLst>
                  <a:ext uri="{FF2B5EF4-FFF2-40B4-BE49-F238E27FC236}">
                    <a16:creationId xmlns:a16="http://schemas.microsoft.com/office/drawing/2014/main" id="{CA6F06E1-FC2B-A55A-01A1-F29B4D7FE7C0}"/>
                  </a:ext>
                </a:extLst>
              </p:cNvPr>
              <p:cNvGrpSpPr>
                <a:grpSpLocks/>
              </p:cNvGrpSpPr>
              <p:nvPr/>
            </p:nvGrpSpPr>
            <p:grpSpPr bwMode="auto">
              <a:xfrm>
                <a:off x="4485" y="2512"/>
                <a:ext cx="223" cy="212"/>
                <a:chOff x="839" y="2508"/>
                <a:chExt cx="223" cy="212"/>
              </a:xfrm>
            </p:grpSpPr>
            <p:sp>
              <p:nvSpPr>
                <p:cNvPr id="85209" name="AutoShape 288">
                  <a:extLst>
                    <a:ext uri="{FF2B5EF4-FFF2-40B4-BE49-F238E27FC236}">
                      <a16:creationId xmlns:a16="http://schemas.microsoft.com/office/drawing/2014/main" id="{2693DC3E-08C8-2FBF-68D3-85B9B1E75A42}"/>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10" name="Text Box 289">
                  <a:extLst>
                    <a:ext uri="{FF2B5EF4-FFF2-40B4-BE49-F238E27FC236}">
                      <a16:creationId xmlns:a16="http://schemas.microsoft.com/office/drawing/2014/main" id="{A35701C0-EAA5-6C3E-60D0-8E8ED9659C39}"/>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11" name="Group 290">
                  <a:extLst>
                    <a:ext uri="{FF2B5EF4-FFF2-40B4-BE49-F238E27FC236}">
                      <a16:creationId xmlns:a16="http://schemas.microsoft.com/office/drawing/2014/main" id="{F3F1A9D9-2BC5-1525-93D1-2308EC3E70A7}"/>
                    </a:ext>
                  </a:extLst>
                </p:cNvPr>
                <p:cNvGrpSpPr>
                  <a:grpSpLocks/>
                </p:cNvGrpSpPr>
                <p:nvPr/>
              </p:nvGrpSpPr>
              <p:grpSpPr bwMode="auto">
                <a:xfrm>
                  <a:off x="915" y="2508"/>
                  <a:ext cx="62" cy="85"/>
                  <a:chOff x="1560" y="2637"/>
                  <a:chExt cx="78" cy="105"/>
                </a:xfrm>
              </p:grpSpPr>
              <p:sp>
                <p:nvSpPr>
                  <p:cNvPr id="85212" name="Line 291">
                    <a:extLst>
                      <a:ext uri="{FF2B5EF4-FFF2-40B4-BE49-F238E27FC236}">
                        <a16:creationId xmlns:a16="http://schemas.microsoft.com/office/drawing/2014/main" id="{A4AB993B-F19B-7E2E-300C-240A7EAACB0E}"/>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13" name="Line 292">
                    <a:extLst>
                      <a:ext uri="{FF2B5EF4-FFF2-40B4-BE49-F238E27FC236}">
                        <a16:creationId xmlns:a16="http://schemas.microsoft.com/office/drawing/2014/main" id="{23DE224C-EB7F-183B-0E12-3C948FB740ED}"/>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14" name="Line 293">
                    <a:extLst>
                      <a:ext uri="{FF2B5EF4-FFF2-40B4-BE49-F238E27FC236}">
                        <a16:creationId xmlns:a16="http://schemas.microsoft.com/office/drawing/2014/main" id="{1FF65BA0-B630-3A79-D879-D847012232A5}"/>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60" name="Group 294">
                <a:extLst>
                  <a:ext uri="{FF2B5EF4-FFF2-40B4-BE49-F238E27FC236}">
                    <a16:creationId xmlns:a16="http://schemas.microsoft.com/office/drawing/2014/main" id="{881D6590-05BB-3009-9F1B-1B1C8DFABAFC}"/>
                  </a:ext>
                </a:extLst>
              </p:cNvPr>
              <p:cNvGrpSpPr>
                <a:grpSpLocks/>
              </p:cNvGrpSpPr>
              <p:nvPr/>
            </p:nvGrpSpPr>
            <p:grpSpPr bwMode="auto">
              <a:xfrm>
                <a:off x="4903" y="2348"/>
                <a:ext cx="223" cy="212"/>
                <a:chOff x="839" y="2508"/>
                <a:chExt cx="223" cy="212"/>
              </a:xfrm>
            </p:grpSpPr>
            <p:sp>
              <p:nvSpPr>
                <p:cNvPr id="85203" name="AutoShape 295">
                  <a:extLst>
                    <a:ext uri="{FF2B5EF4-FFF2-40B4-BE49-F238E27FC236}">
                      <a16:creationId xmlns:a16="http://schemas.microsoft.com/office/drawing/2014/main" id="{5EE58F39-2588-A72D-4340-0C94B4D1D1AC}"/>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204" name="Text Box 296">
                  <a:extLst>
                    <a:ext uri="{FF2B5EF4-FFF2-40B4-BE49-F238E27FC236}">
                      <a16:creationId xmlns:a16="http://schemas.microsoft.com/office/drawing/2014/main" id="{ADE7DB3D-1043-A860-B21B-0EC99EB0E78C}"/>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205" name="Group 297">
                  <a:extLst>
                    <a:ext uri="{FF2B5EF4-FFF2-40B4-BE49-F238E27FC236}">
                      <a16:creationId xmlns:a16="http://schemas.microsoft.com/office/drawing/2014/main" id="{EF0B1B5D-EA7C-659B-CA49-5A2F7398E8FE}"/>
                    </a:ext>
                  </a:extLst>
                </p:cNvPr>
                <p:cNvGrpSpPr>
                  <a:grpSpLocks/>
                </p:cNvGrpSpPr>
                <p:nvPr/>
              </p:nvGrpSpPr>
              <p:grpSpPr bwMode="auto">
                <a:xfrm>
                  <a:off x="915" y="2508"/>
                  <a:ext cx="62" cy="85"/>
                  <a:chOff x="1560" y="2637"/>
                  <a:chExt cx="78" cy="105"/>
                </a:xfrm>
              </p:grpSpPr>
              <p:sp>
                <p:nvSpPr>
                  <p:cNvPr id="85206" name="Line 298">
                    <a:extLst>
                      <a:ext uri="{FF2B5EF4-FFF2-40B4-BE49-F238E27FC236}">
                        <a16:creationId xmlns:a16="http://schemas.microsoft.com/office/drawing/2014/main" id="{CB8E4765-42C5-7E20-750E-87BD37B99FDD}"/>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07" name="Line 299">
                    <a:extLst>
                      <a:ext uri="{FF2B5EF4-FFF2-40B4-BE49-F238E27FC236}">
                        <a16:creationId xmlns:a16="http://schemas.microsoft.com/office/drawing/2014/main" id="{2BA2991F-56ED-FAFD-762D-A0EB455A3DF7}"/>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08" name="Line 300">
                    <a:extLst>
                      <a:ext uri="{FF2B5EF4-FFF2-40B4-BE49-F238E27FC236}">
                        <a16:creationId xmlns:a16="http://schemas.microsoft.com/office/drawing/2014/main" id="{50944547-A68C-9E16-35BF-9070C76CF742}"/>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61" name="Group 301">
                <a:extLst>
                  <a:ext uri="{FF2B5EF4-FFF2-40B4-BE49-F238E27FC236}">
                    <a16:creationId xmlns:a16="http://schemas.microsoft.com/office/drawing/2014/main" id="{D749BE10-BCD6-8AFE-0948-6F73B6F34CAE}"/>
                  </a:ext>
                </a:extLst>
              </p:cNvPr>
              <p:cNvGrpSpPr>
                <a:grpSpLocks/>
              </p:cNvGrpSpPr>
              <p:nvPr/>
            </p:nvGrpSpPr>
            <p:grpSpPr bwMode="auto">
              <a:xfrm>
                <a:off x="5271" y="2556"/>
                <a:ext cx="223" cy="212"/>
                <a:chOff x="839" y="2508"/>
                <a:chExt cx="223" cy="212"/>
              </a:xfrm>
            </p:grpSpPr>
            <p:sp>
              <p:nvSpPr>
                <p:cNvPr id="85197" name="AutoShape 302">
                  <a:extLst>
                    <a:ext uri="{FF2B5EF4-FFF2-40B4-BE49-F238E27FC236}">
                      <a16:creationId xmlns:a16="http://schemas.microsoft.com/office/drawing/2014/main" id="{26A9CC63-0459-C084-DB9B-580E395FA41F}"/>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98" name="Text Box 303">
                  <a:extLst>
                    <a:ext uri="{FF2B5EF4-FFF2-40B4-BE49-F238E27FC236}">
                      <a16:creationId xmlns:a16="http://schemas.microsoft.com/office/drawing/2014/main" id="{6B787B03-31C9-01EB-231C-B4E6DA3FE9F0}"/>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99" name="Group 304">
                  <a:extLst>
                    <a:ext uri="{FF2B5EF4-FFF2-40B4-BE49-F238E27FC236}">
                      <a16:creationId xmlns:a16="http://schemas.microsoft.com/office/drawing/2014/main" id="{481E67E9-4202-8435-E677-92E93B505374}"/>
                    </a:ext>
                  </a:extLst>
                </p:cNvPr>
                <p:cNvGrpSpPr>
                  <a:grpSpLocks/>
                </p:cNvGrpSpPr>
                <p:nvPr/>
              </p:nvGrpSpPr>
              <p:grpSpPr bwMode="auto">
                <a:xfrm>
                  <a:off x="915" y="2508"/>
                  <a:ext cx="62" cy="85"/>
                  <a:chOff x="1560" y="2637"/>
                  <a:chExt cx="78" cy="105"/>
                </a:xfrm>
              </p:grpSpPr>
              <p:sp>
                <p:nvSpPr>
                  <p:cNvPr id="85200" name="Line 305">
                    <a:extLst>
                      <a:ext uri="{FF2B5EF4-FFF2-40B4-BE49-F238E27FC236}">
                        <a16:creationId xmlns:a16="http://schemas.microsoft.com/office/drawing/2014/main" id="{AFAF499D-53E6-FA91-8089-7249B546AE76}"/>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01" name="Line 306">
                    <a:extLst>
                      <a:ext uri="{FF2B5EF4-FFF2-40B4-BE49-F238E27FC236}">
                        <a16:creationId xmlns:a16="http://schemas.microsoft.com/office/drawing/2014/main" id="{BC88F8CF-C663-141A-DEC2-C72FC084C7D5}"/>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202" name="Line 307">
                    <a:extLst>
                      <a:ext uri="{FF2B5EF4-FFF2-40B4-BE49-F238E27FC236}">
                        <a16:creationId xmlns:a16="http://schemas.microsoft.com/office/drawing/2014/main" id="{3F632452-C1E5-E55C-FA6C-4C92E4270B3F}"/>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62" name="Group 308">
                <a:extLst>
                  <a:ext uri="{FF2B5EF4-FFF2-40B4-BE49-F238E27FC236}">
                    <a16:creationId xmlns:a16="http://schemas.microsoft.com/office/drawing/2014/main" id="{0001407A-F57A-C2D7-D232-E7B779A995F5}"/>
                  </a:ext>
                </a:extLst>
              </p:cNvPr>
              <p:cNvGrpSpPr>
                <a:grpSpLocks/>
              </p:cNvGrpSpPr>
              <p:nvPr/>
            </p:nvGrpSpPr>
            <p:grpSpPr bwMode="auto">
              <a:xfrm>
                <a:off x="4903" y="2732"/>
                <a:ext cx="223" cy="212"/>
                <a:chOff x="839" y="2508"/>
                <a:chExt cx="223" cy="212"/>
              </a:xfrm>
            </p:grpSpPr>
            <p:sp>
              <p:nvSpPr>
                <p:cNvPr id="85191" name="AutoShape 309">
                  <a:extLst>
                    <a:ext uri="{FF2B5EF4-FFF2-40B4-BE49-F238E27FC236}">
                      <a16:creationId xmlns:a16="http://schemas.microsoft.com/office/drawing/2014/main" id="{59FC6D5C-6FBE-61D8-9DC9-6B8134F2E6A3}"/>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92" name="Text Box 310">
                  <a:extLst>
                    <a:ext uri="{FF2B5EF4-FFF2-40B4-BE49-F238E27FC236}">
                      <a16:creationId xmlns:a16="http://schemas.microsoft.com/office/drawing/2014/main" id="{2D3F0124-6776-A5DF-16D3-56343F841291}"/>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93" name="Group 311">
                  <a:extLst>
                    <a:ext uri="{FF2B5EF4-FFF2-40B4-BE49-F238E27FC236}">
                      <a16:creationId xmlns:a16="http://schemas.microsoft.com/office/drawing/2014/main" id="{5C81621D-D6E2-14BB-156D-BEEC381E7D12}"/>
                    </a:ext>
                  </a:extLst>
                </p:cNvPr>
                <p:cNvGrpSpPr>
                  <a:grpSpLocks/>
                </p:cNvGrpSpPr>
                <p:nvPr/>
              </p:nvGrpSpPr>
              <p:grpSpPr bwMode="auto">
                <a:xfrm>
                  <a:off x="915" y="2508"/>
                  <a:ext cx="62" cy="85"/>
                  <a:chOff x="1560" y="2637"/>
                  <a:chExt cx="78" cy="105"/>
                </a:xfrm>
              </p:grpSpPr>
              <p:sp>
                <p:nvSpPr>
                  <p:cNvPr id="85194" name="Line 312">
                    <a:extLst>
                      <a:ext uri="{FF2B5EF4-FFF2-40B4-BE49-F238E27FC236}">
                        <a16:creationId xmlns:a16="http://schemas.microsoft.com/office/drawing/2014/main" id="{72DBD2D2-BFED-826F-7ED9-453945E4B7C7}"/>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95" name="Line 313">
                    <a:extLst>
                      <a:ext uri="{FF2B5EF4-FFF2-40B4-BE49-F238E27FC236}">
                        <a16:creationId xmlns:a16="http://schemas.microsoft.com/office/drawing/2014/main" id="{721BBDEB-5758-2FBE-2A8D-253E3F7050D8}"/>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96" name="Line 314">
                    <a:extLst>
                      <a:ext uri="{FF2B5EF4-FFF2-40B4-BE49-F238E27FC236}">
                        <a16:creationId xmlns:a16="http://schemas.microsoft.com/office/drawing/2014/main" id="{7BF99831-98E4-A3F1-181E-4DBD5316D7CD}"/>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63" name="Group 320">
                <a:extLst>
                  <a:ext uri="{FF2B5EF4-FFF2-40B4-BE49-F238E27FC236}">
                    <a16:creationId xmlns:a16="http://schemas.microsoft.com/office/drawing/2014/main" id="{DEB43B6C-18C3-1B8C-D7ED-6EE9A804C6B9}"/>
                  </a:ext>
                </a:extLst>
              </p:cNvPr>
              <p:cNvGrpSpPr>
                <a:grpSpLocks/>
              </p:cNvGrpSpPr>
              <p:nvPr/>
            </p:nvGrpSpPr>
            <p:grpSpPr bwMode="auto">
              <a:xfrm>
                <a:off x="3717" y="2880"/>
                <a:ext cx="223" cy="212"/>
                <a:chOff x="839" y="2508"/>
                <a:chExt cx="223" cy="212"/>
              </a:xfrm>
            </p:grpSpPr>
            <p:sp>
              <p:nvSpPr>
                <p:cNvPr id="85185" name="AutoShape 321">
                  <a:extLst>
                    <a:ext uri="{FF2B5EF4-FFF2-40B4-BE49-F238E27FC236}">
                      <a16:creationId xmlns:a16="http://schemas.microsoft.com/office/drawing/2014/main" id="{92998781-00D7-3064-F196-D1253BB419CA}"/>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86" name="Text Box 322">
                  <a:extLst>
                    <a:ext uri="{FF2B5EF4-FFF2-40B4-BE49-F238E27FC236}">
                      <a16:creationId xmlns:a16="http://schemas.microsoft.com/office/drawing/2014/main" id="{DC26B472-4C5E-5AAD-D091-2C2DCD92FA26}"/>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87" name="Group 323">
                  <a:extLst>
                    <a:ext uri="{FF2B5EF4-FFF2-40B4-BE49-F238E27FC236}">
                      <a16:creationId xmlns:a16="http://schemas.microsoft.com/office/drawing/2014/main" id="{43562369-1A29-33FF-E2EF-49B2FB0E8E2E}"/>
                    </a:ext>
                  </a:extLst>
                </p:cNvPr>
                <p:cNvGrpSpPr>
                  <a:grpSpLocks/>
                </p:cNvGrpSpPr>
                <p:nvPr/>
              </p:nvGrpSpPr>
              <p:grpSpPr bwMode="auto">
                <a:xfrm>
                  <a:off x="915" y="2508"/>
                  <a:ext cx="62" cy="85"/>
                  <a:chOff x="1560" y="2637"/>
                  <a:chExt cx="78" cy="105"/>
                </a:xfrm>
              </p:grpSpPr>
              <p:sp>
                <p:nvSpPr>
                  <p:cNvPr id="85188" name="Line 324">
                    <a:extLst>
                      <a:ext uri="{FF2B5EF4-FFF2-40B4-BE49-F238E27FC236}">
                        <a16:creationId xmlns:a16="http://schemas.microsoft.com/office/drawing/2014/main" id="{C341BCA7-CC67-9F83-8840-18B2456F3D82}"/>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89" name="Line 325">
                    <a:extLst>
                      <a:ext uri="{FF2B5EF4-FFF2-40B4-BE49-F238E27FC236}">
                        <a16:creationId xmlns:a16="http://schemas.microsoft.com/office/drawing/2014/main" id="{FE9B79BD-0E12-3538-C8A1-424AAB13A708}"/>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90" name="Line 326">
                    <a:extLst>
                      <a:ext uri="{FF2B5EF4-FFF2-40B4-BE49-F238E27FC236}">
                        <a16:creationId xmlns:a16="http://schemas.microsoft.com/office/drawing/2014/main" id="{BE8D910B-AEED-2784-3C74-1E83FF62D58D}"/>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64" name="Group 327">
                <a:extLst>
                  <a:ext uri="{FF2B5EF4-FFF2-40B4-BE49-F238E27FC236}">
                    <a16:creationId xmlns:a16="http://schemas.microsoft.com/office/drawing/2014/main" id="{6CB70895-EC9D-F071-B566-C6880CA556A9}"/>
                  </a:ext>
                </a:extLst>
              </p:cNvPr>
              <p:cNvGrpSpPr>
                <a:grpSpLocks/>
              </p:cNvGrpSpPr>
              <p:nvPr/>
            </p:nvGrpSpPr>
            <p:grpSpPr bwMode="auto">
              <a:xfrm>
                <a:off x="4135" y="2716"/>
                <a:ext cx="223" cy="212"/>
                <a:chOff x="839" y="2508"/>
                <a:chExt cx="223" cy="212"/>
              </a:xfrm>
            </p:grpSpPr>
            <p:sp>
              <p:nvSpPr>
                <p:cNvPr id="85179" name="AutoShape 328">
                  <a:extLst>
                    <a:ext uri="{FF2B5EF4-FFF2-40B4-BE49-F238E27FC236}">
                      <a16:creationId xmlns:a16="http://schemas.microsoft.com/office/drawing/2014/main" id="{1F235F9C-CA55-5A55-6981-CB873BBF5A15}"/>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80" name="Text Box 329">
                  <a:extLst>
                    <a:ext uri="{FF2B5EF4-FFF2-40B4-BE49-F238E27FC236}">
                      <a16:creationId xmlns:a16="http://schemas.microsoft.com/office/drawing/2014/main" id="{BBF656DF-CD03-9266-86B2-5573720758FE}"/>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81" name="Group 330">
                  <a:extLst>
                    <a:ext uri="{FF2B5EF4-FFF2-40B4-BE49-F238E27FC236}">
                      <a16:creationId xmlns:a16="http://schemas.microsoft.com/office/drawing/2014/main" id="{F337D133-2022-4A17-3D16-E6F049FA928B}"/>
                    </a:ext>
                  </a:extLst>
                </p:cNvPr>
                <p:cNvGrpSpPr>
                  <a:grpSpLocks/>
                </p:cNvGrpSpPr>
                <p:nvPr/>
              </p:nvGrpSpPr>
              <p:grpSpPr bwMode="auto">
                <a:xfrm>
                  <a:off x="915" y="2508"/>
                  <a:ext cx="62" cy="85"/>
                  <a:chOff x="1560" y="2637"/>
                  <a:chExt cx="78" cy="105"/>
                </a:xfrm>
              </p:grpSpPr>
              <p:sp>
                <p:nvSpPr>
                  <p:cNvPr id="85182" name="Line 331">
                    <a:extLst>
                      <a:ext uri="{FF2B5EF4-FFF2-40B4-BE49-F238E27FC236}">
                        <a16:creationId xmlns:a16="http://schemas.microsoft.com/office/drawing/2014/main" id="{4329B473-4587-866F-7467-78D4BB8541B6}"/>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83" name="Line 332">
                    <a:extLst>
                      <a:ext uri="{FF2B5EF4-FFF2-40B4-BE49-F238E27FC236}">
                        <a16:creationId xmlns:a16="http://schemas.microsoft.com/office/drawing/2014/main" id="{3008A1E1-72B6-9287-7300-78D8AE107515}"/>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84" name="Line 333">
                    <a:extLst>
                      <a:ext uri="{FF2B5EF4-FFF2-40B4-BE49-F238E27FC236}">
                        <a16:creationId xmlns:a16="http://schemas.microsoft.com/office/drawing/2014/main" id="{721BA2BD-B91E-A6EB-74A9-3ACD3AAE12C0}"/>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65" name="Group 334">
                <a:extLst>
                  <a:ext uri="{FF2B5EF4-FFF2-40B4-BE49-F238E27FC236}">
                    <a16:creationId xmlns:a16="http://schemas.microsoft.com/office/drawing/2014/main" id="{AD92F735-7CF2-65DC-7F8A-C554EB49B89C}"/>
                  </a:ext>
                </a:extLst>
              </p:cNvPr>
              <p:cNvGrpSpPr>
                <a:grpSpLocks/>
              </p:cNvGrpSpPr>
              <p:nvPr/>
            </p:nvGrpSpPr>
            <p:grpSpPr bwMode="auto">
              <a:xfrm>
                <a:off x="4503" y="2924"/>
                <a:ext cx="223" cy="212"/>
                <a:chOff x="839" y="2508"/>
                <a:chExt cx="223" cy="212"/>
              </a:xfrm>
            </p:grpSpPr>
            <p:sp>
              <p:nvSpPr>
                <p:cNvPr id="85173" name="AutoShape 335">
                  <a:extLst>
                    <a:ext uri="{FF2B5EF4-FFF2-40B4-BE49-F238E27FC236}">
                      <a16:creationId xmlns:a16="http://schemas.microsoft.com/office/drawing/2014/main" id="{EC2CD7E9-782D-17CC-841E-712D3C17A1FA}"/>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74" name="Text Box 336">
                  <a:extLst>
                    <a:ext uri="{FF2B5EF4-FFF2-40B4-BE49-F238E27FC236}">
                      <a16:creationId xmlns:a16="http://schemas.microsoft.com/office/drawing/2014/main" id="{A5FC687C-51B4-715B-8A9F-C7672C14F85A}"/>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75" name="Group 337">
                  <a:extLst>
                    <a:ext uri="{FF2B5EF4-FFF2-40B4-BE49-F238E27FC236}">
                      <a16:creationId xmlns:a16="http://schemas.microsoft.com/office/drawing/2014/main" id="{258D0775-9EA8-B6D5-67C5-D7FDAC278F3A}"/>
                    </a:ext>
                  </a:extLst>
                </p:cNvPr>
                <p:cNvGrpSpPr>
                  <a:grpSpLocks/>
                </p:cNvGrpSpPr>
                <p:nvPr/>
              </p:nvGrpSpPr>
              <p:grpSpPr bwMode="auto">
                <a:xfrm>
                  <a:off x="915" y="2508"/>
                  <a:ext cx="62" cy="85"/>
                  <a:chOff x="1560" y="2637"/>
                  <a:chExt cx="78" cy="105"/>
                </a:xfrm>
              </p:grpSpPr>
              <p:sp>
                <p:nvSpPr>
                  <p:cNvPr id="85176" name="Line 338">
                    <a:extLst>
                      <a:ext uri="{FF2B5EF4-FFF2-40B4-BE49-F238E27FC236}">
                        <a16:creationId xmlns:a16="http://schemas.microsoft.com/office/drawing/2014/main" id="{2BD7565F-E122-C525-4DE1-CF704937E5BB}"/>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77" name="Line 339">
                    <a:extLst>
                      <a:ext uri="{FF2B5EF4-FFF2-40B4-BE49-F238E27FC236}">
                        <a16:creationId xmlns:a16="http://schemas.microsoft.com/office/drawing/2014/main" id="{D44DEE1F-9EA7-451C-A3A1-DD6B86437C7D}"/>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78" name="Line 340">
                    <a:extLst>
                      <a:ext uri="{FF2B5EF4-FFF2-40B4-BE49-F238E27FC236}">
                        <a16:creationId xmlns:a16="http://schemas.microsoft.com/office/drawing/2014/main" id="{190D991A-07EF-FBAE-6396-C760020BCF53}"/>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166" name="Group 341">
                <a:extLst>
                  <a:ext uri="{FF2B5EF4-FFF2-40B4-BE49-F238E27FC236}">
                    <a16:creationId xmlns:a16="http://schemas.microsoft.com/office/drawing/2014/main" id="{AB5B2BE3-12BB-0936-39BB-0F6DB0AE9A87}"/>
                  </a:ext>
                </a:extLst>
              </p:cNvPr>
              <p:cNvGrpSpPr>
                <a:grpSpLocks/>
              </p:cNvGrpSpPr>
              <p:nvPr/>
            </p:nvGrpSpPr>
            <p:grpSpPr bwMode="auto">
              <a:xfrm>
                <a:off x="4135" y="3100"/>
                <a:ext cx="223" cy="212"/>
                <a:chOff x="839" y="2508"/>
                <a:chExt cx="223" cy="212"/>
              </a:xfrm>
            </p:grpSpPr>
            <p:sp>
              <p:nvSpPr>
                <p:cNvPr id="85167" name="AutoShape 342">
                  <a:extLst>
                    <a:ext uri="{FF2B5EF4-FFF2-40B4-BE49-F238E27FC236}">
                      <a16:creationId xmlns:a16="http://schemas.microsoft.com/office/drawing/2014/main" id="{1BC6F679-A32A-4720-062A-14EB88B53B53}"/>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68" name="Text Box 343">
                  <a:extLst>
                    <a:ext uri="{FF2B5EF4-FFF2-40B4-BE49-F238E27FC236}">
                      <a16:creationId xmlns:a16="http://schemas.microsoft.com/office/drawing/2014/main" id="{C0F03086-A1B6-F44C-37B5-9E05B85E3FF2}"/>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69" name="Group 344">
                  <a:extLst>
                    <a:ext uri="{FF2B5EF4-FFF2-40B4-BE49-F238E27FC236}">
                      <a16:creationId xmlns:a16="http://schemas.microsoft.com/office/drawing/2014/main" id="{70FB1777-A837-4A56-2058-5EA454654EA7}"/>
                    </a:ext>
                  </a:extLst>
                </p:cNvPr>
                <p:cNvGrpSpPr>
                  <a:grpSpLocks/>
                </p:cNvGrpSpPr>
                <p:nvPr/>
              </p:nvGrpSpPr>
              <p:grpSpPr bwMode="auto">
                <a:xfrm>
                  <a:off x="915" y="2508"/>
                  <a:ext cx="62" cy="85"/>
                  <a:chOff x="1560" y="2637"/>
                  <a:chExt cx="78" cy="105"/>
                </a:xfrm>
              </p:grpSpPr>
              <p:sp>
                <p:nvSpPr>
                  <p:cNvPr id="85170" name="Line 345">
                    <a:extLst>
                      <a:ext uri="{FF2B5EF4-FFF2-40B4-BE49-F238E27FC236}">
                        <a16:creationId xmlns:a16="http://schemas.microsoft.com/office/drawing/2014/main" id="{225AE735-8B19-A369-6C13-7FD82FF54567}"/>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71" name="Line 346">
                    <a:extLst>
                      <a:ext uri="{FF2B5EF4-FFF2-40B4-BE49-F238E27FC236}">
                        <a16:creationId xmlns:a16="http://schemas.microsoft.com/office/drawing/2014/main" id="{22947757-F668-2EC5-0C83-15F7BDCA8CBB}"/>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72" name="Line 347">
                    <a:extLst>
                      <a:ext uri="{FF2B5EF4-FFF2-40B4-BE49-F238E27FC236}">
                        <a16:creationId xmlns:a16="http://schemas.microsoft.com/office/drawing/2014/main" id="{2F6870F2-10DE-48BC-A889-A44B6BC1A804}"/>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grpSp>
          <p:nvGrpSpPr>
            <p:cNvPr id="85001" name="Group 494">
              <a:extLst>
                <a:ext uri="{FF2B5EF4-FFF2-40B4-BE49-F238E27FC236}">
                  <a16:creationId xmlns:a16="http://schemas.microsoft.com/office/drawing/2014/main" id="{1E303E19-73D6-60F7-F94C-4BCCB2D0B957}"/>
                </a:ext>
              </a:extLst>
            </p:cNvPr>
            <p:cNvGrpSpPr>
              <a:grpSpLocks/>
            </p:cNvGrpSpPr>
            <p:nvPr/>
          </p:nvGrpSpPr>
          <p:grpSpPr bwMode="auto">
            <a:xfrm>
              <a:off x="677" y="1846"/>
              <a:ext cx="2180" cy="1890"/>
              <a:chOff x="666" y="1854"/>
              <a:chExt cx="2180" cy="1890"/>
            </a:xfrm>
          </p:grpSpPr>
          <p:grpSp>
            <p:nvGrpSpPr>
              <p:cNvPr id="85002" name="Group 199">
                <a:extLst>
                  <a:ext uri="{FF2B5EF4-FFF2-40B4-BE49-F238E27FC236}">
                    <a16:creationId xmlns:a16="http://schemas.microsoft.com/office/drawing/2014/main" id="{4EECE71B-C737-7CCC-40A2-B1F10919E804}"/>
                  </a:ext>
                </a:extLst>
              </p:cNvPr>
              <p:cNvGrpSpPr>
                <a:grpSpLocks/>
              </p:cNvGrpSpPr>
              <p:nvPr/>
            </p:nvGrpSpPr>
            <p:grpSpPr bwMode="auto">
              <a:xfrm>
                <a:off x="1478" y="3532"/>
                <a:ext cx="223" cy="212"/>
                <a:chOff x="839" y="2508"/>
                <a:chExt cx="223" cy="212"/>
              </a:xfrm>
            </p:grpSpPr>
            <p:sp>
              <p:nvSpPr>
                <p:cNvPr id="85145" name="AutoShape 200">
                  <a:extLst>
                    <a:ext uri="{FF2B5EF4-FFF2-40B4-BE49-F238E27FC236}">
                      <a16:creationId xmlns:a16="http://schemas.microsoft.com/office/drawing/2014/main" id="{44A103B4-CD77-A9D9-05B4-C129F1368F9D}"/>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46" name="Text Box 201">
                  <a:extLst>
                    <a:ext uri="{FF2B5EF4-FFF2-40B4-BE49-F238E27FC236}">
                      <a16:creationId xmlns:a16="http://schemas.microsoft.com/office/drawing/2014/main" id="{F44C8B44-73E9-CF9F-4199-792EAB926445}"/>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47" name="Group 202">
                  <a:extLst>
                    <a:ext uri="{FF2B5EF4-FFF2-40B4-BE49-F238E27FC236}">
                      <a16:creationId xmlns:a16="http://schemas.microsoft.com/office/drawing/2014/main" id="{460593FF-2C8C-56C1-DE45-A5771D3C1AB8}"/>
                    </a:ext>
                  </a:extLst>
                </p:cNvPr>
                <p:cNvGrpSpPr>
                  <a:grpSpLocks/>
                </p:cNvGrpSpPr>
                <p:nvPr/>
              </p:nvGrpSpPr>
              <p:grpSpPr bwMode="auto">
                <a:xfrm>
                  <a:off x="915" y="2508"/>
                  <a:ext cx="62" cy="85"/>
                  <a:chOff x="1560" y="2637"/>
                  <a:chExt cx="78" cy="105"/>
                </a:xfrm>
              </p:grpSpPr>
              <p:sp>
                <p:nvSpPr>
                  <p:cNvPr id="85148" name="Line 203">
                    <a:extLst>
                      <a:ext uri="{FF2B5EF4-FFF2-40B4-BE49-F238E27FC236}">
                        <a16:creationId xmlns:a16="http://schemas.microsoft.com/office/drawing/2014/main" id="{EF2E2866-45C1-4020-F724-0C64881AFD38}"/>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49" name="Line 204">
                    <a:extLst>
                      <a:ext uri="{FF2B5EF4-FFF2-40B4-BE49-F238E27FC236}">
                        <a16:creationId xmlns:a16="http://schemas.microsoft.com/office/drawing/2014/main" id="{EC7C37E1-C9C6-CD36-93A0-877F655070FC}"/>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50" name="Line 205">
                    <a:extLst>
                      <a:ext uri="{FF2B5EF4-FFF2-40B4-BE49-F238E27FC236}">
                        <a16:creationId xmlns:a16="http://schemas.microsoft.com/office/drawing/2014/main" id="{DD9EC877-A5DF-3540-3C0E-26D77E27CF75}"/>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03" name="Group 206">
                <a:extLst>
                  <a:ext uri="{FF2B5EF4-FFF2-40B4-BE49-F238E27FC236}">
                    <a16:creationId xmlns:a16="http://schemas.microsoft.com/office/drawing/2014/main" id="{DE7CCD0C-8F1D-D85B-668C-C7584A39D3A6}"/>
                  </a:ext>
                </a:extLst>
              </p:cNvPr>
              <p:cNvGrpSpPr>
                <a:grpSpLocks/>
              </p:cNvGrpSpPr>
              <p:nvPr/>
            </p:nvGrpSpPr>
            <p:grpSpPr bwMode="auto">
              <a:xfrm>
                <a:off x="1481" y="2782"/>
                <a:ext cx="223" cy="212"/>
                <a:chOff x="839" y="2508"/>
                <a:chExt cx="223" cy="212"/>
              </a:xfrm>
            </p:grpSpPr>
            <p:sp>
              <p:nvSpPr>
                <p:cNvPr id="85139" name="AutoShape 207">
                  <a:extLst>
                    <a:ext uri="{FF2B5EF4-FFF2-40B4-BE49-F238E27FC236}">
                      <a16:creationId xmlns:a16="http://schemas.microsoft.com/office/drawing/2014/main" id="{1CD67583-103F-AB57-02FA-4E521F36F8B8}"/>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40" name="Text Box 208">
                  <a:extLst>
                    <a:ext uri="{FF2B5EF4-FFF2-40B4-BE49-F238E27FC236}">
                      <a16:creationId xmlns:a16="http://schemas.microsoft.com/office/drawing/2014/main" id="{D3D26576-8601-F6E5-268F-66B9DC547A5E}"/>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41" name="Group 209">
                  <a:extLst>
                    <a:ext uri="{FF2B5EF4-FFF2-40B4-BE49-F238E27FC236}">
                      <a16:creationId xmlns:a16="http://schemas.microsoft.com/office/drawing/2014/main" id="{6FE48506-81BD-DC52-B093-721B2D490DC8}"/>
                    </a:ext>
                  </a:extLst>
                </p:cNvPr>
                <p:cNvGrpSpPr>
                  <a:grpSpLocks/>
                </p:cNvGrpSpPr>
                <p:nvPr/>
              </p:nvGrpSpPr>
              <p:grpSpPr bwMode="auto">
                <a:xfrm>
                  <a:off x="915" y="2508"/>
                  <a:ext cx="62" cy="85"/>
                  <a:chOff x="1560" y="2637"/>
                  <a:chExt cx="78" cy="105"/>
                </a:xfrm>
              </p:grpSpPr>
              <p:sp>
                <p:nvSpPr>
                  <p:cNvPr id="85142" name="Line 210">
                    <a:extLst>
                      <a:ext uri="{FF2B5EF4-FFF2-40B4-BE49-F238E27FC236}">
                        <a16:creationId xmlns:a16="http://schemas.microsoft.com/office/drawing/2014/main" id="{E1AA674C-3CA6-4841-0872-11F4F1DAF6B4}"/>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43" name="Line 211">
                    <a:extLst>
                      <a:ext uri="{FF2B5EF4-FFF2-40B4-BE49-F238E27FC236}">
                        <a16:creationId xmlns:a16="http://schemas.microsoft.com/office/drawing/2014/main" id="{C34DAFAC-991F-59EB-829E-74E2A86CDB35}"/>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44" name="Line 212">
                    <a:extLst>
                      <a:ext uri="{FF2B5EF4-FFF2-40B4-BE49-F238E27FC236}">
                        <a16:creationId xmlns:a16="http://schemas.microsoft.com/office/drawing/2014/main" id="{3BB83E06-D51B-49D8-1F5D-0454BE8460C9}"/>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04" name="Group 213">
                <a:extLst>
                  <a:ext uri="{FF2B5EF4-FFF2-40B4-BE49-F238E27FC236}">
                    <a16:creationId xmlns:a16="http://schemas.microsoft.com/office/drawing/2014/main" id="{86EEB4C4-90BA-B521-BA41-82BBFA4373A8}"/>
                  </a:ext>
                </a:extLst>
              </p:cNvPr>
              <p:cNvGrpSpPr>
                <a:grpSpLocks/>
              </p:cNvGrpSpPr>
              <p:nvPr/>
            </p:nvGrpSpPr>
            <p:grpSpPr bwMode="auto">
              <a:xfrm>
                <a:off x="1082" y="2968"/>
                <a:ext cx="223" cy="212"/>
                <a:chOff x="839" y="2508"/>
                <a:chExt cx="223" cy="212"/>
              </a:xfrm>
            </p:grpSpPr>
            <p:sp>
              <p:nvSpPr>
                <p:cNvPr id="85133" name="AutoShape 214">
                  <a:extLst>
                    <a:ext uri="{FF2B5EF4-FFF2-40B4-BE49-F238E27FC236}">
                      <a16:creationId xmlns:a16="http://schemas.microsoft.com/office/drawing/2014/main" id="{1E5C28DA-63ED-7F38-95D9-7AC674D06431}"/>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34" name="Text Box 215">
                  <a:extLst>
                    <a:ext uri="{FF2B5EF4-FFF2-40B4-BE49-F238E27FC236}">
                      <a16:creationId xmlns:a16="http://schemas.microsoft.com/office/drawing/2014/main" id="{999D9987-1684-2FBD-0680-DEFBC50EF1CA}"/>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35" name="Group 216">
                  <a:extLst>
                    <a:ext uri="{FF2B5EF4-FFF2-40B4-BE49-F238E27FC236}">
                      <a16:creationId xmlns:a16="http://schemas.microsoft.com/office/drawing/2014/main" id="{C3F6A158-EAFD-B72A-D04B-1DA1BA04C2FA}"/>
                    </a:ext>
                  </a:extLst>
                </p:cNvPr>
                <p:cNvGrpSpPr>
                  <a:grpSpLocks/>
                </p:cNvGrpSpPr>
                <p:nvPr/>
              </p:nvGrpSpPr>
              <p:grpSpPr bwMode="auto">
                <a:xfrm>
                  <a:off x="915" y="2508"/>
                  <a:ext cx="62" cy="85"/>
                  <a:chOff x="1560" y="2637"/>
                  <a:chExt cx="78" cy="105"/>
                </a:xfrm>
              </p:grpSpPr>
              <p:sp>
                <p:nvSpPr>
                  <p:cNvPr id="85136" name="Line 217">
                    <a:extLst>
                      <a:ext uri="{FF2B5EF4-FFF2-40B4-BE49-F238E27FC236}">
                        <a16:creationId xmlns:a16="http://schemas.microsoft.com/office/drawing/2014/main" id="{8352E5BE-00F2-2198-09EC-A0E362DA566E}"/>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37" name="Line 218">
                    <a:extLst>
                      <a:ext uri="{FF2B5EF4-FFF2-40B4-BE49-F238E27FC236}">
                        <a16:creationId xmlns:a16="http://schemas.microsoft.com/office/drawing/2014/main" id="{4B061AFA-4200-1291-7DD3-34F625D45BC9}"/>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38" name="Line 219">
                    <a:extLst>
                      <a:ext uri="{FF2B5EF4-FFF2-40B4-BE49-F238E27FC236}">
                        <a16:creationId xmlns:a16="http://schemas.microsoft.com/office/drawing/2014/main" id="{A53B6FAF-FAC3-1D1A-3137-59383472B7B4}"/>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05" name="Group 220">
                <a:extLst>
                  <a:ext uri="{FF2B5EF4-FFF2-40B4-BE49-F238E27FC236}">
                    <a16:creationId xmlns:a16="http://schemas.microsoft.com/office/drawing/2014/main" id="{910C3A7B-4C07-CDB7-6060-2571EE8263C5}"/>
                  </a:ext>
                </a:extLst>
              </p:cNvPr>
              <p:cNvGrpSpPr>
                <a:grpSpLocks/>
              </p:cNvGrpSpPr>
              <p:nvPr/>
            </p:nvGrpSpPr>
            <p:grpSpPr bwMode="auto">
              <a:xfrm>
                <a:off x="1094" y="3340"/>
                <a:ext cx="223" cy="212"/>
                <a:chOff x="839" y="2508"/>
                <a:chExt cx="223" cy="212"/>
              </a:xfrm>
            </p:grpSpPr>
            <p:sp>
              <p:nvSpPr>
                <p:cNvPr id="85127" name="AutoShape 221">
                  <a:extLst>
                    <a:ext uri="{FF2B5EF4-FFF2-40B4-BE49-F238E27FC236}">
                      <a16:creationId xmlns:a16="http://schemas.microsoft.com/office/drawing/2014/main" id="{38E8EC6A-1537-C180-3765-1C227ED7CA28}"/>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28" name="Text Box 222">
                  <a:extLst>
                    <a:ext uri="{FF2B5EF4-FFF2-40B4-BE49-F238E27FC236}">
                      <a16:creationId xmlns:a16="http://schemas.microsoft.com/office/drawing/2014/main" id="{893BE647-AED5-0B9B-AA92-3543090FDC6F}"/>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29" name="Group 223">
                  <a:extLst>
                    <a:ext uri="{FF2B5EF4-FFF2-40B4-BE49-F238E27FC236}">
                      <a16:creationId xmlns:a16="http://schemas.microsoft.com/office/drawing/2014/main" id="{9C07247B-D2A6-A6C6-A6C6-0CD3D96B09F7}"/>
                    </a:ext>
                  </a:extLst>
                </p:cNvPr>
                <p:cNvGrpSpPr>
                  <a:grpSpLocks/>
                </p:cNvGrpSpPr>
                <p:nvPr/>
              </p:nvGrpSpPr>
              <p:grpSpPr bwMode="auto">
                <a:xfrm>
                  <a:off x="915" y="2508"/>
                  <a:ext cx="62" cy="85"/>
                  <a:chOff x="1560" y="2637"/>
                  <a:chExt cx="78" cy="105"/>
                </a:xfrm>
              </p:grpSpPr>
              <p:sp>
                <p:nvSpPr>
                  <p:cNvPr id="85130" name="Line 224">
                    <a:extLst>
                      <a:ext uri="{FF2B5EF4-FFF2-40B4-BE49-F238E27FC236}">
                        <a16:creationId xmlns:a16="http://schemas.microsoft.com/office/drawing/2014/main" id="{466609FC-B477-2292-FDB0-9E59230D7088}"/>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31" name="Line 225">
                    <a:extLst>
                      <a:ext uri="{FF2B5EF4-FFF2-40B4-BE49-F238E27FC236}">
                        <a16:creationId xmlns:a16="http://schemas.microsoft.com/office/drawing/2014/main" id="{C6034DF5-C988-7675-1EF6-D3C74FB21042}"/>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32" name="Line 226">
                    <a:extLst>
                      <a:ext uri="{FF2B5EF4-FFF2-40B4-BE49-F238E27FC236}">
                        <a16:creationId xmlns:a16="http://schemas.microsoft.com/office/drawing/2014/main" id="{AEC3DE2F-84C2-629C-FDDE-707F69F4CEF4}"/>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06" name="Group 227">
                <a:extLst>
                  <a:ext uri="{FF2B5EF4-FFF2-40B4-BE49-F238E27FC236}">
                    <a16:creationId xmlns:a16="http://schemas.microsoft.com/office/drawing/2014/main" id="{94188C9E-6B86-D8F4-7279-3EDAEF46A5A0}"/>
                  </a:ext>
                </a:extLst>
              </p:cNvPr>
              <p:cNvGrpSpPr>
                <a:grpSpLocks/>
              </p:cNvGrpSpPr>
              <p:nvPr/>
            </p:nvGrpSpPr>
            <p:grpSpPr bwMode="auto">
              <a:xfrm>
                <a:off x="1466" y="3154"/>
                <a:ext cx="223" cy="212"/>
                <a:chOff x="839" y="2508"/>
                <a:chExt cx="223" cy="212"/>
              </a:xfrm>
            </p:grpSpPr>
            <p:sp>
              <p:nvSpPr>
                <p:cNvPr id="85121" name="AutoShape 228">
                  <a:extLst>
                    <a:ext uri="{FF2B5EF4-FFF2-40B4-BE49-F238E27FC236}">
                      <a16:creationId xmlns:a16="http://schemas.microsoft.com/office/drawing/2014/main" id="{CBDEEB71-665E-F2D9-3958-AA2ACEE62E59}"/>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22" name="Text Box 229">
                  <a:extLst>
                    <a:ext uri="{FF2B5EF4-FFF2-40B4-BE49-F238E27FC236}">
                      <a16:creationId xmlns:a16="http://schemas.microsoft.com/office/drawing/2014/main" id="{3FB172CC-4A18-A225-EAEA-E4406D2D68C8}"/>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23" name="Group 230">
                  <a:extLst>
                    <a:ext uri="{FF2B5EF4-FFF2-40B4-BE49-F238E27FC236}">
                      <a16:creationId xmlns:a16="http://schemas.microsoft.com/office/drawing/2014/main" id="{1C69FB86-7AC8-3D4E-7532-BAECD355C5E0}"/>
                    </a:ext>
                  </a:extLst>
                </p:cNvPr>
                <p:cNvGrpSpPr>
                  <a:grpSpLocks/>
                </p:cNvGrpSpPr>
                <p:nvPr/>
              </p:nvGrpSpPr>
              <p:grpSpPr bwMode="auto">
                <a:xfrm>
                  <a:off x="915" y="2508"/>
                  <a:ext cx="62" cy="85"/>
                  <a:chOff x="1560" y="2637"/>
                  <a:chExt cx="78" cy="105"/>
                </a:xfrm>
              </p:grpSpPr>
              <p:sp>
                <p:nvSpPr>
                  <p:cNvPr id="85124" name="Line 231">
                    <a:extLst>
                      <a:ext uri="{FF2B5EF4-FFF2-40B4-BE49-F238E27FC236}">
                        <a16:creationId xmlns:a16="http://schemas.microsoft.com/office/drawing/2014/main" id="{B95294EC-2209-75F0-8DEF-EE91DD284F23}"/>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25" name="Line 232">
                    <a:extLst>
                      <a:ext uri="{FF2B5EF4-FFF2-40B4-BE49-F238E27FC236}">
                        <a16:creationId xmlns:a16="http://schemas.microsoft.com/office/drawing/2014/main" id="{A0B885F7-C953-1E1B-F4BC-B1542597027C}"/>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26" name="Line 233">
                    <a:extLst>
                      <a:ext uri="{FF2B5EF4-FFF2-40B4-BE49-F238E27FC236}">
                        <a16:creationId xmlns:a16="http://schemas.microsoft.com/office/drawing/2014/main" id="{58081993-2361-49C6-8D03-8775D0644878}"/>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07" name="Group 241">
                <a:extLst>
                  <a:ext uri="{FF2B5EF4-FFF2-40B4-BE49-F238E27FC236}">
                    <a16:creationId xmlns:a16="http://schemas.microsoft.com/office/drawing/2014/main" id="{960FC4B8-ED5C-7562-2E8B-CE738EABBD8C}"/>
                  </a:ext>
                </a:extLst>
              </p:cNvPr>
              <p:cNvGrpSpPr>
                <a:grpSpLocks/>
              </p:cNvGrpSpPr>
              <p:nvPr/>
            </p:nvGrpSpPr>
            <p:grpSpPr bwMode="auto">
              <a:xfrm>
                <a:off x="1865" y="2968"/>
                <a:ext cx="223" cy="212"/>
                <a:chOff x="839" y="2508"/>
                <a:chExt cx="223" cy="212"/>
              </a:xfrm>
            </p:grpSpPr>
            <p:sp>
              <p:nvSpPr>
                <p:cNvPr id="85115" name="AutoShape 242">
                  <a:extLst>
                    <a:ext uri="{FF2B5EF4-FFF2-40B4-BE49-F238E27FC236}">
                      <a16:creationId xmlns:a16="http://schemas.microsoft.com/office/drawing/2014/main" id="{77D95E9F-2B40-5BE1-F5AE-8EA8A7BEFF59}"/>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16" name="Text Box 243">
                  <a:extLst>
                    <a:ext uri="{FF2B5EF4-FFF2-40B4-BE49-F238E27FC236}">
                      <a16:creationId xmlns:a16="http://schemas.microsoft.com/office/drawing/2014/main" id="{63BDACBF-82AA-18A3-405C-82108AC24EDE}"/>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17" name="Group 244">
                  <a:extLst>
                    <a:ext uri="{FF2B5EF4-FFF2-40B4-BE49-F238E27FC236}">
                      <a16:creationId xmlns:a16="http://schemas.microsoft.com/office/drawing/2014/main" id="{598CA0BA-D119-2D85-8AE8-9478B6510A5E}"/>
                    </a:ext>
                  </a:extLst>
                </p:cNvPr>
                <p:cNvGrpSpPr>
                  <a:grpSpLocks/>
                </p:cNvGrpSpPr>
                <p:nvPr/>
              </p:nvGrpSpPr>
              <p:grpSpPr bwMode="auto">
                <a:xfrm>
                  <a:off x="915" y="2508"/>
                  <a:ext cx="62" cy="85"/>
                  <a:chOff x="1560" y="2637"/>
                  <a:chExt cx="78" cy="105"/>
                </a:xfrm>
              </p:grpSpPr>
              <p:sp>
                <p:nvSpPr>
                  <p:cNvPr id="85118" name="Line 245">
                    <a:extLst>
                      <a:ext uri="{FF2B5EF4-FFF2-40B4-BE49-F238E27FC236}">
                        <a16:creationId xmlns:a16="http://schemas.microsoft.com/office/drawing/2014/main" id="{C7E113DF-77F0-CB74-7D89-2C22DD7D4865}"/>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19" name="Line 246">
                    <a:extLst>
                      <a:ext uri="{FF2B5EF4-FFF2-40B4-BE49-F238E27FC236}">
                        <a16:creationId xmlns:a16="http://schemas.microsoft.com/office/drawing/2014/main" id="{2125C5A5-148B-F299-AC96-407C55326473}"/>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20" name="Line 247">
                    <a:extLst>
                      <a:ext uri="{FF2B5EF4-FFF2-40B4-BE49-F238E27FC236}">
                        <a16:creationId xmlns:a16="http://schemas.microsoft.com/office/drawing/2014/main" id="{C39499EB-0AE9-EE8A-8D51-A98894CBFD31}"/>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08" name="Group 387">
                <a:extLst>
                  <a:ext uri="{FF2B5EF4-FFF2-40B4-BE49-F238E27FC236}">
                    <a16:creationId xmlns:a16="http://schemas.microsoft.com/office/drawing/2014/main" id="{1B05E4BE-39AA-E53F-FB01-687E6E44BF2B}"/>
                  </a:ext>
                </a:extLst>
              </p:cNvPr>
              <p:cNvGrpSpPr>
                <a:grpSpLocks/>
              </p:cNvGrpSpPr>
              <p:nvPr/>
            </p:nvGrpSpPr>
            <p:grpSpPr bwMode="auto">
              <a:xfrm>
                <a:off x="1871" y="3337"/>
                <a:ext cx="223" cy="212"/>
                <a:chOff x="839" y="2508"/>
                <a:chExt cx="223" cy="212"/>
              </a:xfrm>
            </p:grpSpPr>
            <p:sp>
              <p:nvSpPr>
                <p:cNvPr id="85109" name="AutoShape 388">
                  <a:extLst>
                    <a:ext uri="{FF2B5EF4-FFF2-40B4-BE49-F238E27FC236}">
                      <a16:creationId xmlns:a16="http://schemas.microsoft.com/office/drawing/2014/main" id="{FA9DA9DB-4ED1-B432-1ED0-107837C96811}"/>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10" name="Text Box 389">
                  <a:extLst>
                    <a:ext uri="{FF2B5EF4-FFF2-40B4-BE49-F238E27FC236}">
                      <a16:creationId xmlns:a16="http://schemas.microsoft.com/office/drawing/2014/main" id="{78F5DA34-BE89-710C-BABA-2ACB1251F142}"/>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11" name="Group 390">
                  <a:extLst>
                    <a:ext uri="{FF2B5EF4-FFF2-40B4-BE49-F238E27FC236}">
                      <a16:creationId xmlns:a16="http://schemas.microsoft.com/office/drawing/2014/main" id="{693FA6B9-3868-456F-E6E6-81BD868017D5}"/>
                    </a:ext>
                  </a:extLst>
                </p:cNvPr>
                <p:cNvGrpSpPr>
                  <a:grpSpLocks/>
                </p:cNvGrpSpPr>
                <p:nvPr/>
              </p:nvGrpSpPr>
              <p:grpSpPr bwMode="auto">
                <a:xfrm>
                  <a:off x="915" y="2508"/>
                  <a:ext cx="62" cy="85"/>
                  <a:chOff x="1560" y="2637"/>
                  <a:chExt cx="78" cy="105"/>
                </a:xfrm>
              </p:grpSpPr>
              <p:sp>
                <p:nvSpPr>
                  <p:cNvPr id="85112" name="Line 391">
                    <a:extLst>
                      <a:ext uri="{FF2B5EF4-FFF2-40B4-BE49-F238E27FC236}">
                        <a16:creationId xmlns:a16="http://schemas.microsoft.com/office/drawing/2014/main" id="{51FE34B4-6E58-7DF7-78B8-D893F65A5273}"/>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13" name="Line 392">
                    <a:extLst>
                      <a:ext uri="{FF2B5EF4-FFF2-40B4-BE49-F238E27FC236}">
                        <a16:creationId xmlns:a16="http://schemas.microsoft.com/office/drawing/2014/main" id="{5041FE41-24A6-303A-FB8A-6B9CBFA475A2}"/>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14" name="Line 393">
                    <a:extLst>
                      <a:ext uri="{FF2B5EF4-FFF2-40B4-BE49-F238E27FC236}">
                        <a16:creationId xmlns:a16="http://schemas.microsoft.com/office/drawing/2014/main" id="{122363F7-1592-4FB3-9333-EA9BF9DA7176}"/>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09" name="Group 394">
                <a:extLst>
                  <a:ext uri="{FF2B5EF4-FFF2-40B4-BE49-F238E27FC236}">
                    <a16:creationId xmlns:a16="http://schemas.microsoft.com/office/drawing/2014/main" id="{496EEEB5-D2A5-5A7D-ACB7-9DCDC3EE9988}"/>
                  </a:ext>
                </a:extLst>
              </p:cNvPr>
              <p:cNvGrpSpPr>
                <a:grpSpLocks/>
              </p:cNvGrpSpPr>
              <p:nvPr/>
            </p:nvGrpSpPr>
            <p:grpSpPr bwMode="auto">
              <a:xfrm>
                <a:off x="666" y="1854"/>
                <a:ext cx="2180" cy="1122"/>
                <a:chOff x="666" y="1854"/>
                <a:chExt cx="2180" cy="1122"/>
              </a:xfrm>
            </p:grpSpPr>
            <p:grpSp>
              <p:nvGrpSpPr>
                <p:cNvPr id="85010" name="Group 395">
                  <a:extLst>
                    <a:ext uri="{FF2B5EF4-FFF2-40B4-BE49-F238E27FC236}">
                      <a16:creationId xmlns:a16="http://schemas.microsoft.com/office/drawing/2014/main" id="{C5D22C32-02C1-763F-3DC7-B5E9B4F4805B}"/>
                    </a:ext>
                  </a:extLst>
                </p:cNvPr>
                <p:cNvGrpSpPr>
                  <a:grpSpLocks/>
                </p:cNvGrpSpPr>
                <p:nvPr/>
              </p:nvGrpSpPr>
              <p:grpSpPr bwMode="auto">
                <a:xfrm>
                  <a:off x="1834" y="2014"/>
                  <a:ext cx="1012" cy="962"/>
                  <a:chOff x="1834" y="2014"/>
                  <a:chExt cx="1012" cy="962"/>
                </a:xfrm>
              </p:grpSpPr>
              <p:grpSp>
                <p:nvGrpSpPr>
                  <p:cNvPr id="85060" name="Group 396">
                    <a:extLst>
                      <a:ext uri="{FF2B5EF4-FFF2-40B4-BE49-F238E27FC236}">
                        <a16:creationId xmlns:a16="http://schemas.microsoft.com/office/drawing/2014/main" id="{2515754A-FF47-ACF3-A7C8-B60A1A69038D}"/>
                      </a:ext>
                    </a:extLst>
                  </p:cNvPr>
                  <p:cNvGrpSpPr>
                    <a:grpSpLocks/>
                  </p:cNvGrpSpPr>
                  <p:nvPr/>
                </p:nvGrpSpPr>
                <p:grpSpPr bwMode="auto">
                  <a:xfrm>
                    <a:off x="2230" y="2764"/>
                    <a:ext cx="223" cy="212"/>
                    <a:chOff x="839" y="2508"/>
                    <a:chExt cx="223" cy="212"/>
                  </a:xfrm>
                </p:grpSpPr>
                <p:sp>
                  <p:nvSpPr>
                    <p:cNvPr id="85103" name="AutoShape 397">
                      <a:extLst>
                        <a:ext uri="{FF2B5EF4-FFF2-40B4-BE49-F238E27FC236}">
                          <a16:creationId xmlns:a16="http://schemas.microsoft.com/office/drawing/2014/main" id="{1B838EB4-446E-6AAA-4AFF-0D111C50D391}"/>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104" name="Text Box 398">
                      <a:extLst>
                        <a:ext uri="{FF2B5EF4-FFF2-40B4-BE49-F238E27FC236}">
                          <a16:creationId xmlns:a16="http://schemas.microsoft.com/office/drawing/2014/main" id="{FF6F1D7D-C12E-C507-F772-9193F1E1BA87}"/>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105" name="Group 399">
                      <a:extLst>
                        <a:ext uri="{FF2B5EF4-FFF2-40B4-BE49-F238E27FC236}">
                          <a16:creationId xmlns:a16="http://schemas.microsoft.com/office/drawing/2014/main" id="{E53E55B9-81AD-2086-E7B2-006D2D297F6C}"/>
                        </a:ext>
                      </a:extLst>
                    </p:cNvPr>
                    <p:cNvGrpSpPr>
                      <a:grpSpLocks/>
                    </p:cNvGrpSpPr>
                    <p:nvPr/>
                  </p:nvGrpSpPr>
                  <p:grpSpPr bwMode="auto">
                    <a:xfrm>
                      <a:off x="915" y="2508"/>
                      <a:ext cx="62" cy="85"/>
                      <a:chOff x="1560" y="2637"/>
                      <a:chExt cx="78" cy="105"/>
                    </a:xfrm>
                  </p:grpSpPr>
                  <p:sp>
                    <p:nvSpPr>
                      <p:cNvPr id="85106" name="Line 400">
                        <a:extLst>
                          <a:ext uri="{FF2B5EF4-FFF2-40B4-BE49-F238E27FC236}">
                            <a16:creationId xmlns:a16="http://schemas.microsoft.com/office/drawing/2014/main" id="{144C1477-B2E7-98C1-B383-76179C2B9D17}"/>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07" name="Line 401">
                        <a:extLst>
                          <a:ext uri="{FF2B5EF4-FFF2-40B4-BE49-F238E27FC236}">
                            <a16:creationId xmlns:a16="http://schemas.microsoft.com/office/drawing/2014/main" id="{55AC5A7A-C113-5495-7142-389FBD11CD20}"/>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08" name="Line 402">
                        <a:extLst>
                          <a:ext uri="{FF2B5EF4-FFF2-40B4-BE49-F238E27FC236}">
                            <a16:creationId xmlns:a16="http://schemas.microsoft.com/office/drawing/2014/main" id="{CFE28613-3296-6D5B-1668-AE3126858144}"/>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61" name="Group 403">
                    <a:extLst>
                      <a:ext uri="{FF2B5EF4-FFF2-40B4-BE49-F238E27FC236}">
                        <a16:creationId xmlns:a16="http://schemas.microsoft.com/office/drawing/2014/main" id="{BA3CA595-D122-60F2-E8F1-F70A65118079}"/>
                      </a:ext>
                    </a:extLst>
                  </p:cNvPr>
                  <p:cNvGrpSpPr>
                    <a:grpSpLocks/>
                  </p:cNvGrpSpPr>
                  <p:nvPr/>
                </p:nvGrpSpPr>
                <p:grpSpPr bwMode="auto">
                  <a:xfrm>
                    <a:off x="2233" y="2014"/>
                    <a:ext cx="223" cy="212"/>
                    <a:chOff x="839" y="2508"/>
                    <a:chExt cx="223" cy="212"/>
                  </a:xfrm>
                </p:grpSpPr>
                <p:sp>
                  <p:nvSpPr>
                    <p:cNvPr id="85097" name="AutoShape 404">
                      <a:extLst>
                        <a:ext uri="{FF2B5EF4-FFF2-40B4-BE49-F238E27FC236}">
                          <a16:creationId xmlns:a16="http://schemas.microsoft.com/office/drawing/2014/main" id="{C65E54FE-309A-A5F3-C314-C7DF636A7E58}"/>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98" name="Text Box 405">
                      <a:extLst>
                        <a:ext uri="{FF2B5EF4-FFF2-40B4-BE49-F238E27FC236}">
                          <a16:creationId xmlns:a16="http://schemas.microsoft.com/office/drawing/2014/main" id="{504DF3EF-ABEB-92E6-F29A-A6BD455D50D3}"/>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99" name="Group 406">
                      <a:extLst>
                        <a:ext uri="{FF2B5EF4-FFF2-40B4-BE49-F238E27FC236}">
                          <a16:creationId xmlns:a16="http://schemas.microsoft.com/office/drawing/2014/main" id="{69907B51-9D5C-FF7E-1D94-15764F03D604}"/>
                        </a:ext>
                      </a:extLst>
                    </p:cNvPr>
                    <p:cNvGrpSpPr>
                      <a:grpSpLocks/>
                    </p:cNvGrpSpPr>
                    <p:nvPr/>
                  </p:nvGrpSpPr>
                  <p:grpSpPr bwMode="auto">
                    <a:xfrm>
                      <a:off x="915" y="2508"/>
                      <a:ext cx="62" cy="85"/>
                      <a:chOff x="1560" y="2637"/>
                      <a:chExt cx="78" cy="105"/>
                    </a:xfrm>
                  </p:grpSpPr>
                  <p:sp>
                    <p:nvSpPr>
                      <p:cNvPr id="85100" name="Line 407">
                        <a:extLst>
                          <a:ext uri="{FF2B5EF4-FFF2-40B4-BE49-F238E27FC236}">
                            <a16:creationId xmlns:a16="http://schemas.microsoft.com/office/drawing/2014/main" id="{6A660B57-E4F8-3E33-9343-6E55941E3F13}"/>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01" name="Line 408">
                        <a:extLst>
                          <a:ext uri="{FF2B5EF4-FFF2-40B4-BE49-F238E27FC236}">
                            <a16:creationId xmlns:a16="http://schemas.microsoft.com/office/drawing/2014/main" id="{DD8CDAFE-C418-2FEF-BE99-6AAC1EC3CEA2}"/>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102" name="Line 409">
                        <a:extLst>
                          <a:ext uri="{FF2B5EF4-FFF2-40B4-BE49-F238E27FC236}">
                            <a16:creationId xmlns:a16="http://schemas.microsoft.com/office/drawing/2014/main" id="{9729CD77-626F-8D55-A496-C1ACCD3F4F51}"/>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62" name="Group 410">
                    <a:extLst>
                      <a:ext uri="{FF2B5EF4-FFF2-40B4-BE49-F238E27FC236}">
                        <a16:creationId xmlns:a16="http://schemas.microsoft.com/office/drawing/2014/main" id="{EA4BDDAC-9B19-7B80-8C26-9F1D272DE199}"/>
                      </a:ext>
                    </a:extLst>
                  </p:cNvPr>
                  <p:cNvGrpSpPr>
                    <a:grpSpLocks/>
                  </p:cNvGrpSpPr>
                  <p:nvPr/>
                </p:nvGrpSpPr>
                <p:grpSpPr bwMode="auto">
                  <a:xfrm>
                    <a:off x="1834" y="2200"/>
                    <a:ext cx="223" cy="212"/>
                    <a:chOff x="839" y="2508"/>
                    <a:chExt cx="223" cy="212"/>
                  </a:xfrm>
                </p:grpSpPr>
                <p:sp>
                  <p:nvSpPr>
                    <p:cNvPr id="85091" name="AutoShape 411">
                      <a:extLst>
                        <a:ext uri="{FF2B5EF4-FFF2-40B4-BE49-F238E27FC236}">
                          <a16:creationId xmlns:a16="http://schemas.microsoft.com/office/drawing/2014/main" id="{F3400280-2F73-2158-F505-0B94D16B2104}"/>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92" name="Text Box 412">
                      <a:extLst>
                        <a:ext uri="{FF2B5EF4-FFF2-40B4-BE49-F238E27FC236}">
                          <a16:creationId xmlns:a16="http://schemas.microsoft.com/office/drawing/2014/main" id="{B3FC096A-CA65-085C-8856-8798A30B14A5}"/>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93" name="Group 413">
                      <a:extLst>
                        <a:ext uri="{FF2B5EF4-FFF2-40B4-BE49-F238E27FC236}">
                          <a16:creationId xmlns:a16="http://schemas.microsoft.com/office/drawing/2014/main" id="{0F72AF2E-E800-7694-2B8C-32EDDB042D3F}"/>
                        </a:ext>
                      </a:extLst>
                    </p:cNvPr>
                    <p:cNvGrpSpPr>
                      <a:grpSpLocks/>
                    </p:cNvGrpSpPr>
                    <p:nvPr/>
                  </p:nvGrpSpPr>
                  <p:grpSpPr bwMode="auto">
                    <a:xfrm>
                      <a:off x="915" y="2508"/>
                      <a:ext cx="62" cy="85"/>
                      <a:chOff x="1560" y="2637"/>
                      <a:chExt cx="78" cy="105"/>
                    </a:xfrm>
                  </p:grpSpPr>
                  <p:sp>
                    <p:nvSpPr>
                      <p:cNvPr id="85094" name="Line 414">
                        <a:extLst>
                          <a:ext uri="{FF2B5EF4-FFF2-40B4-BE49-F238E27FC236}">
                            <a16:creationId xmlns:a16="http://schemas.microsoft.com/office/drawing/2014/main" id="{8063D35C-AA34-696F-F189-585F1CF243A1}"/>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95" name="Line 415">
                        <a:extLst>
                          <a:ext uri="{FF2B5EF4-FFF2-40B4-BE49-F238E27FC236}">
                            <a16:creationId xmlns:a16="http://schemas.microsoft.com/office/drawing/2014/main" id="{4ABBFBC3-4587-A39F-FC91-B9F2E1E9C1E1}"/>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96" name="Line 416">
                        <a:extLst>
                          <a:ext uri="{FF2B5EF4-FFF2-40B4-BE49-F238E27FC236}">
                            <a16:creationId xmlns:a16="http://schemas.microsoft.com/office/drawing/2014/main" id="{3F47C7D5-6D8D-1072-9228-F90C26EE81D7}"/>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63" name="Group 417">
                    <a:extLst>
                      <a:ext uri="{FF2B5EF4-FFF2-40B4-BE49-F238E27FC236}">
                        <a16:creationId xmlns:a16="http://schemas.microsoft.com/office/drawing/2014/main" id="{90752BDC-44CB-2947-4CB0-1E3488C25CB4}"/>
                      </a:ext>
                    </a:extLst>
                  </p:cNvPr>
                  <p:cNvGrpSpPr>
                    <a:grpSpLocks/>
                  </p:cNvGrpSpPr>
                  <p:nvPr/>
                </p:nvGrpSpPr>
                <p:grpSpPr bwMode="auto">
                  <a:xfrm>
                    <a:off x="1846" y="2572"/>
                    <a:ext cx="223" cy="212"/>
                    <a:chOff x="839" y="2508"/>
                    <a:chExt cx="223" cy="212"/>
                  </a:xfrm>
                </p:grpSpPr>
                <p:sp>
                  <p:nvSpPr>
                    <p:cNvPr id="85085" name="AutoShape 418">
                      <a:extLst>
                        <a:ext uri="{FF2B5EF4-FFF2-40B4-BE49-F238E27FC236}">
                          <a16:creationId xmlns:a16="http://schemas.microsoft.com/office/drawing/2014/main" id="{4C1985D9-AF7D-6197-E0B5-55A8BA2768F9}"/>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86" name="Text Box 419">
                      <a:extLst>
                        <a:ext uri="{FF2B5EF4-FFF2-40B4-BE49-F238E27FC236}">
                          <a16:creationId xmlns:a16="http://schemas.microsoft.com/office/drawing/2014/main" id="{AE6CEF59-1F2C-BA3E-1638-2AC638AAE84C}"/>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87" name="Group 420">
                      <a:extLst>
                        <a:ext uri="{FF2B5EF4-FFF2-40B4-BE49-F238E27FC236}">
                          <a16:creationId xmlns:a16="http://schemas.microsoft.com/office/drawing/2014/main" id="{01FD2EA4-8E21-D09F-5AFC-8450A17C21CA}"/>
                        </a:ext>
                      </a:extLst>
                    </p:cNvPr>
                    <p:cNvGrpSpPr>
                      <a:grpSpLocks/>
                    </p:cNvGrpSpPr>
                    <p:nvPr/>
                  </p:nvGrpSpPr>
                  <p:grpSpPr bwMode="auto">
                    <a:xfrm>
                      <a:off x="915" y="2508"/>
                      <a:ext cx="62" cy="85"/>
                      <a:chOff x="1560" y="2637"/>
                      <a:chExt cx="78" cy="105"/>
                    </a:xfrm>
                  </p:grpSpPr>
                  <p:sp>
                    <p:nvSpPr>
                      <p:cNvPr id="85088" name="Line 421">
                        <a:extLst>
                          <a:ext uri="{FF2B5EF4-FFF2-40B4-BE49-F238E27FC236}">
                            <a16:creationId xmlns:a16="http://schemas.microsoft.com/office/drawing/2014/main" id="{49BC5F9E-6C68-C091-A341-5AED4308005D}"/>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89" name="Line 422">
                        <a:extLst>
                          <a:ext uri="{FF2B5EF4-FFF2-40B4-BE49-F238E27FC236}">
                            <a16:creationId xmlns:a16="http://schemas.microsoft.com/office/drawing/2014/main" id="{8D979748-933E-D627-CC5E-641B1CDCCA41}"/>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90" name="Line 423">
                        <a:extLst>
                          <a:ext uri="{FF2B5EF4-FFF2-40B4-BE49-F238E27FC236}">
                            <a16:creationId xmlns:a16="http://schemas.microsoft.com/office/drawing/2014/main" id="{BA18E210-6B4E-04EA-0034-C07749A2CD8D}"/>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64" name="Group 424">
                    <a:extLst>
                      <a:ext uri="{FF2B5EF4-FFF2-40B4-BE49-F238E27FC236}">
                        <a16:creationId xmlns:a16="http://schemas.microsoft.com/office/drawing/2014/main" id="{81673014-58AD-F2A8-578A-646F9F203593}"/>
                      </a:ext>
                    </a:extLst>
                  </p:cNvPr>
                  <p:cNvGrpSpPr>
                    <a:grpSpLocks/>
                  </p:cNvGrpSpPr>
                  <p:nvPr/>
                </p:nvGrpSpPr>
                <p:grpSpPr bwMode="auto">
                  <a:xfrm>
                    <a:off x="2218" y="2386"/>
                    <a:ext cx="223" cy="212"/>
                    <a:chOff x="839" y="2508"/>
                    <a:chExt cx="223" cy="212"/>
                  </a:xfrm>
                </p:grpSpPr>
                <p:sp>
                  <p:nvSpPr>
                    <p:cNvPr id="85079" name="AutoShape 425">
                      <a:extLst>
                        <a:ext uri="{FF2B5EF4-FFF2-40B4-BE49-F238E27FC236}">
                          <a16:creationId xmlns:a16="http://schemas.microsoft.com/office/drawing/2014/main" id="{3B433112-626C-7074-D6C9-73FAE43E7157}"/>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80" name="Text Box 426">
                      <a:extLst>
                        <a:ext uri="{FF2B5EF4-FFF2-40B4-BE49-F238E27FC236}">
                          <a16:creationId xmlns:a16="http://schemas.microsoft.com/office/drawing/2014/main" id="{701D13B4-189D-6DF4-8470-87673C00FD49}"/>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81" name="Group 427">
                      <a:extLst>
                        <a:ext uri="{FF2B5EF4-FFF2-40B4-BE49-F238E27FC236}">
                          <a16:creationId xmlns:a16="http://schemas.microsoft.com/office/drawing/2014/main" id="{A6B8CF4E-1B4A-7EB9-21FC-34D157DA2F06}"/>
                        </a:ext>
                      </a:extLst>
                    </p:cNvPr>
                    <p:cNvGrpSpPr>
                      <a:grpSpLocks/>
                    </p:cNvGrpSpPr>
                    <p:nvPr/>
                  </p:nvGrpSpPr>
                  <p:grpSpPr bwMode="auto">
                    <a:xfrm>
                      <a:off x="915" y="2508"/>
                      <a:ext cx="62" cy="85"/>
                      <a:chOff x="1560" y="2637"/>
                      <a:chExt cx="78" cy="105"/>
                    </a:xfrm>
                  </p:grpSpPr>
                  <p:sp>
                    <p:nvSpPr>
                      <p:cNvPr id="85082" name="Line 428">
                        <a:extLst>
                          <a:ext uri="{FF2B5EF4-FFF2-40B4-BE49-F238E27FC236}">
                            <a16:creationId xmlns:a16="http://schemas.microsoft.com/office/drawing/2014/main" id="{DFB5F0D5-269D-7FF4-0C37-E26CB371B826}"/>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83" name="Line 429">
                        <a:extLst>
                          <a:ext uri="{FF2B5EF4-FFF2-40B4-BE49-F238E27FC236}">
                            <a16:creationId xmlns:a16="http://schemas.microsoft.com/office/drawing/2014/main" id="{63F01203-3F0E-2847-7D08-199DE8AFA154}"/>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84" name="Line 430">
                        <a:extLst>
                          <a:ext uri="{FF2B5EF4-FFF2-40B4-BE49-F238E27FC236}">
                            <a16:creationId xmlns:a16="http://schemas.microsoft.com/office/drawing/2014/main" id="{04711486-73CB-6FAC-C65C-BC72CD6A5402}"/>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65" name="Group 431">
                    <a:extLst>
                      <a:ext uri="{FF2B5EF4-FFF2-40B4-BE49-F238E27FC236}">
                        <a16:creationId xmlns:a16="http://schemas.microsoft.com/office/drawing/2014/main" id="{492AC304-FF7B-84D3-20C1-ECA878F3756F}"/>
                      </a:ext>
                    </a:extLst>
                  </p:cNvPr>
                  <p:cNvGrpSpPr>
                    <a:grpSpLocks/>
                  </p:cNvGrpSpPr>
                  <p:nvPr/>
                </p:nvGrpSpPr>
                <p:grpSpPr bwMode="auto">
                  <a:xfrm>
                    <a:off x="2623" y="2569"/>
                    <a:ext cx="223" cy="212"/>
                    <a:chOff x="839" y="2508"/>
                    <a:chExt cx="223" cy="212"/>
                  </a:xfrm>
                </p:grpSpPr>
                <p:sp>
                  <p:nvSpPr>
                    <p:cNvPr id="85073" name="AutoShape 432">
                      <a:extLst>
                        <a:ext uri="{FF2B5EF4-FFF2-40B4-BE49-F238E27FC236}">
                          <a16:creationId xmlns:a16="http://schemas.microsoft.com/office/drawing/2014/main" id="{0B8A2ADE-FB5A-E99A-0830-1B4C570AFF35}"/>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74" name="Text Box 433">
                      <a:extLst>
                        <a:ext uri="{FF2B5EF4-FFF2-40B4-BE49-F238E27FC236}">
                          <a16:creationId xmlns:a16="http://schemas.microsoft.com/office/drawing/2014/main" id="{A881374C-7E5E-C980-012A-7E6BF363BE5C}"/>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75" name="Group 434">
                      <a:extLst>
                        <a:ext uri="{FF2B5EF4-FFF2-40B4-BE49-F238E27FC236}">
                          <a16:creationId xmlns:a16="http://schemas.microsoft.com/office/drawing/2014/main" id="{2FB98898-D2ED-D853-A3E8-B873F27658C5}"/>
                        </a:ext>
                      </a:extLst>
                    </p:cNvPr>
                    <p:cNvGrpSpPr>
                      <a:grpSpLocks/>
                    </p:cNvGrpSpPr>
                    <p:nvPr/>
                  </p:nvGrpSpPr>
                  <p:grpSpPr bwMode="auto">
                    <a:xfrm>
                      <a:off x="915" y="2508"/>
                      <a:ext cx="62" cy="85"/>
                      <a:chOff x="1560" y="2637"/>
                      <a:chExt cx="78" cy="105"/>
                    </a:xfrm>
                  </p:grpSpPr>
                  <p:sp>
                    <p:nvSpPr>
                      <p:cNvPr id="85076" name="Line 435">
                        <a:extLst>
                          <a:ext uri="{FF2B5EF4-FFF2-40B4-BE49-F238E27FC236}">
                            <a16:creationId xmlns:a16="http://schemas.microsoft.com/office/drawing/2014/main" id="{5937999C-8B1C-4117-9ADF-1B838632538C}"/>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77" name="Line 436">
                        <a:extLst>
                          <a:ext uri="{FF2B5EF4-FFF2-40B4-BE49-F238E27FC236}">
                            <a16:creationId xmlns:a16="http://schemas.microsoft.com/office/drawing/2014/main" id="{536F5435-986E-505B-649E-D0B60E1E33DD}"/>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78" name="Line 437">
                        <a:extLst>
                          <a:ext uri="{FF2B5EF4-FFF2-40B4-BE49-F238E27FC236}">
                            <a16:creationId xmlns:a16="http://schemas.microsoft.com/office/drawing/2014/main" id="{59659050-BE20-BA4F-C7EF-85C612ABE5DA}"/>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66" name="Group 438">
                    <a:extLst>
                      <a:ext uri="{FF2B5EF4-FFF2-40B4-BE49-F238E27FC236}">
                        <a16:creationId xmlns:a16="http://schemas.microsoft.com/office/drawing/2014/main" id="{5C1285D4-4492-D954-DB98-69338E176197}"/>
                      </a:ext>
                    </a:extLst>
                  </p:cNvPr>
                  <p:cNvGrpSpPr>
                    <a:grpSpLocks/>
                  </p:cNvGrpSpPr>
                  <p:nvPr/>
                </p:nvGrpSpPr>
                <p:grpSpPr bwMode="auto">
                  <a:xfrm>
                    <a:off x="2617" y="2200"/>
                    <a:ext cx="223" cy="212"/>
                    <a:chOff x="839" y="2508"/>
                    <a:chExt cx="223" cy="212"/>
                  </a:xfrm>
                </p:grpSpPr>
                <p:sp>
                  <p:nvSpPr>
                    <p:cNvPr id="85067" name="AutoShape 439">
                      <a:extLst>
                        <a:ext uri="{FF2B5EF4-FFF2-40B4-BE49-F238E27FC236}">
                          <a16:creationId xmlns:a16="http://schemas.microsoft.com/office/drawing/2014/main" id="{267235BE-B3C2-AFEB-10E7-7C0AECFF9AB0}"/>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68" name="Text Box 440">
                      <a:extLst>
                        <a:ext uri="{FF2B5EF4-FFF2-40B4-BE49-F238E27FC236}">
                          <a16:creationId xmlns:a16="http://schemas.microsoft.com/office/drawing/2014/main" id="{469097A8-D27E-D9CF-AD81-F3D5304AEEE5}"/>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69" name="Group 441">
                      <a:extLst>
                        <a:ext uri="{FF2B5EF4-FFF2-40B4-BE49-F238E27FC236}">
                          <a16:creationId xmlns:a16="http://schemas.microsoft.com/office/drawing/2014/main" id="{46D22060-7D45-ABE1-F5FF-0883A9D04C3E}"/>
                        </a:ext>
                      </a:extLst>
                    </p:cNvPr>
                    <p:cNvGrpSpPr>
                      <a:grpSpLocks/>
                    </p:cNvGrpSpPr>
                    <p:nvPr/>
                  </p:nvGrpSpPr>
                  <p:grpSpPr bwMode="auto">
                    <a:xfrm>
                      <a:off x="915" y="2508"/>
                      <a:ext cx="62" cy="85"/>
                      <a:chOff x="1560" y="2637"/>
                      <a:chExt cx="78" cy="105"/>
                    </a:xfrm>
                  </p:grpSpPr>
                  <p:sp>
                    <p:nvSpPr>
                      <p:cNvPr id="85070" name="Line 442">
                        <a:extLst>
                          <a:ext uri="{FF2B5EF4-FFF2-40B4-BE49-F238E27FC236}">
                            <a16:creationId xmlns:a16="http://schemas.microsoft.com/office/drawing/2014/main" id="{57FF9D14-691E-5BA8-1AC8-31101082E8A9}"/>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71" name="Line 443">
                        <a:extLst>
                          <a:ext uri="{FF2B5EF4-FFF2-40B4-BE49-F238E27FC236}">
                            <a16:creationId xmlns:a16="http://schemas.microsoft.com/office/drawing/2014/main" id="{9EF41EF6-61AA-5D69-38B5-62AA37FC3E32}"/>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72" name="Line 444">
                        <a:extLst>
                          <a:ext uri="{FF2B5EF4-FFF2-40B4-BE49-F238E27FC236}">
                            <a16:creationId xmlns:a16="http://schemas.microsoft.com/office/drawing/2014/main" id="{73C92B1E-744F-A1CA-A461-434A02B710DB}"/>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grpSp>
              <p:nvGrpSpPr>
                <p:cNvPr id="85011" name="Group 445">
                  <a:extLst>
                    <a:ext uri="{FF2B5EF4-FFF2-40B4-BE49-F238E27FC236}">
                      <a16:creationId xmlns:a16="http://schemas.microsoft.com/office/drawing/2014/main" id="{A69C68B9-F156-5C93-16E0-A2E7CBB6F3A1}"/>
                    </a:ext>
                  </a:extLst>
                </p:cNvPr>
                <p:cNvGrpSpPr>
                  <a:grpSpLocks/>
                </p:cNvGrpSpPr>
                <p:nvPr/>
              </p:nvGrpSpPr>
              <p:grpSpPr bwMode="auto">
                <a:xfrm>
                  <a:off x="1062" y="2604"/>
                  <a:ext cx="223" cy="212"/>
                  <a:chOff x="839" y="2508"/>
                  <a:chExt cx="223" cy="212"/>
                </a:xfrm>
              </p:grpSpPr>
              <p:sp>
                <p:nvSpPr>
                  <p:cNvPr id="85054" name="AutoShape 446">
                    <a:extLst>
                      <a:ext uri="{FF2B5EF4-FFF2-40B4-BE49-F238E27FC236}">
                        <a16:creationId xmlns:a16="http://schemas.microsoft.com/office/drawing/2014/main" id="{020B351C-F632-6E3B-2ED4-204B8D1AE08B}"/>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55" name="Text Box 447">
                    <a:extLst>
                      <a:ext uri="{FF2B5EF4-FFF2-40B4-BE49-F238E27FC236}">
                        <a16:creationId xmlns:a16="http://schemas.microsoft.com/office/drawing/2014/main" id="{A1D5A1B0-6696-B22A-AA06-ACD0D516BB9E}"/>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56" name="Group 448">
                    <a:extLst>
                      <a:ext uri="{FF2B5EF4-FFF2-40B4-BE49-F238E27FC236}">
                        <a16:creationId xmlns:a16="http://schemas.microsoft.com/office/drawing/2014/main" id="{7BDC4726-51F9-CF9A-38CC-E89E85BD7B4A}"/>
                      </a:ext>
                    </a:extLst>
                  </p:cNvPr>
                  <p:cNvGrpSpPr>
                    <a:grpSpLocks/>
                  </p:cNvGrpSpPr>
                  <p:nvPr/>
                </p:nvGrpSpPr>
                <p:grpSpPr bwMode="auto">
                  <a:xfrm>
                    <a:off x="915" y="2508"/>
                    <a:ext cx="62" cy="85"/>
                    <a:chOff x="1560" y="2637"/>
                    <a:chExt cx="78" cy="105"/>
                  </a:xfrm>
                </p:grpSpPr>
                <p:sp>
                  <p:nvSpPr>
                    <p:cNvPr id="85057" name="Line 449">
                      <a:extLst>
                        <a:ext uri="{FF2B5EF4-FFF2-40B4-BE49-F238E27FC236}">
                          <a16:creationId xmlns:a16="http://schemas.microsoft.com/office/drawing/2014/main" id="{1D1F3969-CBD5-2B0C-66FE-4BF5E2C6A292}"/>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58" name="Line 450">
                      <a:extLst>
                        <a:ext uri="{FF2B5EF4-FFF2-40B4-BE49-F238E27FC236}">
                          <a16:creationId xmlns:a16="http://schemas.microsoft.com/office/drawing/2014/main" id="{8E4A2AF6-169C-3FF3-D235-BEFFF9EECBA1}"/>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59" name="Line 451">
                      <a:extLst>
                        <a:ext uri="{FF2B5EF4-FFF2-40B4-BE49-F238E27FC236}">
                          <a16:creationId xmlns:a16="http://schemas.microsoft.com/office/drawing/2014/main" id="{53FB3496-7B5F-BE2D-01FE-017C0FDCE7DD}"/>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12" name="Group 452">
                  <a:extLst>
                    <a:ext uri="{FF2B5EF4-FFF2-40B4-BE49-F238E27FC236}">
                      <a16:creationId xmlns:a16="http://schemas.microsoft.com/office/drawing/2014/main" id="{E0310700-CD58-FDE4-5DBE-FFB3BFA165FA}"/>
                    </a:ext>
                  </a:extLst>
                </p:cNvPr>
                <p:cNvGrpSpPr>
                  <a:grpSpLocks/>
                </p:cNvGrpSpPr>
                <p:nvPr/>
              </p:nvGrpSpPr>
              <p:grpSpPr bwMode="auto">
                <a:xfrm>
                  <a:off x="1065" y="1854"/>
                  <a:ext cx="223" cy="212"/>
                  <a:chOff x="839" y="2508"/>
                  <a:chExt cx="223" cy="212"/>
                </a:xfrm>
              </p:grpSpPr>
              <p:sp>
                <p:nvSpPr>
                  <p:cNvPr id="85048" name="AutoShape 453">
                    <a:extLst>
                      <a:ext uri="{FF2B5EF4-FFF2-40B4-BE49-F238E27FC236}">
                        <a16:creationId xmlns:a16="http://schemas.microsoft.com/office/drawing/2014/main" id="{F93E2723-8178-5ACD-406E-DC908F606470}"/>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49" name="Text Box 454">
                    <a:extLst>
                      <a:ext uri="{FF2B5EF4-FFF2-40B4-BE49-F238E27FC236}">
                        <a16:creationId xmlns:a16="http://schemas.microsoft.com/office/drawing/2014/main" id="{4F30F850-5261-C2A9-1805-C8C440A1FD8E}"/>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50" name="Group 455">
                    <a:extLst>
                      <a:ext uri="{FF2B5EF4-FFF2-40B4-BE49-F238E27FC236}">
                        <a16:creationId xmlns:a16="http://schemas.microsoft.com/office/drawing/2014/main" id="{7C599597-6D6E-3500-25E8-F3678C6398FE}"/>
                      </a:ext>
                    </a:extLst>
                  </p:cNvPr>
                  <p:cNvGrpSpPr>
                    <a:grpSpLocks/>
                  </p:cNvGrpSpPr>
                  <p:nvPr/>
                </p:nvGrpSpPr>
                <p:grpSpPr bwMode="auto">
                  <a:xfrm>
                    <a:off x="915" y="2508"/>
                    <a:ext cx="62" cy="85"/>
                    <a:chOff x="1560" y="2637"/>
                    <a:chExt cx="78" cy="105"/>
                  </a:xfrm>
                </p:grpSpPr>
                <p:sp>
                  <p:nvSpPr>
                    <p:cNvPr id="85051" name="Line 456">
                      <a:extLst>
                        <a:ext uri="{FF2B5EF4-FFF2-40B4-BE49-F238E27FC236}">
                          <a16:creationId xmlns:a16="http://schemas.microsoft.com/office/drawing/2014/main" id="{08FFBE40-C570-402A-05FA-8A4C4CF139EB}"/>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52" name="Line 457">
                      <a:extLst>
                        <a:ext uri="{FF2B5EF4-FFF2-40B4-BE49-F238E27FC236}">
                          <a16:creationId xmlns:a16="http://schemas.microsoft.com/office/drawing/2014/main" id="{23FE88F3-ABA8-B8B3-5EF0-3ACE46810805}"/>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53" name="Line 458">
                      <a:extLst>
                        <a:ext uri="{FF2B5EF4-FFF2-40B4-BE49-F238E27FC236}">
                          <a16:creationId xmlns:a16="http://schemas.microsoft.com/office/drawing/2014/main" id="{1D0FF1D4-9D1A-C604-4D7F-828EBEB48F8E}"/>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13" name="Group 459">
                  <a:extLst>
                    <a:ext uri="{FF2B5EF4-FFF2-40B4-BE49-F238E27FC236}">
                      <a16:creationId xmlns:a16="http://schemas.microsoft.com/office/drawing/2014/main" id="{B8539AE6-FC87-72E4-7960-A8E5C21C0B5D}"/>
                    </a:ext>
                  </a:extLst>
                </p:cNvPr>
                <p:cNvGrpSpPr>
                  <a:grpSpLocks/>
                </p:cNvGrpSpPr>
                <p:nvPr/>
              </p:nvGrpSpPr>
              <p:grpSpPr bwMode="auto">
                <a:xfrm>
                  <a:off x="666" y="2040"/>
                  <a:ext cx="223" cy="212"/>
                  <a:chOff x="839" y="2508"/>
                  <a:chExt cx="223" cy="212"/>
                </a:xfrm>
              </p:grpSpPr>
              <p:sp>
                <p:nvSpPr>
                  <p:cNvPr id="85042" name="AutoShape 460">
                    <a:extLst>
                      <a:ext uri="{FF2B5EF4-FFF2-40B4-BE49-F238E27FC236}">
                        <a16:creationId xmlns:a16="http://schemas.microsoft.com/office/drawing/2014/main" id="{D10EB511-3632-A6F2-C1EC-E657F4F7CD14}"/>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43" name="Text Box 461">
                    <a:extLst>
                      <a:ext uri="{FF2B5EF4-FFF2-40B4-BE49-F238E27FC236}">
                        <a16:creationId xmlns:a16="http://schemas.microsoft.com/office/drawing/2014/main" id="{3420D25D-12FA-C680-DDD6-3F95D77AFEA2}"/>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44" name="Group 462">
                    <a:extLst>
                      <a:ext uri="{FF2B5EF4-FFF2-40B4-BE49-F238E27FC236}">
                        <a16:creationId xmlns:a16="http://schemas.microsoft.com/office/drawing/2014/main" id="{0544BFAE-0E00-4F9A-3903-DF25C882CA22}"/>
                      </a:ext>
                    </a:extLst>
                  </p:cNvPr>
                  <p:cNvGrpSpPr>
                    <a:grpSpLocks/>
                  </p:cNvGrpSpPr>
                  <p:nvPr/>
                </p:nvGrpSpPr>
                <p:grpSpPr bwMode="auto">
                  <a:xfrm>
                    <a:off x="915" y="2508"/>
                    <a:ext cx="62" cy="85"/>
                    <a:chOff x="1560" y="2637"/>
                    <a:chExt cx="78" cy="105"/>
                  </a:xfrm>
                </p:grpSpPr>
                <p:sp>
                  <p:nvSpPr>
                    <p:cNvPr id="85045" name="Line 463">
                      <a:extLst>
                        <a:ext uri="{FF2B5EF4-FFF2-40B4-BE49-F238E27FC236}">
                          <a16:creationId xmlns:a16="http://schemas.microsoft.com/office/drawing/2014/main" id="{4DA7DD60-6BEF-2019-53AF-197754346B59}"/>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46" name="Line 464">
                      <a:extLst>
                        <a:ext uri="{FF2B5EF4-FFF2-40B4-BE49-F238E27FC236}">
                          <a16:creationId xmlns:a16="http://schemas.microsoft.com/office/drawing/2014/main" id="{10740993-799C-8B2D-9B69-B52C2F4367AA}"/>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47" name="Line 465">
                      <a:extLst>
                        <a:ext uri="{FF2B5EF4-FFF2-40B4-BE49-F238E27FC236}">
                          <a16:creationId xmlns:a16="http://schemas.microsoft.com/office/drawing/2014/main" id="{4F0EE8DC-5528-430B-5EB3-D432849FCC27}"/>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14" name="Group 466">
                  <a:extLst>
                    <a:ext uri="{FF2B5EF4-FFF2-40B4-BE49-F238E27FC236}">
                      <a16:creationId xmlns:a16="http://schemas.microsoft.com/office/drawing/2014/main" id="{DFED17EE-A860-D737-0539-5D10FE3E0656}"/>
                    </a:ext>
                  </a:extLst>
                </p:cNvPr>
                <p:cNvGrpSpPr>
                  <a:grpSpLocks/>
                </p:cNvGrpSpPr>
                <p:nvPr/>
              </p:nvGrpSpPr>
              <p:grpSpPr bwMode="auto">
                <a:xfrm>
                  <a:off x="678" y="2412"/>
                  <a:ext cx="223" cy="212"/>
                  <a:chOff x="839" y="2508"/>
                  <a:chExt cx="223" cy="212"/>
                </a:xfrm>
              </p:grpSpPr>
              <p:sp>
                <p:nvSpPr>
                  <p:cNvPr id="85036" name="AutoShape 467">
                    <a:extLst>
                      <a:ext uri="{FF2B5EF4-FFF2-40B4-BE49-F238E27FC236}">
                        <a16:creationId xmlns:a16="http://schemas.microsoft.com/office/drawing/2014/main" id="{7A5D9676-6F4D-6E91-EF01-9B70F780764B}"/>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37" name="Text Box 468">
                    <a:extLst>
                      <a:ext uri="{FF2B5EF4-FFF2-40B4-BE49-F238E27FC236}">
                        <a16:creationId xmlns:a16="http://schemas.microsoft.com/office/drawing/2014/main" id="{25CE8997-B4E3-2823-6A9C-DD7C4C662623}"/>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38" name="Group 469">
                    <a:extLst>
                      <a:ext uri="{FF2B5EF4-FFF2-40B4-BE49-F238E27FC236}">
                        <a16:creationId xmlns:a16="http://schemas.microsoft.com/office/drawing/2014/main" id="{783D5EBD-44AB-DA45-FBDA-AF58FE3B3D49}"/>
                      </a:ext>
                    </a:extLst>
                  </p:cNvPr>
                  <p:cNvGrpSpPr>
                    <a:grpSpLocks/>
                  </p:cNvGrpSpPr>
                  <p:nvPr/>
                </p:nvGrpSpPr>
                <p:grpSpPr bwMode="auto">
                  <a:xfrm>
                    <a:off x="915" y="2508"/>
                    <a:ext cx="62" cy="85"/>
                    <a:chOff x="1560" y="2637"/>
                    <a:chExt cx="78" cy="105"/>
                  </a:xfrm>
                </p:grpSpPr>
                <p:sp>
                  <p:nvSpPr>
                    <p:cNvPr id="85039" name="Line 470">
                      <a:extLst>
                        <a:ext uri="{FF2B5EF4-FFF2-40B4-BE49-F238E27FC236}">
                          <a16:creationId xmlns:a16="http://schemas.microsoft.com/office/drawing/2014/main" id="{6D91242D-17A6-AB50-3370-7E8D9ECA49F2}"/>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40" name="Line 471">
                      <a:extLst>
                        <a:ext uri="{FF2B5EF4-FFF2-40B4-BE49-F238E27FC236}">
                          <a16:creationId xmlns:a16="http://schemas.microsoft.com/office/drawing/2014/main" id="{E89130D1-0E93-31A3-792E-8608A2F93F60}"/>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41" name="Line 472">
                      <a:extLst>
                        <a:ext uri="{FF2B5EF4-FFF2-40B4-BE49-F238E27FC236}">
                          <a16:creationId xmlns:a16="http://schemas.microsoft.com/office/drawing/2014/main" id="{B76FD630-0BCA-5B31-83E3-12C37B4C1246}"/>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15" name="Group 473">
                  <a:extLst>
                    <a:ext uri="{FF2B5EF4-FFF2-40B4-BE49-F238E27FC236}">
                      <a16:creationId xmlns:a16="http://schemas.microsoft.com/office/drawing/2014/main" id="{E6FE901C-981A-9124-4992-F2BA836243CF}"/>
                    </a:ext>
                  </a:extLst>
                </p:cNvPr>
                <p:cNvGrpSpPr>
                  <a:grpSpLocks/>
                </p:cNvGrpSpPr>
                <p:nvPr/>
              </p:nvGrpSpPr>
              <p:grpSpPr bwMode="auto">
                <a:xfrm>
                  <a:off x="1050" y="2226"/>
                  <a:ext cx="223" cy="212"/>
                  <a:chOff x="839" y="2508"/>
                  <a:chExt cx="223" cy="212"/>
                </a:xfrm>
              </p:grpSpPr>
              <p:sp>
                <p:nvSpPr>
                  <p:cNvPr id="85030" name="AutoShape 474">
                    <a:extLst>
                      <a:ext uri="{FF2B5EF4-FFF2-40B4-BE49-F238E27FC236}">
                        <a16:creationId xmlns:a16="http://schemas.microsoft.com/office/drawing/2014/main" id="{B1CCCB35-61C5-3937-BED3-7EC4541B11C8}"/>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31" name="Text Box 475">
                    <a:extLst>
                      <a:ext uri="{FF2B5EF4-FFF2-40B4-BE49-F238E27FC236}">
                        <a16:creationId xmlns:a16="http://schemas.microsoft.com/office/drawing/2014/main" id="{C1781C8D-3AF9-4436-067F-58CCC8F23BF1}"/>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32" name="Group 476">
                    <a:extLst>
                      <a:ext uri="{FF2B5EF4-FFF2-40B4-BE49-F238E27FC236}">
                        <a16:creationId xmlns:a16="http://schemas.microsoft.com/office/drawing/2014/main" id="{CD3FA493-5E93-7073-E58E-980B7B66B254}"/>
                      </a:ext>
                    </a:extLst>
                  </p:cNvPr>
                  <p:cNvGrpSpPr>
                    <a:grpSpLocks/>
                  </p:cNvGrpSpPr>
                  <p:nvPr/>
                </p:nvGrpSpPr>
                <p:grpSpPr bwMode="auto">
                  <a:xfrm>
                    <a:off x="915" y="2508"/>
                    <a:ext cx="62" cy="85"/>
                    <a:chOff x="1560" y="2637"/>
                    <a:chExt cx="78" cy="105"/>
                  </a:xfrm>
                </p:grpSpPr>
                <p:sp>
                  <p:nvSpPr>
                    <p:cNvPr id="85033" name="Line 477">
                      <a:extLst>
                        <a:ext uri="{FF2B5EF4-FFF2-40B4-BE49-F238E27FC236}">
                          <a16:creationId xmlns:a16="http://schemas.microsoft.com/office/drawing/2014/main" id="{FA37FA7A-7F78-73B0-E76D-DC6F9D6A0CA2}"/>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34" name="Line 478">
                      <a:extLst>
                        <a:ext uri="{FF2B5EF4-FFF2-40B4-BE49-F238E27FC236}">
                          <a16:creationId xmlns:a16="http://schemas.microsoft.com/office/drawing/2014/main" id="{BE099544-4ECB-F2E5-0461-E6DD393E5EF1}"/>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35" name="Line 479">
                      <a:extLst>
                        <a:ext uri="{FF2B5EF4-FFF2-40B4-BE49-F238E27FC236}">
                          <a16:creationId xmlns:a16="http://schemas.microsoft.com/office/drawing/2014/main" id="{1A66B2FD-1F81-EF4C-15CD-70A3178DEA34}"/>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16" name="Group 480">
                  <a:extLst>
                    <a:ext uri="{FF2B5EF4-FFF2-40B4-BE49-F238E27FC236}">
                      <a16:creationId xmlns:a16="http://schemas.microsoft.com/office/drawing/2014/main" id="{02F9C2D0-5D53-2ECD-E8D5-23FFAD394A37}"/>
                    </a:ext>
                  </a:extLst>
                </p:cNvPr>
                <p:cNvGrpSpPr>
                  <a:grpSpLocks/>
                </p:cNvGrpSpPr>
                <p:nvPr/>
              </p:nvGrpSpPr>
              <p:grpSpPr bwMode="auto">
                <a:xfrm>
                  <a:off x="1455" y="2409"/>
                  <a:ext cx="223" cy="212"/>
                  <a:chOff x="839" y="2508"/>
                  <a:chExt cx="223" cy="212"/>
                </a:xfrm>
              </p:grpSpPr>
              <p:sp>
                <p:nvSpPr>
                  <p:cNvPr id="85024" name="AutoShape 481">
                    <a:extLst>
                      <a:ext uri="{FF2B5EF4-FFF2-40B4-BE49-F238E27FC236}">
                        <a16:creationId xmlns:a16="http://schemas.microsoft.com/office/drawing/2014/main" id="{CB7B8EBF-E034-54F2-6DCC-06C716A41896}"/>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25" name="Text Box 482">
                    <a:extLst>
                      <a:ext uri="{FF2B5EF4-FFF2-40B4-BE49-F238E27FC236}">
                        <a16:creationId xmlns:a16="http://schemas.microsoft.com/office/drawing/2014/main" id="{63E46FBC-3A1B-C1DA-9A50-F0711A71749A}"/>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26" name="Group 483">
                    <a:extLst>
                      <a:ext uri="{FF2B5EF4-FFF2-40B4-BE49-F238E27FC236}">
                        <a16:creationId xmlns:a16="http://schemas.microsoft.com/office/drawing/2014/main" id="{3EF44796-D9A0-0128-FE5B-167479857F7D}"/>
                      </a:ext>
                    </a:extLst>
                  </p:cNvPr>
                  <p:cNvGrpSpPr>
                    <a:grpSpLocks/>
                  </p:cNvGrpSpPr>
                  <p:nvPr/>
                </p:nvGrpSpPr>
                <p:grpSpPr bwMode="auto">
                  <a:xfrm>
                    <a:off x="915" y="2508"/>
                    <a:ext cx="62" cy="85"/>
                    <a:chOff x="1560" y="2637"/>
                    <a:chExt cx="78" cy="105"/>
                  </a:xfrm>
                </p:grpSpPr>
                <p:sp>
                  <p:nvSpPr>
                    <p:cNvPr id="85027" name="Line 484">
                      <a:extLst>
                        <a:ext uri="{FF2B5EF4-FFF2-40B4-BE49-F238E27FC236}">
                          <a16:creationId xmlns:a16="http://schemas.microsoft.com/office/drawing/2014/main" id="{E9EBB774-44E7-8CB4-0442-146699CABA3A}"/>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28" name="Line 485">
                      <a:extLst>
                        <a:ext uri="{FF2B5EF4-FFF2-40B4-BE49-F238E27FC236}">
                          <a16:creationId xmlns:a16="http://schemas.microsoft.com/office/drawing/2014/main" id="{2931C572-1517-89B0-3335-9D058CFBB468}"/>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29" name="Line 486">
                      <a:extLst>
                        <a:ext uri="{FF2B5EF4-FFF2-40B4-BE49-F238E27FC236}">
                          <a16:creationId xmlns:a16="http://schemas.microsoft.com/office/drawing/2014/main" id="{0418094E-E8B5-E4BE-0A36-5D0F1C33BC7E}"/>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nvGrpSpPr>
                <p:cNvPr id="85017" name="Group 487">
                  <a:extLst>
                    <a:ext uri="{FF2B5EF4-FFF2-40B4-BE49-F238E27FC236}">
                      <a16:creationId xmlns:a16="http://schemas.microsoft.com/office/drawing/2014/main" id="{28DC9E7A-0E80-96AE-444F-63B45B206DD2}"/>
                    </a:ext>
                  </a:extLst>
                </p:cNvPr>
                <p:cNvGrpSpPr>
                  <a:grpSpLocks/>
                </p:cNvGrpSpPr>
                <p:nvPr/>
              </p:nvGrpSpPr>
              <p:grpSpPr bwMode="auto">
                <a:xfrm>
                  <a:off x="1449" y="2040"/>
                  <a:ext cx="223" cy="212"/>
                  <a:chOff x="839" y="2508"/>
                  <a:chExt cx="223" cy="212"/>
                </a:xfrm>
              </p:grpSpPr>
              <p:sp>
                <p:nvSpPr>
                  <p:cNvPr id="85018" name="AutoShape 488">
                    <a:extLst>
                      <a:ext uri="{FF2B5EF4-FFF2-40B4-BE49-F238E27FC236}">
                        <a16:creationId xmlns:a16="http://schemas.microsoft.com/office/drawing/2014/main" id="{219DAF7B-DFC3-AEFE-5D68-CE6B0478A1A2}"/>
                      </a:ext>
                    </a:extLst>
                  </p:cNvPr>
                  <p:cNvSpPr>
                    <a:spLocks noChangeArrowheads="1"/>
                  </p:cNvSpPr>
                  <p:nvPr/>
                </p:nvSpPr>
                <p:spPr bwMode="auto">
                  <a:xfrm>
                    <a:off x="889" y="2575"/>
                    <a:ext cx="134" cy="122"/>
                  </a:xfrm>
                  <a:prstGeom prst="cube">
                    <a:avLst>
                      <a:gd name="adj" fmla="val 31333"/>
                    </a:avLst>
                  </a:prstGeom>
                  <a:solidFill>
                    <a:schemeClr val="hlink"/>
                  </a:solidFill>
                  <a:ln w="12700">
                    <a:solidFill>
                      <a:schemeClr val="tx1"/>
                    </a:solidFill>
                    <a:miter lim="800000"/>
                    <a:headEnd type="none" w="sm" len="sm"/>
                    <a:tailEnd type="none" w="sm" len="sm"/>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800"/>
                  </a:p>
                </p:txBody>
              </p:sp>
              <p:sp>
                <p:nvSpPr>
                  <p:cNvPr id="85019" name="Text Box 489">
                    <a:extLst>
                      <a:ext uri="{FF2B5EF4-FFF2-40B4-BE49-F238E27FC236}">
                        <a16:creationId xmlns:a16="http://schemas.microsoft.com/office/drawing/2014/main" id="{C002F51D-7837-881B-CBB4-AC8C1B74F595}"/>
                      </a:ext>
                    </a:extLst>
                  </p:cNvPr>
                  <p:cNvSpPr txBox="1">
                    <a:spLocks noChangeArrowheads="1"/>
                  </p:cNvSpPr>
                  <p:nvPr/>
                </p:nvSpPr>
                <p:spPr bwMode="auto">
                  <a:xfrm>
                    <a:off x="839" y="2584"/>
                    <a:ext cx="22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800" b="1"/>
                      <a:t>BS</a:t>
                    </a:r>
                  </a:p>
                </p:txBody>
              </p:sp>
              <p:grpSp>
                <p:nvGrpSpPr>
                  <p:cNvPr id="85020" name="Group 490">
                    <a:extLst>
                      <a:ext uri="{FF2B5EF4-FFF2-40B4-BE49-F238E27FC236}">
                        <a16:creationId xmlns:a16="http://schemas.microsoft.com/office/drawing/2014/main" id="{F2E859D2-F9F3-6758-A4FF-5D327F85C5D3}"/>
                      </a:ext>
                    </a:extLst>
                  </p:cNvPr>
                  <p:cNvGrpSpPr>
                    <a:grpSpLocks/>
                  </p:cNvGrpSpPr>
                  <p:nvPr/>
                </p:nvGrpSpPr>
                <p:grpSpPr bwMode="auto">
                  <a:xfrm>
                    <a:off x="915" y="2508"/>
                    <a:ext cx="62" cy="85"/>
                    <a:chOff x="1560" y="2637"/>
                    <a:chExt cx="78" cy="105"/>
                  </a:xfrm>
                </p:grpSpPr>
                <p:sp>
                  <p:nvSpPr>
                    <p:cNvPr id="85021" name="Line 491">
                      <a:extLst>
                        <a:ext uri="{FF2B5EF4-FFF2-40B4-BE49-F238E27FC236}">
                          <a16:creationId xmlns:a16="http://schemas.microsoft.com/office/drawing/2014/main" id="{F0BF5A9B-3900-5F16-B66B-1790D4E3C148}"/>
                        </a:ext>
                      </a:extLst>
                    </p:cNvPr>
                    <p:cNvSpPr>
                      <a:spLocks noChangeShapeType="1"/>
                    </p:cNvSpPr>
                    <p:nvPr/>
                  </p:nvSpPr>
                  <p:spPr bwMode="auto">
                    <a:xfrm flipH="1" flipV="1">
                      <a:off x="1605" y="2673"/>
                      <a:ext cx="3" cy="69"/>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22" name="Line 492">
                      <a:extLst>
                        <a:ext uri="{FF2B5EF4-FFF2-40B4-BE49-F238E27FC236}">
                          <a16:creationId xmlns:a16="http://schemas.microsoft.com/office/drawing/2014/main" id="{9099479E-2CC0-A36E-94B6-A0EE481BCA5F}"/>
                        </a:ext>
                      </a:extLst>
                    </p:cNvPr>
                    <p:cNvSpPr>
                      <a:spLocks noChangeShapeType="1"/>
                    </p:cNvSpPr>
                    <p:nvPr/>
                  </p:nvSpPr>
                  <p:spPr bwMode="auto">
                    <a:xfrm flipH="1" flipV="1">
                      <a:off x="1560" y="2640"/>
                      <a:ext cx="45" cy="3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sp>
                  <p:nvSpPr>
                    <p:cNvPr id="85023" name="Line 493">
                      <a:extLst>
                        <a:ext uri="{FF2B5EF4-FFF2-40B4-BE49-F238E27FC236}">
                          <a16:creationId xmlns:a16="http://schemas.microsoft.com/office/drawing/2014/main" id="{0CEC6C5E-F214-0034-D92E-E3082F8826A7}"/>
                        </a:ext>
                      </a:extLst>
                    </p:cNvPr>
                    <p:cNvSpPr>
                      <a:spLocks noChangeShapeType="1"/>
                    </p:cNvSpPr>
                    <p:nvPr/>
                  </p:nvSpPr>
                  <p:spPr bwMode="auto">
                    <a:xfrm flipV="1">
                      <a:off x="1605" y="2637"/>
                      <a:ext cx="33" cy="33"/>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en-IN"/>
                    </a:p>
                  </p:txBody>
                </p:sp>
              </p:grpSp>
            </p:grpSp>
          </p:grpSp>
        </p:grpSp>
      </p:grpSp>
      <p:pic>
        <p:nvPicPr>
          <p:cNvPr id="84999" name="Picture 498" descr="history_1">
            <a:extLst>
              <a:ext uri="{FF2B5EF4-FFF2-40B4-BE49-F238E27FC236}">
                <a16:creationId xmlns:a16="http://schemas.microsoft.com/office/drawing/2014/main" id="{35E9D706-CCC9-A4EF-0162-1DECBCE838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2325" y="249238"/>
            <a:ext cx="292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295411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linds(horizontal)">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 presetClass="entr" presetSubtype="1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1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696F0897-BB75-B11C-B019-81F24B4BB26E}"/>
              </a:ext>
            </a:extLst>
          </p:cNvPr>
          <p:cNvSpPr>
            <a:spLocks noGrp="1" noChangeArrowheads="1"/>
          </p:cNvSpPr>
          <p:nvPr>
            <p:ph type="title"/>
          </p:nvPr>
        </p:nvSpPr>
        <p:spPr/>
        <p:txBody>
          <a:bodyPr/>
          <a:lstStyle/>
          <a:p>
            <a:r>
              <a:rPr kumimoji="1" lang="en-GB" altLang="en-US"/>
              <a:t>Overview of Cellular System</a:t>
            </a:r>
          </a:p>
        </p:txBody>
      </p:sp>
      <p:pic>
        <p:nvPicPr>
          <p:cNvPr id="104451" name="Picture 4" descr="Cellular System                                                002828C9  Mnementh                      BEAE7A2F:">
            <a:extLst>
              <a:ext uri="{FF2B5EF4-FFF2-40B4-BE49-F238E27FC236}">
                <a16:creationId xmlns:a16="http://schemas.microsoft.com/office/drawing/2014/main" id="{D47B69DC-DD10-A9ED-5574-07FFABEB9A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580" t="18529" r="3580" b="23161"/>
          <a:stretch>
            <a:fillRect/>
          </a:stretch>
        </p:blipFill>
        <p:spPr bwMode="auto">
          <a:xfrm>
            <a:off x="381000" y="1981200"/>
            <a:ext cx="8399463" cy="407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1436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Number Placeholder 5">
            <a:extLst>
              <a:ext uri="{FF2B5EF4-FFF2-40B4-BE49-F238E27FC236}">
                <a16:creationId xmlns:a16="http://schemas.microsoft.com/office/drawing/2014/main" id="{AD4FB472-FE8B-70E3-8FDD-7DA6A9BBE9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spcBef>
                <a:spcPct val="0"/>
              </a:spcBef>
              <a:buClrTx/>
              <a:buSzTx/>
              <a:buFontTx/>
              <a:buNone/>
            </a:pPr>
            <a:fld id="{FE53BA0A-EF2B-4908-97E5-AD4249B1B36D}" type="slidenum">
              <a:rPr lang="en-US" altLang="en-US" sz="1000" smtClean="0"/>
              <a:pPr>
                <a:spcBef>
                  <a:spcPct val="0"/>
                </a:spcBef>
                <a:buClrTx/>
                <a:buSzTx/>
                <a:buFontTx/>
                <a:buNone/>
              </a:pPr>
              <a:t>33</a:t>
            </a:fld>
            <a:endParaRPr lang="en-US" altLang="en-US" sz="1000"/>
          </a:p>
        </p:txBody>
      </p:sp>
      <p:sp>
        <p:nvSpPr>
          <p:cNvPr id="28675" name="Rectangle 2">
            <a:extLst>
              <a:ext uri="{FF2B5EF4-FFF2-40B4-BE49-F238E27FC236}">
                <a16:creationId xmlns:a16="http://schemas.microsoft.com/office/drawing/2014/main" id="{9B0F6674-9DCF-1E1B-8958-2E4495B47CEC}"/>
              </a:ext>
            </a:extLst>
          </p:cNvPr>
          <p:cNvSpPr>
            <a:spLocks noGrp="1" noChangeArrowheads="1"/>
          </p:cNvSpPr>
          <p:nvPr>
            <p:ph type="title"/>
          </p:nvPr>
        </p:nvSpPr>
        <p:spPr>
          <a:xfrm>
            <a:off x="609600" y="92075"/>
            <a:ext cx="8059738" cy="898525"/>
          </a:xfrm>
          <a:noFill/>
        </p:spPr>
        <p:txBody>
          <a:bodyPr/>
          <a:lstStyle/>
          <a:p>
            <a:pPr eaLnBrk="1" hangingPunct="1"/>
            <a:r>
              <a:rPr lang="en-US" altLang="en-US" sz="3200">
                <a:solidFill>
                  <a:schemeClr val="tx1"/>
                </a:solidFill>
                <a:latin typeface="Times New Roman" panose="02020603050405020304" pitchFamily="18" charset="0"/>
              </a:rPr>
              <a:t>Fundamentals of Cellular Systems</a:t>
            </a:r>
          </a:p>
        </p:txBody>
      </p:sp>
      <p:sp>
        <p:nvSpPr>
          <p:cNvPr id="28676" name="Text Box 6">
            <a:extLst>
              <a:ext uri="{FF2B5EF4-FFF2-40B4-BE49-F238E27FC236}">
                <a16:creationId xmlns:a16="http://schemas.microsoft.com/office/drawing/2014/main" id="{C952339A-C98F-A287-4350-A5B54F6A7F8D}"/>
              </a:ext>
            </a:extLst>
          </p:cNvPr>
          <p:cNvSpPr txBox="1">
            <a:spLocks noChangeArrowheads="1"/>
          </p:cNvSpPr>
          <p:nvPr/>
        </p:nvSpPr>
        <p:spPr bwMode="auto">
          <a:xfrm>
            <a:off x="990600" y="5486400"/>
            <a:ext cx="701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buClrTx/>
              <a:buSzTx/>
              <a:buFontTx/>
              <a:buNone/>
            </a:pPr>
            <a:r>
              <a:rPr lang="en-US" altLang="en-US" sz="2000">
                <a:latin typeface="Times New Roman" panose="02020603050405020304" pitchFamily="18" charset="0"/>
              </a:rPr>
              <a:t>Illustration of a cell with a mobile station and a base station</a:t>
            </a:r>
          </a:p>
        </p:txBody>
      </p:sp>
      <p:pic>
        <p:nvPicPr>
          <p:cNvPr id="28677" name="Picture 7">
            <a:extLst>
              <a:ext uri="{FF2B5EF4-FFF2-40B4-BE49-F238E27FC236}">
                <a16:creationId xmlns:a16="http://schemas.microsoft.com/office/drawing/2014/main" id="{AC976110-EFDA-6661-3F07-C6DF31313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4438" y="3584575"/>
            <a:ext cx="1290637"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8">
            <a:extLst>
              <a:ext uri="{FF2B5EF4-FFF2-40B4-BE49-F238E27FC236}">
                <a16:creationId xmlns:a16="http://schemas.microsoft.com/office/drawing/2014/main" id="{BAACA871-BFC7-1F8B-F6D7-83A774AE49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213" y="2865438"/>
            <a:ext cx="187325"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679" name="Group 9">
            <a:extLst>
              <a:ext uri="{FF2B5EF4-FFF2-40B4-BE49-F238E27FC236}">
                <a16:creationId xmlns:a16="http://schemas.microsoft.com/office/drawing/2014/main" id="{AC5EA4B3-A782-8EA1-A094-C51EAD6C6FB2}"/>
              </a:ext>
            </a:extLst>
          </p:cNvPr>
          <p:cNvGrpSpPr>
            <a:grpSpLocks/>
          </p:cNvGrpSpPr>
          <p:nvPr/>
        </p:nvGrpSpPr>
        <p:grpSpPr bwMode="auto">
          <a:xfrm>
            <a:off x="3944938" y="2247900"/>
            <a:ext cx="815975" cy="744538"/>
            <a:chOff x="782" y="413"/>
            <a:chExt cx="514" cy="469"/>
          </a:xfrm>
        </p:grpSpPr>
        <p:sp>
          <p:nvSpPr>
            <p:cNvPr id="28693" name="Line 10">
              <a:extLst>
                <a:ext uri="{FF2B5EF4-FFF2-40B4-BE49-F238E27FC236}">
                  <a16:creationId xmlns:a16="http://schemas.microsoft.com/office/drawing/2014/main" id="{B9AEED17-0B64-147D-1219-188DF7A95084}"/>
                </a:ext>
              </a:extLst>
            </p:cNvPr>
            <p:cNvSpPr>
              <a:spLocks noChangeShapeType="1"/>
            </p:cNvSpPr>
            <p:nvPr/>
          </p:nvSpPr>
          <p:spPr bwMode="auto">
            <a:xfrm flipH="1">
              <a:off x="966" y="413"/>
              <a:ext cx="73"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4" name="Line 11">
              <a:extLst>
                <a:ext uri="{FF2B5EF4-FFF2-40B4-BE49-F238E27FC236}">
                  <a16:creationId xmlns:a16="http://schemas.microsoft.com/office/drawing/2014/main" id="{A6A656EB-A31A-BAD2-97B5-E5FE9ACAE0BE}"/>
                </a:ext>
              </a:extLst>
            </p:cNvPr>
            <p:cNvSpPr>
              <a:spLocks noChangeShapeType="1"/>
            </p:cNvSpPr>
            <p:nvPr/>
          </p:nvSpPr>
          <p:spPr bwMode="auto">
            <a:xfrm>
              <a:off x="1039" y="413"/>
              <a:ext cx="73"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5" name="Line 12">
              <a:extLst>
                <a:ext uri="{FF2B5EF4-FFF2-40B4-BE49-F238E27FC236}">
                  <a16:creationId xmlns:a16="http://schemas.microsoft.com/office/drawing/2014/main" id="{1FEF6169-57B0-0EE4-D74E-BAAF854464FF}"/>
                </a:ext>
              </a:extLst>
            </p:cNvPr>
            <p:cNvSpPr>
              <a:spLocks noChangeShapeType="1"/>
            </p:cNvSpPr>
            <p:nvPr/>
          </p:nvSpPr>
          <p:spPr bwMode="auto">
            <a:xfrm>
              <a:off x="1002" y="480"/>
              <a:ext cx="7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6" name="Line 13">
              <a:extLst>
                <a:ext uri="{FF2B5EF4-FFF2-40B4-BE49-F238E27FC236}">
                  <a16:creationId xmlns:a16="http://schemas.microsoft.com/office/drawing/2014/main" id="{37ED6B7D-A1B3-54AC-9A19-40A309E376F5}"/>
                </a:ext>
              </a:extLst>
            </p:cNvPr>
            <p:cNvSpPr>
              <a:spLocks noChangeShapeType="1"/>
            </p:cNvSpPr>
            <p:nvPr/>
          </p:nvSpPr>
          <p:spPr bwMode="auto">
            <a:xfrm flipH="1">
              <a:off x="929" y="480"/>
              <a:ext cx="110" cy="40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7" name="Line 14">
              <a:extLst>
                <a:ext uri="{FF2B5EF4-FFF2-40B4-BE49-F238E27FC236}">
                  <a16:creationId xmlns:a16="http://schemas.microsoft.com/office/drawing/2014/main" id="{F99C21ED-D68B-ED7A-3C47-600F436D9602}"/>
                </a:ext>
              </a:extLst>
            </p:cNvPr>
            <p:cNvSpPr>
              <a:spLocks noChangeShapeType="1"/>
            </p:cNvSpPr>
            <p:nvPr/>
          </p:nvSpPr>
          <p:spPr bwMode="auto">
            <a:xfrm>
              <a:off x="1039" y="480"/>
              <a:ext cx="110" cy="40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8" name="Line 15">
              <a:extLst>
                <a:ext uri="{FF2B5EF4-FFF2-40B4-BE49-F238E27FC236}">
                  <a16:creationId xmlns:a16="http://schemas.microsoft.com/office/drawing/2014/main" id="{40D7A334-7F68-6E30-8921-F5F1E66F1722}"/>
                </a:ext>
              </a:extLst>
            </p:cNvPr>
            <p:cNvSpPr>
              <a:spLocks noChangeShapeType="1"/>
            </p:cNvSpPr>
            <p:nvPr/>
          </p:nvSpPr>
          <p:spPr bwMode="auto">
            <a:xfrm>
              <a:off x="929" y="881"/>
              <a:ext cx="2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699" name="Line 16">
              <a:extLst>
                <a:ext uri="{FF2B5EF4-FFF2-40B4-BE49-F238E27FC236}">
                  <a16:creationId xmlns:a16="http://schemas.microsoft.com/office/drawing/2014/main" id="{6ED8721D-748A-A8D3-43C4-AF52287A65C1}"/>
                </a:ext>
              </a:extLst>
            </p:cNvPr>
            <p:cNvSpPr>
              <a:spLocks noChangeShapeType="1"/>
            </p:cNvSpPr>
            <p:nvPr/>
          </p:nvSpPr>
          <p:spPr bwMode="auto">
            <a:xfrm>
              <a:off x="1002" y="614"/>
              <a:ext cx="7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0" name="Line 17">
              <a:extLst>
                <a:ext uri="{FF2B5EF4-FFF2-40B4-BE49-F238E27FC236}">
                  <a16:creationId xmlns:a16="http://schemas.microsoft.com/office/drawing/2014/main" id="{589F0A61-32F7-0C8A-30D5-78F584563875}"/>
                </a:ext>
              </a:extLst>
            </p:cNvPr>
            <p:cNvSpPr>
              <a:spLocks noChangeShapeType="1"/>
            </p:cNvSpPr>
            <p:nvPr/>
          </p:nvSpPr>
          <p:spPr bwMode="auto">
            <a:xfrm>
              <a:off x="966" y="681"/>
              <a:ext cx="1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1" name="Line 18">
              <a:extLst>
                <a:ext uri="{FF2B5EF4-FFF2-40B4-BE49-F238E27FC236}">
                  <a16:creationId xmlns:a16="http://schemas.microsoft.com/office/drawing/2014/main" id="{AF086E68-285E-113C-35D3-AD43B306710E}"/>
                </a:ext>
              </a:extLst>
            </p:cNvPr>
            <p:cNvSpPr>
              <a:spLocks noChangeShapeType="1"/>
            </p:cNvSpPr>
            <p:nvPr/>
          </p:nvSpPr>
          <p:spPr bwMode="auto">
            <a:xfrm>
              <a:off x="966" y="747"/>
              <a:ext cx="1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2" name="Line 19">
              <a:extLst>
                <a:ext uri="{FF2B5EF4-FFF2-40B4-BE49-F238E27FC236}">
                  <a16:creationId xmlns:a16="http://schemas.microsoft.com/office/drawing/2014/main" id="{591880F6-F313-52DD-DD30-4D0B358F1C6A}"/>
                </a:ext>
              </a:extLst>
            </p:cNvPr>
            <p:cNvSpPr>
              <a:spLocks noChangeShapeType="1"/>
            </p:cNvSpPr>
            <p:nvPr/>
          </p:nvSpPr>
          <p:spPr bwMode="auto">
            <a:xfrm>
              <a:off x="929" y="815"/>
              <a:ext cx="2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3" name="Line 20">
              <a:extLst>
                <a:ext uri="{FF2B5EF4-FFF2-40B4-BE49-F238E27FC236}">
                  <a16:creationId xmlns:a16="http://schemas.microsoft.com/office/drawing/2014/main" id="{8DF2B194-7D9C-DB58-04B7-ED464973D4A1}"/>
                </a:ext>
              </a:extLst>
            </p:cNvPr>
            <p:cNvSpPr>
              <a:spLocks noChangeShapeType="1"/>
            </p:cNvSpPr>
            <p:nvPr/>
          </p:nvSpPr>
          <p:spPr bwMode="auto">
            <a:xfrm>
              <a:off x="1002" y="614"/>
              <a:ext cx="147" cy="26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4" name="Line 21">
              <a:extLst>
                <a:ext uri="{FF2B5EF4-FFF2-40B4-BE49-F238E27FC236}">
                  <a16:creationId xmlns:a16="http://schemas.microsoft.com/office/drawing/2014/main" id="{D4608597-45CE-8E8D-0676-A26386224626}"/>
                </a:ext>
              </a:extLst>
            </p:cNvPr>
            <p:cNvSpPr>
              <a:spLocks noChangeShapeType="1"/>
            </p:cNvSpPr>
            <p:nvPr/>
          </p:nvSpPr>
          <p:spPr bwMode="auto">
            <a:xfrm flipV="1">
              <a:off x="929" y="614"/>
              <a:ext cx="147" cy="26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5" name="Line 22">
              <a:extLst>
                <a:ext uri="{FF2B5EF4-FFF2-40B4-BE49-F238E27FC236}">
                  <a16:creationId xmlns:a16="http://schemas.microsoft.com/office/drawing/2014/main" id="{4E589A9E-79C5-EC4A-332F-4944132C89A9}"/>
                </a:ext>
              </a:extLst>
            </p:cNvPr>
            <p:cNvSpPr>
              <a:spLocks noChangeShapeType="1"/>
            </p:cNvSpPr>
            <p:nvPr/>
          </p:nvSpPr>
          <p:spPr bwMode="auto">
            <a:xfrm flipH="1">
              <a:off x="782" y="413"/>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6" name="Line 23">
              <a:extLst>
                <a:ext uri="{FF2B5EF4-FFF2-40B4-BE49-F238E27FC236}">
                  <a16:creationId xmlns:a16="http://schemas.microsoft.com/office/drawing/2014/main" id="{9F4D714D-D1E2-C92A-BC82-ECD548B9DE79}"/>
                </a:ext>
              </a:extLst>
            </p:cNvPr>
            <p:cNvSpPr>
              <a:spLocks noChangeShapeType="1"/>
            </p:cNvSpPr>
            <p:nvPr/>
          </p:nvSpPr>
          <p:spPr bwMode="auto">
            <a:xfrm>
              <a:off x="782" y="547"/>
              <a:ext cx="11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7" name="Line 24">
              <a:extLst>
                <a:ext uri="{FF2B5EF4-FFF2-40B4-BE49-F238E27FC236}">
                  <a16:creationId xmlns:a16="http://schemas.microsoft.com/office/drawing/2014/main" id="{F08C6165-1B0B-C44A-DC52-73F23AFBDD7C}"/>
                </a:ext>
              </a:extLst>
            </p:cNvPr>
            <p:cNvSpPr>
              <a:spLocks noChangeShapeType="1"/>
            </p:cNvSpPr>
            <p:nvPr/>
          </p:nvSpPr>
          <p:spPr bwMode="auto">
            <a:xfrm flipH="1">
              <a:off x="782" y="547"/>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8" name="Line 25">
              <a:extLst>
                <a:ext uri="{FF2B5EF4-FFF2-40B4-BE49-F238E27FC236}">
                  <a16:creationId xmlns:a16="http://schemas.microsoft.com/office/drawing/2014/main" id="{A23B9FC9-E6F9-9721-587D-AF6D3DF54EA6}"/>
                </a:ext>
              </a:extLst>
            </p:cNvPr>
            <p:cNvSpPr>
              <a:spLocks noChangeShapeType="1"/>
            </p:cNvSpPr>
            <p:nvPr/>
          </p:nvSpPr>
          <p:spPr bwMode="auto">
            <a:xfrm>
              <a:off x="1186" y="413"/>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09" name="Line 26">
              <a:extLst>
                <a:ext uri="{FF2B5EF4-FFF2-40B4-BE49-F238E27FC236}">
                  <a16:creationId xmlns:a16="http://schemas.microsoft.com/office/drawing/2014/main" id="{23F138E2-2279-4A4F-3331-5BA9710A7D4E}"/>
                </a:ext>
              </a:extLst>
            </p:cNvPr>
            <p:cNvSpPr>
              <a:spLocks noChangeShapeType="1"/>
            </p:cNvSpPr>
            <p:nvPr/>
          </p:nvSpPr>
          <p:spPr bwMode="auto">
            <a:xfrm flipH="1">
              <a:off x="1186" y="547"/>
              <a:ext cx="11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0" name="Line 27">
              <a:extLst>
                <a:ext uri="{FF2B5EF4-FFF2-40B4-BE49-F238E27FC236}">
                  <a16:creationId xmlns:a16="http://schemas.microsoft.com/office/drawing/2014/main" id="{265351DF-55B3-9E68-DA93-031BB018FE67}"/>
                </a:ext>
              </a:extLst>
            </p:cNvPr>
            <p:cNvSpPr>
              <a:spLocks noChangeShapeType="1"/>
            </p:cNvSpPr>
            <p:nvPr/>
          </p:nvSpPr>
          <p:spPr bwMode="auto">
            <a:xfrm>
              <a:off x="1186" y="547"/>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1" name="Line 28">
              <a:extLst>
                <a:ext uri="{FF2B5EF4-FFF2-40B4-BE49-F238E27FC236}">
                  <a16:creationId xmlns:a16="http://schemas.microsoft.com/office/drawing/2014/main" id="{7CF1F35E-E1B4-E806-7CDA-95ACB29BBD12}"/>
                </a:ext>
              </a:extLst>
            </p:cNvPr>
            <p:cNvSpPr>
              <a:spLocks noChangeShapeType="1"/>
            </p:cNvSpPr>
            <p:nvPr/>
          </p:nvSpPr>
          <p:spPr bwMode="auto">
            <a:xfrm flipH="1">
              <a:off x="966" y="413"/>
              <a:ext cx="73"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2" name="Line 29">
              <a:extLst>
                <a:ext uri="{FF2B5EF4-FFF2-40B4-BE49-F238E27FC236}">
                  <a16:creationId xmlns:a16="http://schemas.microsoft.com/office/drawing/2014/main" id="{85C51A04-3DF8-DF72-A724-D9D3D2B379D2}"/>
                </a:ext>
              </a:extLst>
            </p:cNvPr>
            <p:cNvSpPr>
              <a:spLocks noChangeShapeType="1"/>
            </p:cNvSpPr>
            <p:nvPr/>
          </p:nvSpPr>
          <p:spPr bwMode="auto">
            <a:xfrm>
              <a:off x="1039" y="413"/>
              <a:ext cx="73"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3" name="Line 30">
              <a:extLst>
                <a:ext uri="{FF2B5EF4-FFF2-40B4-BE49-F238E27FC236}">
                  <a16:creationId xmlns:a16="http://schemas.microsoft.com/office/drawing/2014/main" id="{0C0BB379-C49D-F26D-E69B-CF8536820AFA}"/>
                </a:ext>
              </a:extLst>
            </p:cNvPr>
            <p:cNvSpPr>
              <a:spLocks noChangeShapeType="1"/>
            </p:cNvSpPr>
            <p:nvPr/>
          </p:nvSpPr>
          <p:spPr bwMode="auto">
            <a:xfrm>
              <a:off x="1002" y="480"/>
              <a:ext cx="7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4" name="Line 31">
              <a:extLst>
                <a:ext uri="{FF2B5EF4-FFF2-40B4-BE49-F238E27FC236}">
                  <a16:creationId xmlns:a16="http://schemas.microsoft.com/office/drawing/2014/main" id="{0D831FBD-4D06-65ED-C2EB-748CAB7EB9BA}"/>
                </a:ext>
              </a:extLst>
            </p:cNvPr>
            <p:cNvSpPr>
              <a:spLocks noChangeShapeType="1"/>
            </p:cNvSpPr>
            <p:nvPr/>
          </p:nvSpPr>
          <p:spPr bwMode="auto">
            <a:xfrm flipH="1">
              <a:off x="929" y="480"/>
              <a:ext cx="110" cy="40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5" name="Line 32">
              <a:extLst>
                <a:ext uri="{FF2B5EF4-FFF2-40B4-BE49-F238E27FC236}">
                  <a16:creationId xmlns:a16="http://schemas.microsoft.com/office/drawing/2014/main" id="{B8FF3207-F3BA-7074-13EA-5D6ED13ADE9F}"/>
                </a:ext>
              </a:extLst>
            </p:cNvPr>
            <p:cNvSpPr>
              <a:spLocks noChangeShapeType="1"/>
            </p:cNvSpPr>
            <p:nvPr/>
          </p:nvSpPr>
          <p:spPr bwMode="auto">
            <a:xfrm>
              <a:off x="1039" y="480"/>
              <a:ext cx="110" cy="40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6" name="Line 33">
              <a:extLst>
                <a:ext uri="{FF2B5EF4-FFF2-40B4-BE49-F238E27FC236}">
                  <a16:creationId xmlns:a16="http://schemas.microsoft.com/office/drawing/2014/main" id="{7ADF37AC-A063-E167-567E-F562F2F97388}"/>
                </a:ext>
              </a:extLst>
            </p:cNvPr>
            <p:cNvSpPr>
              <a:spLocks noChangeShapeType="1"/>
            </p:cNvSpPr>
            <p:nvPr/>
          </p:nvSpPr>
          <p:spPr bwMode="auto">
            <a:xfrm>
              <a:off x="929" y="881"/>
              <a:ext cx="2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7" name="Line 34">
              <a:extLst>
                <a:ext uri="{FF2B5EF4-FFF2-40B4-BE49-F238E27FC236}">
                  <a16:creationId xmlns:a16="http://schemas.microsoft.com/office/drawing/2014/main" id="{A64EC430-D9D7-75A2-A20E-3FC381397E0F}"/>
                </a:ext>
              </a:extLst>
            </p:cNvPr>
            <p:cNvSpPr>
              <a:spLocks noChangeShapeType="1"/>
            </p:cNvSpPr>
            <p:nvPr/>
          </p:nvSpPr>
          <p:spPr bwMode="auto">
            <a:xfrm>
              <a:off x="1002" y="614"/>
              <a:ext cx="74"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8" name="Line 35">
              <a:extLst>
                <a:ext uri="{FF2B5EF4-FFF2-40B4-BE49-F238E27FC236}">
                  <a16:creationId xmlns:a16="http://schemas.microsoft.com/office/drawing/2014/main" id="{B493CEF5-8FB2-1B31-0383-F7DE88861C4E}"/>
                </a:ext>
              </a:extLst>
            </p:cNvPr>
            <p:cNvSpPr>
              <a:spLocks noChangeShapeType="1"/>
            </p:cNvSpPr>
            <p:nvPr/>
          </p:nvSpPr>
          <p:spPr bwMode="auto">
            <a:xfrm>
              <a:off x="966" y="681"/>
              <a:ext cx="1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19" name="Line 36">
              <a:extLst>
                <a:ext uri="{FF2B5EF4-FFF2-40B4-BE49-F238E27FC236}">
                  <a16:creationId xmlns:a16="http://schemas.microsoft.com/office/drawing/2014/main" id="{8EE891A3-D572-FF72-A985-46437A5AF1F5}"/>
                </a:ext>
              </a:extLst>
            </p:cNvPr>
            <p:cNvSpPr>
              <a:spLocks noChangeShapeType="1"/>
            </p:cNvSpPr>
            <p:nvPr/>
          </p:nvSpPr>
          <p:spPr bwMode="auto">
            <a:xfrm>
              <a:off x="966" y="747"/>
              <a:ext cx="146"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20" name="Line 37">
              <a:extLst>
                <a:ext uri="{FF2B5EF4-FFF2-40B4-BE49-F238E27FC236}">
                  <a16:creationId xmlns:a16="http://schemas.microsoft.com/office/drawing/2014/main" id="{C95C2941-04C7-6DA9-1B5B-C6FEF96A855B}"/>
                </a:ext>
              </a:extLst>
            </p:cNvPr>
            <p:cNvSpPr>
              <a:spLocks noChangeShapeType="1"/>
            </p:cNvSpPr>
            <p:nvPr/>
          </p:nvSpPr>
          <p:spPr bwMode="auto">
            <a:xfrm>
              <a:off x="929" y="815"/>
              <a:ext cx="22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21" name="Line 38">
              <a:extLst>
                <a:ext uri="{FF2B5EF4-FFF2-40B4-BE49-F238E27FC236}">
                  <a16:creationId xmlns:a16="http://schemas.microsoft.com/office/drawing/2014/main" id="{38B7D46E-D6E2-A330-D0E9-4BE0B90E460C}"/>
                </a:ext>
              </a:extLst>
            </p:cNvPr>
            <p:cNvSpPr>
              <a:spLocks noChangeShapeType="1"/>
            </p:cNvSpPr>
            <p:nvPr/>
          </p:nvSpPr>
          <p:spPr bwMode="auto">
            <a:xfrm>
              <a:off x="1002" y="614"/>
              <a:ext cx="147" cy="26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22" name="Line 39">
              <a:extLst>
                <a:ext uri="{FF2B5EF4-FFF2-40B4-BE49-F238E27FC236}">
                  <a16:creationId xmlns:a16="http://schemas.microsoft.com/office/drawing/2014/main" id="{BD83AC9A-9646-78D6-B3D6-8DE6A1CC6557}"/>
                </a:ext>
              </a:extLst>
            </p:cNvPr>
            <p:cNvSpPr>
              <a:spLocks noChangeShapeType="1"/>
            </p:cNvSpPr>
            <p:nvPr/>
          </p:nvSpPr>
          <p:spPr bwMode="auto">
            <a:xfrm flipV="1">
              <a:off x="929" y="614"/>
              <a:ext cx="147" cy="26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23" name="Line 40">
              <a:extLst>
                <a:ext uri="{FF2B5EF4-FFF2-40B4-BE49-F238E27FC236}">
                  <a16:creationId xmlns:a16="http://schemas.microsoft.com/office/drawing/2014/main" id="{B7BD37DB-4581-9A43-B831-39825846BC7D}"/>
                </a:ext>
              </a:extLst>
            </p:cNvPr>
            <p:cNvSpPr>
              <a:spLocks noChangeShapeType="1"/>
            </p:cNvSpPr>
            <p:nvPr/>
          </p:nvSpPr>
          <p:spPr bwMode="auto">
            <a:xfrm flipH="1">
              <a:off x="782" y="413"/>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24" name="Line 41">
              <a:extLst>
                <a:ext uri="{FF2B5EF4-FFF2-40B4-BE49-F238E27FC236}">
                  <a16:creationId xmlns:a16="http://schemas.microsoft.com/office/drawing/2014/main" id="{4ADA1498-500E-43BF-421D-B9AB18C0D4AF}"/>
                </a:ext>
              </a:extLst>
            </p:cNvPr>
            <p:cNvSpPr>
              <a:spLocks noChangeShapeType="1"/>
            </p:cNvSpPr>
            <p:nvPr/>
          </p:nvSpPr>
          <p:spPr bwMode="auto">
            <a:xfrm>
              <a:off x="782" y="547"/>
              <a:ext cx="11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25" name="Line 42">
              <a:extLst>
                <a:ext uri="{FF2B5EF4-FFF2-40B4-BE49-F238E27FC236}">
                  <a16:creationId xmlns:a16="http://schemas.microsoft.com/office/drawing/2014/main" id="{074773E3-807A-D2F0-FEDB-A292238E5147}"/>
                </a:ext>
              </a:extLst>
            </p:cNvPr>
            <p:cNvSpPr>
              <a:spLocks noChangeShapeType="1"/>
            </p:cNvSpPr>
            <p:nvPr/>
          </p:nvSpPr>
          <p:spPr bwMode="auto">
            <a:xfrm flipH="1">
              <a:off x="782" y="547"/>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26" name="Line 43">
              <a:extLst>
                <a:ext uri="{FF2B5EF4-FFF2-40B4-BE49-F238E27FC236}">
                  <a16:creationId xmlns:a16="http://schemas.microsoft.com/office/drawing/2014/main" id="{896482F9-5FB0-1516-C4FF-7E687CC13F17}"/>
                </a:ext>
              </a:extLst>
            </p:cNvPr>
            <p:cNvSpPr>
              <a:spLocks noChangeShapeType="1"/>
            </p:cNvSpPr>
            <p:nvPr/>
          </p:nvSpPr>
          <p:spPr bwMode="auto">
            <a:xfrm>
              <a:off x="1186" y="413"/>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27" name="Line 44">
              <a:extLst>
                <a:ext uri="{FF2B5EF4-FFF2-40B4-BE49-F238E27FC236}">
                  <a16:creationId xmlns:a16="http://schemas.microsoft.com/office/drawing/2014/main" id="{54EE4704-BDB6-7499-2A3D-7561663BF0D6}"/>
                </a:ext>
              </a:extLst>
            </p:cNvPr>
            <p:cNvSpPr>
              <a:spLocks noChangeShapeType="1"/>
            </p:cNvSpPr>
            <p:nvPr/>
          </p:nvSpPr>
          <p:spPr bwMode="auto">
            <a:xfrm flipH="1">
              <a:off x="1186" y="547"/>
              <a:ext cx="110" cy="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28728" name="Line 45">
              <a:extLst>
                <a:ext uri="{FF2B5EF4-FFF2-40B4-BE49-F238E27FC236}">
                  <a16:creationId xmlns:a16="http://schemas.microsoft.com/office/drawing/2014/main" id="{589EE050-EAAA-EACC-29C2-EC3DD78D3781}"/>
                </a:ext>
              </a:extLst>
            </p:cNvPr>
            <p:cNvSpPr>
              <a:spLocks noChangeShapeType="1"/>
            </p:cNvSpPr>
            <p:nvPr/>
          </p:nvSpPr>
          <p:spPr bwMode="auto">
            <a:xfrm>
              <a:off x="1186" y="547"/>
              <a:ext cx="110" cy="1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28680" name="Rectangle 46">
            <a:extLst>
              <a:ext uri="{FF2B5EF4-FFF2-40B4-BE49-F238E27FC236}">
                <a16:creationId xmlns:a16="http://schemas.microsoft.com/office/drawing/2014/main" id="{092FB2DE-47B0-9781-F134-85468408D499}"/>
              </a:ext>
            </a:extLst>
          </p:cNvPr>
          <p:cNvSpPr>
            <a:spLocks noChangeArrowheads="1"/>
          </p:cNvSpPr>
          <p:nvPr/>
        </p:nvSpPr>
        <p:spPr bwMode="auto">
          <a:xfrm>
            <a:off x="4205288" y="3035300"/>
            <a:ext cx="279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BS</a:t>
            </a:r>
          </a:p>
        </p:txBody>
      </p:sp>
      <p:sp>
        <p:nvSpPr>
          <p:cNvPr id="28681" name="Rectangle 47">
            <a:extLst>
              <a:ext uri="{FF2B5EF4-FFF2-40B4-BE49-F238E27FC236}">
                <a16:creationId xmlns:a16="http://schemas.microsoft.com/office/drawing/2014/main" id="{D8E91E06-9A87-4D33-3353-96A8CE1F17A1}"/>
              </a:ext>
            </a:extLst>
          </p:cNvPr>
          <p:cNvSpPr>
            <a:spLocks noChangeArrowheads="1"/>
          </p:cNvSpPr>
          <p:nvPr/>
        </p:nvSpPr>
        <p:spPr bwMode="auto">
          <a:xfrm>
            <a:off x="4214813" y="4054475"/>
            <a:ext cx="330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MS</a:t>
            </a:r>
          </a:p>
        </p:txBody>
      </p:sp>
      <p:sp>
        <p:nvSpPr>
          <p:cNvPr id="28682" name="Rectangle 48">
            <a:extLst>
              <a:ext uri="{FF2B5EF4-FFF2-40B4-BE49-F238E27FC236}">
                <a16:creationId xmlns:a16="http://schemas.microsoft.com/office/drawing/2014/main" id="{10608B6D-6FF4-D6DD-A492-15B22F45358F}"/>
              </a:ext>
            </a:extLst>
          </p:cNvPr>
          <p:cNvSpPr>
            <a:spLocks noChangeArrowheads="1"/>
          </p:cNvSpPr>
          <p:nvPr/>
        </p:nvSpPr>
        <p:spPr bwMode="auto">
          <a:xfrm>
            <a:off x="3079750" y="3165475"/>
            <a:ext cx="3810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Cell</a:t>
            </a:r>
          </a:p>
        </p:txBody>
      </p:sp>
      <p:sp>
        <p:nvSpPr>
          <p:cNvPr id="28683" name="Text Box 49">
            <a:extLst>
              <a:ext uri="{FF2B5EF4-FFF2-40B4-BE49-F238E27FC236}">
                <a16:creationId xmlns:a16="http://schemas.microsoft.com/office/drawing/2014/main" id="{7868113F-A728-C1A1-525C-26E9E11F6176}"/>
              </a:ext>
            </a:extLst>
          </p:cNvPr>
          <p:cNvSpPr txBox="1">
            <a:spLocks noChangeArrowheads="1"/>
          </p:cNvSpPr>
          <p:nvPr/>
        </p:nvSpPr>
        <p:spPr bwMode="auto">
          <a:xfrm>
            <a:off x="6530975" y="4195763"/>
            <a:ext cx="2155825" cy="68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800">
                <a:latin typeface="Times New Roman" panose="02020603050405020304" pitchFamily="18" charset="0"/>
                <a:cs typeface="Times New Roman" panose="02020603050405020304" pitchFamily="18" charset="0"/>
              </a:rPr>
              <a:t>Hexagonal cell area used in most models</a:t>
            </a:r>
            <a:endParaRPr lang="en-US" altLang="en-US" sz="1800">
              <a:latin typeface="Times New Roman" panose="02020603050405020304" pitchFamily="18" charset="0"/>
            </a:endParaRPr>
          </a:p>
        </p:txBody>
      </p:sp>
      <p:sp>
        <p:nvSpPr>
          <p:cNvPr id="28684" name="Line 50">
            <a:extLst>
              <a:ext uri="{FF2B5EF4-FFF2-40B4-BE49-F238E27FC236}">
                <a16:creationId xmlns:a16="http://schemas.microsoft.com/office/drawing/2014/main" id="{FFD10811-1ADA-0CBA-BA0A-DA7C13067E12}"/>
              </a:ext>
            </a:extLst>
          </p:cNvPr>
          <p:cNvSpPr>
            <a:spLocks noChangeShapeType="1"/>
          </p:cNvSpPr>
          <p:nvPr/>
        </p:nvSpPr>
        <p:spPr bwMode="auto">
          <a:xfrm flipH="1">
            <a:off x="5715000" y="1978025"/>
            <a:ext cx="887413" cy="38417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85" name="Text Box 51">
            <a:extLst>
              <a:ext uri="{FF2B5EF4-FFF2-40B4-BE49-F238E27FC236}">
                <a16:creationId xmlns:a16="http://schemas.microsoft.com/office/drawing/2014/main" id="{DC9B32D3-CFEC-E666-77DB-447A8A67F96A}"/>
              </a:ext>
            </a:extLst>
          </p:cNvPr>
          <p:cNvSpPr txBox="1">
            <a:spLocks noChangeArrowheads="1"/>
          </p:cNvSpPr>
          <p:nvPr/>
        </p:nvSpPr>
        <p:spPr bwMode="auto">
          <a:xfrm>
            <a:off x="6508750" y="1774825"/>
            <a:ext cx="1741488"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cs typeface="Times New Roman" panose="02020603050405020304" pitchFamily="18" charset="0"/>
              </a:rPr>
              <a:t>Ideal cell area </a:t>
            </a:r>
          </a:p>
          <a:p>
            <a:pPr algn="ctr" eaLnBrk="1" hangingPunct="1">
              <a:spcBef>
                <a:spcPct val="0"/>
              </a:spcBef>
              <a:buClrTx/>
              <a:buSzTx/>
              <a:buFontTx/>
              <a:buNone/>
            </a:pPr>
            <a:r>
              <a:rPr lang="en-US" altLang="en-US" sz="1800">
                <a:latin typeface="Times New Roman" panose="02020603050405020304" pitchFamily="18" charset="0"/>
                <a:cs typeface="Times New Roman" panose="02020603050405020304" pitchFamily="18" charset="0"/>
              </a:rPr>
              <a:t>(2-10 km radius)</a:t>
            </a:r>
            <a:endParaRPr lang="en-US" altLang="en-US" sz="1800">
              <a:latin typeface="Times New Roman" panose="02020603050405020304" pitchFamily="18" charset="0"/>
            </a:endParaRPr>
          </a:p>
        </p:txBody>
      </p:sp>
      <p:sp>
        <p:nvSpPr>
          <p:cNvPr id="28686" name="Line 52">
            <a:extLst>
              <a:ext uri="{FF2B5EF4-FFF2-40B4-BE49-F238E27FC236}">
                <a16:creationId xmlns:a16="http://schemas.microsoft.com/office/drawing/2014/main" id="{1B18CE54-FFE7-3DD0-4D8E-EE889BAE9B10}"/>
              </a:ext>
            </a:extLst>
          </p:cNvPr>
          <p:cNvSpPr>
            <a:spLocks noChangeShapeType="1"/>
          </p:cNvSpPr>
          <p:nvPr/>
        </p:nvSpPr>
        <p:spPr bwMode="auto">
          <a:xfrm flipH="1" flipV="1">
            <a:off x="5713413" y="4094163"/>
            <a:ext cx="839787" cy="27305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87" name="Text Box 53">
            <a:extLst>
              <a:ext uri="{FF2B5EF4-FFF2-40B4-BE49-F238E27FC236}">
                <a16:creationId xmlns:a16="http://schemas.microsoft.com/office/drawing/2014/main" id="{EDD17245-95E1-E06E-1CFF-4418140C7F26}"/>
              </a:ext>
            </a:extLst>
          </p:cNvPr>
          <p:cNvSpPr txBox="1">
            <a:spLocks noChangeArrowheads="1"/>
          </p:cNvSpPr>
          <p:nvPr/>
        </p:nvSpPr>
        <p:spPr bwMode="auto">
          <a:xfrm>
            <a:off x="760413" y="4064000"/>
            <a:ext cx="1624012"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cs typeface="Times New Roman" panose="02020603050405020304" pitchFamily="18" charset="0"/>
              </a:rPr>
              <a:t>Alternative shape of a cell</a:t>
            </a:r>
            <a:endParaRPr lang="en-US" altLang="en-US" sz="1800">
              <a:latin typeface="Times New Roman" panose="02020603050405020304" pitchFamily="18" charset="0"/>
            </a:endParaRPr>
          </a:p>
        </p:txBody>
      </p:sp>
      <p:sp>
        <p:nvSpPr>
          <p:cNvPr id="28688" name="Line 54">
            <a:extLst>
              <a:ext uri="{FF2B5EF4-FFF2-40B4-BE49-F238E27FC236}">
                <a16:creationId xmlns:a16="http://schemas.microsoft.com/office/drawing/2014/main" id="{EF24F75C-02ED-F7DE-3A4B-3FBA13B5E48F}"/>
              </a:ext>
            </a:extLst>
          </p:cNvPr>
          <p:cNvSpPr>
            <a:spLocks noChangeShapeType="1"/>
          </p:cNvSpPr>
          <p:nvPr/>
        </p:nvSpPr>
        <p:spPr bwMode="auto">
          <a:xfrm flipV="1">
            <a:off x="2325688" y="4214813"/>
            <a:ext cx="611187" cy="746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28689" name="Rectangle 55">
            <a:extLst>
              <a:ext uri="{FF2B5EF4-FFF2-40B4-BE49-F238E27FC236}">
                <a16:creationId xmlns:a16="http://schemas.microsoft.com/office/drawing/2014/main" id="{FA1D7FF3-AADF-AD89-AA38-601F468730B5}"/>
              </a:ext>
            </a:extLst>
          </p:cNvPr>
          <p:cNvSpPr>
            <a:spLocks noChangeArrowheads="1"/>
          </p:cNvSpPr>
          <p:nvPr/>
        </p:nvSpPr>
        <p:spPr bwMode="auto">
          <a:xfrm>
            <a:off x="5326063" y="3375025"/>
            <a:ext cx="3302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800">
                <a:latin typeface="Times New Roman" panose="02020603050405020304" pitchFamily="18" charset="0"/>
              </a:rPr>
              <a:t>MS</a:t>
            </a:r>
          </a:p>
        </p:txBody>
      </p:sp>
      <p:sp>
        <p:nvSpPr>
          <p:cNvPr id="28690" name="Rectangle 56">
            <a:extLst>
              <a:ext uri="{FF2B5EF4-FFF2-40B4-BE49-F238E27FC236}">
                <a16:creationId xmlns:a16="http://schemas.microsoft.com/office/drawing/2014/main" id="{F47B293F-F62F-BE5A-D9BD-4FA763853C6F}"/>
              </a:ext>
            </a:extLst>
          </p:cNvPr>
          <p:cNvSpPr>
            <a:spLocks noChangeArrowheads="1"/>
          </p:cNvSpPr>
          <p:nvPr/>
        </p:nvSpPr>
        <p:spPr bwMode="auto">
          <a:xfrm>
            <a:off x="2955925" y="1830388"/>
            <a:ext cx="2995613" cy="2716212"/>
          </a:xfrm>
          <a:prstGeom prst="rect">
            <a:avLst/>
          </a:prstGeom>
          <a:noFill/>
          <a:ln w="7938">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28691" name="Oval 57">
            <a:extLst>
              <a:ext uri="{FF2B5EF4-FFF2-40B4-BE49-F238E27FC236}">
                <a16:creationId xmlns:a16="http://schemas.microsoft.com/office/drawing/2014/main" id="{CFE582E4-FF94-4468-5B5A-96A7279B522E}"/>
              </a:ext>
            </a:extLst>
          </p:cNvPr>
          <p:cNvSpPr>
            <a:spLocks noChangeArrowheads="1"/>
          </p:cNvSpPr>
          <p:nvPr/>
        </p:nvSpPr>
        <p:spPr bwMode="auto">
          <a:xfrm>
            <a:off x="2863850" y="1677988"/>
            <a:ext cx="3165475" cy="3351212"/>
          </a:xfrm>
          <a:prstGeom prst="ellipse">
            <a:avLst/>
          </a:pr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28692" name="Freeform 58">
            <a:extLst>
              <a:ext uri="{FF2B5EF4-FFF2-40B4-BE49-F238E27FC236}">
                <a16:creationId xmlns:a16="http://schemas.microsoft.com/office/drawing/2014/main" id="{9483BB4E-0331-63CE-EC8F-A9EBFC845A52}"/>
              </a:ext>
            </a:extLst>
          </p:cNvPr>
          <p:cNvSpPr>
            <a:spLocks/>
          </p:cNvSpPr>
          <p:nvPr/>
        </p:nvSpPr>
        <p:spPr bwMode="auto">
          <a:xfrm>
            <a:off x="2703513" y="1774825"/>
            <a:ext cx="3459162" cy="3101975"/>
          </a:xfrm>
          <a:custGeom>
            <a:avLst/>
            <a:gdLst>
              <a:gd name="T0" fmla="*/ 2147483646 w 2179"/>
              <a:gd name="T1" fmla="*/ 0 h 1954"/>
              <a:gd name="T2" fmla="*/ 2147483646 w 2179"/>
              <a:gd name="T3" fmla="*/ 0 h 1954"/>
              <a:gd name="T4" fmla="*/ 2147483646 w 2179"/>
              <a:gd name="T5" fmla="*/ 2147483646 h 1954"/>
              <a:gd name="T6" fmla="*/ 2147483646 w 2179"/>
              <a:gd name="T7" fmla="*/ 2147483646 h 1954"/>
              <a:gd name="T8" fmla="*/ 2147483646 w 2179"/>
              <a:gd name="T9" fmla="*/ 2147483646 h 1954"/>
              <a:gd name="T10" fmla="*/ 0 w 2179"/>
              <a:gd name="T11" fmla="*/ 2147483646 h 1954"/>
              <a:gd name="T12" fmla="*/ 2147483646 w 2179"/>
              <a:gd name="T13" fmla="*/ 0 h 1954"/>
              <a:gd name="T14" fmla="*/ 0 60000 65536"/>
              <a:gd name="T15" fmla="*/ 0 60000 65536"/>
              <a:gd name="T16" fmla="*/ 0 60000 65536"/>
              <a:gd name="T17" fmla="*/ 0 60000 65536"/>
              <a:gd name="T18" fmla="*/ 0 60000 65536"/>
              <a:gd name="T19" fmla="*/ 0 60000 65536"/>
              <a:gd name="T20" fmla="*/ 0 60000 65536"/>
              <a:gd name="T21" fmla="*/ 0 w 2179"/>
              <a:gd name="T22" fmla="*/ 0 h 1954"/>
              <a:gd name="T23" fmla="*/ 2179 w 2179"/>
              <a:gd name="T24" fmla="*/ 1954 h 19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79" h="1954">
                <a:moveTo>
                  <a:pt x="534" y="0"/>
                </a:moveTo>
                <a:lnTo>
                  <a:pt x="1628" y="0"/>
                </a:lnTo>
                <a:lnTo>
                  <a:pt x="2179" y="969"/>
                </a:lnTo>
                <a:lnTo>
                  <a:pt x="1628" y="1954"/>
                </a:lnTo>
                <a:lnTo>
                  <a:pt x="534" y="1954"/>
                </a:lnTo>
                <a:lnTo>
                  <a:pt x="0" y="977"/>
                </a:lnTo>
                <a:lnTo>
                  <a:pt x="534"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Tree>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0048EAF6-CB66-78DD-927F-F908201FBEB9}"/>
              </a:ext>
            </a:extLst>
          </p:cNvPr>
          <p:cNvSpPr>
            <a:spLocks noGrp="1" noChangeArrowheads="1"/>
          </p:cNvSpPr>
          <p:nvPr>
            <p:ph type="title"/>
          </p:nvPr>
        </p:nvSpPr>
        <p:spPr/>
        <p:txBody>
          <a:bodyPr/>
          <a:lstStyle/>
          <a:p>
            <a:r>
              <a:rPr kumimoji="1" lang="en-GB" altLang="en-US"/>
              <a:t>Cellular Wireless Networks</a:t>
            </a:r>
          </a:p>
        </p:txBody>
      </p:sp>
      <p:sp>
        <p:nvSpPr>
          <p:cNvPr id="29699" name="Rectangle 3">
            <a:extLst>
              <a:ext uri="{FF2B5EF4-FFF2-40B4-BE49-F238E27FC236}">
                <a16:creationId xmlns:a16="http://schemas.microsoft.com/office/drawing/2014/main" id="{AFFE3BB8-83C1-C514-A1CE-56C03C824086}"/>
              </a:ext>
            </a:extLst>
          </p:cNvPr>
          <p:cNvSpPr>
            <a:spLocks noGrp="1" noChangeArrowheads="1"/>
          </p:cNvSpPr>
          <p:nvPr>
            <p:ph idx="1"/>
          </p:nvPr>
        </p:nvSpPr>
        <p:spPr>
          <a:xfrm>
            <a:off x="457200" y="1676400"/>
            <a:ext cx="8382000" cy="4953000"/>
          </a:xfrm>
        </p:spPr>
        <p:txBody>
          <a:bodyPr/>
          <a:lstStyle/>
          <a:p>
            <a:r>
              <a:rPr kumimoji="1" lang="en-GB" altLang="en-US" sz="2800"/>
              <a:t>key technology for mobiles, wireless nets etc</a:t>
            </a:r>
          </a:p>
          <a:p>
            <a:r>
              <a:rPr kumimoji="1" lang="en-GB" altLang="en-US" sz="2800"/>
              <a:t>developed to increase mobile phone capacity</a:t>
            </a:r>
          </a:p>
          <a:p>
            <a:r>
              <a:rPr kumimoji="1" lang="en-GB" altLang="en-US" sz="2800"/>
              <a:t>based on multiple low power transmitters</a:t>
            </a:r>
          </a:p>
          <a:p>
            <a:r>
              <a:rPr kumimoji="1" lang="en-GB" altLang="en-US" sz="2800"/>
              <a:t>area divided into cells</a:t>
            </a:r>
          </a:p>
          <a:p>
            <a:pPr lvl="1"/>
            <a:r>
              <a:rPr kumimoji="1" lang="en-GB" altLang="en-US" sz="2400"/>
              <a:t>in a tiling pattern to provide full coverage</a:t>
            </a:r>
          </a:p>
          <a:p>
            <a:pPr lvl="1"/>
            <a:r>
              <a:rPr kumimoji="1" lang="en-GB" altLang="en-US" sz="2400"/>
              <a:t>each with own antenna</a:t>
            </a:r>
          </a:p>
          <a:p>
            <a:pPr lvl="1"/>
            <a:r>
              <a:rPr kumimoji="1" lang="en-GB" altLang="en-US" sz="2400"/>
              <a:t>each with own range of frequencies</a:t>
            </a:r>
          </a:p>
          <a:p>
            <a:pPr lvl="1"/>
            <a:r>
              <a:rPr kumimoji="1" lang="en-GB" altLang="en-US" sz="2400"/>
              <a:t>served by base station</a:t>
            </a:r>
          </a:p>
          <a:p>
            <a:pPr lvl="1"/>
            <a:r>
              <a:rPr kumimoji="1" lang="en-GB" altLang="en-US" sz="2400"/>
              <a:t>adjacent cells use different frequencies to avoid crosstalk</a:t>
            </a:r>
          </a:p>
          <a:p>
            <a:pPr lvl="1"/>
            <a:endParaRPr kumimoji="1" lang="en-GB" altLang="en-US" sz="2400"/>
          </a:p>
          <a:p>
            <a:pPr lvl="1"/>
            <a:endParaRPr kumimoji="1" lang="en-GB" altLang="en-US" sz="240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531D07F-038D-C052-468A-284B502EB10D}"/>
              </a:ext>
            </a:extLst>
          </p:cNvPr>
          <p:cNvSpPr txBox="1"/>
          <p:nvPr/>
        </p:nvSpPr>
        <p:spPr>
          <a:xfrm>
            <a:off x="609600" y="533401"/>
            <a:ext cx="7162800" cy="1371600"/>
          </a:xfrm>
          <a:prstGeom prst="rect">
            <a:avLst/>
          </a:prstGeom>
          <a:noFill/>
        </p:spPr>
        <p:txBody>
          <a:bodyPr wrap="square">
            <a:spAutoFit/>
          </a:bodyPr>
          <a:lstStyle/>
          <a:p>
            <a:pPr algn="ctr"/>
            <a:r>
              <a:rPr lang="en-IN" sz="2800" b="0" i="0" dirty="0">
                <a:solidFill>
                  <a:srgbClr val="FF0000"/>
                </a:solidFill>
                <a:effectLst/>
                <a:latin typeface="FEF9981BC9E-Roman"/>
              </a:rPr>
              <a:t>Hexagonal geometry cell and concept of frequency reuse</a:t>
            </a:r>
            <a:br>
              <a:rPr lang="en-IN" sz="2800" b="0" i="0" dirty="0">
                <a:solidFill>
                  <a:srgbClr val="000000"/>
                </a:solidFill>
                <a:effectLst/>
                <a:latin typeface="FEF9981BC9E-Roman"/>
              </a:rPr>
            </a:br>
            <a:endParaRPr lang="en-IN" sz="2800" dirty="0"/>
          </a:p>
        </p:txBody>
      </p:sp>
    </p:spTree>
    <p:extLst>
      <p:ext uri="{BB962C8B-B14F-4D97-AF65-F5344CB8AC3E}">
        <p14:creationId xmlns:p14="http://schemas.microsoft.com/office/powerpoint/2010/main" val="17379424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6BDF65F-A231-8F85-5493-DD8422A2FB86}"/>
              </a:ext>
            </a:extLst>
          </p:cNvPr>
          <p:cNvSpPr>
            <a:spLocks noGrp="1" noChangeArrowheads="1"/>
          </p:cNvSpPr>
          <p:nvPr>
            <p:ph type="title"/>
          </p:nvPr>
        </p:nvSpPr>
        <p:spPr/>
        <p:txBody>
          <a:bodyPr/>
          <a:lstStyle/>
          <a:p>
            <a:r>
              <a:rPr kumimoji="1" lang="en-GB" altLang="en-US"/>
              <a:t>Cellular Geometries</a:t>
            </a:r>
          </a:p>
        </p:txBody>
      </p:sp>
      <p:pic>
        <p:nvPicPr>
          <p:cNvPr id="31747" name="Picture 4" descr="&#10;Cell Shape                                                     002828C9  Mnementh                      BEAE7A2F:">
            <a:extLst>
              <a:ext uri="{FF2B5EF4-FFF2-40B4-BE49-F238E27FC236}">
                <a16:creationId xmlns:a16="http://schemas.microsoft.com/office/drawing/2014/main" id="{CCDDF6BE-0D6F-489E-D2D8-493A92D669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59" t="9265" r="7159" b="32426"/>
          <a:stretch>
            <a:fillRect/>
          </a:stretch>
        </p:blipFill>
        <p:spPr bwMode="auto">
          <a:xfrm>
            <a:off x="300038" y="1828800"/>
            <a:ext cx="8543925" cy="449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026">
            <a:extLst>
              <a:ext uri="{FF2B5EF4-FFF2-40B4-BE49-F238E27FC236}">
                <a16:creationId xmlns:a16="http://schemas.microsoft.com/office/drawing/2014/main" id="{74E6B715-0C22-38E1-9F97-70E0A0F90D1C}"/>
              </a:ext>
            </a:extLst>
          </p:cNvPr>
          <p:cNvSpPr>
            <a:spLocks noGrp="1" noChangeArrowheads="1"/>
          </p:cNvSpPr>
          <p:nvPr>
            <p:ph type="title"/>
          </p:nvPr>
        </p:nvSpPr>
        <p:spPr>
          <a:xfrm>
            <a:off x="838200" y="152400"/>
            <a:ext cx="7772400" cy="762000"/>
          </a:xfrm>
        </p:spPr>
        <p:txBody>
          <a:bodyPr/>
          <a:lstStyle/>
          <a:p>
            <a:r>
              <a:rPr lang="en-US" altLang="en-US" sz="3600">
                <a:solidFill>
                  <a:schemeClr val="tx1"/>
                </a:solidFill>
                <a:latin typeface="Times New Roman" panose="02020603050405020304" pitchFamily="18" charset="0"/>
              </a:rPr>
              <a:t>Cell Shape</a:t>
            </a:r>
          </a:p>
        </p:txBody>
      </p:sp>
      <p:sp>
        <p:nvSpPr>
          <p:cNvPr id="33795" name="Slide Number Placeholder 4">
            <a:extLst>
              <a:ext uri="{FF2B5EF4-FFF2-40B4-BE49-F238E27FC236}">
                <a16:creationId xmlns:a16="http://schemas.microsoft.com/office/drawing/2014/main" id="{78297CA6-68DF-B8F0-6699-A665311A74F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294886E-AF76-42C9-A696-B387BD816A7D}" type="slidenum">
              <a:rPr lang="en-US" altLang="en-US" smtClean="0"/>
              <a:pPr/>
              <a:t>37</a:t>
            </a:fld>
            <a:endParaRPr lang="en-US" altLang="en-US"/>
          </a:p>
        </p:txBody>
      </p:sp>
      <p:sp>
        <p:nvSpPr>
          <p:cNvPr id="33796" name="Oval 1077">
            <a:extLst>
              <a:ext uri="{FF2B5EF4-FFF2-40B4-BE49-F238E27FC236}">
                <a16:creationId xmlns:a16="http://schemas.microsoft.com/office/drawing/2014/main" id="{CA738E6E-774D-5478-EDB9-B97DA8D9F96A}"/>
              </a:ext>
            </a:extLst>
          </p:cNvPr>
          <p:cNvSpPr>
            <a:spLocks noChangeArrowheads="1"/>
          </p:cNvSpPr>
          <p:nvPr/>
        </p:nvSpPr>
        <p:spPr bwMode="auto">
          <a:xfrm>
            <a:off x="685800" y="2346325"/>
            <a:ext cx="1209675" cy="1214438"/>
          </a:xfrm>
          <a:prstGeom prst="ellipse">
            <a:avLst/>
          </a:prstGeom>
          <a:solidFill>
            <a:srgbClr val="99FF99">
              <a:alpha val="50195"/>
            </a:srgbClr>
          </a:solidFill>
          <a:ln w="6350">
            <a:solidFill>
              <a:srgbClr val="000000"/>
            </a:solidFill>
            <a:round/>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3797" name="Rectangle 1078">
            <a:extLst>
              <a:ext uri="{FF2B5EF4-FFF2-40B4-BE49-F238E27FC236}">
                <a16:creationId xmlns:a16="http://schemas.microsoft.com/office/drawing/2014/main" id="{4A86095A-F0C9-688F-5137-91FA7C82C7F6}"/>
              </a:ext>
            </a:extLst>
          </p:cNvPr>
          <p:cNvSpPr>
            <a:spLocks noChangeArrowheads="1"/>
          </p:cNvSpPr>
          <p:nvPr/>
        </p:nvSpPr>
        <p:spPr bwMode="auto">
          <a:xfrm>
            <a:off x="1066800" y="3001963"/>
            <a:ext cx="3810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imes New Roman" panose="02020603050405020304" pitchFamily="18" charset="0"/>
              </a:rPr>
              <a:t>Cell</a:t>
            </a:r>
          </a:p>
        </p:txBody>
      </p:sp>
      <p:grpSp>
        <p:nvGrpSpPr>
          <p:cNvPr id="33798" name="Group 1079">
            <a:extLst>
              <a:ext uri="{FF2B5EF4-FFF2-40B4-BE49-F238E27FC236}">
                <a16:creationId xmlns:a16="http://schemas.microsoft.com/office/drawing/2014/main" id="{1C908C74-B269-C1E4-966E-53283DC457E9}"/>
              </a:ext>
            </a:extLst>
          </p:cNvPr>
          <p:cNvGrpSpPr>
            <a:grpSpLocks/>
          </p:cNvGrpSpPr>
          <p:nvPr/>
        </p:nvGrpSpPr>
        <p:grpSpPr bwMode="auto">
          <a:xfrm>
            <a:off x="1219200" y="2316163"/>
            <a:ext cx="114300" cy="533400"/>
            <a:chOff x="1033" y="2065"/>
            <a:chExt cx="44" cy="233"/>
          </a:xfrm>
        </p:grpSpPr>
        <p:sp>
          <p:nvSpPr>
            <p:cNvPr id="33837" name="Line 1080">
              <a:extLst>
                <a:ext uri="{FF2B5EF4-FFF2-40B4-BE49-F238E27FC236}">
                  <a16:creationId xmlns:a16="http://schemas.microsoft.com/office/drawing/2014/main" id="{FE3DAC9D-19A9-F824-D732-E9DC9A8037F9}"/>
                </a:ext>
              </a:extLst>
            </p:cNvPr>
            <p:cNvSpPr>
              <a:spLocks noChangeShapeType="1"/>
            </p:cNvSpPr>
            <p:nvPr/>
          </p:nvSpPr>
          <p:spPr bwMode="auto">
            <a:xfrm>
              <a:off x="1055" y="2107"/>
              <a:ext cx="1" cy="19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8" name="Freeform 1081">
              <a:extLst>
                <a:ext uri="{FF2B5EF4-FFF2-40B4-BE49-F238E27FC236}">
                  <a16:creationId xmlns:a16="http://schemas.microsoft.com/office/drawing/2014/main" id="{23CBF288-D386-E6BA-A8BB-6C8003672450}"/>
                </a:ext>
              </a:extLst>
            </p:cNvPr>
            <p:cNvSpPr>
              <a:spLocks/>
            </p:cNvSpPr>
            <p:nvPr/>
          </p:nvSpPr>
          <p:spPr bwMode="auto">
            <a:xfrm>
              <a:off x="1033" y="2065"/>
              <a:ext cx="44" cy="44"/>
            </a:xfrm>
            <a:custGeom>
              <a:avLst/>
              <a:gdLst>
                <a:gd name="T0" fmla="*/ 1 w 88"/>
                <a:gd name="T1" fmla="*/ 1 h 87"/>
                <a:gd name="T2" fmla="*/ 1 w 88"/>
                <a:gd name="T3" fmla="*/ 0 h 87"/>
                <a:gd name="T4" fmla="*/ 0 w 88"/>
                <a:gd name="T5" fmla="*/ 1 h 87"/>
                <a:gd name="T6" fmla="*/ 1 w 88"/>
                <a:gd name="T7" fmla="*/ 1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87"/>
                  </a:moveTo>
                  <a:lnTo>
                    <a:pt x="43" y="0"/>
                  </a:lnTo>
                  <a:lnTo>
                    <a:pt x="0" y="87"/>
                  </a:lnTo>
                  <a:lnTo>
                    <a:pt x="88"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33799" name="Rectangle 1082">
            <a:extLst>
              <a:ext uri="{FF2B5EF4-FFF2-40B4-BE49-F238E27FC236}">
                <a16:creationId xmlns:a16="http://schemas.microsoft.com/office/drawing/2014/main" id="{2324B049-1F70-6FA4-EC48-003A5603FB4B}"/>
              </a:ext>
            </a:extLst>
          </p:cNvPr>
          <p:cNvSpPr>
            <a:spLocks noChangeArrowheads="1"/>
          </p:cNvSpPr>
          <p:nvPr/>
        </p:nvSpPr>
        <p:spPr bwMode="auto">
          <a:xfrm>
            <a:off x="1376363" y="2527300"/>
            <a:ext cx="152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imes New Roman" panose="02020603050405020304" pitchFamily="18" charset="0"/>
              </a:rPr>
              <a:t>R</a:t>
            </a:r>
          </a:p>
        </p:txBody>
      </p:sp>
      <p:sp>
        <p:nvSpPr>
          <p:cNvPr id="33800" name="Rectangle 1083">
            <a:extLst>
              <a:ext uri="{FF2B5EF4-FFF2-40B4-BE49-F238E27FC236}">
                <a16:creationId xmlns:a16="http://schemas.microsoft.com/office/drawing/2014/main" id="{AC9C68E8-5211-00F5-00FB-F3BEF3E09E73}"/>
              </a:ext>
            </a:extLst>
          </p:cNvPr>
          <p:cNvSpPr>
            <a:spLocks noChangeArrowheads="1"/>
          </p:cNvSpPr>
          <p:nvPr/>
        </p:nvSpPr>
        <p:spPr bwMode="auto">
          <a:xfrm>
            <a:off x="762000" y="3840163"/>
            <a:ext cx="12795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(a) Ideal cell</a:t>
            </a:r>
          </a:p>
        </p:txBody>
      </p:sp>
      <p:sp>
        <p:nvSpPr>
          <p:cNvPr id="33801" name="Rectangle 1084">
            <a:extLst>
              <a:ext uri="{FF2B5EF4-FFF2-40B4-BE49-F238E27FC236}">
                <a16:creationId xmlns:a16="http://schemas.microsoft.com/office/drawing/2014/main" id="{084F128C-8273-E59C-B982-8306B8193BDA}"/>
              </a:ext>
            </a:extLst>
          </p:cNvPr>
          <p:cNvSpPr>
            <a:spLocks noChangeArrowheads="1"/>
          </p:cNvSpPr>
          <p:nvPr/>
        </p:nvSpPr>
        <p:spPr bwMode="auto">
          <a:xfrm>
            <a:off x="2654300" y="3840163"/>
            <a:ext cx="1463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(b) Actual cell</a:t>
            </a:r>
          </a:p>
        </p:txBody>
      </p:sp>
      <p:sp>
        <p:nvSpPr>
          <p:cNvPr id="33802" name="Freeform 1085">
            <a:extLst>
              <a:ext uri="{FF2B5EF4-FFF2-40B4-BE49-F238E27FC236}">
                <a16:creationId xmlns:a16="http://schemas.microsoft.com/office/drawing/2014/main" id="{CB26F6CB-4525-4FB8-011B-FEFBCC1C7866}"/>
              </a:ext>
            </a:extLst>
          </p:cNvPr>
          <p:cNvSpPr>
            <a:spLocks/>
          </p:cNvSpPr>
          <p:nvPr/>
        </p:nvSpPr>
        <p:spPr bwMode="auto">
          <a:xfrm>
            <a:off x="4572000" y="2498725"/>
            <a:ext cx="936625" cy="762000"/>
          </a:xfrm>
          <a:custGeom>
            <a:avLst/>
            <a:gdLst>
              <a:gd name="T0" fmla="*/ 2147483646 w 1131"/>
              <a:gd name="T1" fmla="*/ 0 h 731"/>
              <a:gd name="T2" fmla="*/ 0 w 1131"/>
              <a:gd name="T3" fmla="*/ 2147483646 h 731"/>
              <a:gd name="T4" fmla="*/ 2147483646 w 1131"/>
              <a:gd name="T5" fmla="*/ 2147483646 h 731"/>
              <a:gd name="T6" fmla="*/ 2147483646 w 1131"/>
              <a:gd name="T7" fmla="*/ 2147483646 h 731"/>
              <a:gd name="T8" fmla="*/ 2147483646 w 1131"/>
              <a:gd name="T9" fmla="*/ 2147483646 h 731"/>
              <a:gd name="T10" fmla="*/ 2147483646 w 1131"/>
              <a:gd name="T11" fmla="*/ 0 h 731"/>
              <a:gd name="T12" fmla="*/ 2147483646 w 1131"/>
              <a:gd name="T13" fmla="*/ 0 h 731"/>
              <a:gd name="T14" fmla="*/ 0 60000 65536"/>
              <a:gd name="T15" fmla="*/ 0 60000 65536"/>
              <a:gd name="T16" fmla="*/ 0 60000 65536"/>
              <a:gd name="T17" fmla="*/ 0 60000 65536"/>
              <a:gd name="T18" fmla="*/ 0 60000 65536"/>
              <a:gd name="T19" fmla="*/ 0 60000 65536"/>
              <a:gd name="T20" fmla="*/ 0 60000 65536"/>
              <a:gd name="T21" fmla="*/ 0 w 1131"/>
              <a:gd name="T22" fmla="*/ 0 h 731"/>
              <a:gd name="T23" fmla="*/ 1131 w 1131"/>
              <a:gd name="T24" fmla="*/ 731 h 7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31" h="731">
                <a:moveTo>
                  <a:pt x="283" y="0"/>
                </a:moveTo>
                <a:lnTo>
                  <a:pt x="0" y="365"/>
                </a:lnTo>
                <a:lnTo>
                  <a:pt x="283" y="731"/>
                </a:lnTo>
                <a:lnTo>
                  <a:pt x="848" y="731"/>
                </a:lnTo>
                <a:lnTo>
                  <a:pt x="1131" y="365"/>
                </a:lnTo>
                <a:lnTo>
                  <a:pt x="848" y="0"/>
                </a:lnTo>
                <a:lnTo>
                  <a:pt x="283" y="0"/>
                </a:lnTo>
                <a:close/>
              </a:path>
            </a:pathLst>
          </a:custGeom>
          <a:solidFill>
            <a:srgbClr val="99FF99">
              <a:alpha val="50195"/>
            </a:srgbClr>
          </a:solidFill>
          <a:ln w="6350">
            <a:solidFill>
              <a:srgbClr val="000000"/>
            </a:solidFill>
            <a:round/>
            <a:headEnd/>
            <a:tailEnd/>
          </a:ln>
        </p:spPr>
        <p:txBody>
          <a:bodyPr/>
          <a:lstStyle/>
          <a:p>
            <a:endParaRPr lang="en-IN"/>
          </a:p>
        </p:txBody>
      </p:sp>
      <p:sp>
        <p:nvSpPr>
          <p:cNvPr id="33803" name="Rectangle 1086">
            <a:extLst>
              <a:ext uri="{FF2B5EF4-FFF2-40B4-BE49-F238E27FC236}">
                <a16:creationId xmlns:a16="http://schemas.microsoft.com/office/drawing/2014/main" id="{7A74462F-BE3C-B876-CAFC-3C47B89DBCA8}"/>
              </a:ext>
            </a:extLst>
          </p:cNvPr>
          <p:cNvSpPr>
            <a:spLocks noChangeArrowheads="1"/>
          </p:cNvSpPr>
          <p:nvPr/>
        </p:nvSpPr>
        <p:spPr bwMode="auto">
          <a:xfrm>
            <a:off x="5943600" y="2468563"/>
            <a:ext cx="804863" cy="757237"/>
          </a:xfrm>
          <a:prstGeom prst="rect">
            <a:avLst/>
          </a:prstGeom>
          <a:solidFill>
            <a:srgbClr val="99FF99">
              <a:alpha val="50195"/>
            </a:srgbClr>
          </a:solidFill>
          <a:ln w="6350">
            <a:solidFill>
              <a:srgbClr val="000000"/>
            </a:solidFill>
            <a:miter lim="800000"/>
            <a:headEnd/>
            <a:tailEnd/>
          </a:ln>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3804" name="Rectangle 1087">
            <a:extLst>
              <a:ext uri="{FF2B5EF4-FFF2-40B4-BE49-F238E27FC236}">
                <a16:creationId xmlns:a16="http://schemas.microsoft.com/office/drawing/2014/main" id="{64B93A65-8418-8D89-4762-8677F8908271}"/>
              </a:ext>
            </a:extLst>
          </p:cNvPr>
          <p:cNvSpPr>
            <a:spLocks noChangeArrowheads="1"/>
          </p:cNvSpPr>
          <p:nvPr/>
        </p:nvSpPr>
        <p:spPr bwMode="auto">
          <a:xfrm>
            <a:off x="5048250" y="2779713"/>
            <a:ext cx="265113"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3805" name="Rectangle 1088">
            <a:extLst>
              <a:ext uri="{FF2B5EF4-FFF2-40B4-BE49-F238E27FC236}">
                <a16:creationId xmlns:a16="http://schemas.microsoft.com/office/drawing/2014/main" id="{9FDBAE7F-CCED-2BCD-84A5-0BACCD43521A}"/>
              </a:ext>
            </a:extLst>
          </p:cNvPr>
          <p:cNvSpPr>
            <a:spLocks noChangeArrowheads="1"/>
          </p:cNvSpPr>
          <p:nvPr/>
        </p:nvSpPr>
        <p:spPr bwMode="auto">
          <a:xfrm>
            <a:off x="5203825" y="2681288"/>
            <a:ext cx="152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imes New Roman" panose="02020603050405020304" pitchFamily="18" charset="0"/>
              </a:rPr>
              <a:t>R</a:t>
            </a:r>
          </a:p>
        </p:txBody>
      </p:sp>
      <p:sp>
        <p:nvSpPr>
          <p:cNvPr id="33806" name="Rectangle 1089">
            <a:extLst>
              <a:ext uri="{FF2B5EF4-FFF2-40B4-BE49-F238E27FC236}">
                <a16:creationId xmlns:a16="http://schemas.microsoft.com/office/drawing/2014/main" id="{D462E48B-8F71-8271-606B-3EFDA9DA4F9C}"/>
              </a:ext>
            </a:extLst>
          </p:cNvPr>
          <p:cNvSpPr>
            <a:spLocks noChangeArrowheads="1"/>
          </p:cNvSpPr>
          <p:nvPr/>
        </p:nvSpPr>
        <p:spPr bwMode="auto">
          <a:xfrm>
            <a:off x="4941888" y="3254375"/>
            <a:ext cx="212725"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3807" name="Rectangle 1090">
            <a:extLst>
              <a:ext uri="{FF2B5EF4-FFF2-40B4-BE49-F238E27FC236}">
                <a16:creationId xmlns:a16="http://schemas.microsoft.com/office/drawing/2014/main" id="{EEC78422-DE9E-9E4A-4757-AE5A49DD69B1}"/>
              </a:ext>
            </a:extLst>
          </p:cNvPr>
          <p:cNvSpPr>
            <a:spLocks noChangeArrowheads="1"/>
          </p:cNvSpPr>
          <p:nvPr/>
        </p:nvSpPr>
        <p:spPr bwMode="auto">
          <a:xfrm>
            <a:off x="5006975" y="3295650"/>
            <a:ext cx="152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imes New Roman" panose="02020603050405020304" pitchFamily="18" charset="0"/>
              </a:rPr>
              <a:t>R</a:t>
            </a:r>
          </a:p>
        </p:txBody>
      </p:sp>
      <p:sp>
        <p:nvSpPr>
          <p:cNvPr id="33808" name="Rectangle 1091">
            <a:extLst>
              <a:ext uri="{FF2B5EF4-FFF2-40B4-BE49-F238E27FC236}">
                <a16:creationId xmlns:a16="http://schemas.microsoft.com/office/drawing/2014/main" id="{409B0ADF-A607-CF77-6EBB-587770442FAD}"/>
              </a:ext>
            </a:extLst>
          </p:cNvPr>
          <p:cNvSpPr>
            <a:spLocks noChangeArrowheads="1"/>
          </p:cNvSpPr>
          <p:nvPr/>
        </p:nvSpPr>
        <p:spPr bwMode="auto">
          <a:xfrm>
            <a:off x="6272213" y="3278188"/>
            <a:ext cx="317500" cy="211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3809" name="Rectangle 1092">
            <a:extLst>
              <a:ext uri="{FF2B5EF4-FFF2-40B4-BE49-F238E27FC236}">
                <a16:creationId xmlns:a16="http://schemas.microsoft.com/office/drawing/2014/main" id="{D3840D3A-0168-0102-A5BC-B2B4FBF6A4CA}"/>
              </a:ext>
            </a:extLst>
          </p:cNvPr>
          <p:cNvSpPr>
            <a:spLocks noChangeArrowheads="1"/>
          </p:cNvSpPr>
          <p:nvPr/>
        </p:nvSpPr>
        <p:spPr bwMode="auto">
          <a:xfrm>
            <a:off x="6335713" y="3317875"/>
            <a:ext cx="152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imes New Roman" panose="02020603050405020304" pitchFamily="18" charset="0"/>
              </a:rPr>
              <a:t>R</a:t>
            </a:r>
          </a:p>
        </p:txBody>
      </p:sp>
      <p:grpSp>
        <p:nvGrpSpPr>
          <p:cNvPr id="33810" name="Group 1093">
            <a:extLst>
              <a:ext uri="{FF2B5EF4-FFF2-40B4-BE49-F238E27FC236}">
                <a16:creationId xmlns:a16="http://schemas.microsoft.com/office/drawing/2014/main" id="{888D3F75-1E3A-4236-1673-F296B511E85E}"/>
              </a:ext>
            </a:extLst>
          </p:cNvPr>
          <p:cNvGrpSpPr>
            <a:grpSpLocks/>
          </p:cNvGrpSpPr>
          <p:nvPr/>
        </p:nvGrpSpPr>
        <p:grpSpPr bwMode="auto">
          <a:xfrm>
            <a:off x="6016625" y="3382963"/>
            <a:ext cx="211138" cy="68262"/>
            <a:chOff x="3217" y="2676"/>
            <a:chExt cx="133" cy="43"/>
          </a:xfrm>
        </p:grpSpPr>
        <p:sp>
          <p:nvSpPr>
            <p:cNvPr id="33835" name="Line 1094">
              <a:extLst>
                <a:ext uri="{FF2B5EF4-FFF2-40B4-BE49-F238E27FC236}">
                  <a16:creationId xmlns:a16="http://schemas.microsoft.com/office/drawing/2014/main" id="{EA639085-491B-7B2D-B79F-3DBED6B8DEEC}"/>
                </a:ext>
              </a:extLst>
            </p:cNvPr>
            <p:cNvSpPr>
              <a:spLocks noChangeShapeType="1"/>
            </p:cNvSpPr>
            <p:nvPr/>
          </p:nvSpPr>
          <p:spPr bwMode="auto">
            <a:xfrm flipH="1">
              <a:off x="3258" y="2697"/>
              <a:ext cx="92"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6" name="Freeform 1095">
              <a:extLst>
                <a:ext uri="{FF2B5EF4-FFF2-40B4-BE49-F238E27FC236}">
                  <a16:creationId xmlns:a16="http://schemas.microsoft.com/office/drawing/2014/main" id="{E5923783-5053-AAB8-0C04-A8B097876C2E}"/>
                </a:ext>
              </a:extLst>
            </p:cNvPr>
            <p:cNvSpPr>
              <a:spLocks/>
            </p:cNvSpPr>
            <p:nvPr/>
          </p:nvSpPr>
          <p:spPr bwMode="auto">
            <a:xfrm>
              <a:off x="3217" y="2676"/>
              <a:ext cx="43" cy="43"/>
            </a:xfrm>
            <a:custGeom>
              <a:avLst/>
              <a:gdLst>
                <a:gd name="T0" fmla="*/ 0 w 88"/>
                <a:gd name="T1" fmla="*/ 0 h 87"/>
                <a:gd name="T2" fmla="*/ 0 w 88"/>
                <a:gd name="T3" fmla="*/ 0 h 87"/>
                <a:gd name="T4" fmla="*/ 0 w 88"/>
                <a:gd name="T5" fmla="*/ 0 h 87"/>
                <a:gd name="T6" fmla="*/ 0 w 88"/>
                <a:gd name="T7" fmla="*/ 0 h 87"/>
                <a:gd name="T8" fmla="*/ 0 60000 65536"/>
                <a:gd name="T9" fmla="*/ 0 60000 65536"/>
                <a:gd name="T10" fmla="*/ 0 60000 65536"/>
                <a:gd name="T11" fmla="*/ 0 60000 65536"/>
                <a:gd name="T12" fmla="*/ 0 w 88"/>
                <a:gd name="T13" fmla="*/ 0 h 87"/>
                <a:gd name="T14" fmla="*/ 88 w 88"/>
                <a:gd name="T15" fmla="*/ 87 h 87"/>
              </a:gdLst>
              <a:ahLst/>
              <a:cxnLst>
                <a:cxn ang="T8">
                  <a:pos x="T0" y="T1"/>
                </a:cxn>
                <a:cxn ang="T9">
                  <a:pos x="T2" y="T3"/>
                </a:cxn>
                <a:cxn ang="T10">
                  <a:pos x="T4" y="T5"/>
                </a:cxn>
                <a:cxn ang="T11">
                  <a:pos x="T6" y="T7"/>
                </a:cxn>
              </a:cxnLst>
              <a:rect l="T12" t="T13" r="T14" b="T15"/>
              <a:pathLst>
                <a:path w="88" h="87">
                  <a:moveTo>
                    <a:pt x="88" y="0"/>
                  </a:moveTo>
                  <a:lnTo>
                    <a:pt x="0" y="43"/>
                  </a:lnTo>
                  <a:lnTo>
                    <a:pt x="88" y="87"/>
                  </a:lnTo>
                  <a:lnTo>
                    <a:pt x="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33811" name="Group 1096">
            <a:extLst>
              <a:ext uri="{FF2B5EF4-FFF2-40B4-BE49-F238E27FC236}">
                <a16:creationId xmlns:a16="http://schemas.microsoft.com/office/drawing/2014/main" id="{5631A583-6A8C-E14D-92C4-33D527A59A69}"/>
              </a:ext>
            </a:extLst>
          </p:cNvPr>
          <p:cNvGrpSpPr>
            <a:grpSpLocks/>
          </p:cNvGrpSpPr>
          <p:nvPr/>
        </p:nvGrpSpPr>
        <p:grpSpPr bwMode="auto">
          <a:xfrm>
            <a:off x="6473825" y="3382963"/>
            <a:ext cx="211138" cy="68262"/>
            <a:chOff x="3450" y="2676"/>
            <a:chExt cx="133" cy="43"/>
          </a:xfrm>
        </p:grpSpPr>
        <p:sp>
          <p:nvSpPr>
            <p:cNvPr id="33833" name="Line 1097">
              <a:extLst>
                <a:ext uri="{FF2B5EF4-FFF2-40B4-BE49-F238E27FC236}">
                  <a16:creationId xmlns:a16="http://schemas.microsoft.com/office/drawing/2014/main" id="{81BB5F44-A331-002F-9876-98427F25CB45}"/>
                </a:ext>
              </a:extLst>
            </p:cNvPr>
            <p:cNvSpPr>
              <a:spLocks noChangeShapeType="1"/>
            </p:cNvSpPr>
            <p:nvPr/>
          </p:nvSpPr>
          <p:spPr bwMode="auto">
            <a:xfrm>
              <a:off x="3450" y="2697"/>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4" name="Freeform 1098">
              <a:extLst>
                <a:ext uri="{FF2B5EF4-FFF2-40B4-BE49-F238E27FC236}">
                  <a16:creationId xmlns:a16="http://schemas.microsoft.com/office/drawing/2014/main" id="{386F745C-2586-0015-8E78-B33060A99B69}"/>
                </a:ext>
              </a:extLst>
            </p:cNvPr>
            <p:cNvSpPr>
              <a:spLocks/>
            </p:cNvSpPr>
            <p:nvPr/>
          </p:nvSpPr>
          <p:spPr bwMode="auto">
            <a:xfrm>
              <a:off x="3540" y="2676"/>
              <a:ext cx="43" cy="43"/>
            </a:xfrm>
            <a:custGeom>
              <a:avLst/>
              <a:gdLst>
                <a:gd name="T0" fmla="*/ 0 w 86"/>
                <a:gd name="T1" fmla="*/ 0 h 87"/>
                <a:gd name="T2" fmla="*/ 1 w 86"/>
                <a:gd name="T3" fmla="*/ 0 h 87"/>
                <a:gd name="T4" fmla="*/ 0 w 86"/>
                <a:gd name="T5" fmla="*/ 0 h 87"/>
                <a:gd name="T6" fmla="*/ 0 w 86"/>
                <a:gd name="T7" fmla="*/ 0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33812" name="Group 1099">
            <a:extLst>
              <a:ext uri="{FF2B5EF4-FFF2-40B4-BE49-F238E27FC236}">
                <a16:creationId xmlns:a16="http://schemas.microsoft.com/office/drawing/2014/main" id="{9C6E27AF-8D7C-F0EF-CB6C-A06ECCD1CAC9}"/>
              </a:ext>
            </a:extLst>
          </p:cNvPr>
          <p:cNvGrpSpPr>
            <a:grpSpLocks/>
          </p:cNvGrpSpPr>
          <p:nvPr/>
        </p:nvGrpSpPr>
        <p:grpSpPr bwMode="auto">
          <a:xfrm>
            <a:off x="4594225" y="3419475"/>
            <a:ext cx="211138" cy="69850"/>
            <a:chOff x="2618" y="2642"/>
            <a:chExt cx="133" cy="44"/>
          </a:xfrm>
        </p:grpSpPr>
        <p:sp>
          <p:nvSpPr>
            <p:cNvPr id="33831" name="Line 1100">
              <a:extLst>
                <a:ext uri="{FF2B5EF4-FFF2-40B4-BE49-F238E27FC236}">
                  <a16:creationId xmlns:a16="http://schemas.microsoft.com/office/drawing/2014/main" id="{4263898E-BE33-5875-E9EE-CAD4A92C8862}"/>
                </a:ext>
              </a:extLst>
            </p:cNvPr>
            <p:cNvSpPr>
              <a:spLocks noChangeShapeType="1"/>
            </p:cNvSpPr>
            <p:nvPr/>
          </p:nvSpPr>
          <p:spPr bwMode="auto">
            <a:xfrm>
              <a:off x="2618"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2" name="Freeform 1101">
              <a:extLst>
                <a:ext uri="{FF2B5EF4-FFF2-40B4-BE49-F238E27FC236}">
                  <a16:creationId xmlns:a16="http://schemas.microsoft.com/office/drawing/2014/main" id="{AC69F920-F936-046A-E7C3-864B3D706584}"/>
                </a:ext>
              </a:extLst>
            </p:cNvPr>
            <p:cNvSpPr>
              <a:spLocks/>
            </p:cNvSpPr>
            <p:nvPr/>
          </p:nvSpPr>
          <p:spPr bwMode="auto">
            <a:xfrm>
              <a:off x="2708" y="2642"/>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33813" name="Group 1102">
            <a:extLst>
              <a:ext uri="{FF2B5EF4-FFF2-40B4-BE49-F238E27FC236}">
                <a16:creationId xmlns:a16="http://schemas.microsoft.com/office/drawing/2014/main" id="{A26CB872-2F87-7BF8-49CF-179F40DB13AE}"/>
              </a:ext>
            </a:extLst>
          </p:cNvPr>
          <p:cNvGrpSpPr>
            <a:grpSpLocks/>
          </p:cNvGrpSpPr>
          <p:nvPr/>
        </p:nvGrpSpPr>
        <p:grpSpPr bwMode="auto">
          <a:xfrm>
            <a:off x="5297488" y="3419475"/>
            <a:ext cx="211137" cy="69850"/>
            <a:chOff x="2917" y="2642"/>
            <a:chExt cx="133" cy="44"/>
          </a:xfrm>
        </p:grpSpPr>
        <p:sp>
          <p:nvSpPr>
            <p:cNvPr id="33829" name="Line 1103">
              <a:extLst>
                <a:ext uri="{FF2B5EF4-FFF2-40B4-BE49-F238E27FC236}">
                  <a16:creationId xmlns:a16="http://schemas.microsoft.com/office/drawing/2014/main" id="{5D3AC304-7971-77A0-2B98-DD3CCCC9DCAB}"/>
                </a:ext>
              </a:extLst>
            </p:cNvPr>
            <p:cNvSpPr>
              <a:spLocks noChangeShapeType="1"/>
            </p:cNvSpPr>
            <p:nvPr/>
          </p:nvSpPr>
          <p:spPr bwMode="auto">
            <a:xfrm flipH="1">
              <a:off x="2959" y="2664"/>
              <a:ext cx="9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30" name="Freeform 1104">
              <a:extLst>
                <a:ext uri="{FF2B5EF4-FFF2-40B4-BE49-F238E27FC236}">
                  <a16:creationId xmlns:a16="http://schemas.microsoft.com/office/drawing/2014/main" id="{B5318353-8E5D-402F-F67C-CB53E22E19A7}"/>
                </a:ext>
              </a:extLst>
            </p:cNvPr>
            <p:cNvSpPr>
              <a:spLocks/>
            </p:cNvSpPr>
            <p:nvPr/>
          </p:nvSpPr>
          <p:spPr bwMode="auto">
            <a:xfrm>
              <a:off x="2917" y="2642"/>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33814" name="Line 1105">
            <a:extLst>
              <a:ext uri="{FF2B5EF4-FFF2-40B4-BE49-F238E27FC236}">
                <a16:creationId xmlns:a16="http://schemas.microsoft.com/office/drawing/2014/main" id="{0BF01310-F0FD-51FF-AD32-B4600118E050}"/>
              </a:ext>
            </a:extLst>
          </p:cNvPr>
          <p:cNvSpPr>
            <a:spLocks noChangeShapeType="1"/>
          </p:cNvSpPr>
          <p:nvPr/>
        </p:nvSpPr>
        <p:spPr bwMode="auto">
          <a:xfrm>
            <a:off x="4821238" y="3254375"/>
            <a:ext cx="1587" cy="26352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5" name="Line 1106">
            <a:extLst>
              <a:ext uri="{FF2B5EF4-FFF2-40B4-BE49-F238E27FC236}">
                <a16:creationId xmlns:a16="http://schemas.microsoft.com/office/drawing/2014/main" id="{3DBF9899-299F-5045-006E-A1C50737431B}"/>
              </a:ext>
            </a:extLst>
          </p:cNvPr>
          <p:cNvSpPr>
            <a:spLocks noChangeShapeType="1"/>
          </p:cNvSpPr>
          <p:nvPr/>
        </p:nvSpPr>
        <p:spPr bwMode="auto">
          <a:xfrm>
            <a:off x="5278438" y="3254375"/>
            <a:ext cx="1587" cy="263525"/>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16" name="Freeform 1107">
            <a:extLst>
              <a:ext uri="{FF2B5EF4-FFF2-40B4-BE49-F238E27FC236}">
                <a16:creationId xmlns:a16="http://schemas.microsoft.com/office/drawing/2014/main" id="{AC37AFE0-73AC-B244-1AB1-B551923F125F}"/>
              </a:ext>
            </a:extLst>
          </p:cNvPr>
          <p:cNvSpPr>
            <a:spLocks/>
          </p:cNvSpPr>
          <p:nvPr/>
        </p:nvSpPr>
        <p:spPr bwMode="auto">
          <a:xfrm>
            <a:off x="7239000" y="2574925"/>
            <a:ext cx="838200" cy="838200"/>
          </a:xfrm>
          <a:custGeom>
            <a:avLst/>
            <a:gdLst>
              <a:gd name="T0" fmla="*/ 2147483646 w 732"/>
              <a:gd name="T1" fmla="*/ 2147483646 h 804"/>
              <a:gd name="T2" fmla="*/ 2147483646 w 732"/>
              <a:gd name="T3" fmla="*/ 2147483646 h 804"/>
              <a:gd name="T4" fmla="*/ 0 w 732"/>
              <a:gd name="T5" fmla="*/ 0 h 804"/>
              <a:gd name="T6" fmla="*/ 2147483646 w 732"/>
              <a:gd name="T7" fmla="*/ 2147483646 h 804"/>
              <a:gd name="T8" fmla="*/ 0 60000 65536"/>
              <a:gd name="T9" fmla="*/ 0 60000 65536"/>
              <a:gd name="T10" fmla="*/ 0 60000 65536"/>
              <a:gd name="T11" fmla="*/ 0 60000 65536"/>
              <a:gd name="T12" fmla="*/ 0 w 732"/>
              <a:gd name="T13" fmla="*/ 0 h 804"/>
              <a:gd name="T14" fmla="*/ 732 w 732"/>
              <a:gd name="T15" fmla="*/ 804 h 804"/>
            </a:gdLst>
            <a:ahLst/>
            <a:cxnLst>
              <a:cxn ang="T8">
                <a:pos x="T0" y="T1"/>
              </a:cxn>
              <a:cxn ang="T9">
                <a:pos x="T2" y="T3"/>
              </a:cxn>
              <a:cxn ang="T10">
                <a:pos x="T4" y="T5"/>
              </a:cxn>
              <a:cxn ang="T11">
                <a:pos x="T6" y="T7"/>
              </a:cxn>
            </a:cxnLst>
            <a:rect l="T12" t="T13" r="T14" b="T15"/>
            <a:pathLst>
              <a:path w="732" h="804">
                <a:moveTo>
                  <a:pt x="355" y="804"/>
                </a:moveTo>
                <a:lnTo>
                  <a:pt x="732" y="11"/>
                </a:lnTo>
                <a:lnTo>
                  <a:pt x="0" y="0"/>
                </a:lnTo>
                <a:lnTo>
                  <a:pt x="355" y="804"/>
                </a:lnTo>
                <a:close/>
              </a:path>
            </a:pathLst>
          </a:custGeom>
          <a:solidFill>
            <a:srgbClr val="99FF99">
              <a:alpha val="50195"/>
            </a:srgbClr>
          </a:solidFill>
          <a:ln w="6350">
            <a:solidFill>
              <a:srgbClr val="000000"/>
            </a:solidFill>
            <a:round/>
            <a:headEnd/>
            <a:tailEnd/>
          </a:ln>
        </p:spPr>
        <p:txBody>
          <a:bodyPr/>
          <a:lstStyle/>
          <a:p>
            <a:endParaRPr lang="en-IN"/>
          </a:p>
        </p:txBody>
      </p:sp>
      <p:sp>
        <p:nvSpPr>
          <p:cNvPr id="33817" name="Rectangle 1108">
            <a:extLst>
              <a:ext uri="{FF2B5EF4-FFF2-40B4-BE49-F238E27FC236}">
                <a16:creationId xmlns:a16="http://schemas.microsoft.com/office/drawing/2014/main" id="{7B4008F3-989E-69F0-9B72-67A6D74B1120}"/>
              </a:ext>
            </a:extLst>
          </p:cNvPr>
          <p:cNvSpPr>
            <a:spLocks noChangeArrowheads="1"/>
          </p:cNvSpPr>
          <p:nvPr/>
        </p:nvSpPr>
        <p:spPr bwMode="auto">
          <a:xfrm>
            <a:off x="7543800" y="2270125"/>
            <a:ext cx="1524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a:latin typeface="Times New Roman" panose="02020603050405020304" pitchFamily="18" charset="0"/>
              </a:rPr>
              <a:t>R</a:t>
            </a:r>
          </a:p>
        </p:txBody>
      </p:sp>
      <p:grpSp>
        <p:nvGrpSpPr>
          <p:cNvPr id="33818" name="Group 1109">
            <a:extLst>
              <a:ext uri="{FF2B5EF4-FFF2-40B4-BE49-F238E27FC236}">
                <a16:creationId xmlns:a16="http://schemas.microsoft.com/office/drawing/2014/main" id="{E75B677D-C70D-4470-7296-4B3009A75B8E}"/>
              </a:ext>
            </a:extLst>
          </p:cNvPr>
          <p:cNvGrpSpPr>
            <a:grpSpLocks/>
          </p:cNvGrpSpPr>
          <p:nvPr/>
        </p:nvGrpSpPr>
        <p:grpSpPr bwMode="auto">
          <a:xfrm>
            <a:off x="7239000" y="2398713"/>
            <a:ext cx="158750" cy="69850"/>
            <a:chOff x="3815" y="2077"/>
            <a:chExt cx="100" cy="44"/>
          </a:xfrm>
        </p:grpSpPr>
        <p:sp>
          <p:nvSpPr>
            <p:cNvPr id="33827" name="Line 1110">
              <a:extLst>
                <a:ext uri="{FF2B5EF4-FFF2-40B4-BE49-F238E27FC236}">
                  <a16:creationId xmlns:a16="http://schemas.microsoft.com/office/drawing/2014/main" id="{C4C4F68B-DE27-901C-C49D-6636BF92894C}"/>
                </a:ext>
              </a:extLst>
            </p:cNvPr>
            <p:cNvSpPr>
              <a:spLocks noChangeShapeType="1"/>
            </p:cNvSpPr>
            <p:nvPr/>
          </p:nvSpPr>
          <p:spPr bwMode="auto">
            <a:xfrm flipH="1">
              <a:off x="3857"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28" name="Freeform 1111">
              <a:extLst>
                <a:ext uri="{FF2B5EF4-FFF2-40B4-BE49-F238E27FC236}">
                  <a16:creationId xmlns:a16="http://schemas.microsoft.com/office/drawing/2014/main" id="{52FBEE12-E323-4B72-1A5D-40B3564EE70E}"/>
                </a:ext>
              </a:extLst>
            </p:cNvPr>
            <p:cNvSpPr>
              <a:spLocks/>
            </p:cNvSpPr>
            <p:nvPr/>
          </p:nvSpPr>
          <p:spPr bwMode="auto">
            <a:xfrm>
              <a:off x="3815" y="2077"/>
              <a:ext cx="44" cy="44"/>
            </a:xfrm>
            <a:custGeom>
              <a:avLst/>
              <a:gdLst>
                <a:gd name="T0" fmla="*/ 1 w 87"/>
                <a:gd name="T1" fmla="*/ 0 h 87"/>
                <a:gd name="T2" fmla="*/ 0 w 87"/>
                <a:gd name="T3" fmla="*/ 1 h 87"/>
                <a:gd name="T4" fmla="*/ 1 w 87"/>
                <a:gd name="T5" fmla="*/ 1 h 87"/>
                <a:gd name="T6" fmla="*/ 1 w 87"/>
                <a:gd name="T7" fmla="*/ 0 h 87"/>
                <a:gd name="T8" fmla="*/ 0 60000 65536"/>
                <a:gd name="T9" fmla="*/ 0 60000 65536"/>
                <a:gd name="T10" fmla="*/ 0 60000 65536"/>
                <a:gd name="T11" fmla="*/ 0 60000 65536"/>
                <a:gd name="T12" fmla="*/ 0 w 87"/>
                <a:gd name="T13" fmla="*/ 0 h 87"/>
                <a:gd name="T14" fmla="*/ 87 w 87"/>
                <a:gd name="T15" fmla="*/ 87 h 87"/>
              </a:gdLst>
              <a:ahLst/>
              <a:cxnLst>
                <a:cxn ang="T8">
                  <a:pos x="T0" y="T1"/>
                </a:cxn>
                <a:cxn ang="T9">
                  <a:pos x="T2" y="T3"/>
                </a:cxn>
                <a:cxn ang="T10">
                  <a:pos x="T4" y="T5"/>
                </a:cxn>
                <a:cxn ang="T11">
                  <a:pos x="T6" y="T7"/>
                </a:cxn>
              </a:cxnLst>
              <a:rect l="T12" t="T13" r="T14" b="T15"/>
              <a:pathLst>
                <a:path w="87" h="87">
                  <a:moveTo>
                    <a:pt x="87" y="0"/>
                  </a:moveTo>
                  <a:lnTo>
                    <a:pt x="0" y="43"/>
                  </a:lnTo>
                  <a:lnTo>
                    <a:pt x="87" y="87"/>
                  </a:lnTo>
                  <a:lnTo>
                    <a:pt x="8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33819" name="Group 1112">
            <a:extLst>
              <a:ext uri="{FF2B5EF4-FFF2-40B4-BE49-F238E27FC236}">
                <a16:creationId xmlns:a16="http://schemas.microsoft.com/office/drawing/2014/main" id="{29D05829-D291-D3A5-8774-E3143BA004DA}"/>
              </a:ext>
            </a:extLst>
          </p:cNvPr>
          <p:cNvGrpSpPr>
            <a:grpSpLocks/>
          </p:cNvGrpSpPr>
          <p:nvPr/>
        </p:nvGrpSpPr>
        <p:grpSpPr bwMode="auto">
          <a:xfrm>
            <a:off x="7842250" y="2398713"/>
            <a:ext cx="158750" cy="69850"/>
            <a:chOff x="4015" y="2077"/>
            <a:chExt cx="100" cy="44"/>
          </a:xfrm>
        </p:grpSpPr>
        <p:sp>
          <p:nvSpPr>
            <p:cNvPr id="33825" name="Line 1113">
              <a:extLst>
                <a:ext uri="{FF2B5EF4-FFF2-40B4-BE49-F238E27FC236}">
                  <a16:creationId xmlns:a16="http://schemas.microsoft.com/office/drawing/2014/main" id="{36B883E3-A9F6-8DBD-A91A-CFA6C759269E}"/>
                </a:ext>
              </a:extLst>
            </p:cNvPr>
            <p:cNvSpPr>
              <a:spLocks noChangeShapeType="1"/>
            </p:cNvSpPr>
            <p:nvPr/>
          </p:nvSpPr>
          <p:spPr bwMode="auto">
            <a:xfrm>
              <a:off x="4015" y="2099"/>
              <a:ext cx="58"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26" name="Freeform 1114">
              <a:extLst>
                <a:ext uri="{FF2B5EF4-FFF2-40B4-BE49-F238E27FC236}">
                  <a16:creationId xmlns:a16="http://schemas.microsoft.com/office/drawing/2014/main" id="{FD21E911-AC2B-8253-775D-A73BD6275420}"/>
                </a:ext>
              </a:extLst>
            </p:cNvPr>
            <p:cNvSpPr>
              <a:spLocks/>
            </p:cNvSpPr>
            <p:nvPr/>
          </p:nvSpPr>
          <p:spPr bwMode="auto">
            <a:xfrm>
              <a:off x="4072" y="2077"/>
              <a:ext cx="43" cy="44"/>
            </a:xfrm>
            <a:custGeom>
              <a:avLst/>
              <a:gdLst>
                <a:gd name="T0" fmla="*/ 0 w 86"/>
                <a:gd name="T1" fmla="*/ 1 h 87"/>
                <a:gd name="T2" fmla="*/ 1 w 86"/>
                <a:gd name="T3" fmla="*/ 1 h 87"/>
                <a:gd name="T4" fmla="*/ 0 w 86"/>
                <a:gd name="T5" fmla="*/ 0 h 87"/>
                <a:gd name="T6" fmla="*/ 0 w 86"/>
                <a:gd name="T7" fmla="*/ 1 h 87"/>
                <a:gd name="T8" fmla="*/ 0 60000 65536"/>
                <a:gd name="T9" fmla="*/ 0 60000 65536"/>
                <a:gd name="T10" fmla="*/ 0 60000 65536"/>
                <a:gd name="T11" fmla="*/ 0 60000 65536"/>
                <a:gd name="T12" fmla="*/ 0 w 86"/>
                <a:gd name="T13" fmla="*/ 0 h 87"/>
                <a:gd name="T14" fmla="*/ 86 w 86"/>
                <a:gd name="T15" fmla="*/ 87 h 87"/>
              </a:gdLst>
              <a:ahLst/>
              <a:cxnLst>
                <a:cxn ang="T8">
                  <a:pos x="T0" y="T1"/>
                </a:cxn>
                <a:cxn ang="T9">
                  <a:pos x="T2" y="T3"/>
                </a:cxn>
                <a:cxn ang="T10">
                  <a:pos x="T4" y="T5"/>
                </a:cxn>
                <a:cxn ang="T11">
                  <a:pos x="T6" y="T7"/>
                </a:cxn>
              </a:cxnLst>
              <a:rect l="T12" t="T13" r="T14" b="T15"/>
              <a:pathLst>
                <a:path w="86" h="87">
                  <a:moveTo>
                    <a:pt x="0" y="87"/>
                  </a:moveTo>
                  <a:lnTo>
                    <a:pt x="86" y="43"/>
                  </a:lnTo>
                  <a:lnTo>
                    <a:pt x="0" y="0"/>
                  </a:lnTo>
                  <a:lnTo>
                    <a:pt x="0" y="8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grpSp>
        <p:nvGrpSpPr>
          <p:cNvPr id="33820" name="Group 1115">
            <a:extLst>
              <a:ext uri="{FF2B5EF4-FFF2-40B4-BE49-F238E27FC236}">
                <a16:creationId xmlns:a16="http://schemas.microsoft.com/office/drawing/2014/main" id="{9734FF96-B511-0E7A-2484-555A981C22ED}"/>
              </a:ext>
            </a:extLst>
          </p:cNvPr>
          <p:cNvGrpSpPr>
            <a:grpSpLocks/>
          </p:cNvGrpSpPr>
          <p:nvPr/>
        </p:nvGrpSpPr>
        <p:grpSpPr bwMode="auto">
          <a:xfrm flipV="1">
            <a:off x="5051425" y="2498725"/>
            <a:ext cx="228600" cy="381000"/>
            <a:chOff x="2784" y="2365"/>
            <a:chExt cx="200" cy="99"/>
          </a:xfrm>
        </p:grpSpPr>
        <p:sp>
          <p:nvSpPr>
            <p:cNvPr id="33823" name="Line 1116">
              <a:extLst>
                <a:ext uri="{FF2B5EF4-FFF2-40B4-BE49-F238E27FC236}">
                  <a16:creationId xmlns:a16="http://schemas.microsoft.com/office/drawing/2014/main" id="{EAA1F5DC-E1CE-87E4-4CE5-F338E8B709A2}"/>
                </a:ext>
              </a:extLst>
            </p:cNvPr>
            <p:cNvSpPr>
              <a:spLocks noChangeShapeType="1"/>
            </p:cNvSpPr>
            <p:nvPr/>
          </p:nvSpPr>
          <p:spPr bwMode="auto">
            <a:xfrm>
              <a:off x="2784" y="2365"/>
              <a:ext cx="163" cy="8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3824" name="Freeform 1117">
              <a:extLst>
                <a:ext uri="{FF2B5EF4-FFF2-40B4-BE49-F238E27FC236}">
                  <a16:creationId xmlns:a16="http://schemas.microsoft.com/office/drawing/2014/main" id="{7CA695FE-1711-AECB-20DC-C9146CDF802E}"/>
                </a:ext>
              </a:extLst>
            </p:cNvPr>
            <p:cNvSpPr>
              <a:spLocks/>
            </p:cNvSpPr>
            <p:nvPr/>
          </p:nvSpPr>
          <p:spPr bwMode="auto">
            <a:xfrm>
              <a:off x="2935" y="2425"/>
              <a:ext cx="49" cy="39"/>
            </a:xfrm>
            <a:custGeom>
              <a:avLst/>
              <a:gdLst>
                <a:gd name="T0" fmla="*/ 0 w 97"/>
                <a:gd name="T1" fmla="*/ 1 h 78"/>
                <a:gd name="T2" fmla="*/ 1 w 97"/>
                <a:gd name="T3" fmla="*/ 1 h 78"/>
                <a:gd name="T4" fmla="*/ 1 w 97"/>
                <a:gd name="T5" fmla="*/ 0 h 78"/>
                <a:gd name="T6" fmla="*/ 0 w 97"/>
                <a:gd name="T7" fmla="*/ 1 h 78"/>
                <a:gd name="T8" fmla="*/ 0 60000 65536"/>
                <a:gd name="T9" fmla="*/ 0 60000 65536"/>
                <a:gd name="T10" fmla="*/ 0 60000 65536"/>
                <a:gd name="T11" fmla="*/ 0 60000 65536"/>
                <a:gd name="T12" fmla="*/ 0 w 97"/>
                <a:gd name="T13" fmla="*/ 0 h 78"/>
                <a:gd name="T14" fmla="*/ 97 w 97"/>
                <a:gd name="T15" fmla="*/ 78 h 78"/>
              </a:gdLst>
              <a:ahLst/>
              <a:cxnLst>
                <a:cxn ang="T8">
                  <a:pos x="T0" y="T1"/>
                </a:cxn>
                <a:cxn ang="T9">
                  <a:pos x="T2" y="T3"/>
                </a:cxn>
                <a:cxn ang="T10">
                  <a:pos x="T4" y="T5"/>
                </a:cxn>
                <a:cxn ang="T11">
                  <a:pos x="T6" y="T7"/>
                </a:cxn>
              </a:cxnLst>
              <a:rect l="T12" t="T13" r="T14" b="T15"/>
              <a:pathLst>
                <a:path w="97" h="78">
                  <a:moveTo>
                    <a:pt x="0" y="78"/>
                  </a:moveTo>
                  <a:lnTo>
                    <a:pt x="97" y="78"/>
                  </a:lnTo>
                  <a:lnTo>
                    <a:pt x="40" y="0"/>
                  </a:lnTo>
                  <a:lnTo>
                    <a:pt x="0" y="7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grpSp>
      <p:sp>
        <p:nvSpPr>
          <p:cNvPr id="33821" name="Rectangle 1118">
            <a:extLst>
              <a:ext uri="{FF2B5EF4-FFF2-40B4-BE49-F238E27FC236}">
                <a16:creationId xmlns:a16="http://schemas.microsoft.com/office/drawing/2014/main" id="{B5C99EE0-6851-AB64-73B4-E7ED079576AF}"/>
              </a:ext>
            </a:extLst>
          </p:cNvPr>
          <p:cNvSpPr>
            <a:spLocks noChangeArrowheads="1"/>
          </p:cNvSpPr>
          <p:nvPr/>
        </p:nvSpPr>
        <p:spPr bwMode="auto">
          <a:xfrm>
            <a:off x="5181600" y="3824288"/>
            <a:ext cx="24971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(c) Different cell models</a:t>
            </a:r>
          </a:p>
        </p:txBody>
      </p:sp>
      <p:sp>
        <p:nvSpPr>
          <p:cNvPr id="33822" name="Freeform 1119">
            <a:extLst>
              <a:ext uri="{FF2B5EF4-FFF2-40B4-BE49-F238E27FC236}">
                <a16:creationId xmlns:a16="http://schemas.microsoft.com/office/drawing/2014/main" id="{5B637DA5-6CE6-421F-BFD6-E28D354436FC}"/>
              </a:ext>
            </a:extLst>
          </p:cNvPr>
          <p:cNvSpPr>
            <a:spLocks/>
          </p:cNvSpPr>
          <p:nvPr/>
        </p:nvSpPr>
        <p:spPr bwMode="auto">
          <a:xfrm>
            <a:off x="2590800" y="2422525"/>
            <a:ext cx="1295400" cy="1219200"/>
          </a:xfrm>
          <a:custGeom>
            <a:avLst/>
            <a:gdLst>
              <a:gd name="T0" fmla="*/ 2147483646 w 696"/>
              <a:gd name="T1" fmla="*/ 0 h 632"/>
              <a:gd name="T2" fmla="*/ 2147483646 w 696"/>
              <a:gd name="T3" fmla="*/ 2147483646 h 632"/>
              <a:gd name="T4" fmla="*/ 2147483646 w 696"/>
              <a:gd name="T5" fmla="*/ 2147483646 h 632"/>
              <a:gd name="T6" fmla="*/ 0 w 696"/>
              <a:gd name="T7" fmla="*/ 2147483646 h 632"/>
              <a:gd name="T8" fmla="*/ 2147483646 w 696"/>
              <a:gd name="T9" fmla="*/ 2147483646 h 632"/>
              <a:gd name="T10" fmla="*/ 0 w 696"/>
              <a:gd name="T11" fmla="*/ 2147483646 h 632"/>
              <a:gd name="T12" fmla="*/ 2147483646 w 696"/>
              <a:gd name="T13" fmla="*/ 2147483646 h 632"/>
              <a:gd name="T14" fmla="*/ 2147483646 w 696"/>
              <a:gd name="T15" fmla="*/ 2147483646 h 632"/>
              <a:gd name="T16" fmla="*/ 2147483646 w 696"/>
              <a:gd name="T17" fmla="*/ 2147483646 h 632"/>
              <a:gd name="T18" fmla="*/ 2147483646 w 696"/>
              <a:gd name="T19" fmla="*/ 2147483646 h 632"/>
              <a:gd name="T20" fmla="*/ 2147483646 w 696"/>
              <a:gd name="T21" fmla="*/ 2147483646 h 632"/>
              <a:gd name="T22" fmla="*/ 2147483646 w 696"/>
              <a:gd name="T23" fmla="*/ 2147483646 h 632"/>
              <a:gd name="T24" fmla="*/ 2147483646 w 696"/>
              <a:gd name="T25" fmla="*/ 2147483646 h 632"/>
              <a:gd name="T26" fmla="*/ 2147483646 w 696"/>
              <a:gd name="T27" fmla="*/ 2147483646 h 632"/>
              <a:gd name="T28" fmla="*/ 2147483646 w 696"/>
              <a:gd name="T29" fmla="*/ 0 h 6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696"/>
              <a:gd name="T46" fmla="*/ 0 h 632"/>
              <a:gd name="T47" fmla="*/ 696 w 696"/>
              <a:gd name="T48" fmla="*/ 632 h 63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696" h="632">
                <a:moveTo>
                  <a:pt x="432" y="0"/>
                </a:moveTo>
                <a:cubicBezTo>
                  <a:pt x="368" y="0"/>
                  <a:pt x="160" y="8"/>
                  <a:pt x="96" y="48"/>
                </a:cubicBezTo>
                <a:cubicBezTo>
                  <a:pt x="32" y="88"/>
                  <a:pt x="64" y="184"/>
                  <a:pt x="48" y="240"/>
                </a:cubicBezTo>
                <a:cubicBezTo>
                  <a:pt x="32" y="296"/>
                  <a:pt x="0" y="352"/>
                  <a:pt x="0" y="384"/>
                </a:cubicBezTo>
                <a:cubicBezTo>
                  <a:pt x="0" y="416"/>
                  <a:pt x="48" y="416"/>
                  <a:pt x="48" y="432"/>
                </a:cubicBezTo>
                <a:cubicBezTo>
                  <a:pt x="48" y="448"/>
                  <a:pt x="0" y="456"/>
                  <a:pt x="0" y="480"/>
                </a:cubicBezTo>
                <a:cubicBezTo>
                  <a:pt x="0" y="504"/>
                  <a:pt x="0" y="552"/>
                  <a:pt x="48" y="576"/>
                </a:cubicBezTo>
                <a:cubicBezTo>
                  <a:pt x="96" y="600"/>
                  <a:pt x="224" y="632"/>
                  <a:pt x="288" y="624"/>
                </a:cubicBezTo>
                <a:cubicBezTo>
                  <a:pt x="352" y="616"/>
                  <a:pt x="392" y="552"/>
                  <a:pt x="432" y="528"/>
                </a:cubicBezTo>
                <a:cubicBezTo>
                  <a:pt x="472" y="504"/>
                  <a:pt x="488" y="496"/>
                  <a:pt x="528" y="480"/>
                </a:cubicBezTo>
                <a:cubicBezTo>
                  <a:pt x="568" y="464"/>
                  <a:pt x="648" y="480"/>
                  <a:pt x="672" y="432"/>
                </a:cubicBezTo>
                <a:cubicBezTo>
                  <a:pt x="696" y="384"/>
                  <a:pt x="680" y="248"/>
                  <a:pt x="672" y="192"/>
                </a:cubicBezTo>
                <a:cubicBezTo>
                  <a:pt x="664" y="136"/>
                  <a:pt x="656" y="120"/>
                  <a:pt x="624" y="96"/>
                </a:cubicBezTo>
                <a:cubicBezTo>
                  <a:pt x="592" y="72"/>
                  <a:pt x="512" y="64"/>
                  <a:pt x="480" y="48"/>
                </a:cubicBezTo>
                <a:cubicBezTo>
                  <a:pt x="448" y="32"/>
                  <a:pt x="496" y="0"/>
                  <a:pt x="432" y="0"/>
                </a:cubicBezTo>
                <a:close/>
              </a:path>
            </a:pathLst>
          </a:custGeom>
          <a:solidFill>
            <a:srgbClr val="99FF99">
              <a:alpha val="50195"/>
            </a:srgbClr>
          </a:solidFill>
          <a:ln w="9525">
            <a:solidFill>
              <a:schemeClr val="tx1"/>
            </a:solidFill>
            <a:round/>
            <a:headEnd/>
            <a:tailEnd/>
          </a:ln>
        </p:spPr>
        <p:txBody>
          <a:bodyPr wrap="none" anchor="ctr"/>
          <a:lstStyle/>
          <a:p>
            <a:endParaRPr lang="en-IN"/>
          </a:p>
        </p:txBody>
      </p:sp>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26">
            <a:extLst>
              <a:ext uri="{FF2B5EF4-FFF2-40B4-BE49-F238E27FC236}">
                <a16:creationId xmlns:a16="http://schemas.microsoft.com/office/drawing/2014/main" id="{943B0FF9-4C76-86EA-1940-366F4E001471}"/>
              </a:ext>
            </a:extLst>
          </p:cNvPr>
          <p:cNvSpPr>
            <a:spLocks noGrp="1" noChangeArrowheads="1"/>
          </p:cNvSpPr>
          <p:nvPr>
            <p:ph type="title"/>
          </p:nvPr>
        </p:nvSpPr>
        <p:spPr>
          <a:xfrm>
            <a:off x="1143000" y="152400"/>
            <a:ext cx="7772400" cy="762000"/>
          </a:xfrm>
        </p:spPr>
        <p:txBody>
          <a:bodyPr/>
          <a:lstStyle/>
          <a:p>
            <a:r>
              <a:rPr lang="en-US" altLang="en-US" sz="3600">
                <a:solidFill>
                  <a:schemeClr val="tx1"/>
                </a:solidFill>
                <a:latin typeface="Times New Roman" panose="02020603050405020304" pitchFamily="18" charset="0"/>
              </a:rPr>
              <a:t>Signal Strength</a:t>
            </a:r>
          </a:p>
        </p:txBody>
      </p:sp>
      <p:sp>
        <p:nvSpPr>
          <p:cNvPr id="34819" name="Slide Number Placeholder 5">
            <a:extLst>
              <a:ext uri="{FF2B5EF4-FFF2-40B4-BE49-F238E27FC236}">
                <a16:creationId xmlns:a16="http://schemas.microsoft.com/office/drawing/2014/main" id="{90B2BE58-C9CC-4E66-EE27-D23AD3A7D95C}"/>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4BC9014-4B71-426C-8BE8-3E2750D29877}" type="slidenum">
              <a:rPr lang="en-US" altLang="en-US" smtClean="0"/>
              <a:pPr/>
              <a:t>38</a:t>
            </a:fld>
            <a:endParaRPr lang="en-US" altLang="en-US"/>
          </a:p>
        </p:txBody>
      </p:sp>
      <p:sp>
        <p:nvSpPr>
          <p:cNvPr id="34820" name="Oval 1059">
            <a:extLst>
              <a:ext uri="{FF2B5EF4-FFF2-40B4-BE49-F238E27FC236}">
                <a16:creationId xmlns:a16="http://schemas.microsoft.com/office/drawing/2014/main" id="{146983C1-6954-7782-F072-59B27DC346B9}"/>
              </a:ext>
            </a:extLst>
          </p:cNvPr>
          <p:cNvSpPr>
            <a:spLocks noChangeArrowheads="1"/>
          </p:cNvSpPr>
          <p:nvPr/>
        </p:nvSpPr>
        <p:spPr bwMode="auto">
          <a:xfrm>
            <a:off x="2667000" y="2743200"/>
            <a:ext cx="1066800" cy="990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1" name="Oval 1060">
            <a:extLst>
              <a:ext uri="{FF2B5EF4-FFF2-40B4-BE49-F238E27FC236}">
                <a16:creationId xmlns:a16="http://schemas.microsoft.com/office/drawing/2014/main" id="{9E4BE2DF-73A5-DD86-4907-2F22ED248744}"/>
              </a:ext>
            </a:extLst>
          </p:cNvPr>
          <p:cNvSpPr>
            <a:spLocks noChangeArrowheads="1"/>
          </p:cNvSpPr>
          <p:nvPr/>
        </p:nvSpPr>
        <p:spPr bwMode="auto">
          <a:xfrm>
            <a:off x="2286000" y="2362200"/>
            <a:ext cx="1828800" cy="1752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2" name="Oval 1061">
            <a:extLst>
              <a:ext uri="{FF2B5EF4-FFF2-40B4-BE49-F238E27FC236}">
                <a16:creationId xmlns:a16="http://schemas.microsoft.com/office/drawing/2014/main" id="{5E08BBA7-A60F-7692-A50F-C2212F8BEF74}"/>
              </a:ext>
            </a:extLst>
          </p:cNvPr>
          <p:cNvSpPr>
            <a:spLocks noChangeArrowheads="1"/>
          </p:cNvSpPr>
          <p:nvPr/>
        </p:nvSpPr>
        <p:spPr bwMode="auto">
          <a:xfrm>
            <a:off x="1905000" y="1981200"/>
            <a:ext cx="2590800" cy="2514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3" name="Oval 1062">
            <a:extLst>
              <a:ext uri="{FF2B5EF4-FFF2-40B4-BE49-F238E27FC236}">
                <a16:creationId xmlns:a16="http://schemas.microsoft.com/office/drawing/2014/main" id="{4969D282-D2CF-4082-2A27-D87C8DE38F6A}"/>
              </a:ext>
            </a:extLst>
          </p:cNvPr>
          <p:cNvSpPr>
            <a:spLocks noChangeArrowheads="1"/>
          </p:cNvSpPr>
          <p:nvPr/>
        </p:nvSpPr>
        <p:spPr bwMode="auto">
          <a:xfrm>
            <a:off x="1524000" y="1600200"/>
            <a:ext cx="3352800" cy="3276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4" name="Oval 1063">
            <a:extLst>
              <a:ext uri="{FF2B5EF4-FFF2-40B4-BE49-F238E27FC236}">
                <a16:creationId xmlns:a16="http://schemas.microsoft.com/office/drawing/2014/main" id="{9C0A2BB1-DAA5-2C78-4BA1-DD7006A5C990}"/>
              </a:ext>
            </a:extLst>
          </p:cNvPr>
          <p:cNvSpPr>
            <a:spLocks noChangeArrowheads="1"/>
          </p:cNvSpPr>
          <p:nvPr/>
        </p:nvSpPr>
        <p:spPr bwMode="auto">
          <a:xfrm>
            <a:off x="1143000" y="1219200"/>
            <a:ext cx="4114800" cy="4038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5" name="Text Box 1064">
            <a:extLst>
              <a:ext uri="{FF2B5EF4-FFF2-40B4-BE49-F238E27FC236}">
                <a16:creationId xmlns:a16="http://schemas.microsoft.com/office/drawing/2014/main" id="{FDADC4D0-3196-283E-6C5B-B86C7E91314C}"/>
              </a:ext>
            </a:extLst>
          </p:cNvPr>
          <p:cNvSpPr txBox="1">
            <a:spLocks noChangeArrowheads="1"/>
          </p:cNvSpPr>
          <p:nvPr/>
        </p:nvSpPr>
        <p:spPr bwMode="auto">
          <a:xfrm>
            <a:off x="762000" y="5562600"/>
            <a:ext cx="37068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Select cell i on left of boundary</a:t>
            </a:r>
          </a:p>
        </p:txBody>
      </p:sp>
      <p:sp>
        <p:nvSpPr>
          <p:cNvPr id="34826" name="Oval 1065">
            <a:extLst>
              <a:ext uri="{FF2B5EF4-FFF2-40B4-BE49-F238E27FC236}">
                <a16:creationId xmlns:a16="http://schemas.microsoft.com/office/drawing/2014/main" id="{2B70C97B-3E88-BB66-3AA3-B4DAF612FB12}"/>
              </a:ext>
            </a:extLst>
          </p:cNvPr>
          <p:cNvSpPr>
            <a:spLocks noChangeArrowheads="1"/>
          </p:cNvSpPr>
          <p:nvPr/>
        </p:nvSpPr>
        <p:spPr bwMode="auto">
          <a:xfrm>
            <a:off x="5257800" y="2743200"/>
            <a:ext cx="1066800" cy="990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7" name="Oval 1066">
            <a:extLst>
              <a:ext uri="{FF2B5EF4-FFF2-40B4-BE49-F238E27FC236}">
                <a16:creationId xmlns:a16="http://schemas.microsoft.com/office/drawing/2014/main" id="{25D9D3DA-EDEC-130E-C23D-16911AEE9B06}"/>
              </a:ext>
            </a:extLst>
          </p:cNvPr>
          <p:cNvSpPr>
            <a:spLocks noChangeArrowheads="1"/>
          </p:cNvSpPr>
          <p:nvPr/>
        </p:nvSpPr>
        <p:spPr bwMode="auto">
          <a:xfrm>
            <a:off x="4876800" y="2362200"/>
            <a:ext cx="1828800" cy="1752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8" name="Oval 1067">
            <a:extLst>
              <a:ext uri="{FF2B5EF4-FFF2-40B4-BE49-F238E27FC236}">
                <a16:creationId xmlns:a16="http://schemas.microsoft.com/office/drawing/2014/main" id="{1748AEF6-9CFA-14E3-C5C8-082B907F329C}"/>
              </a:ext>
            </a:extLst>
          </p:cNvPr>
          <p:cNvSpPr>
            <a:spLocks noChangeArrowheads="1"/>
          </p:cNvSpPr>
          <p:nvPr/>
        </p:nvSpPr>
        <p:spPr bwMode="auto">
          <a:xfrm>
            <a:off x="4495800" y="1981200"/>
            <a:ext cx="2590800" cy="2514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29" name="Oval 1068">
            <a:extLst>
              <a:ext uri="{FF2B5EF4-FFF2-40B4-BE49-F238E27FC236}">
                <a16:creationId xmlns:a16="http://schemas.microsoft.com/office/drawing/2014/main" id="{10D2D1A4-7F59-42AB-BCF6-6AA8833EA964}"/>
              </a:ext>
            </a:extLst>
          </p:cNvPr>
          <p:cNvSpPr>
            <a:spLocks noChangeArrowheads="1"/>
          </p:cNvSpPr>
          <p:nvPr/>
        </p:nvSpPr>
        <p:spPr bwMode="auto">
          <a:xfrm>
            <a:off x="4114800" y="1600200"/>
            <a:ext cx="3352800" cy="3276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30" name="Oval 1069">
            <a:extLst>
              <a:ext uri="{FF2B5EF4-FFF2-40B4-BE49-F238E27FC236}">
                <a16:creationId xmlns:a16="http://schemas.microsoft.com/office/drawing/2014/main" id="{BB78DF7F-70E5-01CF-0162-D2032FCD4576}"/>
              </a:ext>
            </a:extLst>
          </p:cNvPr>
          <p:cNvSpPr>
            <a:spLocks noChangeArrowheads="1"/>
          </p:cNvSpPr>
          <p:nvPr/>
        </p:nvSpPr>
        <p:spPr bwMode="auto">
          <a:xfrm>
            <a:off x="3733800" y="1219200"/>
            <a:ext cx="4114800" cy="4038600"/>
          </a:xfrm>
          <a:prstGeom prst="ellipse">
            <a:avLst/>
          </a:prstGeom>
          <a:noFill/>
          <a:ln w="9525" cap="rnd">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4831" name="Text Box 1070">
            <a:extLst>
              <a:ext uri="{FF2B5EF4-FFF2-40B4-BE49-F238E27FC236}">
                <a16:creationId xmlns:a16="http://schemas.microsoft.com/office/drawing/2014/main" id="{82FEBC56-63CA-A0D0-9125-2E8169075496}"/>
              </a:ext>
            </a:extLst>
          </p:cNvPr>
          <p:cNvSpPr txBox="1">
            <a:spLocks noChangeArrowheads="1"/>
          </p:cNvSpPr>
          <p:nvPr/>
        </p:nvSpPr>
        <p:spPr bwMode="auto">
          <a:xfrm>
            <a:off x="4775200" y="5562600"/>
            <a:ext cx="368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rnd">
                <a:solidFill>
                  <a:srgbClr val="000000"/>
                </a:solidFill>
                <a:prstDash val="sysDot"/>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Select cell j on right of boundary</a:t>
            </a:r>
          </a:p>
        </p:txBody>
      </p:sp>
      <p:sp>
        <p:nvSpPr>
          <p:cNvPr id="34832" name="Text Box 1071">
            <a:extLst>
              <a:ext uri="{FF2B5EF4-FFF2-40B4-BE49-F238E27FC236}">
                <a16:creationId xmlns:a16="http://schemas.microsoft.com/office/drawing/2014/main" id="{C6352525-411B-BC63-66BB-25AF844245E5}"/>
              </a:ext>
            </a:extLst>
          </p:cNvPr>
          <p:cNvSpPr txBox="1">
            <a:spLocks noChangeArrowheads="1"/>
          </p:cNvSpPr>
          <p:nvPr/>
        </p:nvSpPr>
        <p:spPr bwMode="auto">
          <a:xfrm>
            <a:off x="3611563" y="6019800"/>
            <a:ext cx="1874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Ideal boundary</a:t>
            </a:r>
          </a:p>
        </p:txBody>
      </p:sp>
      <p:sp>
        <p:nvSpPr>
          <p:cNvPr id="34833" name="Line 1072">
            <a:extLst>
              <a:ext uri="{FF2B5EF4-FFF2-40B4-BE49-F238E27FC236}">
                <a16:creationId xmlns:a16="http://schemas.microsoft.com/office/drawing/2014/main" id="{E683BED8-B88D-FF07-A730-19155E0348F5}"/>
              </a:ext>
            </a:extLst>
          </p:cNvPr>
          <p:cNvSpPr>
            <a:spLocks noChangeShapeType="1"/>
          </p:cNvSpPr>
          <p:nvPr/>
        </p:nvSpPr>
        <p:spPr bwMode="auto">
          <a:xfrm>
            <a:off x="4495800" y="914400"/>
            <a:ext cx="0" cy="4953000"/>
          </a:xfrm>
          <a:prstGeom prst="line">
            <a:avLst/>
          </a:prstGeom>
          <a:noFill/>
          <a:ln w="9525">
            <a:solidFill>
              <a:schemeClr val="hlink"/>
            </a:solidFill>
            <a:prstDash val="dashDot"/>
            <a:round/>
            <a:headEnd/>
            <a:tailEnd/>
          </a:ln>
          <a:extLst>
            <a:ext uri="{909E8E84-426E-40DD-AFC4-6F175D3DCCD1}">
              <a14:hiddenFill xmlns:a14="http://schemas.microsoft.com/office/drawing/2010/main">
                <a:noFill/>
              </a14:hiddenFill>
            </a:ext>
          </a:extLst>
        </p:spPr>
        <p:txBody>
          <a:bodyPr/>
          <a:lstStyle/>
          <a:p>
            <a:endParaRPr lang="en-IN"/>
          </a:p>
        </p:txBody>
      </p:sp>
      <p:sp>
        <p:nvSpPr>
          <p:cNvPr id="34834" name="Text Box 1073">
            <a:extLst>
              <a:ext uri="{FF2B5EF4-FFF2-40B4-BE49-F238E27FC236}">
                <a16:creationId xmlns:a16="http://schemas.microsoft.com/office/drawing/2014/main" id="{D28E6613-82D5-CC7C-D078-C1598463902C}"/>
              </a:ext>
            </a:extLst>
          </p:cNvPr>
          <p:cNvSpPr txBox="1">
            <a:spLocks noChangeArrowheads="1"/>
          </p:cNvSpPr>
          <p:nvPr/>
        </p:nvSpPr>
        <p:spPr bwMode="auto">
          <a:xfrm>
            <a:off x="2819400" y="30321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Cell i</a:t>
            </a:r>
          </a:p>
        </p:txBody>
      </p:sp>
      <p:sp>
        <p:nvSpPr>
          <p:cNvPr id="34835" name="Text Box 1074">
            <a:extLst>
              <a:ext uri="{FF2B5EF4-FFF2-40B4-BE49-F238E27FC236}">
                <a16:creationId xmlns:a16="http://schemas.microsoft.com/office/drawing/2014/main" id="{97F80624-C5DA-A731-5A07-DA4EAFB0241B}"/>
              </a:ext>
            </a:extLst>
          </p:cNvPr>
          <p:cNvSpPr txBox="1">
            <a:spLocks noChangeArrowheads="1"/>
          </p:cNvSpPr>
          <p:nvPr/>
        </p:nvSpPr>
        <p:spPr bwMode="auto">
          <a:xfrm>
            <a:off x="5410200" y="3108325"/>
            <a:ext cx="838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Cell j</a:t>
            </a:r>
          </a:p>
        </p:txBody>
      </p:sp>
      <p:sp>
        <p:nvSpPr>
          <p:cNvPr id="34836" name="Text Box 1075">
            <a:extLst>
              <a:ext uri="{FF2B5EF4-FFF2-40B4-BE49-F238E27FC236}">
                <a16:creationId xmlns:a16="http://schemas.microsoft.com/office/drawing/2014/main" id="{DA471A3F-1F91-0289-F7C3-19FAFF90E06E}"/>
              </a:ext>
            </a:extLst>
          </p:cNvPr>
          <p:cNvSpPr txBox="1">
            <a:spLocks noChangeArrowheads="1"/>
          </p:cNvSpPr>
          <p:nvPr/>
        </p:nvSpPr>
        <p:spPr bwMode="auto">
          <a:xfrm>
            <a:off x="2438400" y="3505200"/>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-60</a:t>
            </a:r>
          </a:p>
        </p:txBody>
      </p:sp>
      <p:sp>
        <p:nvSpPr>
          <p:cNvPr id="34837" name="Text Box 1076">
            <a:extLst>
              <a:ext uri="{FF2B5EF4-FFF2-40B4-BE49-F238E27FC236}">
                <a16:creationId xmlns:a16="http://schemas.microsoft.com/office/drawing/2014/main" id="{11574DC9-6DE6-E450-AAAC-E2F777528FE9}"/>
              </a:ext>
            </a:extLst>
          </p:cNvPr>
          <p:cNvSpPr txBox="1">
            <a:spLocks noChangeArrowheads="1"/>
          </p:cNvSpPr>
          <p:nvPr/>
        </p:nvSpPr>
        <p:spPr bwMode="auto">
          <a:xfrm>
            <a:off x="2209800" y="3870325"/>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-70</a:t>
            </a:r>
          </a:p>
        </p:txBody>
      </p:sp>
      <p:sp>
        <p:nvSpPr>
          <p:cNvPr id="34838" name="Text Box 1077">
            <a:extLst>
              <a:ext uri="{FF2B5EF4-FFF2-40B4-BE49-F238E27FC236}">
                <a16:creationId xmlns:a16="http://schemas.microsoft.com/office/drawing/2014/main" id="{ECF011A0-B14B-0DE6-5F0E-240E9C0245E8}"/>
              </a:ext>
            </a:extLst>
          </p:cNvPr>
          <p:cNvSpPr txBox="1">
            <a:spLocks noChangeArrowheads="1"/>
          </p:cNvSpPr>
          <p:nvPr/>
        </p:nvSpPr>
        <p:spPr bwMode="auto">
          <a:xfrm>
            <a:off x="1981200" y="4175125"/>
            <a:ext cx="609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-80</a:t>
            </a:r>
          </a:p>
        </p:txBody>
      </p:sp>
      <p:sp>
        <p:nvSpPr>
          <p:cNvPr id="34839" name="Text Box 1078">
            <a:extLst>
              <a:ext uri="{FF2B5EF4-FFF2-40B4-BE49-F238E27FC236}">
                <a16:creationId xmlns:a16="http://schemas.microsoft.com/office/drawing/2014/main" id="{FF37EBF2-7F20-9424-E36B-79BB632F933B}"/>
              </a:ext>
            </a:extLst>
          </p:cNvPr>
          <p:cNvSpPr txBox="1">
            <a:spLocks noChangeArrowheads="1"/>
          </p:cNvSpPr>
          <p:nvPr/>
        </p:nvSpPr>
        <p:spPr bwMode="auto">
          <a:xfrm>
            <a:off x="1828800" y="44799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-90</a:t>
            </a:r>
          </a:p>
        </p:txBody>
      </p:sp>
      <p:sp>
        <p:nvSpPr>
          <p:cNvPr id="34840" name="Text Box 1079">
            <a:extLst>
              <a:ext uri="{FF2B5EF4-FFF2-40B4-BE49-F238E27FC236}">
                <a16:creationId xmlns:a16="http://schemas.microsoft.com/office/drawing/2014/main" id="{42BDC819-60AE-8C29-D812-CDA0FD959BF7}"/>
              </a:ext>
            </a:extLst>
          </p:cNvPr>
          <p:cNvSpPr txBox="1">
            <a:spLocks noChangeArrowheads="1"/>
          </p:cNvSpPr>
          <p:nvPr/>
        </p:nvSpPr>
        <p:spPr bwMode="auto">
          <a:xfrm>
            <a:off x="1524000" y="4876800"/>
            <a:ext cx="685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-100</a:t>
            </a:r>
          </a:p>
        </p:txBody>
      </p:sp>
      <p:sp>
        <p:nvSpPr>
          <p:cNvPr id="34841" name="Text Box 1080">
            <a:extLst>
              <a:ext uri="{FF2B5EF4-FFF2-40B4-BE49-F238E27FC236}">
                <a16:creationId xmlns:a16="http://schemas.microsoft.com/office/drawing/2014/main" id="{C4898BB4-D956-3E0E-4979-C5C263773E51}"/>
              </a:ext>
            </a:extLst>
          </p:cNvPr>
          <p:cNvSpPr txBox="1">
            <a:spLocks noChangeArrowheads="1"/>
          </p:cNvSpPr>
          <p:nvPr/>
        </p:nvSpPr>
        <p:spPr bwMode="auto">
          <a:xfrm>
            <a:off x="6019800" y="35052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-60</a:t>
            </a:r>
          </a:p>
        </p:txBody>
      </p:sp>
      <p:sp>
        <p:nvSpPr>
          <p:cNvPr id="34842" name="Text Box 1081">
            <a:extLst>
              <a:ext uri="{FF2B5EF4-FFF2-40B4-BE49-F238E27FC236}">
                <a16:creationId xmlns:a16="http://schemas.microsoft.com/office/drawing/2014/main" id="{F4A3B2BE-3785-FC33-AD96-15E332FFD0E5}"/>
              </a:ext>
            </a:extLst>
          </p:cNvPr>
          <p:cNvSpPr txBox="1">
            <a:spLocks noChangeArrowheads="1"/>
          </p:cNvSpPr>
          <p:nvPr/>
        </p:nvSpPr>
        <p:spPr bwMode="auto">
          <a:xfrm>
            <a:off x="6324600" y="37941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-70</a:t>
            </a:r>
          </a:p>
        </p:txBody>
      </p:sp>
      <p:sp>
        <p:nvSpPr>
          <p:cNvPr id="34843" name="Text Box 1082">
            <a:extLst>
              <a:ext uri="{FF2B5EF4-FFF2-40B4-BE49-F238E27FC236}">
                <a16:creationId xmlns:a16="http://schemas.microsoft.com/office/drawing/2014/main" id="{C789FE3C-A16F-9750-2E88-1EE4EF9436F2}"/>
              </a:ext>
            </a:extLst>
          </p:cNvPr>
          <p:cNvSpPr txBox="1">
            <a:spLocks noChangeArrowheads="1"/>
          </p:cNvSpPr>
          <p:nvPr/>
        </p:nvSpPr>
        <p:spPr bwMode="auto">
          <a:xfrm>
            <a:off x="6553200" y="40989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-80</a:t>
            </a:r>
          </a:p>
        </p:txBody>
      </p:sp>
      <p:sp>
        <p:nvSpPr>
          <p:cNvPr id="34844" name="Text Box 1083">
            <a:extLst>
              <a:ext uri="{FF2B5EF4-FFF2-40B4-BE49-F238E27FC236}">
                <a16:creationId xmlns:a16="http://schemas.microsoft.com/office/drawing/2014/main" id="{77AA6123-E954-1A0C-6B68-F328E36CEC17}"/>
              </a:ext>
            </a:extLst>
          </p:cNvPr>
          <p:cNvSpPr txBox="1">
            <a:spLocks noChangeArrowheads="1"/>
          </p:cNvSpPr>
          <p:nvPr/>
        </p:nvSpPr>
        <p:spPr bwMode="auto">
          <a:xfrm>
            <a:off x="6858000" y="4327525"/>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-90</a:t>
            </a:r>
          </a:p>
        </p:txBody>
      </p:sp>
      <p:sp>
        <p:nvSpPr>
          <p:cNvPr id="34845" name="Text Box 1084">
            <a:extLst>
              <a:ext uri="{FF2B5EF4-FFF2-40B4-BE49-F238E27FC236}">
                <a16:creationId xmlns:a16="http://schemas.microsoft.com/office/drawing/2014/main" id="{5A7698E6-93D1-546E-A93A-A1C47141E5CF}"/>
              </a:ext>
            </a:extLst>
          </p:cNvPr>
          <p:cNvSpPr txBox="1">
            <a:spLocks noChangeArrowheads="1"/>
          </p:cNvSpPr>
          <p:nvPr/>
        </p:nvSpPr>
        <p:spPr bwMode="auto">
          <a:xfrm>
            <a:off x="7162800" y="4572000"/>
            <a:ext cx="762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-100</a:t>
            </a:r>
          </a:p>
        </p:txBody>
      </p:sp>
      <p:sp>
        <p:nvSpPr>
          <p:cNvPr id="34846" name="Text Box 1085">
            <a:extLst>
              <a:ext uri="{FF2B5EF4-FFF2-40B4-BE49-F238E27FC236}">
                <a16:creationId xmlns:a16="http://schemas.microsoft.com/office/drawing/2014/main" id="{7BA0434E-3FA2-21A2-2DBE-F2D3CCFA8A4E}"/>
              </a:ext>
            </a:extLst>
          </p:cNvPr>
          <p:cNvSpPr txBox="1">
            <a:spLocks noChangeArrowheads="1"/>
          </p:cNvSpPr>
          <p:nvPr/>
        </p:nvSpPr>
        <p:spPr bwMode="auto">
          <a:xfrm>
            <a:off x="7239000" y="1066800"/>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Signal strength (in dB)</a:t>
            </a:r>
          </a:p>
        </p:txBody>
      </p:sp>
      <p:sp>
        <p:nvSpPr>
          <p:cNvPr id="34847" name="Line 1086">
            <a:extLst>
              <a:ext uri="{FF2B5EF4-FFF2-40B4-BE49-F238E27FC236}">
                <a16:creationId xmlns:a16="http://schemas.microsoft.com/office/drawing/2014/main" id="{15F4787E-D181-7097-8470-D226D6AB2458}"/>
              </a:ext>
            </a:extLst>
          </p:cNvPr>
          <p:cNvSpPr>
            <a:spLocks noChangeShapeType="1"/>
          </p:cNvSpPr>
          <p:nvPr/>
        </p:nvSpPr>
        <p:spPr bwMode="auto">
          <a:xfrm flipH="1">
            <a:off x="7391400" y="1616075"/>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026">
            <a:extLst>
              <a:ext uri="{FF2B5EF4-FFF2-40B4-BE49-F238E27FC236}">
                <a16:creationId xmlns:a16="http://schemas.microsoft.com/office/drawing/2014/main" id="{92D5CC67-D807-9352-B0DD-DF073D9DE460}"/>
              </a:ext>
            </a:extLst>
          </p:cNvPr>
          <p:cNvSpPr>
            <a:spLocks noGrp="1" noChangeArrowheads="1"/>
          </p:cNvSpPr>
          <p:nvPr>
            <p:ph type="title"/>
          </p:nvPr>
        </p:nvSpPr>
        <p:spPr>
          <a:xfrm>
            <a:off x="990600" y="152400"/>
            <a:ext cx="7772400" cy="762000"/>
          </a:xfrm>
        </p:spPr>
        <p:txBody>
          <a:bodyPr/>
          <a:lstStyle/>
          <a:p>
            <a:r>
              <a:rPr lang="en-US" altLang="en-US" sz="3600">
                <a:solidFill>
                  <a:schemeClr val="tx1"/>
                </a:solidFill>
                <a:latin typeface="Times New Roman" panose="02020603050405020304" pitchFamily="18" charset="0"/>
              </a:rPr>
              <a:t>Signal Strength</a:t>
            </a:r>
          </a:p>
        </p:txBody>
      </p:sp>
      <p:sp>
        <p:nvSpPr>
          <p:cNvPr id="35843" name="Slide Number Placeholder 5">
            <a:extLst>
              <a:ext uri="{FF2B5EF4-FFF2-40B4-BE49-F238E27FC236}">
                <a16:creationId xmlns:a16="http://schemas.microsoft.com/office/drawing/2014/main" id="{77842B39-E97A-8773-9E8E-7D2C5E5AD564}"/>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92A64C5-9DF1-4C6A-B069-6BF2687BC03C}" type="slidenum">
              <a:rPr lang="en-US" altLang="en-US" smtClean="0"/>
              <a:pPr/>
              <a:t>39</a:t>
            </a:fld>
            <a:endParaRPr lang="en-US" altLang="en-US"/>
          </a:p>
        </p:txBody>
      </p:sp>
      <p:sp>
        <p:nvSpPr>
          <p:cNvPr id="35844" name="Text Box 1082">
            <a:extLst>
              <a:ext uri="{FF2B5EF4-FFF2-40B4-BE49-F238E27FC236}">
                <a16:creationId xmlns:a16="http://schemas.microsoft.com/office/drawing/2014/main" id="{5011D83A-FEA6-2C3F-068B-E02D13E80F9A}"/>
              </a:ext>
            </a:extLst>
          </p:cNvPr>
          <p:cNvSpPr txBox="1">
            <a:spLocks noChangeArrowheads="1"/>
          </p:cNvSpPr>
          <p:nvPr/>
        </p:nvSpPr>
        <p:spPr bwMode="auto">
          <a:xfrm>
            <a:off x="3886200" y="5561013"/>
            <a:ext cx="5181600"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Signal strength contours indicating actual cell tiling. This happens because of terrain, presence of obstacles and signal attenuation in the atmosphere.</a:t>
            </a:r>
          </a:p>
        </p:txBody>
      </p:sp>
      <p:grpSp>
        <p:nvGrpSpPr>
          <p:cNvPr id="35845" name="Group 1083">
            <a:extLst>
              <a:ext uri="{FF2B5EF4-FFF2-40B4-BE49-F238E27FC236}">
                <a16:creationId xmlns:a16="http://schemas.microsoft.com/office/drawing/2014/main" id="{2A7B222B-D806-B661-3941-DF3E92015B66}"/>
              </a:ext>
            </a:extLst>
          </p:cNvPr>
          <p:cNvGrpSpPr>
            <a:grpSpLocks/>
          </p:cNvGrpSpPr>
          <p:nvPr/>
        </p:nvGrpSpPr>
        <p:grpSpPr bwMode="auto">
          <a:xfrm>
            <a:off x="304800" y="1066800"/>
            <a:ext cx="8534400" cy="5181600"/>
            <a:chOff x="152" y="288"/>
            <a:chExt cx="5656" cy="3304"/>
          </a:xfrm>
        </p:grpSpPr>
        <p:sp>
          <p:nvSpPr>
            <p:cNvPr id="35860" name="Freeform 1084">
              <a:extLst>
                <a:ext uri="{FF2B5EF4-FFF2-40B4-BE49-F238E27FC236}">
                  <a16:creationId xmlns:a16="http://schemas.microsoft.com/office/drawing/2014/main" id="{48745109-C015-7C3D-C161-44854DD9305F}"/>
                </a:ext>
              </a:extLst>
            </p:cNvPr>
            <p:cNvSpPr>
              <a:spLocks/>
            </p:cNvSpPr>
            <p:nvPr/>
          </p:nvSpPr>
          <p:spPr bwMode="auto">
            <a:xfrm>
              <a:off x="152" y="392"/>
              <a:ext cx="3200" cy="3200"/>
            </a:xfrm>
            <a:custGeom>
              <a:avLst/>
              <a:gdLst>
                <a:gd name="T0" fmla="*/ 1000 w 3200"/>
                <a:gd name="T1" fmla="*/ 88 h 3200"/>
                <a:gd name="T2" fmla="*/ 520 w 3200"/>
                <a:gd name="T3" fmla="*/ 184 h 3200"/>
                <a:gd name="T4" fmla="*/ 280 w 3200"/>
                <a:gd name="T5" fmla="*/ 568 h 3200"/>
                <a:gd name="T6" fmla="*/ 280 w 3200"/>
                <a:gd name="T7" fmla="*/ 1240 h 3200"/>
                <a:gd name="T8" fmla="*/ 232 w 3200"/>
                <a:gd name="T9" fmla="*/ 1672 h 3200"/>
                <a:gd name="T10" fmla="*/ 136 w 3200"/>
                <a:gd name="T11" fmla="*/ 2248 h 3200"/>
                <a:gd name="T12" fmla="*/ 184 w 3200"/>
                <a:gd name="T13" fmla="*/ 2872 h 3200"/>
                <a:gd name="T14" fmla="*/ 1240 w 3200"/>
                <a:gd name="T15" fmla="*/ 3112 h 3200"/>
                <a:gd name="T16" fmla="*/ 1960 w 3200"/>
                <a:gd name="T17" fmla="*/ 3064 h 3200"/>
                <a:gd name="T18" fmla="*/ 2824 w 3200"/>
                <a:gd name="T19" fmla="*/ 2296 h 3200"/>
                <a:gd name="T20" fmla="*/ 3112 w 3200"/>
                <a:gd name="T21" fmla="*/ 1384 h 3200"/>
                <a:gd name="T22" fmla="*/ 2296 w 3200"/>
                <a:gd name="T23" fmla="*/ 328 h 3200"/>
                <a:gd name="T24" fmla="*/ 1864 w 3200"/>
                <a:gd name="T25" fmla="*/ 40 h 3200"/>
                <a:gd name="T26" fmla="*/ 1000 w 3200"/>
                <a:gd name="T27" fmla="*/ 88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1" name="Freeform 1085">
              <a:extLst>
                <a:ext uri="{FF2B5EF4-FFF2-40B4-BE49-F238E27FC236}">
                  <a16:creationId xmlns:a16="http://schemas.microsoft.com/office/drawing/2014/main" id="{387821E3-6999-4D1A-E3E8-6E8C72DC6124}"/>
                </a:ext>
              </a:extLst>
            </p:cNvPr>
            <p:cNvSpPr>
              <a:spLocks/>
            </p:cNvSpPr>
            <p:nvPr/>
          </p:nvSpPr>
          <p:spPr bwMode="auto">
            <a:xfrm>
              <a:off x="480" y="624"/>
              <a:ext cx="2688" cy="2640"/>
            </a:xfrm>
            <a:custGeom>
              <a:avLst/>
              <a:gdLst>
                <a:gd name="T0" fmla="*/ 295 w 3200"/>
                <a:gd name="T1" fmla="*/ 22 h 3200"/>
                <a:gd name="T2" fmla="*/ 154 w 3200"/>
                <a:gd name="T3" fmla="*/ 48 h 3200"/>
                <a:gd name="T4" fmla="*/ 82 w 3200"/>
                <a:gd name="T5" fmla="*/ 148 h 3200"/>
                <a:gd name="T6" fmla="*/ 82 w 3200"/>
                <a:gd name="T7" fmla="*/ 323 h 3200"/>
                <a:gd name="T8" fmla="*/ 68 w 3200"/>
                <a:gd name="T9" fmla="*/ 435 h 3200"/>
                <a:gd name="T10" fmla="*/ 40 w 3200"/>
                <a:gd name="T11" fmla="*/ 585 h 3200"/>
                <a:gd name="T12" fmla="*/ 55 w 3200"/>
                <a:gd name="T13" fmla="*/ 747 h 3200"/>
                <a:gd name="T14" fmla="*/ 365 w 3200"/>
                <a:gd name="T15" fmla="*/ 809 h 3200"/>
                <a:gd name="T16" fmla="*/ 579 w 3200"/>
                <a:gd name="T17" fmla="*/ 798 h 3200"/>
                <a:gd name="T18" fmla="*/ 832 w 3200"/>
                <a:gd name="T19" fmla="*/ 597 h 3200"/>
                <a:gd name="T20" fmla="*/ 919 w 3200"/>
                <a:gd name="T21" fmla="*/ 360 h 3200"/>
                <a:gd name="T22" fmla="*/ 677 w 3200"/>
                <a:gd name="T23" fmla="*/ 86 h 3200"/>
                <a:gd name="T24" fmla="*/ 550 w 3200"/>
                <a:gd name="T25" fmla="*/ 10 h 3200"/>
                <a:gd name="T26" fmla="*/ 295 w 3200"/>
                <a:gd name="T27" fmla="*/ 22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2" name="Freeform 1086">
              <a:extLst>
                <a:ext uri="{FF2B5EF4-FFF2-40B4-BE49-F238E27FC236}">
                  <a16:creationId xmlns:a16="http://schemas.microsoft.com/office/drawing/2014/main" id="{EF175C2E-E4EA-3356-328A-6544F425205D}"/>
                </a:ext>
              </a:extLst>
            </p:cNvPr>
            <p:cNvSpPr>
              <a:spLocks/>
            </p:cNvSpPr>
            <p:nvPr/>
          </p:nvSpPr>
          <p:spPr bwMode="auto">
            <a:xfrm>
              <a:off x="768" y="768"/>
              <a:ext cx="2112" cy="2304"/>
            </a:xfrm>
            <a:custGeom>
              <a:avLst/>
              <a:gdLst>
                <a:gd name="T0" fmla="*/ 55 w 3200"/>
                <a:gd name="T1" fmla="*/ 9 h 3200"/>
                <a:gd name="T2" fmla="*/ 28 w 3200"/>
                <a:gd name="T3" fmla="*/ 18 h 3200"/>
                <a:gd name="T4" fmla="*/ 15 w 3200"/>
                <a:gd name="T5" fmla="*/ 57 h 3200"/>
                <a:gd name="T6" fmla="*/ 15 w 3200"/>
                <a:gd name="T7" fmla="*/ 125 h 3200"/>
                <a:gd name="T8" fmla="*/ 13 w 3200"/>
                <a:gd name="T9" fmla="*/ 168 h 3200"/>
                <a:gd name="T10" fmla="*/ 7 w 3200"/>
                <a:gd name="T11" fmla="*/ 226 h 3200"/>
                <a:gd name="T12" fmla="*/ 10 w 3200"/>
                <a:gd name="T13" fmla="*/ 288 h 3200"/>
                <a:gd name="T14" fmla="*/ 67 w 3200"/>
                <a:gd name="T15" fmla="*/ 312 h 3200"/>
                <a:gd name="T16" fmla="*/ 107 w 3200"/>
                <a:gd name="T17" fmla="*/ 307 h 3200"/>
                <a:gd name="T18" fmla="*/ 154 w 3200"/>
                <a:gd name="T19" fmla="*/ 230 h 3200"/>
                <a:gd name="T20" fmla="*/ 170 w 3200"/>
                <a:gd name="T21" fmla="*/ 139 h 3200"/>
                <a:gd name="T22" fmla="*/ 125 w 3200"/>
                <a:gd name="T23" fmla="*/ 32 h 3200"/>
                <a:gd name="T24" fmla="*/ 102 w 3200"/>
                <a:gd name="T25" fmla="*/ 4 h 3200"/>
                <a:gd name="T26" fmla="*/ 55 w 3200"/>
                <a:gd name="T27" fmla="*/ 9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3" name="Freeform 1087">
              <a:extLst>
                <a:ext uri="{FF2B5EF4-FFF2-40B4-BE49-F238E27FC236}">
                  <a16:creationId xmlns:a16="http://schemas.microsoft.com/office/drawing/2014/main" id="{E4980282-A55C-38B5-E5C5-C1F7D486010A}"/>
                </a:ext>
              </a:extLst>
            </p:cNvPr>
            <p:cNvSpPr>
              <a:spLocks/>
            </p:cNvSpPr>
            <p:nvPr/>
          </p:nvSpPr>
          <p:spPr bwMode="auto">
            <a:xfrm>
              <a:off x="960" y="1056"/>
              <a:ext cx="1632" cy="1728"/>
            </a:xfrm>
            <a:custGeom>
              <a:avLst/>
              <a:gdLst>
                <a:gd name="T0" fmla="*/ 9 w 3200"/>
                <a:gd name="T1" fmla="*/ 1 h 3200"/>
                <a:gd name="T2" fmla="*/ 5 w 3200"/>
                <a:gd name="T3" fmla="*/ 3 h 3200"/>
                <a:gd name="T4" fmla="*/ 3 w 3200"/>
                <a:gd name="T5" fmla="*/ 8 h 3200"/>
                <a:gd name="T6" fmla="*/ 3 w 3200"/>
                <a:gd name="T7" fmla="*/ 17 h 3200"/>
                <a:gd name="T8" fmla="*/ 2 w 3200"/>
                <a:gd name="T9" fmla="*/ 23 h 3200"/>
                <a:gd name="T10" fmla="*/ 2 w 3200"/>
                <a:gd name="T11" fmla="*/ 30 h 3200"/>
                <a:gd name="T12" fmla="*/ 2 w 3200"/>
                <a:gd name="T13" fmla="*/ 38 h 3200"/>
                <a:gd name="T14" fmla="*/ 11 w 3200"/>
                <a:gd name="T15" fmla="*/ 42 h 3200"/>
                <a:gd name="T16" fmla="*/ 18 w 3200"/>
                <a:gd name="T17" fmla="*/ 41 h 3200"/>
                <a:gd name="T18" fmla="*/ 25 w 3200"/>
                <a:gd name="T19" fmla="*/ 31 h 3200"/>
                <a:gd name="T20" fmla="*/ 28 w 3200"/>
                <a:gd name="T21" fmla="*/ 19 h 3200"/>
                <a:gd name="T22" fmla="*/ 20 w 3200"/>
                <a:gd name="T23" fmla="*/ 4 h 3200"/>
                <a:gd name="T24" fmla="*/ 17 w 3200"/>
                <a:gd name="T25" fmla="*/ 1 h 3200"/>
                <a:gd name="T26" fmla="*/ 9 w 3200"/>
                <a:gd name="T27" fmla="*/ 1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4" name="Freeform 1088">
              <a:extLst>
                <a:ext uri="{FF2B5EF4-FFF2-40B4-BE49-F238E27FC236}">
                  <a16:creationId xmlns:a16="http://schemas.microsoft.com/office/drawing/2014/main" id="{6248C8F8-94C3-E71C-6A12-3047C0BBA1D2}"/>
                </a:ext>
              </a:extLst>
            </p:cNvPr>
            <p:cNvSpPr>
              <a:spLocks/>
            </p:cNvSpPr>
            <p:nvPr/>
          </p:nvSpPr>
          <p:spPr bwMode="auto">
            <a:xfrm>
              <a:off x="1152" y="1344"/>
              <a:ext cx="1152" cy="1104"/>
            </a:xfrm>
            <a:custGeom>
              <a:avLst/>
              <a:gdLst>
                <a:gd name="T0" fmla="*/ 1 w 3200"/>
                <a:gd name="T1" fmla="*/ 0 h 3200"/>
                <a:gd name="T2" fmla="*/ 0 w 3200"/>
                <a:gd name="T3" fmla="*/ 0 h 3200"/>
                <a:gd name="T4" fmla="*/ 0 w 3200"/>
                <a:gd name="T5" fmla="*/ 0 h 3200"/>
                <a:gd name="T6" fmla="*/ 0 w 3200"/>
                <a:gd name="T7" fmla="*/ 1 h 3200"/>
                <a:gd name="T8" fmla="*/ 0 w 3200"/>
                <a:gd name="T9" fmla="*/ 1 h 3200"/>
                <a:gd name="T10" fmla="*/ 0 w 3200"/>
                <a:gd name="T11" fmla="*/ 1 h 3200"/>
                <a:gd name="T12" fmla="*/ 0 w 3200"/>
                <a:gd name="T13" fmla="*/ 2 h 3200"/>
                <a:gd name="T14" fmla="*/ 1 w 3200"/>
                <a:gd name="T15" fmla="*/ 2 h 3200"/>
                <a:gd name="T16" fmla="*/ 1 w 3200"/>
                <a:gd name="T17" fmla="*/ 2 h 3200"/>
                <a:gd name="T18" fmla="*/ 2 w 3200"/>
                <a:gd name="T19" fmla="*/ 1 h 3200"/>
                <a:gd name="T20" fmla="*/ 3 w 3200"/>
                <a:gd name="T21" fmla="*/ 1 h 3200"/>
                <a:gd name="T22" fmla="*/ 2 w 3200"/>
                <a:gd name="T23" fmla="*/ 0 h 3200"/>
                <a:gd name="T24" fmla="*/ 1 w 3200"/>
                <a:gd name="T25" fmla="*/ 0 h 3200"/>
                <a:gd name="T26" fmla="*/ 1 w 3200"/>
                <a:gd name="T27" fmla="*/ 0 h 320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200"/>
                <a:gd name="T43" fmla="*/ 0 h 3200"/>
                <a:gd name="T44" fmla="*/ 3200 w 3200"/>
                <a:gd name="T45" fmla="*/ 3200 h 320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200" h="3200">
                  <a:moveTo>
                    <a:pt x="1000" y="88"/>
                  </a:moveTo>
                  <a:cubicBezTo>
                    <a:pt x="776" y="112"/>
                    <a:pt x="640" y="104"/>
                    <a:pt x="520" y="184"/>
                  </a:cubicBezTo>
                  <a:cubicBezTo>
                    <a:pt x="400" y="264"/>
                    <a:pt x="320" y="392"/>
                    <a:pt x="280" y="568"/>
                  </a:cubicBezTo>
                  <a:cubicBezTo>
                    <a:pt x="240" y="744"/>
                    <a:pt x="288" y="1056"/>
                    <a:pt x="280" y="1240"/>
                  </a:cubicBezTo>
                  <a:cubicBezTo>
                    <a:pt x="272" y="1424"/>
                    <a:pt x="256" y="1504"/>
                    <a:pt x="232" y="1672"/>
                  </a:cubicBezTo>
                  <a:cubicBezTo>
                    <a:pt x="208" y="1840"/>
                    <a:pt x="144" y="2048"/>
                    <a:pt x="136" y="2248"/>
                  </a:cubicBezTo>
                  <a:cubicBezTo>
                    <a:pt x="128" y="2448"/>
                    <a:pt x="0" y="2728"/>
                    <a:pt x="184" y="2872"/>
                  </a:cubicBezTo>
                  <a:cubicBezTo>
                    <a:pt x="368" y="3016"/>
                    <a:pt x="944" y="3080"/>
                    <a:pt x="1240" y="3112"/>
                  </a:cubicBezTo>
                  <a:cubicBezTo>
                    <a:pt x="1536" y="3144"/>
                    <a:pt x="1696" y="3200"/>
                    <a:pt x="1960" y="3064"/>
                  </a:cubicBezTo>
                  <a:cubicBezTo>
                    <a:pt x="2224" y="2928"/>
                    <a:pt x="2632" y="2576"/>
                    <a:pt x="2824" y="2296"/>
                  </a:cubicBezTo>
                  <a:cubicBezTo>
                    <a:pt x="3016" y="2016"/>
                    <a:pt x="3200" y="1712"/>
                    <a:pt x="3112" y="1384"/>
                  </a:cubicBezTo>
                  <a:cubicBezTo>
                    <a:pt x="3024" y="1056"/>
                    <a:pt x="2504" y="552"/>
                    <a:pt x="2296" y="328"/>
                  </a:cubicBezTo>
                  <a:cubicBezTo>
                    <a:pt x="2088" y="104"/>
                    <a:pt x="2080" y="80"/>
                    <a:pt x="1864" y="40"/>
                  </a:cubicBezTo>
                  <a:cubicBezTo>
                    <a:pt x="1648" y="0"/>
                    <a:pt x="1224" y="64"/>
                    <a:pt x="1000" y="88"/>
                  </a:cubicBezTo>
                  <a:close/>
                </a:path>
              </a:pathLst>
            </a:cu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5" name="AutoShape 1089">
              <a:extLst>
                <a:ext uri="{FF2B5EF4-FFF2-40B4-BE49-F238E27FC236}">
                  <a16:creationId xmlns:a16="http://schemas.microsoft.com/office/drawing/2014/main" id="{409486E9-9F54-022F-4845-9A7042EF9721}"/>
                </a:ext>
              </a:extLst>
            </p:cNvPr>
            <p:cNvSpPr>
              <a:spLocks noChangeArrowheads="1"/>
            </p:cNvSpPr>
            <p:nvPr/>
          </p:nvSpPr>
          <p:spPr bwMode="auto">
            <a:xfrm>
              <a:off x="1632" y="1776"/>
              <a:ext cx="96" cy="96"/>
            </a:xfrm>
            <a:prstGeom prst="flowChartConnector">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5866" name="Freeform 1090">
              <a:extLst>
                <a:ext uri="{FF2B5EF4-FFF2-40B4-BE49-F238E27FC236}">
                  <a16:creationId xmlns:a16="http://schemas.microsoft.com/office/drawing/2014/main" id="{24BF101F-B542-A620-BD02-D7627B2666BB}"/>
                </a:ext>
              </a:extLst>
            </p:cNvPr>
            <p:cNvSpPr>
              <a:spLocks/>
            </p:cNvSpPr>
            <p:nvPr/>
          </p:nvSpPr>
          <p:spPr bwMode="auto">
            <a:xfrm>
              <a:off x="3648" y="1344"/>
              <a:ext cx="1056" cy="768"/>
            </a:xfrm>
            <a:custGeom>
              <a:avLst/>
              <a:gdLst>
                <a:gd name="T0" fmla="*/ 0 w 3552"/>
                <a:gd name="T1" fmla="*/ 0 h 2040"/>
                <a:gd name="T2" fmla="*/ 0 w 3552"/>
                <a:gd name="T3" fmla="*/ 0 h 2040"/>
                <a:gd name="T4" fmla="*/ 0 w 3552"/>
                <a:gd name="T5" fmla="*/ 0 h 2040"/>
                <a:gd name="T6" fmla="*/ 0 w 3552"/>
                <a:gd name="T7" fmla="*/ 0 h 2040"/>
                <a:gd name="T8" fmla="*/ 0 w 3552"/>
                <a:gd name="T9" fmla="*/ 1 h 2040"/>
                <a:gd name="T10" fmla="*/ 0 w 3552"/>
                <a:gd name="T11" fmla="*/ 1 h 2040"/>
                <a:gd name="T12" fmla="*/ 0 w 3552"/>
                <a:gd name="T13" fmla="*/ 1 h 2040"/>
                <a:gd name="T14" fmla="*/ 0 w 3552"/>
                <a:gd name="T15" fmla="*/ 1 h 2040"/>
                <a:gd name="T16" fmla="*/ 0 w 3552"/>
                <a:gd name="T17" fmla="*/ 2 h 2040"/>
                <a:gd name="T18" fmla="*/ 0 w 3552"/>
                <a:gd name="T19" fmla="*/ 2 h 2040"/>
                <a:gd name="T20" fmla="*/ 0 w 3552"/>
                <a:gd name="T21" fmla="*/ 2 h 2040"/>
                <a:gd name="T22" fmla="*/ 0 w 3552"/>
                <a:gd name="T23" fmla="*/ 2 h 2040"/>
                <a:gd name="T24" fmla="*/ 0 w 3552"/>
                <a:gd name="T25" fmla="*/ 2 h 2040"/>
                <a:gd name="T26" fmla="*/ 1 w 3552"/>
                <a:gd name="T27" fmla="*/ 2 h 2040"/>
                <a:gd name="T28" fmla="*/ 1 w 3552"/>
                <a:gd name="T29" fmla="*/ 2 h 2040"/>
                <a:gd name="T30" fmla="*/ 1 w 3552"/>
                <a:gd name="T31" fmla="*/ 2 h 2040"/>
                <a:gd name="T32" fmla="*/ 1 w 3552"/>
                <a:gd name="T33" fmla="*/ 2 h 2040"/>
                <a:gd name="T34" fmla="*/ 1 w 3552"/>
                <a:gd name="T35" fmla="*/ 1 h 2040"/>
                <a:gd name="T36" fmla="*/ 1 w 3552"/>
                <a:gd name="T37" fmla="*/ 0 h 2040"/>
                <a:gd name="T38" fmla="*/ 0 w 3552"/>
                <a:gd name="T39" fmla="*/ 0 h 204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552"/>
                <a:gd name="T61" fmla="*/ 0 h 2040"/>
                <a:gd name="T62" fmla="*/ 3552 w 3552"/>
                <a:gd name="T63" fmla="*/ 2040 h 204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552" h="2040">
                  <a:moveTo>
                    <a:pt x="1656" y="72"/>
                  </a:moveTo>
                  <a:cubicBezTo>
                    <a:pt x="1480" y="72"/>
                    <a:pt x="1488" y="80"/>
                    <a:pt x="1416" y="120"/>
                  </a:cubicBezTo>
                  <a:cubicBezTo>
                    <a:pt x="1344" y="160"/>
                    <a:pt x="1264" y="256"/>
                    <a:pt x="1224" y="312"/>
                  </a:cubicBezTo>
                  <a:cubicBezTo>
                    <a:pt x="1184" y="368"/>
                    <a:pt x="1200" y="408"/>
                    <a:pt x="1176" y="456"/>
                  </a:cubicBezTo>
                  <a:cubicBezTo>
                    <a:pt x="1152" y="504"/>
                    <a:pt x="1144" y="536"/>
                    <a:pt x="1080" y="600"/>
                  </a:cubicBezTo>
                  <a:cubicBezTo>
                    <a:pt x="1016" y="664"/>
                    <a:pt x="880" y="776"/>
                    <a:pt x="792" y="840"/>
                  </a:cubicBezTo>
                  <a:cubicBezTo>
                    <a:pt x="704" y="904"/>
                    <a:pt x="632" y="920"/>
                    <a:pt x="552" y="984"/>
                  </a:cubicBezTo>
                  <a:cubicBezTo>
                    <a:pt x="472" y="1048"/>
                    <a:pt x="376" y="1168"/>
                    <a:pt x="312" y="1224"/>
                  </a:cubicBezTo>
                  <a:cubicBezTo>
                    <a:pt x="248" y="1280"/>
                    <a:pt x="216" y="1240"/>
                    <a:pt x="168" y="1320"/>
                  </a:cubicBezTo>
                  <a:cubicBezTo>
                    <a:pt x="120" y="1400"/>
                    <a:pt x="0" y="1616"/>
                    <a:pt x="24" y="1704"/>
                  </a:cubicBezTo>
                  <a:cubicBezTo>
                    <a:pt x="48" y="1792"/>
                    <a:pt x="144" y="1832"/>
                    <a:pt x="312" y="1848"/>
                  </a:cubicBezTo>
                  <a:cubicBezTo>
                    <a:pt x="480" y="1864"/>
                    <a:pt x="776" y="1792"/>
                    <a:pt x="1032" y="1800"/>
                  </a:cubicBezTo>
                  <a:cubicBezTo>
                    <a:pt x="1288" y="1808"/>
                    <a:pt x="1576" y="1880"/>
                    <a:pt x="1848" y="1896"/>
                  </a:cubicBezTo>
                  <a:cubicBezTo>
                    <a:pt x="2120" y="1912"/>
                    <a:pt x="2448" y="1872"/>
                    <a:pt x="2664" y="1896"/>
                  </a:cubicBezTo>
                  <a:cubicBezTo>
                    <a:pt x="2880" y="1920"/>
                    <a:pt x="3008" y="2040"/>
                    <a:pt x="3144" y="2040"/>
                  </a:cubicBezTo>
                  <a:cubicBezTo>
                    <a:pt x="3280" y="2040"/>
                    <a:pt x="3424" y="2024"/>
                    <a:pt x="3480" y="1896"/>
                  </a:cubicBezTo>
                  <a:cubicBezTo>
                    <a:pt x="3536" y="1768"/>
                    <a:pt x="3552" y="1456"/>
                    <a:pt x="3480" y="1272"/>
                  </a:cubicBezTo>
                  <a:cubicBezTo>
                    <a:pt x="3408" y="1088"/>
                    <a:pt x="3216" y="984"/>
                    <a:pt x="3048" y="792"/>
                  </a:cubicBezTo>
                  <a:cubicBezTo>
                    <a:pt x="2880" y="600"/>
                    <a:pt x="2704" y="240"/>
                    <a:pt x="2472" y="120"/>
                  </a:cubicBezTo>
                  <a:cubicBezTo>
                    <a:pt x="2240" y="0"/>
                    <a:pt x="1832" y="72"/>
                    <a:pt x="1656" y="72"/>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7" name="AutoShape 1091">
              <a:extLst>
                <a:ext uri="{FF2B5EF4-FFF2-40B4-BE49-F238E27FC236}">
                  <a16:creationId xmlns:a16="http://schemas.microsoft.com/office/drawing/2014/main" id="{7FB77714-13B9-87EA-ABDC-F48EBAA8FD37}"/>
                </a:ext>
              </a:extLst>
            </p:cNvPr>
            <p:cNvSpPr>
              <a:spLocks noChangeArrowheads="1"/>
            </p:cNvSpPr>
            <p:nvPr/>
          </p:nvSpPr>
          <p:spPr bwMode="auto">
            <a:xfrm>
              <a:off x="4176" y="1680"/>
              <a:ext cx="96" cy="96"/>
            </a:xfrm>
            <a:prstGeom prst="flowChartConnector">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35868" name="Freeform 1092">
              <a:extLst>
                <a:ext uri="{FF2B5EF4-FFF2-40B4-BE49-F238E27FC236}">
                  <a16:creationId xmlns:a16="http://schemas.microsoft.com/office/drawing/2014/main" id="{A87C65E1-E0E6-3BFF-8E4B-7B7555D15C0A}"/>
                </a:ext>
              </a:extLst>
            </p:cNvPr>
            <p:cNvSpPr>
              <a:spLocks/>
            </p:cNvSpPr>
            <p:nvPr/>
          </p:nvSpPr>
          <p:spPr bwMode="auto">
            <a:xfrm>
              <a:off x="3240" y="1040"/>
              <a:ext cx="1928" cy="1264"/>
            </a:xfrm>
            <a:custGeom>
              <a:avLst/>
              <a:gdLst>
                <a:gd name="T0" fmla="*/ 120 w 1928"/>
                <a:gd name="T1" fmla="*/ 1120 h 1264"/>
                <a:gd name="T2" fmla="*/ 504 w 1928"/>
                <a:gd name="T3" fmla="*/ 1072 h 1264"/>
                <a:gd name="T4" fmla="*/ 1272 w 1928"/>
                <a:gd name="T5" fmla="*/ 1168 h 1264"/>
                <a:gd name="T6" fmla="*/ 1848 w 1928"/>
                <a:gd name="T7" fmla="*/ 1168 h 1264"/>
                <a:gd name="T8" fmla="*/ 1752 w 1928"/>
                <a:gd name="T9" fmla="*/ 592 h 1264"/>
                <a:gd name="T10" fmla="*/ 1656 w 1928"/>
                <a:gd name="T11" fmla="*/ 352 h 1264"/>
                <a:gd name="T12" fmla="*/ 1272 w 1928"/>
                <a:gd name="T13" fmla="*/ 64 h 1264"/>
                <a:gd name="T14" fmla="*/ 648 w 1928"/>
                <a:gd name="T15" fmla="*/ 64 h 1264"/>
                <a:gd name="T16" fmla="*/ 264 w 1928"/>
                <a:gd name="T17" fmla="*/ 448 h 1264"/>
                <a:gd name="T18" fmla="*/ 24 w 1928"/>
                <a:gd name="T19" fmla="*/ 832 h 1264"/>
                <a:gd name="T20" fmla="*/ 120 w 1928"/>
                <a:gd name="T21" fmla="*/ 1120 h 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1264"/>
                <a:gd name="T35" fmla="*/ 1928 w 1928"/>
                <a:gd name="T36" fmla="*/ 1264 h 1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1264">
                  <a:moveTo>
                    <a:pt x="120" y="1120"/>
                  </a:moveTo>
                  <a:cubicBezTo>
                    <a:pt x="200" y="1160"/>
                    <a:pt x="312" y="1064"/>
                    <a:pt x="504" y="1072"/>
                  </a:cubicBezTo>
                  <a:cubicBezTo>
                    <a:pt x="696" y="1080"/>
                    <a:pt x="1048" y="1152"/>
                    <a:pt x="1272" y="1168"/>
                  </a:cubicBezTo>
                  <a:cubicBezTo>
                    <a:pt x="1496" y="1184"/>
                    <a:pt x="1768" y="1264"/>
                    <a:pt x="1848" y="1168"/>
                  </a:cubicBezTo>
                  <a:cubicBezTo>
                    <a:pt x="1928" y="1072"/>
                    <a:pt x="1784" y="728"/>
                    <a:pt x="1752" y="592"/>
                  </a:cubicBezTo>
                  <a:cubicBezTo>
                    <a:pt x="1720" y="456"/>
                    <a:pt x="1736" y="440"/>
                    <a:pt x="1656" y="352"/>
                  </a:cubicBezTo>
                  <a:cubicBezTo>
                    <a:pt x="1576" y="264"/>
                    <a:pt x="1440" y="112"/>
                    <a:pt x="1272" y="64"/>
                  </a:cubicBezTo>
                  <a:cubicBezTo>
                    <a:pt x="1104" y="16"/>
                    <a:pt x="816" y="0"/>
                    <a:pt x="648" y="64"/>
                  </a:cubicBezTo>
                  <a:cubicBezTo>
                    <a:pt x="480" y="128"/>
                    <a:pt x="368" y="320"/>
                    <a:pt x="264" y="448"/>
                  </a:cubicBezTo>
                  <a:cubicBezTo>
                    <a:pt x="160" y="576"/>
                    <a:pt x="48" y="720"/>
                    <a:pt x="24" y="832"/>
                  </a:cubicBezTo>
                  <a:cubicBezTo>
                    <a:pt x="0" y="944"/>
                    <a:pt x="40" y="1080"/>
                    <a:pt x="120" y="1120"/>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69" name="Freeform 1093">
              <a:extLst>
                <a:ext uri="{FF2B5EF4-FFF2-40B4-BE49-F238E27FC236}">
                  <a16:creationId xmlns:a16="http://schemas.microsoft.com/office/drawing/2014/main" id="{62A9F0E6-D937-A2A8-D61B-E26081ACF281}"/>
                </a:ext>
              </a:extLst>
            </p:cNvPr>
            <p:cNvSpPr>
              <a:spLocks/>
            </p:cNvSpPr>
            <p:nvPr/>
          </p:nvSpPr>
          <p:spPr bwMode="auto">
            <a:xfrm>
              <a:off x="2928" y="672"/>
              <a:ext cx="2448" cy="1920"/>
            </a:xfrm>
            <a:custGeom>
              <a:avLst/>
              <a:gdLst>
                <a:gd name="T0" fmla="*/ 637 w 1928"/>
                <a:gd name="T1" fmla="*/ 20895 h 1264"/>
                <a:gd name="T2" fmla="*/ 2682 w 1928"/>
                <a:gd name="T3" fmla="*/ 19996 h 1264"/>
                <a:gd name="T4" fmla="*/ 6768 w 1928"/>
                <a:gd name="T5" fmla="*/ 21797 h 1264"/>
                <a:gd name="T6" fmla="*/ 9829 w 1928"/>
                <a:gd name="T7" fmla="*/ 21797 h 1264"/>
                <a:gd name="T8" fmla="*/ 9321 w 1928"/>
                <a:gd name="T9" fmla="*/ 11048 h 1264"/>
                <a:gd name="T10" fmla="*/ 8811 w 1928"/>
                <a:gd name="T11" fmla="*/ 6576 h 1264"/>
                <a:gd name="T12" fmla="*/ 6768 w 1928"/>
                <a:gd name="T13" fmla="*/ 1188 h 1264"/>
                <a:gd name="T14" fmla="*/ 3449 w 1928"/>
                <a:gd name="T15" fmla="*/ 1188 h 1264"/>
                <a:gd name="T16" fmla="*/ 1404 w 1928"/>
                <a:gd name="T17" fmla="*/ 8362 h 1264"/>
                <a:gd name="T18" fmla="*/ 124 w 1928"/>
                <a:gd name="T19" fmla="*/ 15524 h 1264"/>
                <a:gd name="T20" fmla="*/ 637 w 1928"/>
                <a:gd name="T21" fmla="*/ 20895 h 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1264"/>
                <a:gd name="T35" fmla="*/ 1928 w 1928"/>
                <a:gd name="T36" fmla="*/ 1264 h 1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1264">
                  <a:moveTo>
                    <a:pt x="120" y="1120"/>
                  </a:moveTo>
                  <a:cubicBezTo>
                    <a:pt x="200" y="1160"/>
                    <a:pt x="312" y="1064"/>
                    <a:pt x="504" y="1072"/>
                  </a:cubicBezTo>
                  <a:cubicBezTo>
                    <a:pt x="696" y="1080"/>
                    <a:pt x="1048" y="1152"/>
                    <a:pt x="1272" y="1168"/>
                  </a:cubicBezTo>
                  <a:cubicBezTo>
                    <a:pt x="1496" y="1184"/>
                    <a:pt x="1768" y="1264"/>
                    <a:pt x="1848" y="1168"/>
                  </a:cubicBezTo>
                  <a:cubicBezTo>
                    <a:pt x="1928" y="1072"/>
                    <a:pt x="1784" y="728"/>
                    <a:pt x="1752" y="592"/>
                  </a:cubicBezTo>
                  <a:cubicBezTo>
                    <a:pt x="1720" y="456"/>
                    <a:pt x="1736" y="440"/>
                    <a:pt x="1656" y="352"/>
                  </a:cubicBezTo>
                  <a:cubicBezTo>
                    <a:pt x="1576" y="264"/>
                    <a:pt x="1440" y="112"/>
                    <a:pt x="1272" y="64"/>
                  </a:cubicBezTo>
                  <a:cubicBezTo>
                    <a:pt x="1104" y="16"/>
                    <a:pt x="816" y="0"/>
                    <a:pt x="648" y="64"/>
                  </a:cubicBezTo>
                  <a:cubicBezTo>
                    <a:pt x="480" y="128"/>
                    <a:pt x="368" y="320"/>
                    <a:pt x="264" y="448"/>
                  </a:cubicBezTo>
                  <a:cubicBezTo>
                    <a:pt x="160" y="576"/>
                    <a:pt x="48" y="720"/>
                    <a:pt x="24" y="832"/>
                  </a:cubicBezTo>
                  <a:cubicBezTo>
                    <a:pt x="0" y="944"/>
                    <a:pt x="40" y="1080"/>
                    <a:pt x="120" y="1120"/>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0" name="Freeform 1094">
              <a:extLst>
                <a:ext uri="{FF2B5EF4-FFF2-40B4-BE49-F238E27FC236}">
                  <a16:creationId xmlns:a16="http://schemas.microsoft.com/office/drawing/2014/main" id="{3BDE2CF4-A90D-4200-B89E-BA030EF5339B}"/>
                </a:ext>
              </a:extLst>
            </p:cNvPr>
            <p:cNvSpPr>
              <a:spLocks/>
            </p:cNvSpPr>
            <p:nvPr/>
          </p:nvSpPr>
          <p:spPr bwMode="auto">
            <a:xfrm>
              <a:off x="2592" y="528"/>
              <a:ext cx="3024" cy="2352"/>
            </a:xfrm>
            <a:custGeom>
              <a:avLst/>
              <a:gdLst>
                <a:gd name="T0" fmla="*/ 2801 w 1928"/>
                <a:gd name="T1" fmla="*/ 86505 h 1264"/>
                <a:gd name="T2" fmla="*/ 11776 w 1928"/>
                <a:gd name="T3" fmla="*/ 82800 h 1264"/>
                <a:gd name="T4" fmla="*/ 29704 w 1928"/>
                <a:gd name="T5" fmla="*/ 90185 h 1264"/>
                <a:gd name="T6" fmla="*/ 43163 w 1928"/>
                <a:gd name="T7" fmla="*/ 90185 h 1264"/>
                <a:gd name="T8" fmla="*/ 40912 w 1928"/>
                <a:gd name="T9" fmla="*/ 45749 h 1264"/>
                <a:gd name="T10" fmla="*/ 38658 w 1928"/>
                <a:gd name="T11" fmla="*/ 27188 h 1264"/>
                <a:gd name="T12" fmla="*/ 29704 w 1928"/>
                <a:gd name="T13" fmla="*/ 4927 h 1264"/>
                <a:gd name="T14" fmla="*/ 15129 w 1928"/>
                <a:gd name="T15" fmla="*/ 4927 h 1264"/>
                <a:gd name="T16" fmla="*/ 6162 w 1928"/>
                <a:gd name="T17" fmla="*/ 34625 h 1264"/>
                <a:gd name="T18" fmla="*/ 568 w 1928"/>
                <a:gd name="T19" fmla="*/ 64245 h 1264"/>
                <a:gd name="T20" fmla="*/ 2801 w 1928"/>
                <a:gd name="T21" fmla="*/ 86505 h 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1264"/>
                <a:gd name="T35" fmla="*/ 1928 w 1928"/>
                <a:gd name="T36" fmla="*/ 1264 h 1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1264">
                  <a:moveTo>
                    <a:pt x="120" y="1120"/>
                  </a:moveTo>
                  <a:cubicBezTo>
                    <a:pt x="200" y="1160"/>
                    <a:pt x="312" y="1064"/>
                    <a:pt x="504" y="1072"/>
                  </a:cubicBezTo>
                  <a:cubicBezTo>
                    <a:pt x="696" y="1080"/>
                    <a:pt x="1048" y="1152"/>
                    <a:pt x="1272" y="1168"/>
                  </a:cubicBezTo>
                  <a:cubicBezTo>
                    <a:pt x="1496" y="1184"/>
                    <a:pt x="1768" y="1264"/>
                    <a:pt x="1848" y="1168"/>
                  </a:cubicBezTo>
                  <a:cubicBezTo>
                    <a:pt x="1928" y="1072"/>
                    <a:pt x="1784" y="728"/>
                    <a:pt x="1752" y="592"/>
                  </a:cubicBezTo>
                  <a:cubicBezTo>
                    <a:pt x="1720" y="456"/>
                    <a:pt x="1736" y="440"/>
                    <a:pt x="1656" y="352"/>
                  </a:cubicBezTo>
                  <a:cubicBezTo>
                    <a:pt x="1576" y="264"/>
                    <a:pt x="1440" y="112"/>
                    <a:pt x="1272" y="64"/>
                  </a:cubicBezTo>
                  <a:cubicBezTo>
                    <a:pt x="1104" y="16"/>
                    <a:pt x="816" y="0"/>
                    <a:pt x="648" y="64"/>
                  </a:cubicBezTo>
                  <a:cubicBezTo>
                    <a:pt x="480" y="128"/>
                    <a:pt x="368" y="320"/>
                    <a:pt x="264" y="448"/>
                  </a:cubicBezTo>
                  <a:cubicBezTo>
                    <a:pt x="160" y="576"/>
                    <a:pt x="48" y="720"/>
                    <a:pt x="24" y="832"/>
                  </a:cubicBezTo>
                  <a:cubicBezTo>
                    <a:pt x="0" y="944"/>
                    <a:pt x="40" y="1080"/>
                    <a:pt x="120" y="1120"/>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sp>
          <p:nvSpPr>
            <p:cNvPr id="35871" name="Freeform 1095">
              <a:extLst>
                <a:ext uri="{FF2B5EF4-FFF2-40B4-BE49-F238E27FC236}">
                  <a16:creationId xmlns:a16="http://schemas.microsoft.com/office/drawing/2014/main" id="{927C3C89-BADE-6ACF-2267-FBBF55D84D77}"/>
                </a:ext>
              </a:extLst>
            </p:cNvPr>
            <p:cNvSpPr>
              <a:spLocks/>
            </p:cNvSpPr>
            <p:nvPr/>
          </p:nvSpPr>
          <p:spPr bwMode="auto">
            <a:xfrm>
              <a:off x="1872" y="288"/>
              <a:ext cx="3936" cy="2880"/>
            </a:xfrm>
            <a:custGeom>
              <a:avLst/>
              <a:gdLst>
                <a:gd name="T0" fmla="*/ 17730 w 1928"/>
                <a:gd name="T1" fmla="*/ 357086 h 1264"/>
                <a:gd name="T2" fmla="*/ 74498 w 1928"/>
                <a:gd name="T3" fmla="*/ 341802 h 1264"/>
                <a:gd name="T4" fmla="*/ 188009 w 1928"/>
                <a:gd name="T5" fmla="*/ 372306 h 1264"/>
                <a:gd name="T6" fmla="*/ 273160 w 1928"/>
                <a:gd name="T7" fmla="*/ 372306 h 1264"/>
                <a:gd name="T8" fmla="*/ 258935 w 1928"/>
                <a:gd name="T9" fmla="*/ 188763 h 1264"/>
                <a:gd name="T10" fmla="*/ 244744 w 1928"/>
                <a:gd name="T11" fmla="*/ 112192 h 1264"/>
                <a:gd name="T12" fmla="*/ 188009 w 1928"/>
                <a:gd name="T13" fmla="*/ 20449 h 1264"/>
                <a:gd name="T14" fmla="*/ 95779 w 1928"/>
                <a:gd name="T15" fmla="*/ 20449 h 1264"/>
                <a:gd name="T16" fmla="*/ 39009 w 1928"/>
                <a:gd name="T17" fmla="*/ 142843 h 1264"/>
                <a:gd name="T18" fmla="*/ 3538 w 1928"/>
                <a:gd name="T19" fmla="*/ 265279 h 1264"/>
                <a:gd name="T20" fmla="*/ 17730 w 1928"/>
                <a:gd name="T21" fmla="*/ 357086 h 126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28"/>
                <a:gd name="T34" fmla="*/ 0 h 1264"/>
                <a:gd name="T35" fmla="*/ 1928 w 1928"/>
                <a:gd name="T36" fmla="*/ 1264 h 126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28" h="1264">
                  <a:moveTo>
                    <a:pt x="120" y="1120"/>
                  </a:moveTo>
                  <a:cubicBezTo>
                    <a:pt x="200" y="1160"/>
                    <a:pt x="312" y="1064"/>
                    <a:pt x="504" y="1072"/>
                  </a:cubicBezTo>
                  <a:cubicBezTo>
                    <a:pt x="696" y="1080"/>
                    <a:pt x="1048" y="1152"/>
                    <a:pt x="1272" y="1168"/>
                  </a:cubicBezTo>
                  <a:cubicBezTo>
                    <a:pt x="1496" y="1184"/>
                    <a:pt x="1768" y="1264"/>
                    <a:pt x="1848" y="1168"/>
                  </a:cubicBezTo>
                  <a:cubicBezTo>
                    <a:pt x="1928" y="1072"/>
                    <a:pt x="1784" y="728"/>
                    <a:pt x="1752" y="592"/>
                  </a:cubicBezTo>
                  <a:cubicBezTo>
                    <a:pt x="1720" y="456"/>
                    <a:pt x="1736" y="440"/>
                    <a:pt x="1656" y="352"/>
                  </a:cubicBezTo>
                  <a:cubicBezTo>
                    <a:pt x="1576" y="264"/>
                    <a:pt x="1440" y="112"/>
                    <a:pt x="1272" y="64"/>
                  </a:cubicBezTo>
                  <a:cubicBezTo>
                    <a:pt x="1104" y="16"/>
                    <a:pt x="816" y="0"/>
                    <a:pt x="648" y="64"/>
                  </a:cubicBezTo>
                  <a:cubicBezTo>
                    <a:pt x="480" y="128"/>
                    <a:pt x="368" y="320"/>
                    <a:pt x="264" y="448"/>
                  </a:cubicBezTo>
                  <a:cubicBezTo>
                    <a:pt x="160" y="576"/>
                    <a:pt x="48" y="720"/>
                    <a:pt x="24" y="832"/>
                  </a:cubicBezTo>
                  <a:cubicBezTo>
                    <a:pt x="0" y="944"/>
                    <a:pt x="40" y="1080"/>
                    <a:pt x="120" y="1120"/>
                  </a:cubicBezTo>
                  <a:close/>
                </a:path>
              </a:pathLst>
            </a:custGeom>
            <a:noFill/>
            <a:ln w="9525">
              <a:solidFill>
                <a:schemeClr val="tx1"/>
              </a:solidFill>
              <a:prstDash val="lgDash"/>
              <a:round/>
              <a:headEnd/>
              <a:tailEnd/>
            </a:ln>
            <a:extLst>
              <a:ext uri="{909E8E84-426E-40DD-AFC4-6F175D3DCCD1}">
                <a14:hiddenFill xmlns:a14="http://schemas.microsoft.com/office/drawing/2010/main">
                  <a:solidFill>
                    <a:srgbClr val="FFFFFF"/>
                  </a:solidFill>
                </a14:hiddenFill>
              </a:ext>
            </a:extLst>
          </p:spPr>
          <p:txBody>
            <a:bodyPr/>
            <a:lstStyle/>
            <a:p>
              <a:endParaRPr lang="en-IN"/>
            </a:p>
          </p:txBody>
        </p:sp>
      </p:grpSp>
      <p:sp>
        <p:nvSpPr>
          <p:cNvPr id="35846" name="Text Box 1096">
            <a:extLst>
              <a:ext uri="{FF2B5EF4-FFF2-40B4-BE49-F238E27FC236}">
                <a16:creationId xmlns:a16="http://schemas.microsoft.com/office/drawing/2014/main" id="{DCB861E0-4EE1-5EE8-D33F-B2ED903A3684}"/>
              </a:ext>
            </a:extLst>
          </p:cNvPr>
          <p:cNvSpPr txBox="1">
            <a:spLocks noChangeArrowheads="1"/>
          </p:cNvSpPr>
          <p:nvPr/>
        </p:nvSpPr>
        <p:spPr bwMode="auto">
          <a:xfrm>
            <a:off x="684213" y="549433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-100</a:t>
            </a:r>
          </a:p>
        </p:txBody>
      </p:sp>
      <p:sp>
        <p:nvSpPr>
          <p:cNvPr id="35847" name="Text Box 1097">
            <a:extLst>
              <a:ext uri="{FF2B5EF4-FFF2-40B4-BE49-F238E27FC236}">
                <a16:creationId xmlns:a16="http://schemas.microsoft.com/office/drawing/2014/main" id="{FD64BA9B-4187-190D-8744-2F9504E7C424}"/>
              </a:ext>
            </a:extLst>
          </p:cNvPr>
          <p:cNvSpPr txBox="1">
            <a:spLocks noChangeArrowheads="1"/>
          </p:cNvSpPr>
          <p:nvPr/>
        </p:nvSpPr>
        <p:spPr bwMode="auto">
          <a:xfrm>
            <a:off x="974725" y="501173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-90</a:t>
            </a:r>
          </a:p>
        </p:txBody>
      </p:sp>
      <p:sp>
        <p:nvSpPr>
          <p:cNvPr id="35848" name="Text Box 1098">
            <a:extLst>
              <a:ext uri="{FF2B5EF4-FFF2-40B4-BE49-F238E27FC236}">
                <a16:creationId xmlns:a16="http://schemas.microsoft.com/office/drawing/2014/main" id="{D51D11CA-935F-D632-272F-3FD8812D0323}"/>
              </a:ext>
            </a:extLst>
          </p:cNvPr>
          <p:cNvSpPr txBox="1">
            <a:spLocks noChangeArrowheads="1"/>
          </p:cNvSpPr>
          <p:nvPr/>
        </p:nvSpPr>
        <p:spPr bwMode="auto">
          <a:xfrm>
            <a:off x="1336675" y="4741863"/>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-80</a:t>
            </a:r>
          </a:p>
        </p:txBody>
      </p:sp>
      <p:sp>
        <p:nvSpPr>
          <p:cNvPr id="35849" name="Text Box 1099">
            <a:extLst>
              <a:ext uri="{FF2B5EF4-FFF2-40B4-BE49-F238E27FC236}">
                <a16:creationId xmlns:a16="http://schemas.microsoft.com/office/drawing/2014/main" id="{6B1A4D14-E1F9-C09C-7AD9-81D1519ABB48}"/>
              </a:ext>
            </a:extLst>
          </p:cNvPr>
          <p:cNvSpPr txBox="1">
            <a:spLocks noChangeArrowheads="1"/>
          </p:cNvSpPr>
          <p:nvPr/>
        </p:nvSpPr>
        <p:spPr bwMode="auto">
          <a:xfrm>
            <a:off x="1627188" y="4365625"/>
            <a:ext cx="7572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-70</a:t>
            </a:r>
          </a:p>
        </p:txBody>
      </p:sp>
      <p:sp>
        <p:nvSpPr>
          <p:cNvPr id="35850" name="Text Box 1100">
            <a:extLst>
              <a:ext uri="{FF2B5EF4-FFF2-40B4-BE49-F238E27FC236}">
                <a16:creationId xmlns:a16="http://schemas.microsoft.com/office/drawing/2014/main" id="{D3F21F5F-A62B-B551-D979-98337C025EC8}"/>
              </a:ext>
            </a:extLst>
          </p:cNvPr>
          <p:cNvSpPr txBox="1">
            <a:spLocks noChangeArrowheads="1"/>
          </p:cNvSpPr>
          <p:nvPr/>
        </p:nvSpPr>
        <p:spPr bwMode="auto">
          <a:xfrm>
            <a:off x="1843088" y="391318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-60</a:t>
            </a:r>
          </a:p>
        </p:txBody>
      </p:sp>
      <p:sp>
        <p:nvSpPr>
          <p:cNvPr id="35851" name="Text Box 1101">
            <a:extLst>
              <a:ext uri="{FF2B5EF4-FFF2-40B4-BE49-F238E27FC236}">
                <a16:creationId xmlns:a16="http://schemas.microsoft.com/office/drawing/2014/main" id="{B9327DC7-0A48-18A3-FB19-449A08DF0933}"/>
              </a:ext>
            </a:extLst>
          </p:cNvPr>
          <p:cNvSpPr txBox="1">
            <a:spLocks noChangeArrowheads="1"/>
          </p:cNvSpPr>
          <p:nvPr/>
        </p:nvSpPr>
        <p:spPr bwMode="auto">
          <a:xfrm>
            <a:off x="6696075" y="3505200"/>
            <a:ext cx="75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-60</a:t>
            </a:r>
          </a:p>
        </p:txBody>
      </p:sp>
      <p:sp>
        <p:nvSpPr>
          <p:cNvPr id="35852" name="Text Box 1102">
            <a:extLst>
              <a:ext uri="{FF2B5EF4-FFF2-40B4-BE49-F238E27FC236}">
                <a16:creationId xmlns:a16="http://schemas.microsoft.com/office/drawing/2014/main" id="{5F8AAED2-CAE2-042E-CE48-749B30D1F9D2}"/>
              </a:ext>
            </a:extLst>
          </p:cNvPr>
          <p:cNvSpPr txBox="1">
            <a:spLocks noChangeArrowheads="1"/>
          </p:cNvSpPr>
          <p:nvPr/>
        </p:nvSpPr>
        <p:spPr bwMode="auto">
          <a:xfrm>
            <a:off x="7131050" y="3762375"/>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-70</a:t>
            </a:r>
          </a:p>
        </p:txBody>
      </p:sp>
      <p:sp>
        <p:nvSpPr>
          <p:cNvPr id="35853" name="Text Box 1103">
            <a:extLst>
              <a:ext uri="{FF2B5EF4-FFF2-40B4-BE49-F238E27FC236}">
                <a16:creationId xmlns:a16="http://schemas.microsoft.com/office/drawing/2014/main" id="{E927E328-2431-A64A-264D-11E76588F7F4}"/>
              </a:ext>
            </a:extLst>
          </p:cNvPr>
          <p:cNvSpPr txBox="1">
            <a:spLocks noChangeArrowheads="1"/>
          </p:cNvSpPr>
          <p:nvPr/>
        </p:nvSpPr>
        <p:spPr bwMode="auto">
          <a:xfrm>
            <a:off x="7493000" y="4140200"/>
            <a:ext cx="7572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-80</a:t>
            </a:r>
          </a:p>
        </p:txBody>
      </p:sp>
      <p:sp>
        <p:nvSpPr>
          <p:cNvPr id="35854" name="Text Box 1104">
            <a:extLst>
              <a:ext uri="{FF2B5EF4-FFF2-40B4-BE49-F238E27FC236}">
                <a16:creationId xmlns:a16="http://schemas.microsoft.com/office/drawing/2014/main" id="{2BCE518D-2E4C-376C-178F-61BB93B6F6E8}"/>
              </a:ext>
            </a:extLst>
          </p:cNvPr>
          <p:cNvSpPr txBox="1">
            <a:spLocks noChangeArrowheads="1"/>
          </p:cNvSpPr>
          <p:nvPr/>
        </p:nvSpPr>
        <p:spPr bwMode="auto">
          <a:xfrm>
            <a:off x="7781925" y="4559300"/>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-90</a:t>
            </a:r>
          </a:p>
        </p:txBody>
      </p:sp>
      <p:sp>
        <p:nvSpPr>
          <p:cNvPr id="35855" name="Text Box 1105">
            <a:extLst>
              <a:ext uri="{FF2B5EF4-FFF2-40B4-BE49-F238E27FC236}">
                <a16:creationId xmlns:a16="http://schemas.microsoft.com/office/drawing/2014/main" id="{86DEC490-0999-4940-622F-98892B7D9002}"/>
              </a:ext>
            </a:extLst>
          </p:cNvPr>
          <p:cNvSpPr txBox="1">
            <a:spLocks noChangeArrowheads="1"/>
          </p:cNvSpPr>
          <p:nvPr/>
        </p:nvSpPr>
        <p:spPr bwMode="auto">
          <a:xfrm>
            <a:off x="7927975" y="5011738"/>
            <a:ext cx="7588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-100</a:t>
            </a:r>
          </a:p>
        </p:txBody>
      </p:sp>
      <p:sp>
        <p:nvSpPr>
          <p:cNvPr id="35856" name="Text Box 1106">
            <a:extLst>
              <a:ext uri="{FF2B5EF4-FFF2-40B4-BE49-F238E27FC236}">
                <a16:creationId xmlns:a16="http://schemas.microsoft.com/office/drawing/2014/main" id="{1F901465-A424-46DF-5A26-C4C072C34A91}"/>
              </a:ext>
            </a:extLst>
          </p:cNvPr>
          <p:cNvSpPr txBox="1">
            <a:spLocks noChangeArrowheads="1"/>
          </p:cNvSpPr>
          <p:nvPr/>
        </p:nvSpPr>
        <p:spPr bwMode="auto">
          <a:xfrm>
            <a:off x="7315200" y="1127125"/>
            <a:ext cx="17526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000">
                <a:latin typeface="Times New Roman" panose="02020603050405020304" pitchFamily="18" charset="0"/>
              </a:rPr>
              <a:t>Signal strength  (in dB)</a:t>
            </a:r>
          </a:p>
        </p:txBody>
      </p:sp>
      <p:sp>
        <p:nvSpPr>
          <p:cNvPr id="35857" name="Line 1107">
            <a:extLst>
              <a:ext uri="{FF2B5EF4-FFF2-40B4-BE49-F238E27FC236}">
                <a16:creationId xmlns:a16="http://schemas.microsoft.com/office/drawing/2014/main" id="{30C2E9AE-06B7-7291-62E1-CB91244ED0E8}"/>
              </a:ext>
            </a:extLst>
          </p:cNvPr>
          <p:cNvSpPr>
            <a:spLocks noChangeShapeType="1"/>
          </p:cNvSpPr>
          <p:nvPr/>
        </p:nvSpPr>
        <p:spPr bwMode="auto">
          <a:xfrm flipH="1">
            <a:off x="7543800" y="1600200"/>
            <a:ext cx="1524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35858" name="Text Box 1108">
            <a:extLst>
              <a:ext uri="{FF2B5EF4-FFF2-40B4-BE49-F238E27FC236}">
                <a16:creationId xmlns:a16="http://schemas.microsoft.com/office/drawing/2014/main" id="{F80F01B6-19CC-6577-2E40-57846FDF132D}"/>
              </a:ext>
            </a:extLst>
          </p:cNvPr>
          <p:cNvSpPr txBox="1">
            <a:spLocks noChangeArrowheads="1"/>
          </p:cNvSpPr>
          <p:nvPr/>
        </p:nvSpPr>
        <p:spPr bwMode="auto">
          <a:xfrm>
            <a:off x="2286000" y="29718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Cell </a:t>
            </a:r>
            <a:r>
              <a:rPr lang="en-US" altLang="en-US" sz="2000" i="1">
                <a:latin typeface="Times New Roman" panose="02020603050405020304" pitchFamily="18" charset="0"/>
              </a:rPr>
              <a:t>i</a:t>
            </a:r>
            <a:endParaRPr lang="en-US" altLang="en-US" sz="2000">
              <a:latin typeface="Times New Roman" panose="02020603050405020304" pitchFamily="18" charset="0"/>
            </a:endParaRPr>
          </a:p>
        </p:txBody>
      </p:sp>
      <p:sp>
        <p:nvSpPr>
          <p:cNvPr id="35859" name="Text Box 1109">
            <a:extLst>
              <a:ext uri="{FF2B5EF4-FFF2-40B4-BE49-F238E27FC236}">
                <a16:creationId xmlns:a16="http://schemas.microsoft.com/office/drawing/2014/main" id="{84501C74-49F4-817B-27E5-9ED56287CCAE}"/>
              </a:ext>
            </a:extLst>
          </p:cNvPr>
          <p:cNvSpPr txBox="1">
            <a:spLocks noChangeArrowheads="1"/>
          </p:cNvSpPr>
          <p:nvPr/>
        </p:nvSpPr>
        <p:spPr bwMode="auto">
          <a:xfrm>
            <a:off x="6096000" y="2895600"/>
            <a:ext cx="9906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Cell </a:t>
            </a:r>
            <a:r>
              <a:rPr lang="en-US" altLang="en-US" sz="2000" i="1">
                <a:latin typeface="Times New Roman" panose="02020603050405020304" pitchFamily="18" charset="0"/>
              </a:rPr>
              <a:t>j</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a:extLst>
              <a:ext uri="{FF2B5EF4-FFF2-40B4-BE49-F238E27FC236}">
                <a16:creationId xmlns:a16="http://schemas.microsoft.com/office/drawing/2014/main" id="{D50AB636-D57E-2442-51E0-3E792F7EE05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990600"/>
            <a:ext cx="260985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2">
            <a:extLst>
              <a:ext uri="{FF2B5EF4-FFF2-40B4-BE49-F238E27FC236}">
                <a16:creationId xmlns:a16="http://schemas.microsoft.com/office/drawing/2014/main" id="{86E7EA8E-B0C1-FF4A-824B-5A1F8B0865C7}"/>
              </a:ext>
            </a:extLst>
          </p:cNvPr>
          <p:cNvSpPr>
            <a:spLocks noGrp="1" noChangeArrowheads="1"/>
          </p:cNvSpPr>
          <p:nvPr>
            <p:ph type="title"/>
          </p:nvPr>
        </p:nvSpPr>
        <p:spPr>
          <a:xfrm>
            <a:off x="457200" y="-152400"/>
            <a:ext cx="7543800" cy="1295400"/>
          </a:xfrm>
        </p:spPr>
        <p:txBody>
          <a:bodyPr/>
          <a:lstStyle/>
          <a:p>
            <a:r>
              <a:rPr lang="en-US" altLang="en-US"/>
              <a:t>Early history of wireless communication </a:t>
            </a:r>
          </a:p>
        </p:txBody>
      </p:sp>
      <p:sp>
        <p:nvSpPr>
          <p:cNvPr id="7172" name="Rectangle 3">
            <a:extLst>
              <a:ext uri="{FF2B5EF4-FFF2-40B4-BE49-F238E27FC236}">
                <a16:creationId xmlns:a16="http://schemas.microsoft.com/office/drawing/2014/main" id="{C0167C78-DD5B-B2D2-1F59-9387F3886039}"/>
              </a:ext>
            </a:extLst>
          </p:cNvPr>
          <p:cNvSpPr>
            <a:spLocks noGrp="1" noChangeArrowheads="1"/>
          </p:cNvSpPr>
          <p:nvPr>
            <p:ph type="body" idx="1"/>
          </p:nvPr>
        </p:nvSpPr>
        <p:spPr>
          <a:xfrm>
            <a:off x="457200" y="914400"/>
            <a:ext cx="8229600" cy="4411663"/>
          </a:xfrm>
        </p:spPr>
        <p:txBody>
          <a:bodyPr/>
          <a:lstStyle/>
          <a:p>
            <a:pPr>
              <a:buFont typeface="Wingdings" panose="05000000000000000000" pitchFamily="2" charset="2"/>
              <a:buNone/>
            </a:pPr>
            <a:r>
              <a:rPr lang="en-US" altLang="en-US" sz="2400"/>
              <a:t>Many people in history used light for communication</a:t>
            </a:r>
          </a:p>
          <a:p>
            <a:pPr lvl="1"/>
            <a:r>
              <a:rPr lang="en-US" altLang="en-US" sz="2400"/>
              <a:t>heliographs, flags („semaphore“), ...</a:t>
            </a:r>
          </a:p>
          <a:p>
            <a:pPr lvl="1"/>
            <a:r>
              <a:rPr lang="en-US" altLang="en-US" sz="2400"/>
              <a:t>150 BC smoke signals for communication;</a:t>
            </a:r>
            <a:br>
              <a:rPr lang="en-US" altLang="en-US" sz="2400"/>
            </a:br>
            <a:r>
              <a:rPr lang="en-US" altLang="en-US" sz="2400"/>
              <a:t>(Polybius, Greece)</a:t>
            </a:r>
          </a:p>
          <a:p>
            <a:pPr lvl="1"/>
            <a:r>
              <a:rPr lang="en-US" altLang="en-US" sz="2400"/>
              <a:t>1794, optical telegraph, Claude Chappe</a:t>
            </a:r>
          </a:p>
          <a:p>
            <a:pPr>
              <a:buFont typeface="Wingdings" panose="05000000000000000000" pitchFamily="2" charset="2"/>
              <a:buNone/>
            </a:pPr>
            <a:r>
              <a:rPr lang="en-US" altLang="en-US" sz="2400"/>
              <a:t>Here electromagnetic waves are </a:t>
            </a:r>
            <a:br>
              <a:rPr lang="en-US" altLang="en-US" sz="2400"/>
            </a:br>
            <a:r>
              <a:rPr lang="en-US" altLang="en-US" sz="2400"/>
              <a:t>of special importance:</a:t>
            </a:r>
          </a:p>
          <a:p>
            <a:pPr lvl="1"/>
            <a:r>
              <a:rPr lang="en-US" altLang="en-US" sz="2400"/>
              <a:t>1831 Faraday demonstrates electromagnetic induction</a:t>
            </a:r>
          </a:p>
          <a:p>
            <a:pPr lvl="1"/>
            <a:r>
              <a:rPr lang="en-US" altLang="en-US" sz="2400"/>
              <a:t>J. Maxwell (1831-79): theory of electromagnetic Fields, wave equations (1864)</a:t>
            </a:r>
          </a:p>
          <a:p>
            <a:pPr lvl="1"/>
            <a:r>
              <a:rPr lang="en-US" altLang="en-US" sz="2400"/>
              <a:t>H. Hertz (1857-94): demonstrates</a:t>
            </a:r>
            <a:br>
              <a:rPr lang="en-US" altLang="en-US" sz="2400"/>
            </a:br>
            <a:r>
              <a:rPr lang="en-US" altLang="en-US" sz="2400"/>
              <a:t>with an experiment the wave character </a:t>
            </a:r>
            <a:br>
              <a:rPr lang="en-US" altLang="en-US" sz="2400"/>
            </a:br>
            <a:r>
              <a:rPr lang="en-US" altLang="en-US" sz="2400"/>
              <a:t>of electrical transmission through space</a:t>
            </a:r>
            <a:br>
              <a:rPr lang="en-US" altLang="en-US" sz="2400"/>
            </a:br>
            <a:r>
              <a:rPr lang="en-US" altLang="en-US" sz="2400"/>
              <a:t>(1886, in Karlsruhe, Germany, at the </a:t>
            </a:r>
            <a:br>
              <a:rPr lang="en-US" altLang="en-US" sz="2400"/>
            </a:br>
            <a:r>
              <a:rPr lang="en-US" altLang="en-US" sz="2400"/>
              <a:t>location of today’s University of Karlsruhe)</a:t>
            </a:r>
          </a:p>
        </p:txBody>
      </p:sp>
      <p:pic>
        <p:nvPicPr>
          <p:cNvPr id="7173" name="Picture 10" descr="J:\Mobil Archiv\Heinrich Hertz.gif">
            <a:extLst>
              <a:ext uri="{FF2B5EF4-FFF2-40B4-BE49-F238E27FC236}">
                <a16:creationId xmlns:a16="http://schemas.microsoft.com/office/drawing/2014/main" id="{9911A84A-23A0-EBFE-D5DE-218674E317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3962400"/>
            <a:ext cx="13589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E6FED15E-21CB-2A0B-9FD7-C427D2C16619}"/>
              </a:ext>
            </a:extLst>
          </p:cNvPr>
          <p:cNvSpPr>
            <a:spLocks noGrp="1" noChangeArrowheads="1"/>
          </p:cNvSpPr>
          <p:nvPr>
            <p:ph type="title"/>
          </p:nvPr>
        </p:nvSpPr>
        <p:spPr>
          <a:xfrm>
            <a:off x="609600" y="2152650"/>
            <a:ext cx="7543800" cy="1295400"/>
          </a:xfrm>
        </p:spPr>
        <p:txBody>
          <a:bodyPr/>
          <a:lstStyle/>
          <a:p>
            <a:pPr eaLnBrk="1" hangingPunct="1"/>
            <a:r>
              <a:rPr lang="en-IN" sz="4000" b="0" i="0" dirty="0">
                <a:solidFill>
                  <a:srgbClr val="FF0000"/>
                </a:solidFill>
                <a:effectLst/>
                <a:latin typeface="FEF9981BC9E-Roman"/>
              </a:rPr>
              <a:t>Hexagonal geometry cell and concept of frequency reuse</a:t>
            </a:r>
            <a:r>
              <a:rPr lang="en-IN" sz="4000" b="0" i="0" dirty="0">
                <a:solidFill>
                  <a:srgbClr val="000000"/>
                </a:solidFill>
                <a:effectLst/>
                <a:latin typeface="FEF9981BC9E-Roman"/>
              </a:rPr>
              <a:t>,</a:t>
            </a:r>
            <a:br>
              <a:rPr lang="en-IN" sz="4000" b="0" i="0" dirty="0">
                <a:solidFill>
                  <a:srgbClr val="000000"/>
                </a:solidFill>
                <a:effectLst/>
                <a:latin typeface="FEF9981BC9E-Roman"/>
              </a:rPr>
            </a:br>
            <a:br>
              <a:rPr lang="en-IN" sz="4000" b="0" i="0" dirty="0">
                <a:solidFill>
                  <a:srgbClr val="000000"/>
                </a:solidFill>
                <a:effectLst/>
                <a:latin typeface="FEF9981BC9E-Roman"/>
              </a:rPr>
            </a:br>
            <a:br>
              <a:rPr lang="en-IN" sz="4000" b="0" i="0" dirty="0">
                <a:solidFill>
                  <a:srgbClr val="000000"/>
                </a:solidFill>
                <a:effectLst/>
                <a:latin typeface="FEF9981BC9E-Roman"/>
              </a:rPr>
            </a:br>
            <a:r>
              <a:rPr lang="en-US" altLang="en-US" dirty="0"/>
              <a:t>Tessellation</a:t>
            </a:r>
          </a:p>
        </p:txBody>
      </p:sp>
      <p:sp>
        <p:nvSpPr>
          <p:cNvPr id="36867" name="Rectangle 3">
            <a:extLst>
              <a:ext uri="{FF2B5EF4-FFF2-40B4-BE49-F238E27FC236}">
                <a16:creationId xmlns:a16="http://schemas.microsoft.com/office/drawing/2014/main" id="{27A901C7-C328-0D59-8E43-95236A824916}"/>
              </a:ext>
            </a:extLst>
          </p:cNvPr>
          <p:cNvSpPr>
            <a:spLocks noGrp="1" noChangeArrowheads="1"/>
          </p:cNvSpPr>
          <p:nvPr>
            <p:ph type="body" idx="1"/>
          </p:nvPr>
        </p:nvSpPr>
        <p:spPr>
          <a:xfrm>
            <a:off x="457200" y="3581400"/>
            <a:ext cx="8229600" cy="2776537"/>
          </a:xfrm>
        </p:spPr>
        <p:txBody>
          <a:bodyPr/>
          <a:lstStyle/>
          <a:p>
            <a:pPr eaLnBrk="1" hangingPunct="1"/>
            <a:r>
              <a:rPr lang="en-US" altLang="en-US" sz="2600" dirty="0"/>
              <a:t>Some group of small regions tessellate a large region if they over the large region without any gaps or overlaps.</a:t>
            </a:r>
          </a:p>
          <a:p>
            <a:pPr eaLnBrk="1" hangingPunct="1"/>
            <a:endParaRPr lang="en-US" altLang="en-US" sz="2600" dirty="0"/>
          </a:p>
          <a:p>
            <a:pPr eaLnBrk="1" hangingPunct="1"/>
            <a:r>
              <a:rPr lang="en-US" altLang="en-US" sz="2600" dirty="0"/>
              <a:t>There are only three regular polygons that tessellate any given region.</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73E55145-8708-3DD3-4643-B67C16E3E086}"/>
              </a:ext>
            </a:extLst>
          </p:cNvPr>
          <p:cNvSpPr>
            <a:spLocks noGrp="1" noChangeArrowheads="1"/>
          </p:cNvSpPr>
          <p:nvPr>
            <p:ph type="title"/>
          </p:nvPr>
        </p:nvSpPr>
        <p:spPr/>
        <p:txBody>
          <a:bodyPr/>
          <a:lstStyle/>
          <a:p>
            <a:pPr eaLnBrk="1" hangingPunct="1"/>
            <a:r>
              <a:rPr lang="en-US" altLang="en-US"/>
              <a:t>Tessellation (Cont’d)</a:t>
            </a:r>
          </a:p>
        </p:txBody>
      </p:sp>
      <p:sp>
        <p:nvSpPr>
          <p:cNvPr id="37891" name="Rectangle 3">
            <a:extLst>
              <a:ext uri="{FF2B5EF4-FFF2-40B4-BE49-F238E27FC236}">
                <a16:creationId xmlns:a16="http://schemas.microsoft.com/office/drawing/2014/main" id="{CABDA375-0962-DD3F-56FB-F9A4E0CFC020}"/>
              </a:ext>
            </a:extLst>
          </p:cNvPr>
          <p:cNvSpPr>
            <a:spLocks noGrp="1" noChangeArrowheads="1"/>
          </p:cNvSpPr>
          <p:nvPr>
            <p:ph type="body" idx="1"/>
          </p:nvPr>
        </p:nvSpPr>
        <p:spPr>
          <a:xfrm>
            <a:off x="457200" y="1600200"/>
            <a:ext cx="8229600" cy="4411663"/>
          </a:xfrm>
        </p:spPr>
        <p:txBody>
          <a:bodyPr/>
          <a:lstStyle/>
          <a:p>
            <a:pPr eaLnBrk="1" hangingPunct="1"/>
            <a:r>
              <a:rPr lang="en-US" altLang="en-US" sz="2600"/>
              <a:t>Three regular polygons that always tessellate:</a:t>
            </a:r>
          </a:p>
          <a:p>
            <a:pPr lvl="1" eaLnBrk="1" hangingPunct="1"/>
            <a:r>
              <a:rPr lang="en-US" altLang="en-US"/>
              <a:t>Equilateral triangle</a:t>
            </a:r>
          </a:p>
          <a:p>
            <a:pPr lvl="1" eaLnBrk="1" hangingPunct="1"/>
            <a:r>
              <a:rPr lang="en-US" altLang="en-US"/>
              <a:t>Square</a:t>
            </a:r>
          </a:p>
          <a:p>
            <a:pPr lvl="1" eaLnBrk="1" hangingPunct="1"/>
            <a:r>
              <a:rPr lang="en-US" altLang="en-US"/>
              <a:t>Regular Hexagon</a:t>
            </a:r>
          </a:p>
          <a:p>
            <a:pPr lvl="1" eaLnBrk="1" hangingPunct="1"/>
            <a:endParaRPr lang="en-US" altLang="en-US"/>
          </a:p>
        </p:txBody>
      </p:sp>
      <p:sp>
        <p:nvSpPr>
          <p:cNvPr id="37892" name="AutoShape 4">
            <a:extLst>
              <a:ext uri="{FF2B5EF4-FFF2-40B4-BE49-F238E27FC236}">
                <a16:creationId xmlns:a16="http://schemas.microsoft.com/office/drawing/2014/main" id="{AB58A01B-7432-44BA-73E9-D53F15CCFB80}"/>
              </a:ext>
            </a:extLst>
          </p:cNvPr>
          <p:cNvSpPr>
            <a:spLocks noChangeArrowheads="1"/>
          </p:cNvSpPr>
          <p:nvPr/>
        </p:nvSpPr>
        <p:spPr bwMode="auto">
          <a:xfrm>
            <a:off x="1214438" y="4191000"/>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893" name="AutoShape 5">
            <a:extLst>
              <a:ext uri="{FF2B5EF4-FFF2-40B4-BE49-F238E27FC236}">
                <a16:creationId xmlns:a16="http://schemas.microsoft.com/office/drawing/2014/main" id="{40D4ADFA-738B-88F0-43AA-1C7A8D446FCA}"/>
              </a:ext>
            </a:extLst>
          </p:cNvPr>
          <p:cNvSpPr>
            <a:spLocks noChangeArrowheads="1"/>
          </p:cNvSpPr>
          <p:nvPr/>
        </p:nvSpPr>
        <p:spPr bwMode="auto">
          <a:xfrm>
            <a:off x="1747838" y="4191000"/>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894" name="AutoShape 6">
            <a:extLst>
              <a:ext uri="{FF2B5EF4-FFF2-40B4-BE49-F238E27FC236}">
                <a16:creationId xmlns:a16="http://schemas.microsoft.com/office/drawing/2014/main" id="{C3A620C7-D97C-EC5C-3087-8645C79F7AEE}"/>
              </a:ext>
            </a:extLst>
          </p:cNvPr>
          <p:cNvSpPr>
            <a:spLocks noChangeArrowheads="1"/>
          </p:cNvSpPr>
          <p:nvPr/>
        </p:nvSpPr>
        <p:spPr bwMode="auto">
          <a:xfrm>
            <a:off x="2281238" y="4191000"/>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895" name="AutoShape 7">
            <a:extLst>
              <a:ext uri="{FF2B5EF4-FFF2-40B4-BE49-F238E27FC236}">
                <a16:creationId xmlns:a16="http://schemas.microsoft.com/office/drawing/2014/main" id="{8C4592C0-FE38-1937-23F8-D662913EC2A8}"/>
              </a:ext>
            </a:extLst>
          </p:cNvPr>
          <p:cNvSpPr>
            <a:spLocks noChangeArrowheads="1"/>
          </p:cNvSpPr>
          <p:nvPr/>
        </p:nvSpPr>
        <p:spPr bwMode="auto">
          <a:xfrm>
            <a:off x="2024063" y="4724400"/>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896" name="AutoShape 8">
            <a:extLst>
              <a:ext uri="{FF2B5EF4-FFF2-40B4-BE49-F238E27FC236}">
                <a16:creationId xmlns:a16="http://schemas.microsoft.com/office/drawing/2014/main" id="{86EC5F29-DBE3-032D-4B97-82CD061592C4}"/>
              </a:ext>
            </a:extLst>
          </p:cNvPr>
          <p:cNvSpPr>
            <a:spLocks noChangeArrowheads="1"/>
          </p:cNvSpPr>
          <p:nvPr/>
        </p:nvSpPr>
        <p:spPr bwMode="auto">
          <a:xfrm>
            <a:off x="1462088" y="4710113"/>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897" name="AutoShape 9">
            <a:extLst>
              <a:ext uri="{FF2B5EF4-FFF2-40B4-BE49-F238E27FC236}">
                <a16:creationId xmlns:a16="http://schemas.microsoft.com/office/drawing/2014/main" id="{1237725D-0DAD-DF3A-F59C-71115CBF7807}"/>
              </a:ext>
            </a:extLst>
          </p:cNvPr>
          <p:cNvSpPr>
            <a:spLocks noChangeArrowheads="1"/>
          </p:cNvSpPr>
          <p:nvPr/>
        </p:nvSpPr>
        <p:spPr bwMode="auto">
          <a:xfrm>
            <a:off x="952500" y="4710113"/>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898" name="AutoShape 10">
            <a:extLst>
              <a:ext uri="{FF2B5EF4-FFF2-40B4-BE49-F238E27FC236}">
                <a16:creationId xmlns:a16="http://schemas.microsoft.com/office/drawing/2014/main" id="{89CFE78D-325F-3B47-AD64-231A4A7DD748}"/>
              </a:ext>
            </a:extLst>
          </p:cNvPr>
          <p:cNvSpPr>
            <a:spLocks noChangeArrowheads="1"/>
          </p:cNvSpPr>
          <p:nvPr/>
        </p:nvSpPr>
        <p:spPr bwMode="auto">
          <a:xfrm flipV="1">
            <a:off x="957263" y="4191000"/>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899" name="AutoShape 11">
            <a:extLst>
              <a:ext uri="{FF2B5EF4-FFF2-40B4-BE49-F238E27FC236}">
                <a16:creationId xmlns:a16="http://schemas.microsoft.com/office/drawing/2014/main" id="{A88D60BC-B5F2-93F1-2A95-AF1EA2CE50FC}"/>
              </a:ext>
            </a:extLst>
          </p:cNvPr>
          <p:cNvSpPr>
            <a:spLocks noChangeArrowheads="1"/>
          </p:cNvSpPr>
          <p:nvPr/>
        </p:nvSpPr>
        <p:spPr bwMode="auto">
          <a:xfrm flipV="1">
            <a:off x="1476375" y="4191000"/>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00" name="AutoShape 12">
            <a:extLst>
              <a:ext uri="{FF2B5EF4-FFF2-40B4-BE49-F238E27FC236}">
                <a16:creationId xmlns:a16="http://schemas.microsoft.com/office/drawing/2014/main" id="{09B9F252-E5EB-2683-5521-035FE413089C}"/>
              </a:ext>
            </a:extLst>
          </p:cNvPr>
          <p:cNvSpPr>
            <a:spLocks noChangeArrowheads="1"/>
          </p:cNvSpPr>
          <p:nvPr/>
        </p:nvSpPr>
        <p:spPr bwMode="auto">
          <a:xfrm flipV="1">
            <a:off x="2019300" y="4186238"/>
            <a:ext cx="533400" cy="533400"/>
          </a:xfrm>
          <a:prstGeom prst="triangle">
            <a:avLst>
              <a:gd name="adj" fmla="val 50000"/>
            </a:avLst>
          </a:prstGeom>
          <a:solidFill>
            <a:schemeClr val="accent1"/>
          </a:solidFill>
          <a:ln w="9525">
            <a:solidFill>
              <a:schemeClr val="tx1"/>
            </a:solidFill>
            <a:miter lim="800000"/>
            <a:headEnd/>
            <a:tailEnd/>
          </a:ln>
        </p:spPr>
        <p:txBody>
          <a:bodyPr rot="10800000"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1800"/>
          </a:p>
        </p:txBody>
      </p:sp>
      <p:sp>
        <p:nvSpPr>
          <p:cNvPr id="37901" name="AutoShape 13">
            <a:extLst>
              <a:ext uri="{FF2B5EF4-FFF2-40B4-BE49-F238E27FC236}">
                <a16:creationId xmlns:a16="http://schemas.microsoft.com/office/drawing/2014/main" id="{EEB51F81-F97B-7EAF-F9E6-DB6CA63FC947}"/>
              </a:ext>
            </a:extLst>
          </p:cNvPr>
          <p:cNvSpPr>
            <a:spLocks noChangeArrowheads="1"/>
          </p:cNvSpPr>
          <p:nvPr/>
        </p:nvSpPr>
        <p:spPr bwMode="auto">
          <a:xfrm flipV="1">
            <a:off x="1214438" y="4724400"/>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02" name="AutoShape 14">
            <a:extLst>
              <a:ext uri="{FF2B5EF4-FFF2-40B4-BE49-F238E27FC236}">
                <a16:creationId xmlns:a16="http://schemas.microsoft.com/office/drawing/2014/main" id="{7F9BE649-A0A3-7BF5-6827-A7799D55E187}"/>
              </a:ext>
            </a:extLst>
          </p:cNvPr>
          <p:cNvSpPr>
            <a:spLocks noChangeArrowheads="1"/>
          </p:cNvSpPr>
          <p:nvPr/>
        </p:nvSpPr>
        <p:spPr bwMode="auto">
          <a:xfrm flipV="1">
            <a:off x="1747838" y="4724400"/>
            <a:ext cx="533400" cy="533400"/>
          </a:xfrm>
          <a:prstGeom prst="triangle">
            <a:avLst>
              <a:gd name="adj" fmla="val 50000"/>
            </a:avLst>
          </a:prstGeom>
          <a:solidFill>
            <a:schemeClr val="accent1"/>
          </a:solidFill>
          <a:ln w="9525">
            <a:solidFill>
              <a:schemeClr val="tx1"/>
            </a:solidFill>
            <a:miter lim="800000"/>
            <a:headEnd/>
            <a:tailEnd/>
          </a:ln>
        </p:spPr>
        <p:txBody>
          <a:bodyPr rot="10800000"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1800"/>
          </a:p>
        </p:txBody>
      </p:sp>
      <p:sp>
        <p:nvSpPr>
          <p:cNvPr id="37903" name="AutoShape 15">
            <a:extLst>
              <a:ext uri="{FF2B5EF4-FFF2-40B4-BE49-F238E27FC236}">
                <a16:creationId xmlns:a16="http://schemas.microsoft.com/office/drawing/2014/main" id="{D2287741-E330-ED47-5C66-F767F58FC8FF}"/>
              </a:ext>
            </a:extLst>
          </p:cNvPr>
          <p:cNvSpPr>
            <a:spLocks noChangeArrowheads="1"/>
          </p:cNvSpPr>
          <p:nvPr/>
        </p:nvSpPr>
        <p:spPr bwMode="auto">
          <a:xfrm flipV="1">
            <a:off x="2286000" y="4724400"/>
            <a:ext cx="533400" cy="533400"/>
          </a:xfrm>
          <a:prstGeom prst="triangle">
            <a:avLst>
              <a:gd name="adj" fmla="val 50000"/>
            </a:avLst>
          </a:prstGeom>
          <a:solidFill>
            <a:schemeClr val="accent1"/>
          </a:solidFill>
          <a:ln w="9525">
            <a:solidFill>
              <a:schemeClr val="tx1"/>
            </a:solidFill>
            <a:miter lim="800000"/>
            <a:headEnd/>
            <a:tailEnd/>
          </a:ln>
        </p:spPr>
        <p:txBody>
          <a:bodyPr rot="10800000"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1800"/>
          </a:p>
        </p:txBody>
      </p:sp>
      <p:sp>
        <p:nvSpPr>
          <p:cNvPr id="37904" name="Rectangle 16">
            <a:extLst>
              <a:ext uri="{FF2B5EF4-FFF2-40B4-BE49-F238E27FC236}">
                <a16:creationId xmlns:a16="http://schemas.microsoft.com/office/drawing/2014/main" id="{18C8764A-F0C2-FB13-117C-F79239D83F7F}"/>
              </a:ext>
            </a:extLst>
          </p:cNvPr>
          <p:cNvSpPr>
            <a:spLocks noChangeArrowheads="1"/>
          </p:cNvSpPr>
          <p:nvPr/>
        </p:nvSpPr>
        <p:spPr bwMode="auto">
          <a:xfrm>
            <a:off x="3505200" y="4191000"/>
            <a:ext cx="4572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05" name="Rectangle 17">
            <a:extLst>
              <a:ext uri="{FF2B5EF4-FFF2-40B4-BE49-F238E27FC236}">
                <a16:creationId xmlns:a16="http://schemas.microsoft.com/office/drawing/2014/main" id="{9D878531-F81D-1BEE-EC6F-05E91425591F}"/>
              </a:ext>
            </a:extLst>
          </p:cNvPr>
          <p:cNvSpPr>
            <a:spLocks noChangeArrowheads="1"/>
          </p:cNvSpPr>
          <p:nvPr/>
        </p:nvSpPr>
        <p:spPr bwMode="auto">
          <a:xfrm>
            <a:off x="3962400" y="4191000"/>
            <a:ext cx="4572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06" name="Rectangle 18">
            <a:extLst>
              <a:ext uri="{FF2B5EF4-FFF2-40B4-BE49-F238E27FC236}">
                <a16:creationId xmlns:a16="http://schemas.microsoft.com/office/drawing/2014/main" id="{2F975364-5442-D5B1-4D0D-DF45C393599A}"/>
              </a:ext>
            </a:extLst>
          </p:cNvPr>
          <p:cNvSpPr>
            <a:spLocks noChangeArrowheads="1"/>
          </p:cNvSpPr>
          <p:nvPr/>
        </p:nvSpPr>
        <p:spPr bwMode="auto">
          <a:xfrm>
            <a:off x="3962400" y="4648200"/>
            <a:ext cx="4572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07" name="Rectangle 19">
            <a:extLst>
              <a:ext uri="{FF2B5EF4-FFF2-40B4-BE49-F238E27FC236}">
                <a16:creationId xmlns:a16="http://schemas.microsoft.com/office/drawing/2014/main" id="{3A7B5957-904C-D837-FCC9-586418A2BEF2}"/>
              </a:ext>
            </a:extLst>
          </p:cNvPr>
          <p:cNvSpPr>
            <a:spLocks noChangeArrowheads="1"/>
          </p:cNvSpPr>
          <p:nvPr/>
        </p:nvSpPr>
        <p:spPr bwMode="auto">
          <a:xfrm>
            <a:off x="3505200" y="4648200"/>
            <a:ext cx="4572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08" name="Rectangle 20">
            <a:extLst>
              <a:ext uri="{FF2B5EF4-FFF2-40B4-BE49-F238E27FC236}">
                <a16:creationId xmlns:a16="http://schemas.microsoft.com/office/drawing/2014/main" id="{3819A33C-39A9-CC3C-D933-C55F502BFB19}"/>
              </a:ext>
            </a:extLst>
          </p:cNvPr>
          <p:cNvSpPr>
            <a:spLocks noChangeArrowheads="1"/>
          </p:cNvSpPr>
          <p:nvPr/>
        </p:nvSpPr>
        <p:spPr bwMode="auto">
          <a:xfrm>
            <a:off x="3505200" y="5105400"/>
            <a:ext cx="4572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09" name="Rectangle 21">
            <a:extLst>
              <a:ext uri="{FF2B5EF4-FFF2-40B4-BE49-F238E27FC236}">
                <a16:creationId xmlns:a16="http://schemas.microsoft.com/office/drawing/2014/main" id="{5800B1D6-B3EF-9E2E-89B3-A789C2411E1B}"/>
              </a:ext>
            </a:extLst>
          </p:cNvPr>
          <p:cNvSpPr>
            <a:spLocks noChangeArrowheads="1"/>
          </p:cNvSpPr>
          <p:nvPr/>
        </p:nvSpPr>
        <p:spPr bwMode="auto">
          <a:xfrm>
            <a:off x="3962400" y="5105400"/>
            <a:ext cx="4572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10" name="Rectangle 22">
            <a:extLst>
              <a:ext uri="{FF2B5EF4-FFF2-40B4-BE49-F238E27FC236}">
                <a16:creationId xmlns:a16="http://schemas.microsoft.com/office/drawing/2014/main" id="{D01BB51E-9C4B-F763-F938-E24EA857C707}"/>
              </a:ext>
            </a:extLst>
          </p:cNvPr>
          <p:cNvSpPr>
            <a:spLocks noChangeArrowheads="1"/>
          </p:cNvSpPr>
          <p:nvPr/>
        </p:nvSpPr>
        <p:spPr bwMode="auto">
          <a:xfrm>
            <a:off x="4419600" y="5105400"/>
            <a:ext cx="4572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11" name="Rectangle 23">
            <a:extLst>
              <a:ext uri="{FF2B5EF4-FFF2-40B4-BE49-F238E27FC236}">
                <a16:creationId xmlns:a16="http://schemas.microsoft.com/office/drawing/2014/main" id="{74BC9A36-B565-5FB0-2CAD-A1B1CAE07059}"/>
              </a:ext>
            </a:extLst>
          </p:cNvPr>
          <p:cNvSpPr>
            <a:spLocks noChangeArrowheads="1"/>
          </p:cNvSpPr>
          <p:nvPr/>
        </p:nvSpPr>
        <p:spPr bwMode="auto">
          <a:xfrm>
            <a:off x="4419600" y="4648200"/>
            <a:ext cx="4572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12" name="Rectangle 24">
            <a:extLst>
              <a:ext uri="{FF2B5EF4-FFF2-40B4-BE49-F238E27FC236}">
                <a16:creationId xmlns:a16="http://schemas.microsoft.com/office/drawing/2014/main" id="{7D667675-D6D7-11B1-BD4B-CFC159F3E51D}"/>
              </a:ext>
            </a:extLst>
          </p:cNvPr>
          <p:cNvSpPr>
            <a:spLocks noChangeArrowheads="1"/>
          </p:cNvSpPr>
          <p:nvPr/>
        </p:nvSpPr>
        <p:spPr bwMode="auto">
          <a:xfrm>
            <a:off x="4419600" y="4191000"/>
            <a:ext cx="457200" cy="457200"/>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13" name="AutoShape 25">
            <a:extLst>
              <a:ext uri="{FF2B5EF4-FFF2-40B4-BE49-F238E27FC236}">
                <a16:creationId xmlns:a16="http://schemas.microsoft.com/office/drawing/2014/main" id="{3D97374E-E4D2-BC3A-DA7D-CD888BF7FE73}"/>
              </a:ext>
            </a:extLst>
          </p:cNvPr>
          <p:cNvSpPr>
            <a:spLocks noChangeArrowheads="1"/>
          </p:cNvSpPr>
          <p:nvPr/>
        </p:nvSpPr>
        <p:spPr bwMode="auto">
          <a:xfrm>
            <a:off x="690563" y="4191000"/>
            <a:ext cx="533400" cy="533400"/>
          </a:xfrm>
          <a:prstGeom prst="triangle">
            <a:avLst>
              <a:gd name="adj" fmla="val 5000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14" name="AutoShape 26">
            <a:extLst>
              <a:ext uri="{FF2B5EF4-FFF2-40B4-BE49-F238E27FC236}">
                <a16:creationId xmlns:a16="http://schemas.microsoft.com/office/drawing/2014/main" id="{7FF315E6-B1ED-5421-C060-164FCFA5C168}"/>
              </a:ext>
            </a:extLst>
          </p:cNvPr>
          <p:cNvSpPr>
            <a:spLocks noChangeArrowheads="1"/>
          </p:cNvSpPr>
          <p:nvPr/>
        </p:nvSpPr>
        <p:spPr bwMode="auto">
          <a:xfrm flipV="1">
            <a:off x="695325" y="4724400"/>
            <a:ext cx="533400" cy="533400"/>
          </a:xfrm>
          <a:prstGeom prst="triangle">
            <a:avLst>
              <a:gd name="adj" fmla="val 50000"/>
            </a:avLst>
          </a:prstGeom>
          <a:solidFill>
            <a:schemeClr val="accent1"/>
          </a:solidFill>
          <a:ln w="9525">
            <a:solidFill>
              <a:schemeClr val="tx1"/>
            </a:solidFill>
            <a:miter lim="800000"/>
            <a:headEnd/>
            <a:tailEnd/>
          </a:ln>
        </p:spPr>
        <p:txBody>
          <a:bodyPr rot="10800000"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1800"/>
          </a:p>
        </p:txBody>
      </p:sp>
      <p:sp>
        <p:nvSpPr>
          <p:cNvPr id="37915" name="AutoShape 27">
            <a:extLst>
              <a:ext uri="{FF2B5EF4-FFF2-40B4-BE49-F238E27FC236}">
                <a16:creationId xmlns:a16="http://schemas.microsoft.com/office/drawing/2014/main" id="{CA0E7117-B7DC-AF62-746F-72FE010B2C5E}"/>
              </a:ext>
            </a:extLst>
          </p:cNvPr>
          <p:cNvSpPr>
            <a:spLocks noChangeArrowheads="1"/>
          </p:cNvSpPr>
          <p:nvPr/>
        </p:nvSpPr>
        <p:spPr bwMode="auto">
          <a:xfrm>
            <a:off x="5943600" y="411480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16" name="AutoShape 28">
            <a:extLst>
              <a:ext uri="{FF2B5EF4-FFF2-40B4-BE49-F238E27FC236}">
                <a16:creationId xmlns:a16="http://schemas.microsoft.com/office/drawing/2014/main" id="{E6CE6C78-4540-57A1-3642-101722E5D4AE}"/>
              </a:ext>
            </a:extLst>
          </p:cNvPr>
          <p:cNvSpPr>
            <a:spLocks noChangeArrowheads="1"/>
          </p:cNvSpPr>
          <p:nvPr/>
        </p:nvSpPr>
        <p:spPr bwMode="auto">
          <a:xfrm>
            <a:off x="6448425" y="441960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17" name="AutoShape 29">
            <a:extLst>
              <a:ext uri="{FF2B5EF4-FFF2-40B4-BE49-F238E27FC236}">
                <a16:creationId xmlns:a16="http://schemas.microsoft.com/office/drawing/2014/main" id="{3C8FBE4F-CE45-D9D5-6BF0-AA45DB176B7C}"/>
              </a:ext>
            </a:extLst>
          </p:cNvPr>
          <p:cNvSpPr>
            <a:spLocks noChangeArrowheads="1"/>
          </p:cNvSpPr>
          <p:nvPr/>
        </p:nvSpPr>
        <p:spPr bwMode="auto">
          <a:xfrm>
            <a:off x="6448425" y="381000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18" name="AutoShape 30">
            <a:extLst>
              <a:ext uri="{FF2B5EF4-FFF2-40B4-BE49-F238E27FC236}">
                <a16:creationId xmlns:a16="http://schemas.microsoft.com/office/drawing/2014/main" id="{E67F5F67-185E-11C9-E54E-BAC22D60C72F}"/>
              </a:ext>
            </a:extLst>
          </p:cNvPr>
          <p:cNvSpPr>
            <a:spLocks noChangeArrowheads="1"/>
          </p:cNvSpPr>
          <p:nvPr/>
        </p:nvSpPr>
        <p:spPr bwMode="auto">
          <a:xfrm>
            <a:off x="6967538" y="411480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19" name="AutoShape 31">
            <a:extLst>
              <a:ext uri="{FF2B5EF4-FFF2-40B4-BE49-F238E27FC236}">
                <a16:creationId xmlns:a16="http://schemas.microsoft.com/office/drawing/2014/main" id="{234EFCFE-9320-CC8A-4C96-27E824F16BB3}"/>
              </a:ext>
            </a:extLst>
          </p:cNvPr>
          <p:cNvSpPr>
            <a:spLocks noChangeArrowheads="1"/>
          </p:cNvSpPr>
          <p:nvPr/>
        </p:nvSpPr>
        <p:spPr bwMode="auto">
          <a:xfrm>
            <a:off x="6977063" y="471011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20" name="AutoShape 32">
            <a:extLst>
              <a:ext uri="{FF2B5EF4-FFF2-40B4-BE49-F238E27FC236}">
                <a16:creationId xmlns:a16="http://schemas.microsoft.com/office/drawing/2014/main" id="{3B818202-EE67-17BA-B649-7AA23A34EB29}"/>
              </a:ext>
            </a:extLst>
          </p:cNvPr>
          <p:cNvSpPr>
            <a:spLocks noChangeArrowheads="1"/>
          </p:cNvSpPr>
          <p:nvPr/>
        </p:nvSpPr>
        <p:spPr bwMode="auto">
          <a:xfrm>
            <a:off x="6443663" y="501491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21" name="AutoShape 33">
            <a:extLst>
              <a:ext uri="{FF2B5EF4-FFF2-40B4-BE49-F238E27FC236}">
                <a16:creationId xmlns:a16="http://schemas.microsoft.com/office/drawing/2014/main" id="{D9355814-3F6D-11E8-4740-B2F97E555206}"/>
              </a:ext>
            </a:extLst>
          </p:cNvPr>
          <p:cNvSpPr>
            <a:spLocks noChangeArrowheads="1"/>
          </p:cNvSpPr>
          <p:nvPr/>
        </p:nvSpPr>
        <p:spPr bwMode="auto">
          <a:xfrm>
            <a:off x="5938838" y="472440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22" name="AutoShape 34">
            <a:extLst>
              <a:ext uri="{FF2B5EF4-FFF2-40B4-BE49-F238E27FC236}">
                <a16:creationId xmlns:a16="http://schemas.microsoft.com/office/drawing/2014/main" id="{0FAE1F53-EB7E-931D-ACF1-575D81307E81}"/>
              </a:ext>
            </a:extLst>
          </p:cNvPr>
          <p:cNvSpPr>
            <a:spLocks noChangeArrowheads="1"/>
          </p:cNvSpPr>
          <p:nvPr/>
        </p:nvSpPr>
        <p:spPr bwMode="auto">
          <a:xfrm>
            <a:off x="6953250" y="531018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23" name="AutoShape 35">
            <a:extLst>
              <a:ext uri="{FF2B5EF4-FFF2-40B4-BE49-F238E27FC236}">
                <a16:creationId xmlns:a16="http://schemas.microsoft.com/office/drawing/2014/main" id="{31525818-9DA7-8883-7240-95BB454F9333}"/>
              </a:ext>
            </a:extLst>
          </p:cNvPr>
          <p:cNvSpPr>
            <a:spLocks noChangeArrowheads="1"/>
          </p:cNvSpPr>
          <p:nvPr/>
        </p:nvSpPr>
        <p:spPr bwMode="auto">
          <a:xfrm>
            <a:off x="7486650" y="502920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24" name="AutoShape 36">
            <a:extLst>
              <a:ext uri="{FF2B5EF4-FFF2-40B4-BE49-F238E27FC236}">
                <a16:creationId xmlns:a16="http://schemas.microsoft.com/office/drawing/2014/main" id="{1D8D0011-9FC0-3863-7394-8AA07550C25C}"/>
              </a:ext>
            </a:extLst>
          </p:cNvPr>
          <p:cNvSpPr>
            <a:spLocks noChangeArrowheads="1"/>
          </p:cNvSpPr>
          <p:nvPr/>
        </p:nvSpPr>
        <p:spPr bwMode="auto">
          <a:xfrm>
            <a:off x="7496175" y="44148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25" name="AutoShape 37">
            <a:extLst>
              <a:ext uri="{FF2B5EF4-FFF2-40B4-BE49-F238E27FC236}">
                <a16:creationId xmlns:a16="http://schemas.microsoft.com/office/drawing/2014/main" id="{40FC6EA5-4687-473C-5866-E7FE5814654B}"/>
              </a:ext>
            </a:extLst>
          </p:cNvPr>
          <p:cNvSpPr>
            <a:spLocks noChangeArrowheads="1"/>
          </p:cNvSpPr>
          <p:nvPr/>
        </p:nvSpPr>
        <p:spPr bwMode="auto">
          <a:xfrm>
            <a:off x="7481888" y="38052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26" name="AutoShape 38">
            <a:extLst>
              <a:ext uri="{FF2B5EF4-FFF2-40B4-BE49-F238E27FC236}">
                <a16:creationId xmlns:a16="http://schemas.microsoft.com/office/drawing/2014/main" id="{4E14687E-6F51-0B3A-49C6-3A22C9709606}"/>
              </a:ext>
            </a:extLst>
          </p:cNvPr>
          <p:cNvSpPr>
            <a:spLocks noChangeArrowheads="1"/>
          </p:cNvSpPr>
          <p:nvPr/>
        </p:nvSpPr>
        <p:spPr bwMode="auto">
          <a:xfrm>
            <a:off x="6967538" y="35004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37927" name="Text Box 39">
            <a:extLst>
              <a:ext uri="{FF2B5EF4-FFF2-40B4-BE49-F238E27FC236}">
                <a16:creationId xmlns:a16="http://schemas.microsoft.com/office/drawing/2014/main" id="{9C5888C5-E0C4-BBA4-882D-EB82C52B4E56}"/>
              </a:ext>
            </a:extLst>
          </p:cNvPr>
          <p:cNvSpPr txBox="1">
            <a:spLocks noChangeArrowheads="1"/>
          </p:cNvSpPr>
          <p:nvPr/>
        </p:nvSpPr>
        <p:spPr bwMode="auto">
          <a:xfrm>
            <a:off x="1127125" y="5522913"/>
            <a:ext cx="1123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800"/>
              <a:t>Triangles</a:t>
            </a:r>
          </a:p>
        </p:txBody>
      </p:sp>
      <p:sp>
        <p:nvSpPr>
          <p:cNvPr id="37928" name="Text Box 40">
            <a:extLst>
              <a:ext uri="{FF2B5EF4-FFF2-40B4-BE49-F238E27FC236}">
                <a16:creationId xmlns:a16="http://schemas.microsoft.com/office/drawing/2014/main" id="{B3668FB7-DF0B-8614-BA29-6E3908E3426A}"/>
              </a:ext>
            </a:extLst>
          </p:cNvPr>
          <p:cNvSpPr txBox="1">
            <a:spLocks noChangeArrowheads="1"/>
          </p:cNvSpPr>
          <p:nvPr/>
        </p:nvSpPr>
        <p:spPr bwMode="auto">
          <a:xfrm>
            <a:off x="3794125" y="5751513"/>
            <a:ext cx="103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800"/>
              <a:t>Squares</a:t>
            </a:r>
          </a:p>
        </p:txBody>
      </p:sp>
      <p:sp>
        <p:nvSpPr>
          <p:cNvPr id="37929" name="Text Box 41">
            <a:extLst>
              <a:ext uri="{FF2B5EF4-FFF2-40B4-BE49-F238E27FC236}">
                <a16:creationId xmlns:a16="http://schemas.microsoft.com/office/drawing/2014/main" id="{B7780B16-0180-4EAA-172B-8D18C3837143}"/>
              </a:ext>
            </a:extLst>
          </p:cNvPr>
          <p:cNvSpPr txBox="1">
            <a:spLocks noChangeArrowheads="1"/>
          </p:cNvSpPr>
          <p:nvPr/>
        </p:nvSpPr>
        <p:spPr bwMode="auto">
          <a:xfrm>
            <a:off x="6613525" y="5980113"/>
            <a:ext cx="1212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800"/>
              <a:t>Hexagons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FDB26F81-9AD1-2A75-9945-AE304E89CEB8}"/>
              </a:ext>
            </a:extLst>
          </p:cNvPr>
          <p:cNvSpPr>
            <a:spLocks noGrp="1" noChangeArrowheads="1"/>
          </p:cNvSpPr>
          <p:nvPr>
            <p:ph type="title"/>
          </p:nvPr>
        </p:nvSpPr>
        <p:spPr/>
        <p:txBody>
          <a:bodyPr/>
          <a:lstStyle/>
          <a:p>
            <a:pPr eaLnBrk="1" hangingPunct="1"/>
            <a:r>
              <a:rPr lang="en-US" altLang="zh-CN">
                <a:ea typeface="SimSun" panose="02010600030101010101" pitchFamily="2" charset="-122"/>
              </a:rPr>
              <a:t>Coverage Patterns</a:t>
            </a:r>
            <a:endParaRPr lang="zh-CN" altLang="en-US">
              <a:ea typeface="SimSun" panose="02010600030101010101" pitchFamily="2" charset="-122"/>
            </a:endParaRPr>
          </a:p>
        </p:txBody>
      </p:sp>
      <p:pic>
        <p:nvPicPr>
          <p:cNvPr id="63491" name="Picture 9">
            <a:extLst>
              <a:ext uri="{FF2B5EF4-FFF2-40B4-BE49-F238E27FC236}">
                <a16:creationId xmlns:a16="http://schemas.microsoft.com/office/drawing/2014/main" id="{E6128E7A-FA4C-E21A-D6B8-49FBEBADF48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0" y="1752600"/>
            <a:ext cx="8763000" cy="4640263"/>
          </a:xfrm>
        </p:spPr>
      </p:pic>
    </p:spTree>
    <p:extLst>
      <p:ext uri="{BB962C8B-B14F-4D97-AF65-F5344CB8AC3E}">
        <p14:creationId xmlns:p14="http://schemas.microsoft.com/office/powerpoint/2010/main" val="16465890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227C45D1-4FF1-08A3-1B29-D25E7ABF9DDD}"/>
              </a:ext>
            </a:extLst>
          </p:cNvPr>
          <p:cNvSpPr>
            <a:spLocks noGrp="1" noChangeArrowheads="1"/>
          </p:cNvSpPr>
          <p:nvPr>
            <p:ph type="title"/>
          </p:nvPr>
        </p:nvSpPr>
        <p:spPr/>
        <p:txBody>
          <a:bodyPr/>
          <a:lstStyle/>
          <a:p>
            <a:pPr eaLnBrk="1" hangingPunct="1"/>
            <a:r>
              <a:rPr lang="en-US" altLang="en-US"/>
              <a:t>Circular Coverage Areas</a:t>
            </a:r>
          </a:p>
        </p:txBody>
      </p:sp>
      <p:sp>
        <p:nvSpPr>
          <p:cNvPr id="64515" name="Rectangle 3">
            <a:extLst>
              <a:ext uri="{FF2B5EF4-FFF2-40B4-BE49-F238E27FC236}">
                <a16:creationId xmlns:a16="http://schemas.microsoft.com/office/drawing/2014/main" id="{4805E5A9-71E1-B67B-43A1-CE8F8AA5ACD7}"/>
              </a:ext>
            </a:extLst>
          </p:cNvPr>
          <p:cNvSpPr>
            <a:spLocks noGrp="1" noChangeArrowheads="1"/>
          </p:cNvSpPr>
          <p:nvPr>
            <p:ph type="body" idx="1"/>
          </p:nvPr>
        </p:nvSpPr>
        <p:spPr>
          <a:xfrm>
            <a:off x="457200" y="1600200"/>
            <a:ext cx="8229600" cy="4411663"/>
          </a:xfrm>
        </p:spPr>
        <p:txBody>
          <a:bodyPr/>
          <a:lstStyle/>
          <a:p>
            <a:pPr eaLnBrk="1" hangingPunct="1"/>
            <a:r>
              <a:rPr lang="en-US" altLang="en-US" sz="2600"/>
              <a:t>Original cellular system was developed assuming base station antennas are omnidirectional, i.e., they transmit in all directions equally.</a:t>
            </a:r>
          </a:p>
          <a:p>
            <a:pPr eaLnBrk="1" hangingPunct="1"/>
            <a:endParaRPr lang="en-US" altLang="en-US" sz="2600"/>
          </a:p>
        </p:txBody>
      </p:sp>
      <p:sp>
        <p:nvSpPr>
          <p:cNvPr id="64516" name="Oval 5">
            <a:extLst>
              <a:ext uri="{FF2B5EF4-FFF2-40B4-BE49-F238E27FC236}">
                <a16:creationId xmlns:a16="http://schemas.microsoft.com/office/drawing/2014/main" id="{2B02504E-9AB5-00D2-BE41-FB1E0948DBCB}"/>
              </a:ext>
            </a:extLst>
          </p:cNvPr>
          <p:cNvSpPr>
            <a:spLocks noChangeArrowheads="1"/>
          </p:cNvSpPr>
          <p:nvPr/>
        </p:nvSpPr>
        <p:spPr bwMode="auto">
          <a:xfrm>
            <a:off x="838200" y="5135563"/>
            <a:ext cx="7467600" cy="960437"/>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endParaRPr lang="en-US" altLang="en-US" sz="1800"/>
          </a:p>
        </p:txBody>
      </p:sp>
      <p:grpSp>
        <p:nvGrpSpPr>
          <p:cNvPr id="64517" name="Group 6">
            <a:extLst>
              <a:ext uri="{FF2B5EF4-FFF2-40B4-BE49-F238E27FC236}">
                <a16:creationId xmlns:a16="http://schemas.microsoft.com/office/drawing/2014/main" id="{DBB4ADAA-8655-C59E-02B5-58783704BA27}"/>
              </a:ext>
            </a:extLst>
          </p:cNvPr>
          <p:cNvGrpSpPr>
            <a:grpSpLocks/>
          </p:cNvGrpSpPr>
          <p:nvPr/>
        </p:nvGrpSpPr>
        <p:grpSpPr bwMode="auto">
          <a:xfrm>
            <a:off x="2333625" y="4999038"/>
            <a:ext cx="201613" cy="431800"/>
            <a:chOff x="1345" y="2496"/>
            <a:chExt cx="287" cy="789"/>
          </a:xfrm>
        </p:grpSpPr>
        <p:sp>
          <p:nvSpPr>
            <p:cNvPr id="64667" name="AutoShape 7">
              <a:extLst>
                <a:ext uri="{FF2B5EF4-FFF2-40B4-BE49-F238E27FC236}">
                  <a16:creationId xmlns:a16="http://schemas.microsoft.com/office/drawing/2014/main" id="{B51C7DCD-D97D-B9F8-7509-CFC382D575A1}"/>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68" name="Oval 8">
              <a:extLst>
                <a:ext uri="{FF2B5EF4-FFF2-40B4-BE49-F238E27FC236}">
                  <a16:creationId xmlns:a16="http://schemas.microsoft.com/office/drawing/2014/main" id="{15E67097-4A63-8A73-22E5-02162F9FFC2E}"/>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69" name="Oval 9">
              <a:extLst>
                <a:ext uri="{FF2B5EF4-FFF2-40B4-BE49-F238E27FC236}">
                  <a16:creationId xmlns:a16="http://schemas.microsoft.com/office/drawing/2014/main" id="{2108AD9E-CE51-53AB-E213-596581A5866A}"/>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70" name="Oval 10">
              <a:extLst>
                <a:ext uri="{FF2B5EF4-FFF2-40B4-BE49-F238E27FC236}">
                  <a16:creationId xmlns:a16="http://schemas.microsoft.com/office/drawing/2014/main" id="{D4067BE2-D56C-DB51-B0D9-949D4A3B0A66}"/>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71" name="Oval 11">
              <a:extLst>
                <a:ext uri="{FF2B5EF4-FFF2-40B4-BE49-F238E27FC236}">
                  <a16:creationId xmlns:a16="http://schemas.microsoft.com/office/drawing/2014/main" id="{C008EC31-AA03-5CED-D78F-F0FD949B6D4D}"/>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72" name="Oval 12">
              <a:extLst>
                <a:ext uri="{FF2B5EF4-FFF2-40B4-BE49-F238E27FC236}">
                  <a16:creationId xmlns:a16="http://schemas.microsoft.com/office/drawing/2014/main" id="{B5A384B5-AE71-25BB-9CA0-7D349854CAC3}"/>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73" name="Oval 13">
              <a:extLst>
                <a:ext uri="{FF2B5EF4-FFF2-40B4-BE49-F238E27FC236}">
                  <a16:creationId xmlns:a16="http://schemas.microsoft.com/office/drawing/2014/main" id="{28FF105E-91A1-F9A6-C65E-3547806A7A88}"/>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74" name="Oval 14">
              <a:extLst>
                <a:ext uri="{FF2B5EF4-FFF2-40B4-BE49-F238E27FC236}">
                  <a16:creationId xmlns:a16="http://schemas.microsoft.com/office/drawing/2014/main" id="{88939E64-5CA8-4E9D-2676-CE30985D1191}"/>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75" name="Oval 15">
              <a:extLst>
                <a:ext uri="{FF2B5EF4-FFF2-40B4-BE49-F238E27FC236}">
                  <a16:creationId xmlns:a16="http://schemas.microsoft.com/office/drawing/2014/main" id="{06E4C71C-B3E0-DA17-EAD9-02B1AA5A7497}"/>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76" name="Oval 16">
              <a:extLst>
                <a:ext uri="{FF2B5EF4-FFF2-40B4-BE49-F238E27FC236}">
                  <a16:creationId xmlns:a16="http://schemas.microsoft.com/office/drawing/2014/main" id="{F8CF4DC6-E901-8A79-85A3-10FB8394D612}"/>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77" name="Line 17">
              <a:extLst>
                <a:ext uri="{FF2B5EF4-FFF2-40B4-BE49-F238E27FC236}">
                  <a16:creationId xmlns:a16="http://schemas.microsoft.com/office/drawing/2014/main" id="{5B54BCE5-0551-0D2E-3743-B1A6CCC8121B}"/>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678" name="Oval 18">
              <a:extLst>
                <a:ext uri="{FF2B5EF4-FFF2-40B4-BE49-F238E27FC236}">
                  <a16:creationId xmlns:a16="http://schemas.microsoft.com/office/drawing/2014/main" id="{EE8F6D90-BF28-9404-5079-FAF3F5B52D4F}"/>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79" name="Oval 19">
              <a:extLst>
                <a:ext uri="{FF2B5EF4-FFF2-40B4-BE49-F238E27FC236}">
                  <a16:creationId xmlns:a16="http://schemas.microsoft.com/office/drawing/2014/main" id="{7A381A02-388B-9136-4D07-C32015CEC96D}"/>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64518" name="AutoShape 20">
            <a:extLst>
              <a:ext uri="{FF2B5EF4-FFF2-40B4-BE49-F238E27FC236}">
                <a16:creationId xmlns:a16="http://schemas.microsoft.com/office/drawing/2014/main" id="{BDDA8A15-D482-5EC7-C888-5EB27C2ED1C1}"/>
              </a:ext>
            </a:extLst>
          </p:cNvPr>
          <p:cNvSpPr>
            <a:spLocks noChangeArrowheads="1"/>
          </p:cNvSpPr>
          <p:nvPr/>
        </p:nvSpPr>
        <p:spPr bwMode="auto">
          <a:xfrm>
            <a:off x="4300538" y="4130675"/>
            <a:ext cx="339725" cy="1233488"/>
          </a:xfrm>
          <a:prstGeom prst="triangle">
            <a:avLst>
              <a:gd name="adj" fmla="val 50000"/>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19" name="Line 21">
            <a:extLst>
              <a:ext uri="{FF2B5EF4-FFF2-40B4-BE49-F238E27FC236}">
                <a16:creationId xmlns:a16="http://schemas.microsoft.com/office/drawing/2014/main" id="{A7E9B6F2-E022-AF40-9212-8EA23BD0CD7D}"/>
              </a:ext>
            </a:extLst>
          </p:cNvPr>
          <p:cNvSpPr>
            <a:spLocks noChangeShapeType="1"/>
          </p:cNvSpPr>
          <p:nvPr/>
        </p:nvSpPr>
        <p:spPr bwMode="auto">
          <a:xfrm flipV="1">
            <a:off x="4462463" y="3516313"/>
            <a:ext cx="0" cy="6397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20" name="Oval 22">
            <a:extLst>
              <a:ext uri="{FF2B5EF4-FFF2-40B4-BE49-F238E27FC236}">
                <a16:creationId xmlns:a16="http://schemas.microsoft.com/office/drawing/2014/main" id="{B7E97274-179C-91BA-A4C2-F8C4CCF1CA17}"/>
              </a:ext>
            </a:extLst>
          </p:cNvPr>
          <p:cNvSpPr>
            <a:spLocks noChangeArrowheads="1"/>
          </p:cNvSpPr>
          <p:nvPr/>
        </p:nvSpPr>
        <p:spPr bwMode="auto">
          <a:xfrm>
            <a:off x="3757613" y="3398838"/>
            <a:ext cx="1357312" cy="182562"/>
          </a:xfrm>
          <a:prstGeom prst="ellipse">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21" name="Oval 23">
            <a:extLst>
              <a:ext uri="{FF2B5EF4-FFF2-40B4-BE49-F238E27FC236}">
                <a16:creationId xmlns:a16="http://schemas.microsoft.com/office/drawing/2014/main" id="{24C42207-5BFB-3D55-7A6C-78B85BA95C9A}"/>
              </a:ext>
            </a:extLst>
          </p:cNvPr>
          <p:cNvSpPr>
            <a:spLocks noChangeArrowheads="1"/>
          </p:cNvSpPr>
          <p:nvPr/>
        </p:nvSpPr>
        <p:spPr bwMode="auto">
          <a:xfrm>
            <a:off x="3349625" y="3352800"/>
            <a:ext cx="2105025" cy="274638"/>
          </a:xfrm>
          <a:prstGeom prst="ellipse">
            <a:avLst/>
          </a:prstGeom>
          <a:noFill/>
          <a:ln w="9525">
            <a:solidFill>
              <a:srgbClr val="FF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64522" name="Group 24">
            <a:extLst>
              <a:ext uri="{FF2B5EF4-FFF2-40B4-BE49-F238E27FC236}">
                <a16:creationId xmlns:a16="http://schemas.microsoft.com/office/drawing/2014/main" id="{11337AE8-ADF9-F946-64FC-A0DB1738D70D}"/>
              </a:ext>
            </a:extLst>
          </p:cNvPr>
          <p:cNvGrpSpPr>
            <a:grpSpLocks/>
          </p:cNvGrpSpPr>
          <p:nvPr/>
        </p:nvGrpSpPr>
        <p:grpSpPr bwMode="auto">
          <a:xfrm>
            <a:off x="2874963" y="5345113"/>
            <a:ext cx="201612" cy="430212"/>
            <a:chOff x="1345" y="2496"/>
            <a:chExt cx="287" cy="789"/>
          </a:xfrm>
        </p:grpSpPr>
        <p:sp>
          <p:nvSpPr>
            <p:cNvPr id="64654" name="AutoShape 25">
              <a:extLst>
                <a:ext uri="{FF2B5EF4-FFF2-40B4-BE49-F238E27FC236}">
                  <a16:creationId xmlns:a16="http://schemas.microsoft.com/office/drawing/2014/main" id="{BA237206-037B-2EB1-427E-5C6E71AE4062}"/>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55" name="Oval 26">
              <a:extLst>
                <a:ext uri="{FF2B5EF4-FFF2-40B4-BE49-F238E27FC236}">
                  <a16:creationId xmlns:a16="http://schemas.microsoft.com/office/drawing/2014/main" id="{58BF6A93-136A-ECC9-FE80-CA9DD47665D8}"/>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56" name="Oval 27">
              <a:extLst>
                <a:ext uri="{FF2B5EF4-FFF2-40B4-BE49-F238E27FC236}">
                  <a16:creationId xmlns:a16="http://schemas.microsoft.com/office/drawing/2014/main" id="{C0EF8C3E-E001-F0EC-951B-100E6B5B2C90}"/>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57" name="Oval 28">
              <a:extLst>
                <a:ext uri="{FF2B5EF4-FFF2-40B4-BE49-F238E27FC236}">
                  <a16:creationId xmlns:a16="http://schemas.microsoft.com/office/drawing/2014/main" id="{98BA349D-053F-822D-A004-743F16C1B14B}"/>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58" name="Oval 29">
              <a:extLst>
                <a:ext uri="{FF2B5EF4-FFF2-40B4-BE49-F238E27FC236}">
                  <a16:creationId xmlns:a16="http://schemas.microsoft.com/office/drawing/2014/main" id="{454F449E-107D-B5BE-D606-A0411F6C5CC5}"/>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59" name="Oval 30">
              <a:extLst>
                <a:ext uri="{FF2B5EF4-FFF2-40B4-BE49-F238E27FC236}">
                  <a16:creationId xmlns:a16="http://schemas.microsoft.com/office/drawing/2014/main" id="{8E0E7336-4388-E51E-2351-8A0B9DA6341B}"/>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60" name="Oval 31">
              <a:extLst>
                <a:ext uri="{FF2B5EF4-FFF2-40B4-BE49-F238E27FC236}">
                  <a16:creationId xmlns:a16="http://schemas.microsoft.com/office/drawing/2014/main" id="{0AFB3401-A8B0-27B4-08FC-B72608A98EB2}"/>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61" name="Oval 32">
              <a:extLst>
                <a:ext uri="{FF2B5EF4-FFF2-40B4-BE49-F238E27FC236}">
                  <a16:creationId xmlns:a16="http://schemas.microsoft.com/office/drawing/2014/main" id="{090B8F4D-850B-E7BF-5F96-01F30D808D67}"/>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62" name="Oval 33">
              <a:extLst>
                <a:ext uri="{FF2B5EF4-FFF2-40B4-BE49-F238E27FC236}">
                  <a16:creationId xmlns:a16="http://schemas.microsoft.com/office/drawing/2014/main" id="{78DC6A58-E019-8240-3685-05A2D047B384}"/>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63" name="Oval 34">
              <a:extLst>
                <a:ext uri="{FF2B5EF4-FFF2-40B4-BE49-F238E27FC236}">
                  <a16:creationId xmlns:a16="http://schemas.microsoft.com/office/drawing/2014/main" id="{3F4C35DF-944A-E8FE-4DF3-B1D45CA752CA}"/>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64" name="Line 35">
              <a:extLst>
                <a:ext uri="{FF2B5EF4-FFF2-40B4-BE49-F238E27FC236}">
                  <a16:creationId xmlns:a16="http://schemas.microsoft.com/office/drawing/2014/main" id="{23BAFE75-CB2E-1387-CEB5-7583A0DFBDFB}"/>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665" name="Oval 36">
              <a:extLst>
                <a:ext uri="{FF2B5EF4-FFF2-40B4-BE49-F238E27FC236}">
                  <a16:creationId xmlns:a16="http://schemas.microsoft.com/office/drawing/2014/main" id="{C20027F6-9537-D767-0A5B-84DFDB128D04}"/>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66" name="Oval 37">
              <a:extLst>
                <a:ext uri="{FF2B5EF4-FFF2-40B4-BE49-F238E27FC236}">
                  <a16:creationId xmlns:a16="http://schemas.microsoft.com/office/drawing/2014/main" id="{E53AEF44-76FB-3FEE-28E7-46298C000139}"/>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64523" name="Group 38">
            <a:extLst>
              <a:ext uri="{FF2B5EF4-FFF2-40B4-BE49-F238E27FC236}">
                <a16:creationId xmlns:a16="http://schemas.microsoft.com/office/drawing/2014/main" id="{2541D13D-D2F6-B63F-4B13-9E4492F8B6E7}"/>
              </a:ext>
            </a:extLst>
          </p:cNvPr>
          <p:cNvGrpSpPr>
            <a:grpSpLocks/>
          </p:cNvGrpSpPr>
          <p:nvPr/>
        </p:nvGrpSpPr>
        <p:grpSpPr bwMode="auto">
          <a:xfrm>
            <a:off x="5795963" y="5435600"/>
            <a:ext cx="201612" cy="431800"/>
            <a:chOff x="1345" y="2496"/>
            <a:chExt cx="287" cy="789"/>
          </a:xfrm>
        </p:grpSpPr>
        <p:sp>
          <p:nvSpPr>
            <p:cNvPr id="64641" name="AutoShape 39">
              <a:extLst>
                <a:ext uri="{FF2B5EF4-FFF2-40B4-BE49-F238E27FC236}">
                  <a16:creationId xmlns:a16="http://schemas.microsoft.com/office/drawing/2014/main" id="{64CFC1E9-89B8-C7AF-9C8A-E17FEEB46F12}"/>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42" name="Oval 40">
              <a:extLst>
                <a:ext uri="{FF2B5EF4-FFF2-40B4-BE49-F238E27FC236}">
                  <a16:creationId xmlns:a16="http://schemas.microsoft.com/office/drawing/2014/main" id="{409500A3-41E0-8453-D94B-16EC8F224327}"/>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43" name="Oval 41">
              <a:extLst>
                <a:ext uri="{FF2B5EF4-FFF2-40B4-BE49-F238E27FC236}">
                  <a16:creationId xmlns:a16="http://schemas.microsoft.com/office/drawing/2014/main" id="{0D9AB56F-6CAB-AFD7-DB8D-EBF1B77B6CD8}"/>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44" name="Oval 42">
              <a:extLst>
                <a:ext uri="{FF2B5EF4-FFF2-40B4-BE49-F238E27FC236}">
                  <a16:creationId xmlns:a16="http://schemas.microsoft.com/office/drawing/2014/main" id="{5013AEC8-B3AD-8C3F-E04A-31FCA1C6A188}"/>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45" name="Oval 43">
              <a:extLst>
                <a:ext uri="{FF2B5EF4-FFF2-40B4-BE49-F238E27FC236}">
                  <a16:creationId xmlns:a16="http://schemas.microsoft.com/office/drawing/2014/main" id="{80BEA231-3C09-30C7-6690-3103D7DDDA5A}"/>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46" name="Oval 44">
              <a:extLst>
                <a:ext uri="{FF2B5EF4-FFF2-40B4-BE49-F238E27FC236}">
                  <a16:creationId xmlns:a16="http://schemas.microsoft.com/office/drawing/2014/main" id="{76A0E6B1-5313-A0FE-FDF5-CE26DF3A9BFB}"/>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47" name="Oval 45">
              <a:extLst>
                <a:ext uri="{FF2B5EF4-FFF2-40B4-BE49-F238E27FC236}">
                  <a16:creationId xmlns:a16="http://schemas.microsoft.com/office/drawing/2014/main" id="{38B9CC65-8245-F8F1-8D99-34AE3A822985}"/>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48" name="Oval 46">
              <a:extLst>
                <a:ext uri="{FF2B5EF4-FFF2-40B4-BE49-F238E27FC236}">
                  <a16:creationId xmlns:a16="http://schemas.microsoft.com/office/drawing/2014/main" id="{ED9A1A4A-0460-56E1-AEB0-5B9016A907BD}"/>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49" name="Oval 47">
              <a:extLst>
                <a:ext uri="{FF2B5EF4-FFF2-40B4-BE49-F238E27FC236}">
                  <a16:creationId xmlns:a16="http://schemas.microsoft.com/office/drawing/2014/main" id="{353BC046-39E7-7B4D-23B0-2D7E1EE2CF95}"/>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50" name="Oval 48">
              <a:extLst>
                <a:ext uri="{FF2B5EF4-FFF2-40B4-BE49-F238E27FC236}">
                  <a16:creationId xmlns:a16="http://schemas.microsoft.com/office/drawing/2014/main" id="{AF9DA4DD-C0CB-35F5-2BAC-2EBFCFB11B40}"/>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51" name="Line 49">
              <a:extLst>
                <a:ext uri="{FF2B5EF4-FFF2-40B4-BE49-F238E27FC236}">
                  <a16:creationId xmlns:a16="http://schemas.microsoft.com/office/drawing/2014/main" id="{86262A3D-C011-3E4F-44D5-CFE3EFE33721}"/>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652" name="Oval 50">
              <a:extLst>
                <a:ext uri="{FF2B5EF4-FFF2-40B4-BE49-F238E27FC236}">
                  <a16:creationId xmlns:a16="http://schemas.microsoft.com/office/drawing/2014/main" id="{E91E1C2B-00A1-9F87-55CB-FC3E4BA09EBE}"/>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53" name="Oval 51">
              <a:extLst>
                <a:ext uri="{FF2B5EF4-FFF2-40B4-BE49-F238E27FC236}">
                  <a16:creationId xmlns:a16="http://schemas.microsoft.com/office/drawing/2014/main" id="{7C6B9652-7161-1FA4-C7C7-5C4229356DF7}"/>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64524" name="Group 52">
            <a:extLst>
              <a:ext uri="{FF2B5EF4-FFF2-40B4-BE49-F238E27FC236}">
                <a16:creationId xmlns:a16="http://schemas.microsoft.com/office/drawing/2014/main" id="{8193C2FB-CCFF-80CE-CE51-17E1E42E1992}"/>
              </a:ext>
            </a:extLst>
          </p:cNvPr>
          <p:cNvGrpSpPr>
            <a:grpSpLocks/>
          </p:cNvGrpSpPr>
          <p:nvPr/>
        </p:nvGrpSpPr>
        <p:grpSpPr bwMode="auto">
          <a:xfrm>
            <a:off x="6542088" y="5456238"/>
            <a:ext cx="201612" cy="431800"/>
            <a:chOff x="1345" y="2496"/>
            <a:chExt cx="287" cy="789"/>
          </a:xfrm>
        </p:grpSpPr>
        <p:sp>
          <p:nvSpPr>
            <p:cNvPr id="64628" name="AutoShape 53">
              <a:extLst>
                <a:ext uri="{FF2B5EF4-FFF2-40B4-BE49-F238E27FC236}">
                  <a16:creationId xmlns:a16="http://schemas.microsoft.com/office/drawing/2014/main" id="{A5706E07-A974-D580-6AC1-2617F9DF315F}"/>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29" name="Oval 54">
              <a:extLst>
                <a:ext uri="{FF2B5EF4-FFF2-40B4-BE49-F238E27FC236}">
                  <a16:creationId xmlns:a16="http://schemas.microsoft.com/office/drawing/2014/main" id="{FD584852-8961-FACB-4F28-E2387A6C10CF}"/>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30" name="Oval 55">
              <a:extLst>
                <a:ext uri="{FF2B5EF4-FFF2-40B4-BE49-F238E27FC236}">
                  <a16:creationId xmlns:a16="http://schemas.microsoft.com/office/drawing/2014/main" id="{6542E049-3F07-703B-139F-59C383DC7C4B}"/>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31" name="Oval 56">
              <a:extLst>
                <a:ext uri="{FF2B5EF4-FFF2-40B4-BE49-F238E27FC236}">
                  <a16:creationId xmlns:a16="http://schemas.microsoft.com/office/drawing/2014/main" id="{DB69F119-DCAA-7BBC-2E49-A897871B681B}"/>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32" name="Oval 57">
              <a:extLst>
                <a:ext uri="{FF2B5EF4-FFF2-40B4-BE49-F238E27FC236}">
                  <a16:creationId xmlns:a16="http://schemas.microsoft.com/office/drawing/2014/main" id="{0B815BD8-875D-FB89-ECAA-F2B4F0815E38}"/>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33" name="Oval 58">
              <a:extLst>
                <a:ext uri="{FF2B5EF4-FFF2-40B4-BE49-F238E27FC236}">
                  <a16:creationId xmlns:a16="http://schemas.microsoft.com/office/drawing/2014/main" id="{7F9CAC24-8820-4EE2-BB96-8AAAD8020321}"/>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34" name="Oval 59">
              <a:extLst>
                <a:ext uri="{FF2B5EF4-FFF2-40B4-BE49-F238E27FC236}">
                  <a16:creationId xmlns:a16="http://schemas.microsoft.com/office/drawing/2014/main" id="{AA496A7E-ACA9-D17E-D9DA-33035BB6DD01}"/>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35" name="Oval 60">
              <a:extLst>
                <a:ext uri="{FF2B5EF4-FFF2-40B4-BE49-F238E27FC236}">
                  <a16:creationId xmlns:a16="http://schemas.microsoft.com/office/drawing/2014/main" id="{CDE23E16-7B80-F260-CB53-F747FE36140D}"/>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36" name="Oval 61">
              <a:extLst>
                <a:ext uri="{FF2B5EF4-FFF2-40B4-BE49-F238E27FC236}">
                  <a16:creationId xmlns:a16="http://schemas.microsoft.com/office/drawing/2014/main" id="{D6758BDA-9569-FA80-C7F4-15C06BF6D636}"/>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37" name="Oval 62">
              <a:extLst>
                <a:ext uri="{FF2B5EF4-FFF2-40B4-BE49-F238E27FC236}">
                  <a16:creationId xmlns:a16="http://schemas.microsoft.com/office/drawing/2014/main" id="{9F826118-D8AA-EFBD-89B3-8382E479B4F9}"/>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38" name="Line 63">
              <a:extLst>
                <a:ext uri="{FF2B5EF4-FFF2-40B4-BE49-F238E27FC236}">
                  <a16:creationId xmlns:a16="http://schemas.microsoft.com/office/drawing/2014/main" id="{027B8884-7312-2878-F368-C5BF91E163FD}"/>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639" name="Oval 64">
              <a:extLst>
                <a:ext uri="{FF2B5EF4-FFF2-40B4-BE49-F238E27FC236}">
                  <a16:creationId xmlns:a16="http://schemas.microsoft.com/office/drawing/2014/main" id="{857B8C2D-98B8-F6C8-71B4-2546A34E4F84}"/>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40" name="Oval 65">
              <a:extLst>
                <a:ext uri="{FF2B5EF4-FFF2-40B4-BE49-F238E27FC236}">
                  <a16:creationId xmlns:a16="http://schemas.microsoft.com/office/drawing/2014/main" id="{CCE608D8-C864-CF30-71CF-C0F3B5AE80F1}"/>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64525" name="Group 66">
            <a:extLst>
              <a:ext uri="{FF2B5EF4-FFF2-40B4-BE49-F238E27FC236}">
                <a16:creationId xmlns:a16="http://schemas.microsoft.com/office/drawing/2014/main" id="{44C8785A-FB6F-73B4-71DC-FCF16F801C65}"/>
              </a:ext>
            </a:extLst>
          </p:cNvPr>
          <p:cNvGrpSpPr>
            <a:grpSpLocks/>
          </p:cNvGrpSpPr>
          <p:nvPr/>
        </p:nvGrpSpPr>
        <p:grpSpPr bwMode="auto">
          <a:xfrm>
            <a:off x="7016750" y="5070475"/>
            <a:ext cx="203200" cy="431800"/>
            <a:chOff x="1345" y="2496"/>
            <a:chExt cx="287" cy="789"/>
          </a:xfrm>
        </p:grpSpPr>
        <p:sp>
          <p:nvSpPr>
            <p:cNvPr id="64615" name="AutoShape 67">
              <a:extLst>
                <a:ext uri="{FF2B5EF4-FFF2-40B4-BE49-F238E27FC236}">
                  <a16:creationId xmlns:a16="http://schemas.microsoft.com/office/drawing/2014/main" id="{C9ADF4BC-EDF8-28EA-888D-859C72B8497A}"/>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16" name="Oval 68">
              <a:extLst>
                <a:ext uri="{FF2B5EF4-FFF2-40B4-BE49-F238E27FC236}">
                  <a16:creationId xmlns:a16="http://schemas.microsoft.com/office/drawing/2014/main" id="{13BBF063-6120-6FEF-8101-6EE505101873}"/>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17" name="Oval 69">
              <a:extLst>
                <a:ext uri="{FF2B5EF4-FFF2-40B4-BE49-F238E27FC236}">
                  <a16:creationId xmlns:a16="http://schemas.microsoft.com/office/drawing/2014/main" id="{F6CFC7DD-56E2-7011-AE5E-553B00F3D64F}"/>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18" name="Oval 70">
              <a:extLst>
                <a:ext uri="{FF2B5EF4-FFF2-40B4-BE49-F238E27FC236}">
                  <a16:creationId xmlns:a16="http://schemas.microsoft.com/office/drawing/2014/main" id="{BFADE391-EE60-23CA-F3EC-BCC67B691168}"/>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19" name="Oval 71">
              <a:extLst>
                <a:ext uri="{FF2B5EF4-FFF2-40B4-BE49-F238E27FC236}">
                  <a16:creationId xmlns:a16="http://schemas.microsoft.com/office/drawing/2014/main" id="{20933C23-ED75-0BE3-8C91-737217C11C05}"/>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20" name="Oval 72">
              <a:extLst>
                <a:ext uri="{FF2B5EF4-FFF2-40B4-BE49-F238E27FC236}">
                  <a16:creationId xmlns:a16="http://schemas.microsoft.com/office/drawing/2014/main" id="{65D5E6AA-7A1C-997E-3982-62CADA95D832}"/>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21" name="Oval 73">
              <a:extLst>
                <a:ext uri="{FF2B5EF4-FFF2-40B4-BE49-F238E27FC236}">
                  <a16:creationId xmlns:a16="http://schemas.microsoft.com/office/drawing/2014/main" id="{5B20E233-8E68-1AAA-43C0-5C48BC268228}"/>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22" name="Oval 74">
              <a:extLst>
                <a:ext uri="{FF2B5EF4-FFF2-40B4-BE49-F238E27FC236}">
                  <a16:creationId xmlns:a16="http://schemas.microsoft.com/office/drawing/2014/main" id="{357B2B07-5DD5-056E-28EC-97E2A4169CFC}"/>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23" name="Oval 75">
              <a:extLst>
                <a:ext uri="{FF2B5EF4-FFF2-40B4-BE49-F238E27FC236}">
                  <a16:creationId xmlns:a16="http://schemas.microsoft.com/office/drawing/2014/main" id="{5BC53528-07F4-BDF7-09CB-397E121556CA}"/>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24" name="Oval 76">
              <a:extLst>
                <a:ext uri="{FF2B5EF4-FFF2-40B4-BE49-F238E27FC236}">
                  <a16:creationId xmlns:a16="http://schemas.microsoft.com/office/drawing/2014/main" id="{C2095DC8-0E47-2DA6-143A-C90A33963A9F}"/>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25" name="Line 77">
              <a:extLst>
                <a:ext uri="{FF2B5EF4-FFF2-40B4-BE49-F238E27FC236}">
                  <a16:creationId xmlns:a16="http://schemas.microsoft.com/office/drawing/2014/main" id="{A3DA7F92-43B3-968D-89A9-59503BD81319}"/>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626" name="Oval 78">
              <a:extLst>
                <a:ext uri="{FF2B5EF4-FFF2-40B4-BE49-F238E27FC236}">
                  <a16:creationId xmlns:a16="http://schemas.microsoft.com/office/drawing/2014/main" id="{0135AEC7-41DD-556D-4695-E06D1B063DB1}"/>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27" name="Oval 79">
              <a:extLst>
                <a:ext uri="{FF2B5EF4-FFF2-40B4-BE49-F238E27FC236}">
                  <a16:creationId xmlns:a16="http://schemas.microsoft.com/office/drawing/2014/main" id="{902E2B56-DC1E-7719-161A-B2EC28A3E93F}"/>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64526" name="Group 80">
            <a:extLst>
              <a:ext uri="{FF2B5EF4-FFF2-40B4-BE49-F238E27FC236}">
                <a16:creationId xmlns:a16="http://schemas.microsoft.com/office/drawing/2014/main" id="{DF7457C3-7CBE-5A53-ECEC-A88DA533D246}"/>
              </a:ext>
            </a:extLst>
          </p:cNvPr>
          <p:cNvGrpSpPr>
            <a:grpSpLocks/>
          </p:cNvGrpSpPr>
          <p:nvPr/>
        </p:nvGrpSpPr>
        <p:grpSpPr bwMode="auto">
          <a:xfrm>
            <a:off x="5386388" y="4860925"/>
            <a:ext cx="203200" cy="431800"/>
            <a:chOff x="1345" y="2496"/>
            <a:chExt cx="287" cy="789"/>
          </a:xfrm>
        </p:grpSpPr>
        <p:sp>
          <p:nvSpPr>
            <p:cNvPr id="64602" name="AutoShape 81">
              <a:extLst>
                <a:ext uri="{FF2B5EF4-FFF2-40B4-BE49-F238E27FC236}">
                  <a16:creationId xmlns:a16="http://schemas.microsoft.com/office/drawing/2014/main" id="{48D337CB-B481-5101-CDDF-F81EBB8C8935}"/>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03" name="Oval 82">
              <a:extLst>
                <a:ext uri="{FF2B5EF4-FFF2-40B4-BE49-F238E27FC236}">
                  <a16:creationId xmlns:a16="http://schemas.microsoft.com/office/drawing/2014/main" id="{A788C733-D676-C10B-1922-569197564B69}"/>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04" name="Oval 83">
              <a:extLst>
                <a:ext uri="{FF2B5EF4-FFF2-40B4-BE49-F238E27FC236}">
                  <a16:creationId xmlns:a16="http://schemas.microsoft.com/office/drawing/2014/main" id="{DDC91989-38CA-256C-F9EB-038069C53FEE}"/>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05" name="Oval 84">
              <a:extLst>
                <a:ext uri="{FF2B5EF4-FFF2-40B4-BE49-F238E27FC236}">
                  <a16:creationId xmlns:a16="http://schemas.microsoft.com/office/drawing/2014/main" id="{A53CA6EA-B214-3A70-9726-23235489A4D4}"/>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06" name="Oval 85">
              <a:extLst>
                <a:ext uri="{FF2B5EF4-FFF2-40B4-BE49-F238E27FC236}">
                  <a16:creationId xmlns:a16="http://schemas.microsoft.com/office/drawing/2014/main" id="{A694501E-9BEB-5321-0126-A38BBA863430}"/>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07" name="Oval 86">
              <a:extLst>
                <a:ext uri="{FF2B5EF4-FFF2-40B4-BE49-F238E27FC236}">
                  <a16:creationId xmlns:a16="http://schemas.microsoft.com/office/drawing/2014/main" id="{63B4367E-5DE8-D593-CCBF-AAF1C35FDD4A}"/>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08" name="Oval 87">
              <a:extLst>
                <a:ext uri="{FF2B5EF4-FFF2-40B4-BE49-F238E27FC236}">
                  <a16:creationId xmlns:a16="http://schemas.microsoft.com/office/drawing/2014/main" id="{C5C554B2-81B7-67BD-2A46-320DA20ADB7F}"/>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09" name="Oval 88">
              <a:extLst>
                <a:ext uri="{FF2B5EF4-FFF2-40B4-BE49-F238E27FC236}">
                  <a16:creationId xmlns:a16="http://schemas.microsoft.com/office/drawing/2014/main" id="{280305E6-705F-C6BE-4D8D-3603B88C95E1}"/>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10" name="Oval 89">
              <a:extLst>
                <a:ext uri="{FF2B5EF4-FFF2-40B4-BE49-F238E27FC236}">
                  <a16:creationId xmlns:a16="http://schemas.microsoft.com/office/drawing/2014/main" id="{CE0C13B9-5243-54DE-3EA2-1DB853B2A308}"/>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11" name="Oval 90">
              <a:extLst>
                <a:ext uri="{FF2B5EF4-FFF2-40B4-BE49-F238E27FC236}">
                  <a16:creationId xmlns:a16="http://schemas.microsoft.com/office/drawing/2014/main" id="{ABCD19D2-0B8D-B863-026C-F4DDCA5EE6F1}"/>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12" name="Line 91">
              <a:extLst>
                <a:ext uri="{FF2B5EF4-FFF2-40B4-BE49-F238E27FC236}">
                  <a16:creationId xmlns:a16="http://schemas.microsoft.com/office/drawing/2014/main" id="{7141391E-1F43-C078-FA3B-9917112C8024}"/>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613" name="Oval 92">
              <a:extLst>
                <a:ext uri="{FF2B5EF4-FFF2-40B4-BE49-F238E27FC236}">
                  <a16:creationId xmlns:a16="http://schemas.microsoft.com/office/drawing/2014/main" id="{8E854346-5BAD-560F-A764-2DA74E1B66BB}"/>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14" name="Oval 93">
              <a:extLst>
                <a:ext uri="{FF2B5EF4-FFF2-40B4-BE49-F238E27FC236}">
                  <a16:creationId xmlns:a16="http://schemas.microsoft.com/office/drawing/2014/main" id="{CBE6636D-B2E3-6BB3-B24E-5D7D4156BD2F}"/>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64527" name="Group 94">
            <a:extLst>
              <a:ext uri="{FF2B5EF4-FFF2-40B4-BE49-F238E27FC236}">
                <a16:creationId xmlns:a16="http://schemas.microsoft.com/office/drawing/2014/main" id="{6FCDAFE1-D93D-08C2-7E0D-E1C7DE6A53C8}"/>
              </a:ext>
            </a:extLst>
          </p:cNvPr>
          <p:cNvGrpSpPr>
            <a:grpSpLocks/>
          </p:cNvGrpSpPr>
          <p:nvPr/>
        </p:nvGrpSpPr>
        <p:grpSpPr bwMode="auto">
          <a:xfrm>
            <a:off x="1584325" y="5410200"/>
            <a:ext cx="203200" cy="431800"/>
            <a:chOff x="1345" y="2496"/>
            <a:chExt cx="287" cy="789"/>
          </a:xfrm>
        </p:grpSpPr>
        <p:sp>
          <p:nvSpPr>
            <p:cNvPr id="64589" name="AutoShape 95">
              <a:extLst>
                <a:ext uri="{FF2B5EF4-FFF2-40B4-BE49-F238E27FC236}">
                  <a16:creationId xmlns:a16="http://schemas.microsoft.com/office/drawing/2014/main" id="{F1C80EE3-E175-3347-5C7C-D79B0793748C}"/>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0" name="Oval 96">
              <a:extLst>
                <a:ext uri="{FF2B5EF4-FFF2-40B4-BE49-F238E27FC236}">
                  <a16:creationId xmlns:a16="http://schemas.microsoft.com/office/drawing/2014/main" id="{D04A3194-A071-5B37-3C79-F83C8DEF2B26}"/>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1" name="Oval 97">
              <a:extLst>
                <a:ext uri="{FF2B5EF4-FFF2-40B4-BE49-F238E27FC236}">
                  <a16:creationId xmlns:a16="http://schemas.microsoft.com/office/drawing/2014/main" id="{0B103AC5-E27B-B415-97CC-272DB7F43DFB}"/>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2" name="Oval 98">
              <a:extLst>
                <a:ext uri="{FF2B5EF4-FFF2-40B4-BE49-F238E27FC236}">
                  <a16:creationId xmlns:a16="http://schemas.microsoft.com/office/drawing/2014/main" id="{114391A2-B3A2-2927-A4A2-F10582C3B1E0}"/>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3" name="Oval 99">
              <a:extLst>
                <a:ext uri="{FF2B5EF4-FFF2-40B4-BE49-F238E27FC236}">
                  <a16:creationId xmlns:a16="http://schemas.microsoft.com/office/drawing/2014/main" id="{2C3B5F61-AE9B-34F4-892A-697FB6AAEDE3}"/>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4" name="Oval 100">
              <a:extLst>
                <a:ext uri="{FF2B5EF4-FFF2-40B4-BE49-F238E27FC236}">
                  <a16:creationId xmlns:a16="http://schemas.microsoft.com/office/drawing/2014/main" id="{EFCDE19C-24F0-67A8-3991-28866B1BFB2F}"/>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5" name="Oval 101">
              <a:extLst>
                <a:ext uri="{FF2B5EF4-FFF2-40B4-BE49-F238E27FC236}">
                  <a16:creationId xmlns:a16="http://schemas.microsoft.com/office/drawing/2014/main" id="{A4B51551-D9EB-5852-045E-9167EE0F42BD}"/>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6" name="Oval 102">
              <a:extLst>
                <a:ext uri="{FF2B5EF4-FFF2-40B4-BE49-F238E27FC236}">
                  <a16:creationId xmlns:a16="http://schemas.microsoft.com/office/drawing/2014/main" id="{98C21613-52D4-5060-5C57-A7C943B2D605}"/>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7" name="Oval 103">
              <a:extLst>
                <a:ext uri="{FF2B5EF4-FFF2-40B4-BE49-F238E27FC236}">
                  <a16:creationId xmlns:a16="http://schemas.microsoft.com/office/drawing/2014/main" id="{206DEE72-31C0-AA47-28A8-BF76EB93F6A3}"/>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8" name="Oval 104">
              <a:extLst>
                <a:ext uri="{FF2B5EF4-FFF2-40B4-BE49-F238E27FC236}">
                  <a16:creationId xmlns:a16="http://schemas.microsoft.com/office/drawing/2014/main" id="{3883F5E3-6810-BBDE-7994-92145F021606}"/>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99" name="Line 105">
              <a:extLst>
                <a:ext uri="{FF2B5EF4-FFF2-40B4-BE49-F238E27FC236}">
                  <a16:creationId xmlns:a16="http://schemas.microsoft.com/office/drawing/2014/main" id="{EC179BB7-1757-E4E7-1897-3B603A352AF6}"/>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600" name="Oval 106">
              <a:extLst>
                <a:ext uri="{FF2B5EF4-FFF2-40B4-BE49-F238E27FC236}">
                  <a16:creationId xmlns:a16="http://schemas.microsoft.com/office/drawing/2014/main" id="{6172FE66-D6E9-6678-1FC6-B8498FF2ED2E}"/>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601" name="Oval 107">
              <a:extLst>
                <a:ext uri="{FF2B5EF4-FFF2-40B4-BE49-F238E27FC236}">
                  <a16:creationId xmlns:a16="http://schemas.microsoft.com/office/drawing/2014/main" id="{8FCAC978-C0F8-64AF-8444-B5402849E303}"/>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64528" name="Group 108">
            <a:extLst>
              <a:ext uri="{FF2B5EF4-FFF2-40B4-BE49-F238E27FC236}">
                <a16:creationId xmlns:a16="http://schemas.microsoft.com/office/drawing/2014/main" id="{9D590055-8AF1-41CB-AD15-67F89CCA753F}"/>
              </a:ext>
            </a:extLst>
          </p:cNvPr>
          <p:cNvGrpSpPr>
            <a:grpSpLocks/>
          </p:cNvGrpSpPr>
          <p:nvPr/>
        </p:nvGrpSpPr>
        <p:grpSpPr bwMode="auto">
          <a:xfrm>
            <a:off x="381000" y="4826000"/>
            <a:ext cx="201613" cy="431800"/>
            <a:chOff x="1345" y="2496"/>
            <a:chExt cx="287" cy="789"/>
          </a:xfrm>
        </p:grpSpPr>
        <p:sp>
          <p:nvSpPr>
            <p:cNvPr id="64576" name="AutoShape 109">
              <a:extLst>
                <a:ext uri="{FF2B5EF4-FFF2-40B4-BE49-F238E27FC236}">
                  <a16:creationId xmlns:a16="http://schemas.microsoft.com/office/drawing/2014/main" id="{385FD25B-24F1-0644-06B8-E69D26A9159C}"/>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77" name="Oval 110">
              <a:extLst>
                <a:ext uri="{FF2B5EF4-FFF2-40B4-BE49-F238E27FC236}">
                  <a16:creationId xmlns:a16="http://schemas.microsoft.com/office/drawing/2014/main" id="{D4594643-BEBF-822F-1553-B3AD778ABEEA}"/>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78" name="Oval 111">
              <a:extLst>
                <a:ext uri="{FF2B5EF4-FFF2-40B4-BE49-F238E27FC236}">
                  <a16:creationId xmlns:a16="http://schemas.microsoft.com/office/drawing/2014/main" id="{574387FE-2BBC-3B95-D00E-59016721FA66}"/>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79" name="Oval 112">
              <a:extLst>
                <a:ext uri="{FF2B5EF4-FFF2-40B4-BE49-F238E27FC236}">
                  <a16:creationId xmlns:a16="http://schemas.microsoft.com/office/drawing/2014/main" id="{3E078D1F-0489-8692-7857-5C4E5F60DBB3}"/>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80" name="Oval 113">
              <a:extLst>
                <a:ext uri="{FF2B5EF4-FFF2-40B4-BE49-F238E27FC236}">
                  <a16:creationId xmlns:a16="http://schemas.microsoft.com/office/drawing/2014/main" id="{F5009DCB-02E6-1F6D-7256-119ACBDE1622}"/>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81" name="Oval 114">
              <a:extLst>
                <a:ext uri="{FF2B5EF4-FFF2-40B4-BE49-F238E27FC236}">
                  <a16:creationId xmlns:a16="http://schemas.microsoft.com/office/drawing/2014/main" id="{2FA336A2-89A7-E9F9-5BD8-283BCCEF6E44}"/>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82" name="Oval 115">
              <a:extLst>
                <a:ext uri="{FF2B5EF4-FFF2-40B4-BE49-F238E27FC236}">
                  <a16:creationId xmlns:a16="http://schemas.microsoft.com/office/drawing/2014/main" id="{3B7E4B06-0E52-B376-0BDD-D72751DF24E9}"/>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83" name="Oval 116">
              <a:extLst>
                <a:ext uri="{FF2B5EF4-FFF2-40B4-BE49-F238E27FC236}">
                  <a16:creationId xmlns:a16="http://schemas.microsoft.com/office/drawing/2014/main" id="{F31396C0-7015-F09A-48C8-AF1FB8DBFA2F}"/>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84" name="Oval 117">
              <a:extLst>
                <a:ext uri="{FF2B5EF4-FFF2-40B4-BE49-F238E27FC236}">
                  <a16:creationId xmlns:a16="http://schemas.microsoft.com/office/drawing/2014/main" id="{7BF90F97-4CF6-31FE-A1F1-0F5A7EF31CDA}"/>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85" name="Oval 118">
              <a:extLst>
                <a:ext uri="{FF2B5EF4-FFF2-40B4-BE49-F238E27FC236}">
                  <a16:creationId xmlns:a16="http://schemas.microsoft.com/office/drawing/2014/main" id="{F440660D-D41C-9C02-6D43-AF0B574C4CF6}"/>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86" name="Line 119">
              <a:extLst>
                <a:ext uri="{FF2B5EF4-FFF2-40B4-BE49-F238E27FC236}">
                  <a16:creationId xmlns:a16="http://schemas.microsoft.com/office/drawing/2014/main" id="{2EFBE30F-8A30-1022-2906-D6AB3E87526F}"/>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87" name="Oval 120">
              <a:extLst>
                <a:ext uri="{FF2B5EF4-FFF2-40B4-BE49-F238E27FC236}">
                  <a16:creationId xmlns:a16="http://schemas.microsoft.com/office/drawing/2014/main" id="{7C11669A-5818-3F92-644C-08CE21B705BE}"/>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88" name="Oval 121">
              <a:extLst>
                <a:ext uri="{FF2B5EF4-FFF2-40B4-BE49-F238E27FC236}">
                  <a16:creationId xmlns:a16="http://schemas.microsoft.com/office/drawing/2014/main" id="{A1DD6DEA-EC74-D1B8-85F4-3D980D06C5B3}"/>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64529" name="Group 122">
            <a:extLst>
              <a:ext uri="{FF2B5EF4-FFF2-40B4-BE49-F238E27FC236}">
                <a16:creationId xmlns:a16="http://schemas.microsoft.com/office/drawing/2014/main" id="{063D57CF-4546-758E-A4CA-99215E00AD67}"/>
              </a:ext>
            </a:extLst>
          </p:cNvPr>
          <p:cNvGrpSpPr>
            <a:grpSpLocks/>
          </p:cNvGrpSpPr>
          <p:nvPr/>
        </p:nvGrpSpPr>
        <p:grpSpPr bwMode="auto">
          <a:xfrm>
            <a:off x="838200" y="5943600"/>
            <a:ext cx="201613" cy="431800"/>
            <a:chOff x="1345" y="2496"/>
            <a:chExt cx="287" cy="789"/>
          </a:xfrm>
        </p:grpSpPr>
        <p:sp>
          <p:nvSpPr>
            <p:cNvPr id="64563" name="AutoShape 123">
              <a:extLst>
                <a:ext uri="{FF2B5EF4-FFF2-40B4-BE49-F238E27FC236}">
                  <a16:creationId xmlns:a16="http://schemas.microsoft.com/office/drawing/2014/main" id="{9394EB97-186B-3AE1-F4C3-09C19D419F08}"/>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64" name="Oval 124">
              <a:extLst>
                <a:ext uri="{FF2B5EF4-FFF2-40B4-BE49-F238E27FC236}">
                  <a16:creationId xmlns:a16="http://schemas.microsoft.com/office/drawing/2014/main" id="{22716C07-C9BA-44F4-2376-56EBDBE2A53D}"/>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65" name="Oval 125">
              <a:extLst>
                <a:ext uri="{FF2B5EF4-FFF2-40B4-BE49-F238E27FC236}">
                  <a16:creationId xmlns:a16="http://schemas.microsoft.com/office/drawing/2014/main" id="{3B917B83-7885-2F11-A540-C8959423A3F7}"/>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66" name="Oval 126">
              <a:extLst>
                <a:ext uri="{FF2B5EF4-FFF2-40B4-BE49-F238E27FC236}">
                  <a16:creationId xmlns:a16="http://schemas.microsoft.com/office/drawing/2014/main" id="{B632667F-2F5A-0CBF-2785-ECB47A7611BA}"/>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67" name="Oval 127">
              <a:extLst>
                <a:ext uri="{FF2B5EF4-FFF2-40B4-BE49-F238E27FC236}">
                  <a16:creationId xmlns:a16="http://schemas.microsoft.com/office/drawing/2014/main" id="{E1BD58B2-A97A-F566-ED91-96FCA2187458}"/>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68" name="Oval 128">
              <a:extLst>
                <a:ext uri="{FF2B5EF4-FFF2-40B4-BE49-F238E27FC236}">
                  <a16:creationId xmlns:a16="http://schemas.microsoft.com/office/drawing/2014/main" id="{86F324D5-B07D-5C4D-0537-F5BD5A1F5A02}"/>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69" name="Oval 129">
              <a:extLst>
                <a:ext uri="{FF2B5EF4-FFF2-40B4-BE49-F238E27FC236}">
                  <a16:creationId xmlns:a16="http://schemas.microsoft.com/office/drawing/2014/main" id="{F3CC525B-6030-048F-733B-F6B5620B203A}"/>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70" name="Oval 130">
              <a:extLst>
                <a:ext uri="{FF2B5EF4-FFF2-40B4-BE49-F238E27FC236}">
                  <a16:creationId xmlns:a16="http://schemas.microsoft.com/office/drawing/2014/main" id="{F3031B88-4BE0-51B2-0222-5E65E6E4D030}"/>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71" name="Oval 131">
              <a:extLst>
                <a:ext uri="{FF2B5EF4-FFF2-40B4-BE49-F238E27FC236}">
                  <a16:creationId xmlns:a16="http://schemas.microsoft.com/office/drawing/2014/main" id="{741514E7-86B7-8803-4173-D8B4F9AB9E45}"/>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72" name="Oval 132">
              <a:extLst>
                <a:ext uri="{FF2B5EF4-FFF2-40B4-BE49-F238E27FC236}">
                  <a16:creationId xmlns:a16="http://schemas.microsoft.com/office/drawing/2014/main" id="{71CCEC0A-F9F6-B1F8-5716-5058B6CA7EFA}"/>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73" name="Line 133">
              <a:extLst>
                <a:ext uri="{FF2B5EF4-FFF2-40B4-BE49-F238E27FC236}">
                  <a16:creationId xmlns:a16="http://schemas.microsoft.com/office/drawing/2014/main" id="{4957469D-0AC5-C752-DC1E-BE72E6617F02}"/>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74" name="Oval 134">
              <a:extLst>
                <a:ext uri="{FF2B5EF4-FFF2-40B4-BE49-F238E27FC236}">
                  <a16:creationId xmlns:a16="http://schemas.microsoft.com/office/drawing/2014/main" id="{77A8F7B2-AD97-AF5D-933D-62A83945BE4C}"/>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75" name="Oval 135">
              <a:extLst>
                <a:ext uri="{FF2B5EF4-FFF2-40B4-BE49-F238E27FC236}">
                  <a16:creationId xmlns:a16="http://schemas.microsoft.com/office/drawing/2014/main" id="{0C2C1F17-A2DE-F8BA-E3CD-F8DC3EC6B78A}"/>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64530" name="Group 136">
            <a:extLst>
              <a:ext uri="{FF2B5EF4-FFF2-40B4-BE49-F238E27FC236}">
                <a16:creationId xmlns:a16="http://schemas.microsoft.com/office/drawing/2014/main" id="{212C5F95-9E19-6C80-D354-B5E6057536C4}"/>
              </a:ext>
            </a:extLst>
          </p:cNvPr>
          <p:cNvGrpSpPr>
            <a:grpSpLocks/>
          </p:cNvGrpSpPr>
          <p:nvPr/>
        </p:nvGrpSpPr>
        <p:grpSpPr bwMode="auto">
          <a:xfrm>
            <a:off x="2209800" y="6172200"/>
            <a:ext cx="201613" cy="431800"/>
            <a:chOff x="1345" y="2496"/>
            <a:chExt cx="287" cy="789"/>
          </a:xfrm>
        </p:grpSpPr>
        <p:sp>
          <p:nvSpPr>
            <p:cNvPr id="64550" name="AutoShape 137">
              <a:extLst>
                <a:ext uri="{FF2B5EF4-FFF2-40B4-BE49-F238E27FC236}">
                  <a16:creationId xmlns:a16="http://schemas.microsoft.com/office/drawing/2014/main" id="{F43E2252-558C-7600-8B0A-1739EC0B9872}"/>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51" name="Oval 138">
              <a:extLst>
                <a:ext uri="{FF2B5EF4-FFF2-40B4-BE49-F238E27FC236}">
                  <a16:creationId xmlns:a16="http://schemas.microsoft.com/office/drawing/2014/main" id="{B84C7E4D-6DD5-0AA7-D22E-AE3B01314569}"/>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52" name="Oval 139">
              <a:extLst>
                <a:ext uri="{FF2B5EF4-FFF2-40B4-BE49-F238E27FC236}">
                  <a16:creationId xmlns:a16="http://schemas.microsoft.com/office/drawing/2014/main" id="{DCAA38CE-32B7-32E5-4E72-16CED136F86A}"/>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53" name="Oval 140">
              <a:extLst>
                <a:ext uri="{FF2B5EF4-FFF2-40B4-BE49-F238E27FC236}">
                  <a16:creationId xmlns:a16="http://schemas.microsoft.com/office/drawing/2014/main" id="{D8C6AF92-F5B9-C1A7-D3C7-92339C950FE2}"/>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54" name="Oval 141">
              <a:extLst>
                <a:ext uri="{FF2B5EF4-FFF2-40B4-BE49-F238E27FC236}">
                  <a16:creationId xmlns:a16="http://schemas.microsoft.com/office/drawing/2014/main" id="{6A384671-E3CA-41B5-0FE1-156F5746B903}"/>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55" name="Oval 142">
              <a:extLst>
                <a:ext uri="{FF2B5EF4-FFF2-40B4-BE49-F238E27FC236}">
                  <a16:creationId xmlns:a16="http://schemas.microsoft.com/office/drawing/2014/main" id="{4ECF6628-84C3-3B61-A3D8-BFCE84E1C6A0}"/>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56" name="Oval 143">
              <a:extLst>
                <a:ext uri="{FF2B5EF4-FFF2-40B4-BE49-F238E27FC236}">
                  <a16:creationId xmlns:a16="http://schemas.microsoft.com/office/drawing/2014/main" id="{480E49D7-DF6D-61BF-5833-9A71D73EAA27}"/>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57" name="Oval 144">
              <a:extLst>
                <a:ext uri="{FF2B5EF4-FFF2-40B4-BE49-F238E27FC236}">
                  <a16:creationId xmlns:a16="http://schemas.microsoft.com/office/drawing/2014/main" id="{18CBB5C4-4244-B04D-DC00-211A442DB582}"/>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58" name="Oval 145">
              <a:extLst>
                <a:ext uri="{FF2B5EF4-FFF2-40B4-BE49-F238E27FC236}">
                  <a16:creationId xmlns:a16="http://schemas.microsoft.com/office/drawing/2014/main" id="{AB81A985-0155-4533-2FDF-AE2DB9D3FC64}"/>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59" name="Oval 146">
              <a:extLst>
                <a:ext uri="{FF2B5EF4-FFF2-40B4-BE49-F238E27FC236}">
                  <a16:creationId xmlns:a16="http://schemas.microsoft.com/office/drawing/2014/main" id="{A53A2FFD-C3AB-110A-97B9-D41275F2E5E0}"/>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60" name="Line 147">
              <a:extLst>
                <a:ext uri="{FF2B5EF4-FFF2-40B4-BE49-F238E27FC236}">
                  <a16:creationId xmlns:a16="http://schemas.microsoft.com/office/drawing/2014/main" id="{070187F1-F0EE-E59B-D527-D8AA78862D8F}"/>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61" name="Oval 148">
              <a:extLst>
                <a:ext uri="{FF2B5EF4-FFF2-40B4-BE49-F238E27FC236}">
                  <a16:creationId xmlns:a16="http://schemas.microsoft.com/office/drawing/2014/main" id="{AFE84FA5-2F12-D790-4B2B-D4A64910B747}"/>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62" name="Oval 149">
              <a:extLst>
                <a:ext uri="{FF2B5EF4-FFF2-40B4-BE49-F238E27FC236}">
                  <a16:creationId xmlns:a16="http://schemas.microsoft.com/office/drawing/2014/main" id="{F00EF715-AD94-7AAE-21E6-99EE9928E660}"/>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grpSp>
        <p:nvGrpSpPr>
          <p:cNvPr id="64531" name="Group 150">
            <a:extLst>
              <a:ext uri="{FF2B5EF4-FFF2-40B4-BE49-F238E27FC236}">
                <a16:creationId xmlns:a16="http://schemas.microsoft.com/office/drawing/2014/main" id="{D76D85FE-FD70-C2C1-CBC4-320A82CB1840}"/>
              </a:ext>
            </a:extLst>
          </p:cNvPr>
          <p:cNvGrpSpPr>
            <a:grpSpLocks/>
          </p:cNvGrpSpPr>
          <p:nvPr/>
        </p:nvGrpSpPr>
        <p:grpSpPr bwMode="auto">
          <a:xfrm>
            <a:off x="8534400" y="6172200"/>
            <a:ext cx="201613" cy="431800"/>
            <a:chOff x="1345" y="2496"/>
            <a:chExt cx="287" cy="789"/>
          </a:xfrm>
        </p:grpSpPr>
        <p:sp>
          <p:nvSpPr>
            <p:cNvPr id="64537" name="AutoShape 151">
              <a:extLst>
                <a:ext uri="{FF2B5EF4-FFF2-40B4-BE49-F238E27FC236}">
                  <a16:creationId xmlns:a16="http://schemas.microsoft.com/office/drawing/2014/main" id="{32E44D07-76F1-241C-E449-6DFBEB1597D8}"/>
                </a:ext>
              </a:extLst>
            </p:cNvPr>
            <p:cNvSpPr>
              <a:spLocks noChangeArrowheads="1"/>
            </p:cNvSpPr>
            <p:nvPr/>
          </p:nvSpPr>
          <p:spPr bwMode="auto">
            <a:xfrm>
              <a:off x="1345" y="2661"/>
              <a:ext cx="287" cy="624"/>
            </a:xfrm>
            <a:prstGeom prst="roundRect">
              <a:avLst>
                <a:gd name="adj" fmla="val 16667"/>
              </a:avLst>
            </a:prstGeom>
            <a:solidFill>
              <a:schemeClr val="folHlink"/>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38" name="Oval 152">
              <a:extLst>
                <a:ext uri="{FF2B5EF4-FFF2-40B4-BE49-F238E27FC236}">
                  <a16:creationId xmlns:a16="http://schemas.microsoft.com/office/drawing/2014/main" id="{F304822A-3ABF-C62A-F9B8-791BF8CD46D5}"/>
                </a:ext>
              </a:extLst>
            </p:cNvPr>
            <p:cNvSpPr>
              <a:spLocks noChangeArrowheads="1"/>
            </p:cNvSpPr>
            <p:nvPr/>
          </p:nvSpPr>
          <p:spPr bwMode="auto">
            <a:xfrm>
              <a:off x="1410"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39" name="Oval 153">
              <a:extLst>
                <a:ext uri="{FF2B5EF4-FFF2-40B4-BE49-F238E27FC236}">
                  <a16:creationId xmlns:a16="http://schemas.microsoft.com/office/drawing/2014/main" id="{7A2DB042-9829-F0E1-5758-523D03222360}"/>
                </a:ext>
              </a:extLst>
            </p:cNvPr>
            <p:cNvSpPr>
              <a:spLocks noChangeArrowheads="1"/>
            </p:cNvSpPr>
            <p:nvPr/>
          </p:nvSpPr>
          <p:spPr bwMode="auto">
            <a:xfrm>
              <a:off x="1458"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40" name="Oval 154">
              <a:extLst>
                <a:ext uri="{FF2B5EF4-FFF2-40B4-BE49-F238E27FC236}">
                  <a16:creationId xmlns:a16="http://schemas.microsoft.com/office/drawing/2014/main" id="{49236E7E-C7CD-C792-2078-A4DD8E5C38E1}"/>
                </a:ext>
              </a:extLst>
            </p:cNvPr>
            <p:cNvSpPr>
              <a:spLocks noChangeArrowheads="1"/>
            </p:cNvSpPr>
            <p:nvPr/>
          </p:nvSpPr>
          <p:spPr bwMode="auto">
            <a:xfrm>
              <a:off x="1410"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41" name="Oval 155">
              <a:extLst>
                <a:ext uri="{FF2B5EF4-FFF2-40B4-BE49-F238E27FC236}">
                  <a16:creationId xmlns:a16="http://schemas.microsoft.com/office/drawing/2014/main" id="{F3B6DDBB-12E9-1526-1FBD-93350A58206B}"/>
                </a:ext>
              </a:extLst>
            </p:cNvPr>
            <p:cNvSpPr>
              <a:spLocks noChangeArrowheads="1"/>
            </p:cNvSpPr>
            <p:nvPr/>
          </p:nvSpPr>
          <p:spPr bwMode="auto">
            <a:xfrm>
              <a:off x="1458"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42" name="Oval 156">
              <a:extLst>
                <a:ext uri="{FF2B5EF4-FFF2-40B4-BE49-F238E27FC236}">
                  <a16:creationId xmlns:a16="http://schemas.microsoft.com/office/drawing/2014/main" id="{509685A1-CC63-AAB8-922F-6B903B39B989}"/>
                </a:ext>
              </a:extLst>
            </p:cNvPr>
            <p:cNvSpPr>
              <a:spLocks noChangeArrowheads="1"/>
            </p:cNvSpPr>
            <p:nvPr/>
          </p:nvSpPr>
          <p:spPr bwMode="auto">
            <a:xfrm>
              <a:off x="1410"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43" name="Oval 157">
              <a:extLst>
                <a:ext uri="{FF2B5EF4-FFF2-40B4-BE49-F238E27FC236}">
                  <a16:creationId xmlns:a16="http://schemas.microsoft.com/office/drawing/2014/main" id="{BDB518BB-C1A1-AAF8-A812-6F5E40C9F456}"/>
                </a:ext>
              </a:extLst>
            </p:cNvPr>
            <p:cNvSpPr>
              <a:spLocks noChangeArrowheads="1"/>
            </p:cNvSpPr>
            <p:nvPr/>
          </p:nvSpPr>
          <p:spPr bwMode="auto">
            <a:xfrm>
              <a:off x="1458"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44" name="Oval 158">
              <a:extLst>
                <a:ext uri="{FF2B5EF4-FFF2-40B4-BE49-F238E27FC236}">
                  <a16:creationId xmlns:a16="http://schemas.microsoft.com/office/drawing/2014/main" id="{3224938D-CA34-B48D-B99F-D8B33A4B1B4C}"/>
                </a:ext>
              </a:extLst>
            </p:cNvPr>
            <p:cNvSpPr>
              <a:spLocks noChangeArrowheads="1"/>
            </p:cNvSpPr>
            <p:nvPr/>
          </p:nvSpPr>
          <p:spPr bwMode="auto">
            <a:xfrm>
              <a:off x="1509" y="2907"/>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45" name="Oval 159">
              <a:extLst>
                <a:ext uri="{FF2B5EF4-FFF2-40B4-BE49-F238E27FC236}">
                  <a16:creationId xmlns:a16="http://schemas.microsoft.com/office/drawing/2014/main" id="{8F85E716-69AE-0DEE-CA45-7C521B35D246}"/>
                </a:ext>
              </a:extLst>
            </p:cNvPr>
            <p:cNvSpPr>
              <a:spLocks noChangeArrowheads="1"/>
            </p:cNvSpPr>
            <p:nvPr/>
          </p:nvSpPr>
          <p:spPr bwMode="auto">
            <a:xfrm>
              <a:off x="1509" y="2955"/>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46" name="Oval 160">
              <a:extLst>
                <a:ext uri="{FF2B5EF4-FFF2-40B4-BE49-F238E27FC236}">
                  <a16:creationId xmlns:a16="http://schemas.microsoft.com/office/drawing/2014/main" id="{B44A4C68-A7B5-8CE6-89AF-97D43D3C50DD}"/>
                </a:ext>
              </a:extLst>
            </p:cNvPr>
            <p:cNvSpPr>
              <a:spLocks noChangeArrowheads="1"/>
            </p:cNvSpPr>
            <p:nvPr/>
          </p:nvSpPr>
          <p:spPr bwMode="auto">
            <a:xfrm>
              <a:off x="1509" y="3003"/>
              <a:ext cx="48" cy="48"/>
            </a:xfrm>
            <a:prstGeom prst="ellipse">
              <a:avLst/>
            </a:prstGeom>
            <a:solidFill>
              <a:srgbClr val="DDDDDD"/>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47" name="Line 161">
              <a:extLst>
                <a:ext uri="{FF2B5EF4-FFF2-40B4-BE49-F238E27FC236}">
                  <a16:creationId xmlns:a16="http://schemas.microsoft.com/office/drawing/2014/main" id="{BB3E18CD-B430-9385-0D0B-A82453B07CF2}"/>
                </a:ext>
              </a:extLst>
            </p:cNvPr>
            <p:cNvSpPr>
              <a:spLocks noChangeShapeType="1"/>
            </p:cNvSpPr>
            <p:nvPr/>
          </p:nvSpPr>
          <p:spPr bwMode="auto">
            <a:xfrm flipV="1">
              <a:off x="1363" y="2496"/>
              <a:ext cx="0" cy="192"/>
            </a:xfrm>
            <a:prstGeom prst="line">
              <a:avLst/>
            </a:prstGeom>
            <a:noFill/>
            <a:ln w="57150">
              <a:solidFill>
                <a:schemeClr val="bg2"/>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64548" name="Oval 162">
              <a:extLst>
                <a:ext uri="{FF2B5EF4-FFF2-40B4-BE49-F238E27FC236}">
                  <a16:creationId xmlns:a16="http://schemas.microsoft.com/office/drawing/2014/main" id="{4AED959B-DE2A-5966-B1B4-767612FF0B0E}"/>
                </a:ext>
              </a:extLst>
            </p:cNvPr>
            <p:cNvSpPr>
              <a:spLocks noChangeArrowheads="1"/>
            </p:cNvSpPr>
            <p:nvPr/>
          </p:nvSpPr>
          <p:spPr bwMode="auto">
            <a:xfrm>
              <a:off x="1392" y="3072"/>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4549" name="Oval 163">
              <a:extLst>
                <a:ext uri="{FF2B5EF4-FFF2-40B4-BE49-F238E27FC236}">
                  <a16:creationId xmlns:a16="http://schemas.microsoft.com/office/drawing/2014/main" id="{15AC8C28-CED8-936C-17FB-FF79D508BF9E}"/>
                </a:ext>
              </a:extLst>
            </p:cNvPr>
            <p:cNvSpPr>
              <a:spLocks noChangeArrowheads="1"/>
            </p:cNvSpPr>
            <p:nvPr/>
          </p:nvSpPr>
          <p:spPr bwMode="auto">
            <a:xfrm>
              <a:off x="1389" y="2691"/>
              <a:ext cx="192" cy="192"/>
            </a:xfrm>
            <a:prstGeom prst="ellipse">
              <a:avLst/>
            </a:prstGeom>
            <a:solidFill>
              <a:schemeClr val="bg2"/>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64532" name="Text Box 178">
            <a:extLst>
              <a:ext uri="{FF2B5EF4-FFF2-40B4-BE49-F238E27FC236}">
                <a16:creationId xmlns:a16="http://schemas.microsoft.com/office/drawing/2014/main" id="{315B25CC-B756-A560-87ED-5361A51EC615}"/>
              </a:ext>
            </a:extLst>
          </p:cNvPr>
          <p:cNvSpPr txBox="1">
            <a:spLocks noChangeArrowheads="1"/>
          </p:cNvSpPr>
          <p:nvPr/>
        </p:nvSpPr>
        <p:spPr bwMode="auto">
          <a:xfrm>
            <a:off x="6369050" y="2667000"/>
            <a:ext cx="262255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800"/>
              <a:t>Users located outside</a:t>
            </a:r>
          </a:p>
          <a:p>
            <a:pPr eaLnBrk="1" hangingPunct="1">
              <a:spcBef>
                <a:spcPct val="0"/>
              </a:spcBef>
              <a:buClrTx/>
              <a:buSzTx/>
              <a:buFontTx/>
              <a:buNone/>
            </a:pPr>
            <a:r>
              <a:rPr lang="en-US" altLang="en-US" sz="1800"/>
              <a:t>some distance to the</a:t>
            </a:r>
          </a:p>
          <a:p>
            <a:pPr eaLnBrk="1" hangingPunct="1">
              <a:spcBef>
                <a:spcPct val="0"/>
              </a:spcBef>
              <a:buClrTx/>
              <a:buSzTx/>
              <a:buFontTx/>
              <a:buNone/>
            </a:pPr>
            <a:r>
              <a:rPr lang="en-US" altLang="en-US" sz="1800"/>
              <a:t>base station receive </a:t>
            </a:r>
          </a:p>
          <a:p>
            <a:pPr eaLnBrk="1" hangingPunct="1">
              <a:spcBef>
                <a:spcPct val="0"/>
              </a:spcBef>
              <a:buClrTx/>
              <a:buSzTx/>
              <a:buFontTx/>
              <a:buNone/>
            </a:pPr>
            <a:r>
              <a:rPr lang="en-US" altLang="en-US" sz="1800"/>
              <a:t>weak signals.</a:t>
            </a:r>
          </a:p>
          <a:p>
            <a:pPr eaLnBrk="1" hangingPunct="1">
              <a:spcBef>
                <a:spcPct val="0"/>
              </a:spcBef>
              <a:buClrTx/>
              <a:buSzTx/>
              <a:buFontTx/>
              <a:buNone/>
            </a:pPr>
            <a:endParaRPr lang="en-US" altLang="en-US" sz="1800"/>
          </a:p>
          <a:p>
            <a:pPr eaLnBrk="1" hangingPunct="1">
              <a:spcBef>
                <a:spcPct val="0"/>
              </a:spcBef>
              <a:buClrTx/>
              <a:buSzTx/>
              <a:buFontTx/>
              <a:buNone/>
            </a:pPr>
            <a:r>
              <a:rPr lang="en-US" altLang="en-US" sz="1800"/>
              <a:t>Result: base station has</a:t>
            </a:r>
          </a:p>
          <a:p>
            <a:pPr eaLnBrk="1" hangingPunct="1">
              <a:spcBef>
                <a:spcPct val="0"/>
              </a:spcBef>
              <a:buClrTx/>
              <a:buSzTx/>
              <a:buFontTx/>
              <a:buNone/>
            </a:pPr>
            <a:r>
              <a:rPr lang="en-US" altLang="en-US" sz="1800"/>
              <a:t>circular coverage</a:t>
            </a:r>
          </a:p>
          <a:p>
            <a:pPr eaLnBrk="1" hangingPunct="1">
              <a:spcBef>
                <a:spcPct val="0"/>
              </a:spcBef>
              <a:buClrTx/>
              <a:buSzTx/>
              <a:buFontTx/>
              <a:buNone/>
            </a:pPr>
            <a:r>
              <a:rPr lang="en-US" altLang="en-US" sz="1800"/>
              <a:t>area.</a:t>
            </a:r>
          </a:p>
        </p:txBody>
      </p:sp>
      <p:sp>
        <p:nvSpPr>
          <p:cNvPr id="64533" name="Line 179">
            <a:extLst>
              <a:ext uri="{FF2B5EF4-FFF2-40B4-BE49-F238E27FC236}">
                <a16:creationId xmlns:a16="http://schemas.microsoft.com/office/drawing/2014/main" id="{F93493B1-6C4E-1BFD-76A2-BD22F1219BBC}"/>
              </a:ext>
            </a:extLst>
          </p:cNvPr>
          <p:cNvSpPr>
            <a:spLocks noChangeShapeType="1"/>
          </p:cNvSpPr>
          <p:nvPr/>
        </p:nvSpPr>
        <p:spPr bwMode="auto">
          <a:xfrm flipH="1">
            <a:off x="457200" y="3581400"/>
            <a:ext cx="3962400" cy="1143000"/>
          </a:xfrm>
          <a:prstGeom prst="line">
            <a:avLst/>
          </a:prstGeom>
          <a:noFill/>
          <a:ln w="9525">
            <a:solidFill>
              <a:srgbClr val="CC66FF"/>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4534" name="Line 180">
            <a:extLst>
              <a:ext uri="{FF2B5EF4-FFF2-40B4-BE49-F238E27FC236}">
                <a16:creationId xmlns:a16="http://schemas.microsoft.com/office/drawing/2014/main" id="{D8BCD04A-DBDB-E407-3A45-2521879090CE}"/>
              </a:ext>
            </a:extLst>
          </p:cNvPr>
          <p:cNvSpPr>
            <a:spLocks noChangeShapeType="1"/>
          </p:cNvSpPr>
          <p:nvPr/>
        </p:nvSpPr>
        <p:spPr bwMode="auto">
          <a:xfrm flipH="1">
            <a:off x="2514600" y="3581400"/>
            <a:ext cx="1905000" cy="1371600"/>
          </a:xfrm>
          <a:prstGeom prst="line">
            <a:avLst/>
          </a:prstGeom>
          <a:noFill/>
          <a:ln w="9525">
            <a:solidFill>
              <a:srgbClr val="660066"/>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64535" name="Text Box 181">
            <a:extLst>
              <a:ext uri="{FF2B5EF4-FFF2-40B4-BE49-F238E27FC236}">
                <a16:creationId xmlns:a16="http://schemas.microsoft.com/office/drawing/2014/main" id="{527583DE-AC97-365B-C4F8-EA7B9AC6A684}"/>
              </a:ext>
            </a:extLst>
          </p:cNvPr>
          <p:cNvSpPr txBox="1">
            <a:spLocks noChangeArrowheads="1"/>
          </p:cNvSpPr>
          <p:nvPr/>
        </p:nvSpPr>
        <p:spPr bwMode="auto">
          <a:xfrm rot="-956723">
            <a:off x="1238250" y="3962400"/>
            <a:ext cx="1428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800"/>
              <a:t>Weak signal</a:t>
            </a:r>
          </a:p>
        </p:txBody>
      </p:sp>
      <p:sp>
        <p:nvSpPr>
          <p:cNvPr id="64536" name="Text Box 182">
            <a:extLst>
              <a:ext uri="{FF2B5EF4-FFF2-40B4-BE49-F238E27FC236}">
                <a16:creationId xmlns:a16="http://schemas.microsoft.com/office/drawing/2014/main" id="{EF7CBA5F-3F39-9B5C-A307-AF0607B9AA35}"/>
              </a:ext>
            </a:extLst>
          </p:cNvPr>
          <p:cNvSpPr txBox="1">
            <a:spLocks noChangeArrowheads="1"/>
          </p:cNvSpPr>
          <p:nvPr/>
        </p:nvSpPr>
        <p:spPr bwMode="auto">
          <a:xfrm rot="-2176815">
            <a:off x="2286000" y="4205288"/>
            <a:ext cx="1517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800"/>
              <a:t>Strong signal</a:t>
            </a:r>
          </a:p>
        </p:txBody>
      </p:sp>
    </p:spTree>
    <p:extLst>
      <p:ext uri="{BB962C8B-B14F-4D97-AF65-F5344CB8AC3E}">
        <p14:creationId xmlns:p14="http://schemas.microsoft.com/office/powerpoint/2010/main" val="3796986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3946FB19-A104-7B84-E3A2-BE321928088F}"/>
              </a:ext>
            </a:extLst>
          </p:cNvPr>
          <p:cNvSpPr>
            <a:spLocks noGrp="1" noChangeArrowheads="1"/>
          </p:cNvSpPr>
          <p:nvPr>
            <p:ph type="title"/>
          </p:nvPr>
        </p:nvSpPr>
        <p:spPr/>
        <p:txBody>
          <a:bodyPr/>
          <a:lstStyle/>
          <a:p>
            <a:pPr eaLnBrk="1" hangingPunct="1"/>
            <a:r>
              <a:rPr lang="en-US" altLang="en-US"/>
              <a:t>Circles Don’t Tessellate</a:t>
            </a:r>
          </a:p>
        </p:txBody>
      </p:sp>
      <p:sp>
        <p:nvSpPr>
          <p:cNvPr id="65539" name="Rectangle 3">
            <a:extLst>
              <a:ext uri="{FF2B5EF4-FFF2-40B4-BE49-F238E27FC236}">
                <a16:creationId xmlns:a16="http://schemas.microsoft.com/office/drawing/2014/main" id="{27DA308C-4FAD-D563-7457-8CA5A70B0A86}"/>
              </a:ext>
            </a:extLst>
          </p:cNvPr>
          <p:cNvSpPr>
            <a:spLocks noGrp="1" noChangeArrowheads="1"/>
          </p:cNvSpPr>
          <p:nvPr>
            <p:ph type="body" idx="1"/>
          </p:nvPr>
        </p:nvSpPr>
        <p:spPr/>
        <p:txBody>
          <a:bodyPr/>
          <a:lstStyle/>
          <a:p>
            <a:pPr eaLnBrk="1" hangingPunct="1"/>
            <a:r>
              <a:rPr lang="en-US" altLang="en-US" sz="2600"/>
              <a:t>Thus, ideally base stations have identical, circular coverage areas.</a:t>
            </a:r>
          </a:p>
          <a:p>
            <a:pPr eaLnBrk="1" hangingPunct="1"/>
            <a:r>
              <a:rPr lang="en-US" altLang="en-US" sz="2600"/>
              <a:t>Problem:  Circles do not tessellate.</a:t>
            </a:r>
          </a:p>
          <a:p>
            <a:pPr eaLnBrk="1" hangingPunct="1"/>
            <a:endParaRPr lang="en-US" altLang="en-US" sz="2600"/>
          </a:p>
          <a:p>
            <a:pPr eaLnBrk="1" hangingPunct="1"/>
            <a:r>
              <a:rPr lang="en-US" altLang="en-US" sz="2600"/>
              <a:t>The most circular of the regular polygons that tessellate is the hexagon.</a:t>
            </a:r>
          </a:p>
          <a:p>
            <a:pPr eaLnBrk="1" hangingPunct="1"/>
            <a:r>
              <a:rPr lang="en-US" altLang="en-US" sz="2600"/>
              <a:t>Thus, early researchers started using hexagons to represent the coverage area of a base station, i.e., a cell.</a:t>
            </a:r>
          </a:p>
          <a:p>
            <a:pPr eaLnBrk="1" hangingPunct="1"/>
            <a:endParaRPr lang="en-US" altLang="en-US" sz="2600"/>
          </a:p>
          <a:p>
            <a:pPr eaLnBrk="1" hangingPunct="1"/>
            <a:endParaRPr lang="en-US" altLang="en-US"/>
          </a:p>
        </p:txBody>
      </p:sp>
    </p:spTree>
    <p:extLst>
      <p:ext uri="{BB962C8B-B14F-4D97-AF65-F5344CB8AC3E}">
        <p14:creationId xmlns:p14="http://schemas.microsoft.com/office/powerpoint/2010/main" val="129018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F222104E-B8D9-9DBC-A151-953BC03CB925}"/>
              </a:ext>
            </a:extLst>
          </p:cNvPr>
          <p:cNvSpPr>
            <a:spLocks noGrp="1" noChangeArrowheads="1"/>
          </p:cNvSpPr>
          <p:nvPr>
            <p:ph type="title"/>
          </p:nvPr>
        </p:nvSpPr>
        <p:spPr/>
        <p:txBody>
          <a:bodyPr/>
          <a:lstStyle/>
          <a:p>
            <a:pPr eaLnBrk="1" hangingPunct="1"/>
            <a:r>
              <a:rPr lang="en-US" altLang="en-US"/>
              <a:t>Thus the Name Cellular</a:t>
            </a:r>
          </a:p>
        </p:txBody>
      </p:sp>
      <p:sp>
        <p:nvSpPr>
          <p:cNvPr id="66563" name="Rectangle 3">
            <a:extLst>
              <a:ext uri="{FF2B5EF4-FFF2-40B4-BE49-F238E27FC236}">
                <a16:creationId xmlns:a16="http://schemas.microsoft.com/office/drawing/2014/main" id="{0EF0CCC4-DECC-B1B4-FE2C-CA65CFE40406}"/>
              </a:ext>
            </a:extLst>
          </p:cNvPr>
          <p:cNvSpPr>
            <a:spLocks noGrp="1" noChangeArrowheads="1"/>
          </p:cNvSpPr>
          <p:nvPr>
            <p:ph type="body" idx="1"/>
          </p:nvPr>
        </p:nvSpPr>
        <p:spPr>
          <a:xfrm>
            <a:off x="457200" y="1719263"/>
            <a:ext cx="8229600" cy="4833937"/>
          </a:xfrm>
        </p:spPr>
        <p:txBody>
          <a:bodyPr/>
          <a:lstStyle/>
          <a:p>
            <a:pPr eaLnBrk="1" hangingPunct="1"/>
            <a:r>
              <a:rPr lang="en-US" altLang="en-US" sz="2600"/>
              <a:t>With hexagonal coverage area, a cellular network is drawn as:</a:t>
            </a:r>
          </a:p>
          <a:p>
            <a:pPr eaLnBrk="1" hangingPunct="1"/>
            <a:endParaRPr lang="en-US" altLang="en-US" sz="2600"/>
          </a:p>
          <a:p>
            <a:pPr eaLnBrk="1" hangingPunct="1"/>
            <a:endParaRPr lang="en-US" altLang="en-US" sz="2600"/>
          </a:p>
          <a:p>
            <a:pPr eaLnBrk="1" hangingPunct="1"/>
            <a:endParaRPr lang="en-US" altLang="en-US" sz="2600"/>
          </a:p>
          <a:p>
            <a:pPr eaLnBrk="1" hangingPunct="1"/>
            <a:endParaRPr lang="en-US" altLang="en-US" sz="2600"/>
          </a:p>
          <a:p>
            <a:pPr eaLnBrk="1" hangingPunct="1"/>
            <a:endParaRPr lang="en-US" altLang="en-US" sz="2600"/>
          </a:p>
          <a:p>
            <a:pPr eaLnBrk="1" hangingPunct="1"/>
            <a:r>
              <a:rPr lang="en-US" altLang="en-US" sz="2600"/>
              <a:t>Since the network resembles cells from a honeycomb, the name cellular was used to describe the resulting mobile telephone network.</a:t>
            </a:r>
          </a:p>
        </p:txBody>
      </p:sp>
      <p:sp>
        <p:nvSpPr>
          <p:cNvPr id="66564" name="AutoShape 4">
            <a:extLst>
              <a:ext uri="{FF2B5EF4-FFF2-40B4-BE49-F238E27FC236}">
                <a16:creationId xmlns:a16="http://schemas.microsoft.com/office/drawing/2014/main" id="{0E826F74-5CA4-DFC2-8385-6956C2E6AD33}"/>
              </a:ext>
            </a:extLst>
          </p:cNvPr>
          <p:cNvSpPr>
            <a:spLocks noChangeArrowheads="1"/>
          </p:cNvSpPr>
          <p:nvPr/>
        </p:nvSpPr>
        <p:spPr bwMode="auto">
          <a:xfrm>
            <a:off x="2824163" y="305276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65" name="AutoShape 5">
            <a:extLst>
              <a:ext uri="{FF2B5EF4-FFF2-40B4-BE49-F238E27FC236}">
                <a16:creationId xmlns:a16="http://schemas.microsoft.com/office/drawing/2014/main" id="{FB8367F2-2B7B-05FA-1458-190AE379AFD4}"/>
              </a:ext>
            </a:extLst>
          </p:cNvPr>
          <p:cNvSpPr>
            <a:spLocks noChangeArrowheads="1"/>
          </p:cNvSpPr>
          <p:nvPr/>
        </p:nvSpPr>
        <p:spPr bwMode="auto">
          <a:xfrm>
            <a:off x="3328988" y="335756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66" name="AutoShape 6">
            <a:extLst>
              <a:ext uri="{FF2B5EF4-FFF2-40B4-BE49-F238E27FC236}">
                <a16:creationId xmlns:a16="http://schemas.microsoft.com/office/drawing/2014/main" id="{51B7362C-C737-063B-B978-B39397A42B73}"/>
              </a:ext>
            </a:extLst>
          </p:cNvPr>
          <p:cNvSpPr>
            <a:spLocks noChangeArrowheads="1"/>
          </p:cNvSpPr>
          <p:nvPr/>
        </p:nvSpPr>
        <p:spPr bwMode="auto">
          <a:xfrm>
            <a:off x="3328988" y="274796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67" name="AutoShape 7">
            <a:extLst>
              <a:ext uri="{FF2B5EF4-FFF2-40B4-BE49-F238E27FC236}">
                <a16:creationId xmlns:a16="http://schemas.microsoft.com/office/drawing/2014/main" id="{F576611C-32A2-A7E5-159E-3413A1C7B8F0}"/>
              </a:ext>
            </a:extLst>
          </p:cNvPr>
          <p:cNvSpPr>
            <a:spLocks noChangeArrowheads="1"/>
          </p:cNvSpPr>
          <p:nvPr/>
        </p:nvSpPr>
        <p:spPr bwMode="auto">
          <a:xfrm>
            <a:off x="3848100" y="305276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68" name="AutoShape 8">
            <a:extLst>
              <a:ext uri="{FF2B5EF4-FFF2-40B4-BE49-F238E27FC236}">
                <a16:creationId xmlns:a16="http://schemas.microsoft.com/office/drawing/2014/main" id="{1441E49C-6DFB-4F9E-BC18-60853ADF9AAD}"/>
              </a:ext>
            </a:extLst>
          </p:cNvPr>
          <p:cNvSpPr>
            <a:spLocks noChangeArrowheads="1"/>
          </p:cNvSpPr>
          <p:nvPr/>
        </p:nvSpPr>
        <p:spPr bwMode="auto">
          <a:xfrm>
            <a:off x="3857625" y="3648075"/>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69" name="AutoShape 9">
            <a:extLst>
              <a:ext uri="{FF2B5EF4-FFF2-40B4-BE49-F238E27FC236}">
                <a16:creationId xmlns:a16="http://schemas.microsoft.com/office/drawing/2014/main" id="{6D380BC4-7D7A-65C9-641D-4F22001DD24E}"/>
              </a:ext>
            </a:extLst>
          </p:cNvPr>
          <p:cNvSpPr>
            <a:spLocks noChangeArrowheads="1"/>
          </p:cNvSpPr>
          <p:nvPr/>
        </p:nvSpPr>
        <p:spPr bwMode="auto">
          <a:xfrm>
            <a:off x="3324225" y="3952875"/>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0" name="AutoShape 10">
            <a:extLst>
              <a:ext uri="{FF2B5EF4-FFF2-40B4-BE49-F238E27FC236}">
                <a16:creationId xmlns:a16="http://schemas.microsoft.com/office/drawing/2014/main" id="{AF7AFCB6-8455-2F29-F64D-FD2C704A0B57}"/>
              </a:ext>
            </a:extLst>
          </p:cNvPr>
          <p:cNvSpPr>
            <a:spLocks noChangeArrowheads="1"/>
          </p:cNvSpPr>
          <p:nvPr/>
        </p:nvSpPr>
        <p:spPr bwMode="auto">
          <a:xfrm>
            <a:off x="2819400" y="366236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1" name="AutoShape 11">
            <a:extLst>
              <a:ext uri="{FF2B5EF4-FFF2-40B4-BE49-F238E27FC236}">
                <a16:creationId xmlns:a16="http://schemas.microsoft.com/office/drawing/2014/main" id="{22CFDB38-4ECC-C22E-8B58-6846C9450092}"/>
              </a:ext>
            </a:extLst>
          </p:cNvPr>
          <p:cNvSpPr>
            <a:spLocks noChangeArrowheads="1"/>
          </p:cNvSpPr>
          <p:nvPr/>
        </p:nvSpPr>
        <p:spPr bwMode="auto">
          <a:xfrm>
            <a:off x="3833813" y="424815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2" name="AutoShape 12">
            <a:extLst>
              <a:ext uri="{FF2B5EF4-FFF2-40B4-BE49-F238E27FC236}">
                <a16:creationId xmlns:a16="http://schemas.microsoft.com/office/drawing/2014/main" id="{9BAF2AB2-76FB-6E0C-1239-385B51EB3D61}"/>
              </a:ext>
            </a:extLst>
          </p:cNvPr>
          <p:cNvSpPr>
            <a:spLocks noChangeArrowheads="1"/>
          </p:cNvSpPr>
          <p:nvPr/>
        </p:nvSpPr>
        <p:spPr bwMode="auto">
          <a:xfrm>
            <a:off x="4367213" y="396716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3" name="AutoShape 13">
            <a:extLst>
              <a:ext uri="{FF2B5EF4-FFF2-40B4-BE49-F238E27FC236}">
                <a16:creationId xmlns:a16="http://schemas.microsoft.com/office/drawing/2014/main" id="{65389E7A-E7D1-E8B4-C310-87992F4D98F2}"/>
              </a:ext>
            </a:extLst>
          </p:cNvPr>
          <p:cNvSpPr>
            <a:spLocks noChangeArrowheads="1"/>
          </p:cNvSpPr>
          <p:nvPr/>
        </p:nvSpPr>
        <p:spPr bwMode="auto">
          <a:xfrm>
            <a:off x="4376738" y="335280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4" name="AutoShape 14">
            <a:extLst>
              <a:ext uri="{FF2B5EF4-FFF2-40B4-BE49-F238E27FC236}">
                <a16:creationId xmlns:a16="http://schemas.microsoft.com/office/drawing/2014/main" id="{937FA9AB-CC8D-0106-C96F-416035BF2EAE}"/>
              </a:ext>
            </a:extLst>
          </p:cNvPr>
          <p:cNvSpPr>
            <a:spLocks noChangeArrowheads="1"/>
          </p:cNvSpPr>
          <p:nvPr/>
        </p:nvSpPr>
        <p:spPr bwMode="auto">
          <a:xfrm>
            <a:off x="4362450" y="274320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5" name="AutoShape 15">
            <a:extLst>
              <a:ext uri="{FF2B5EF4-FFF2-40B4-BE49-F238E27FC236}">
                <a16:creationId xmlns:a16="http://schemas.microsoft.com/office/drawing/2014/main" id="{BA7F2B5D-7EA0-1F6A-D691-5A641ECB3ABE}"/>
              </a:ext>
            </a:extLst>
          </p:cNvPr>
          <p:cNvSpPr>
            <a:spLocks noChangeArrowheads="1"/>
          </p:cNvSpPr>
          <p:nvPr/>
        </p:nvSpPr>
        <p:spPr bwMode="auto">
          <a:xfrm>
            <a:off x="3848100" y="243840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6" name="AutoShape 16">
            <a:extLst>
              <a:ext uri="{FF2B5EF4-FFF2-40B4-BE49-F238E27FC236}">
                <a16:creationId xmlns:a16="http://schemas.microsoft.com/office/drawing/2014/main" id="{F659529C-A021-C47A-6230-DBAE54120836}"/>
              </a:ext>
            </a:extLst>
          </p:cNvPr>
          <p:cNvSpPr>
            <a:spLocks noChangeArrowheads="1"/>
          </p:cNvSpPr>
          <p:nvPr/>
        </p:nvSpPr>
        <p:spPr bwMode="auto">
          <a:xfrm>
            <a:off x="4881563" y="30432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7" name="AutoShape 17">
            <a:extLst>
              <a:ext uri="{FF2B5EF4-FFF2-40B4-BE49-F238E27FC236}">
                <a16:creationId xmlns:a16="http://schemas.microsoft.com/office/drawing/2014/main" id="{417E6D1F-8CEB-28E1-F62C-D795BD37AD65}"/>
              </a:ext>
            </a:extLst>
          </p:cNvPr>
          <p:cNvSpPr>
            <a:spLocks noChangeArrowheads="1"/>
          </p:cNvSpPr>
          <p:nvPr/>
        </p:nvSpPr>
        <p:spPr bwMode="auto">
          <a:xfrm>
            <a:off x="5386388" y="33480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8" name="AutoShape 18">
            <a:extLst>
              <a:ext uri="{FF2B5EF4-FFF2-40B4-BE49-F238E27FC236}">
                <a16:creationId xmlns:a16="http://schemas.microsoft.com/office/drawing/2014/main" id="{6A99A8E4-AC52-7E4D-E23A-646257D93444}"/>
              </a:ext>
            </a:extLst>
          </p:cNvPr>
          <p:cNvSpPr>
            <a:spLocks noChangeArrowheads="1"/>
          </p:cNvSpPr>
          <p:nvPr/>
        </p:nvSpPr>
        <p:spPr bwMode="auto">
          <a:xfrm>
            <a:off x="5386388" y="27384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79" name="AutoShape 19">
            <a:extLst>
              <a:ext uri="{FF2B5EF4-FFF2-40B4-BE49-F238E27FC236}">
                <a16:creationId xmlns:a16="http://schemas.microsoft.com/office/drawing/2014/main" id="{0031952C-4EFB-45C7-FBF0-C934ABE3FD89}"/>
              </a:ext>
            </a:extLst>
          </p:cNvPr>
          <p:cNvSpPr>
            <a:spLocks noChangeArrowheads="1"/>
          </p:cNvSpPr>
          <p:nvPr/>
        </p:nvSpPr>
        <p:spPr bwMode="auto">
          <a:xfrm>
            <a:off x="5905500" y="30432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0" name="AutoShape 20">
            <a:extLst>
              <a:ext uri="{FF2B5EF4-FFF2-40B4-BE49-F238E27FC236}">
                <a16:creationId xmlns:a16="http://schemas.microsoft.com/office/drawing/2014/main" id="{CC605CFD-E179-08C7-C2AE-9590D7A3F256}"/>
              </a:ext>
            </a:extLst>
          </p:cNvPr>
          <p:cNvSpPr>
            <a:spLocks noChangeArrowheads="1"/>
          </p:cNvSpPr>
          <p:nvPr/>
        </p:nvSpPr>
        <p:spPr bwMode="auto">
          <a:xfrm>
            <a:off x="5915025" y="363855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1" name="AutoShape 21">
            <a:extLst>
              <a:ext uri="{FF2B5EF4-FFF2-40B4-BE49-F238E27FC236}">
                <a16:creationId xmlns:a16="http://schemas.microsoft.com/office/drawing/2014/main" id="{2A7FC4A4-79FD-A4EF-8D3B-A25AD5A674B3}"/>
              </a:ext>
            </a:extLst>
          </p:cNvPr>
          <p:cNvSpPr>
            <a:spLocks noChangeArrowheads="1"/>
          </p:cNvSpPr>
          <p:nvPr/>
        </p:nvSpPr>
        <p:spPr bwMode="auto">
          <a:xfrm>
            <a:off x="5381625" y="3943350"/>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2" name="AutoShape 22">
            <a:extLst>
              <a:ext uri="{FF2B5EF4-FFF2-40B4-BE49-F238E27FC236}">
                <a16:creationId xmlns:a16="http://schemas.microsoft.com/office/drawing/2014/main" id="{67D50C52-EBA4-7CFF-846C-9475905DCC39}"/>
              </a:ext>
            </a:extLst>
          </p:cNvPr>
          <p:cNvSpPr>
            <a:spLocks noChangeArrowheads="1"/>
          </p:cNvSpPr>
          <p:nvPr/>
        </p:nvSpPr>
        <p:spPr bwMode="auto">
          <a:xfrm>
            <a:off x="4876800" y="36528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3" name="AutoShape 23">
            <a:extLst>
              <a:ext uri="{FF2B5EF4-FFF2-40B4-BE49-F238E27FC236}">
                <a16:creationId xmlns:a16="http://schemas.microsoft.com/office/drawing/2014/main" id="{A6573B34-5646-2263-93CF-7A92154B2405}"/>
              </a:ext>
            </a:extLst>
          </p:cNvPr>
          <p:cNvSpPr>
            <a:spLocks noChangeArrowheads="1"/>
          </p:cNvSpPr>
          <p:nvPr/>
        </p:nvSpPr>
        <p:spPr bwMode="auto">
          <a:xfrm>
            <a:off x="5891213" y="4238625"/>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4" name="AutoShape 24">
            <a:extLst>
              <a:ext uri="{FF2B5EF4-FFF2-40B4-BE49-F238E27FC236}">
                <a16:creationId xmlns:a16="http://schemas.microsoft.com/office/drawing/2014/main" id="{AD13707C-D497-89B3-8916-CB6FAA6F824A}"/>
              </a:ext>
            </a:extLst>
          </p:cNvPr>
          <p:cNvSpPr>
            <a:spLocks noChangeArrowheads="1"/>
          </p:cNvSpPr>
          <p:nvPr/>
        </p:nvSpPr>
        <p:spPr bwMode="auto">
          <a:xfrm>
            <a:off x="6424613" y="39576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5" name="AutoShape 25">
            <a:extLst>
              <a:ext uri="{FF2B5EF4-FFF2-40B4-BE49-F238E27FC236}">
                <a16:creationId xmlns:a16="http://schemas.microsoft.com/office/drawing/2014/main" id="{2B923D14-A62A-976F-A664-ACF2018339DB}"/>
              </a:ext>
            </a:extLst>
          </p:cNvPr>
          <p:cNvSpPr>
            <a:spLocks noChangeArrowheads="1"/>
          </p:cNvSpPr>
          <p:nvPr/>
        </p:nvSpPr>
        <p:spPr bwMode="auto">
          <a:xfrm>
            <a:off x="6434138" y="3343275"/>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6" name="AutoShape 26">
            <a:extLst>
              <a:ext uri="{FF2B5EF4-FFF2-40B4-BE49-F238E27FC236}">
                <a16:creationId xmlns:a16="http://schemas.microsoft.com/office/drawing/2014/main" id="{A3BC6959-8DD8-F020-9397-391EF55D518F}"/>
              </a:ext>
            </a:extLst>
          </p:cNvPr>
          <p:cNvSpPr>
            <a:spLocks noChangeArrowheads="1"/>
          </p:cNvSpPr>
          <p:nvPr/>
        </p:nvSpPr>
        <p:spPr bwMode="auto">
          <a:xfrm>
            <a:off x="6419850" y="2733675"/>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7" name="AutoShape 27">
            <a:extLst>
              <a:ext uri="{FF2B5EF4-FFF2-40B4-BE49-F238E27FC236}">
                <a16:creationId xmlns:a16="http://schemas.microsoft.com/office/drawing/2014/main" id="{97AF906A-B103-4B00-2B48-581A75DA542B}"/>
              </a:ext>
            </a:extLst>
          </p:cNvPr>
          <p:cNvSpPr>
            <a:spLocks noChangeArrowheads="1"/>
          </p:cNvSpPr>
          <p:nvPr/>
        </p:nvSpPr>
        <p:spPr bwMode="auto">
          <a:xfrm>
            <a:off x="5905500" y="2428875"/>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8" name="AutoShape 28">
            <a:extLst>
              <a:ext uri="{FF2B5EF4-FFF2-40B4-BE49-F238E27FC236}">
                <a16:creationId xmlns:a16="http://schemas.microsoft.com/office/drawing/2014/main" id="{743AD1F0-9A3C-2807-BDE5-FF1C08F7975B}"/>
              </a:ext>
            </a:extLst>
          </p:cNvPr>
          <p:cNvSpPr>
            <a:spLocks noChangeArrowheads="1"/>
          </p:cNvSpPr>
          <p:nvPr/>
        </p:nvSpPr>
        <p:spPr bwMode="auto">
          <a:xfrm>
            <a:off x="1524000" y="39624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89" name="AutoShape 29">
            <a:extLst>
              <a:ext uri="{FF2B5EF4-FFF2-40B4-BE49-F238E27FC236}">
                <a16:creationId xmlns:a16="http://schemas.microsoft.com/office/drawing/2014/main" id="{69B293F9-0D27-9144-C2CA-93952EFD51FC}"/>
              </a:ext>
            </a:extLst>
          </p:cNvPr>
          <p:cNvSpPr>
            <a:spLocks noChangeArrowheads="1"/>
          </p:cNvSpPr>
          <p:nvPr/>
        </p:nvSpPr>
        <p:spPr bwMode="auto">
          <a:xfrm>
            <a:off x="3076575" y="38862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0" name="AutoShape 30">
            <a:extLst>
              <a:ext uri="{FF2B5EF4-FFF2-40B4-BE49-F238E27FC236}">
                <a16:creationId xmlns:a16="http://schemas.microsoft.com/office/drawing/2014/main" id="{269FEDBC-FA45-BECB-E41C-D2DAA5771E91}"/>
              </a:ext>
            </a:extLst>
          </p:cNvPr>
          <p:cNvSpPr>
            <a:spLocks noChangeArrowheads="1"/>
          </p:cNvSpPr>
          <p:nvPr/>
        </p:nvSpPr>
        <p:spPr bwMode="auto">
          <a:xfrm>
            <a:off x="3124200" y="32766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1" name="AutoShape 31">
            <a:extLst>
              <a:ext uri="{FF2B5EF4-FFF2-40B4-BE49-F238E27FC236}">
                <a16:creationId xmlns:a16="http://schemas.microsoft.com/office/drawing/2014/main" id="{2B8D5FAA-31FD-C450-7085-A72E75FC057B}"/>
              </a:ext>
            </a:extLst>
          </p:cNvPr>
          <p:cNvSpPr>
            <a:spLocks noChangeArrowheads="1"/>
          </p:cNvSpPr>
          <p:nvPr/>
        </p:nvSpPr>
        <p:spPr bwMode="auto">
          <a:xfrm>
            <a:off x="3581400" y="29718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2" name="AutoShape 32">
            <a:extLst>
              <a:ext uri="{FF2B5EF4-FFF2-40B4-BE49-F238E27FC236}">
                <a16:creationId xmlns:a16="http://schemas.microsoft.com/office/drawing/2014/main" id="{DC591A13-C34C-ED57-4E58-15202EA4671A}"/>
              </a:ext>
            </a:extLst>
          </p:cNvPr>
          <p:cNvSpPr>
            <a:spLocks noChangeArrowheads="1"/>
          </p:cNvSpPr>
          <p:nvPr/>
        </p:nvSpPr>
        <p:spPr bwMode="auto">
          <a:xfrm>
            <a:off x="3657600" y="35814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3" name="AutoShape 33">
            <a:extLst>
              <a:ext uri="{FF2B5EF4-FFF2-40B4-BE49-F238E27FC236}">
                <a16:creationId xmlns:a16="http://schemas.microsoft.com/office/drawing/2014/main" id="{BAFB75E7-94CA-7DF4-CA49-3474A5264D10}"/>
              </a:ext>
            </a:extLst>
          </p:cNvPr>
          <p:cNvSpPr>
            <a:spLocks noChangeArrowheads="1"/>
          </p:cNvSpPr>
          <p:nvPr/>
        </p:nvSpPr>
        <p:spPr bwMode="auto">
          <a:xfrm>
            <a:off x="3614738" y="41767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4" name="AutoShape 34">
            <a:extLst>
              <a:ext uri="{FF2B5EF4-FFF2-40B4-BE49-F238E27FC236}">
                <a16:creationId xmlns:a16="http://schemas.microsoft.com/office/drawing/2014/main" id="{F61D661B-DB3B-17AB-6163-C2A1C0D25CFD}"/>
              </a:ext>
            </a:extLst>
          </p:cNvPr>
          <p:cNvSpPr>
            <a:spLocks noChangeArrowheads="1"/>
          </p:cNvSpPr>
          <p:nvPr/>
        </p:nvSpPr>
        <p:spPr bwMode="auto">
          <a:xfrm>
            <a:off x="4100513" y="44767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5" name="AutoShape 35">
            <a:extLst>
              <a:ext uri="{FF2B5EF4-FFF2-40B4-BE49-F238E27FC236}">
                <a16:creationId xmlns:a16="http://schemas.microsoft.com/office/drawing/2014/main" id="{64A0F2F8-FB32-D437-F802-3E743EEDD1EC}"/>
              </a:ext>
            </a:extLst>
          </p:cNvPr>
          <p:cNvSpPr>
            <a:spLocks noChangeArrowheads="1"/>
          </p:cNvSpPr>
          <p:nvPr/>
        </p:nvSpPr>
        <p:spPr bwMode="auto">
          <a:xfrm>
            <a:off x="4143375" y="38528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6" name="AutoShape 36">
            <a:extLst>
              <a:ext uri="{FF2B5EF4-FFF2-40B4-BE49-F238E27FC236}">
                <a16:creationId xmlns:a16="http://schemas.microsoft.com/office/drawing/2014/main" id="{FB54FB5E-CE4A-BB95-AFEE-67481358B37B}"/>
              </a:ext>
            </a:extLst>
          </p:cNvPr>
          <p:cNvSpPr>
            <a:spLocks noChangeArrowheads="1"/>
          </p:cNvSpPr>
          <p:nvPr/>
        </p:nvSpPr>
        <p:spPr bwMode="auto">
          <a:xfrm>
            <a:off x="4114800" y="32766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7" name="AutoShape 37">
            <a:extLst>
              <a:ext uri="{FF2B5EF4-FFF2-40B4-BE49-F238E27FC236}">
                <a16:creationId xmlns:a16="http://schemas.microsoft.com/office/drawing/2014/main" id="{B76F16CF-8B1F-05C8-0C59-93D227F2BDAF}"/>
              </a:ext>
            </a:extLst>
          </p:cNvPr>
          <p:cNvSpPr>
            <a:spLocks noChangeArrowheads="1"/>
          </p:cNvSpPr>
          <p:nvPr/>
        </p:nvSpPr>
        <p:spPr bwMode="auto">
          <a:xfrm>
            <a:off x="4148138" y="26336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8" name="AutoShape 38">
            <a:extLst>
              <a:ext uri="{FF2B5EF4-FFF2-40B4-BE49-F238E27FC236}">
                <a16:creationId xmlns:a16="http://schemas.microsoft.com/office/drawing/2014/main" id="{EDFD62AF-16E7-E2CB-BAF2-23E9599BE1FF}"/>
              </a:ext>
            </a:extLst>
          </p:cNvPr>
          <p:cNvSpPr>
            <a:spLocks noChangeArrowheads="1"/>
          </p:cNvSpPr>
          <p:nvPr/>
        </p:nvSpPr>
        <p:spPr bwMode="auto">
          <a:xfrm>
            <a:off x="4648200" y="29575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599" name="AutoShape 39">
            <a:extLst>
              <a:ext uri="{FF2B5EF4-FFF2-40B4-BE49-F238E27FC236}">
                <a16:creationId xmlns:a16="http://schemas.microsoft.com/office/drawing/2014/main" id="{FC91FA1A-A92F-109F-E1B8-F853531407A5}"/>
              </a:ext>
            </a:extLst>
          </p:cNvPr>
          <p:cNvSpPr>
            <a:spLocks noChangeArrowheads="1"/>
          </p:cNvSpPr>
          <p:nvPr/>
        </p:nvSpPr>
        <p:spPr bwMode="auto">
          <a:xfrm>
            <a:off x="4648200" y="35337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0" name="AutoShape 40">
            <a:extLst>
              <a:ext uri="{FF2B5EF4-FFF2-40B4-BE49-F238E27FC236}">
                <a16:creationId xmlns:a16="http://schemas.microsoft.com/office/drawing/2014/main" id="{7206392D-6DE5-F8FD-7F81-C810D0DE5298}"/>
              </a:ext>
            </a:extLst>
          </p:cNvPr>
          <p:cNvSpPr>
            <a:spLocks noChangeArrowheads="1"/>
          </p:cNvSpPr>
          <p:nvPr/>
        </p:nvSpPr>
        <p:spPr bwMode="auto">
          <a:xfrm>
            <a:off x="4648200" y="41910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1" name="AutoShape 41">
            <a:extLst>
              <a:ext uri="{FF2B5EF4-FFF2-40B4-BE49-F238E27FC236}">
                <a16:creationId xmlns:a16="http://schemas.microsoft.com/office/drawing/2014/main" id="{0DF551A6-797D-4CA4-F907-19E451087B77}"/>
              </a:ext>
            </a:extLst>
          </p:cNvPr>
          <p:cNvSpPr>
            <a:spLocks noChangeArrowheads="1"/>
          </p:cNvSpPr>
          <p:nvPr/>
        </p:nvSpPr>
        <p:spPr bwMode="auto">
          <a:xfrm>
            <a:off x="5153025" y="38576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2" name="AutoShape 42">
            <a:extLst>
              <a:ext uri="{FF2B5EF4-FFF2-40B4-BE49-F238E27FC236}">
                <a16:creationId xmlns:a16="http://schemas.microsoft.com/office/drawing/2014/main" id="{CCCD7643-B820-AEF1-F467-C6E388124CA0}"/>
              </a:ext>
            </a:extLst>
          </p:cNvPr>
          <p:cNvSpPr>
            <a:spLocks noChangeArrowheads="1"/>
          </p:cNvSpPr>
          <p:nvPr/>
        </p:nvSpPr>
        <p:spPr bwMode="auto">
          <a:xfrm>
            <a:off x="5181600" y="32289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3" name="AutoShape 43">
            <a:extLst>
              <a:ext uri="{FF2B5EF4-FFF2-40B4-BE49-F238E27FC236}">
                <a16:creationId xmlns:a16="http://schemas.microsoft.com/office/drawing/2014/main" id="{A3AB17C1-6AB7-A0CD-AA04-668F569938CA}"/>
              </a:ext>
            </a:extLst>
          </p:cNvPr>
          <p:cNvSpPr>
            <a:spLocks noChangeArrowheads="1"/>
          </p:cNvSpPr>
          <p:nvPr/>
        </p:nvSpPr>
        <p:spPr bwMode="auto">
          <a:xfrm>
            <a:off x="5667375" y="29432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4" name="AutoShape 44">
            <a:extLst>
              <a:ext uri="{FF2B5EF4-FFF2-40B4-BE49-F238E27FC236}">
                <a16:creationId xmlns:a16="http://schemas.microsoft.com/office/drawing/2014/main" id="{6CD866D4-E687-DB8D-730F-E7B17D6F1144}"/>
              </a:ext>
            </a:extLst>
          </p:cNvPr>
          <p:cNvSpPr>
            <a:spLocks noChangeArrowheads="1"/>
          </p:cNvSpPr>
          <p:nvPr/>
        </p:nvSpPr>
        <p:spPr bwMode="auto">
          <a:xfrm>
            <a:off x="5667375" y="35528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5" name="AutoShape 45">
            <a:extLst>
              <a:ext uri="{FF2B5EF4-FFF2-40B4-BE49-F238E27FC236}">
                <a16:creationId xmlns:a16="http://schemas.microsoft.com/office/drawing/2014/main" id="{DD2A7822-038D-A063-2218-E67EA67A3551}"/>
              </a:ext>
            </a:extLst>
          </p:cNvPr>
          <p:cNvSpPr>
            <a:spLocks noChangeArrowheads="1"/>
          </p:cNvSpPr>
          <p:nvPr/>
        </p:nvSpPr>
        <p:spPr bwMode="auto">
          <a:xfrm>
            <a:off x="5667375" y="41624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6" name="AutoShape 46">
            <a:extLst>
              <a:ext uri="{FF2B5EF4-FFF2-40B4-BE49-F238E27FC236}">
                <a16:creationId xmlns:a16="http://schemas.microsoft.com/office/drawing/2014/main" id="{F515FFB4-D90E-633F-BEA6-34CC32B64DEE}"/>
              </a:ext>
            </a:extLst>
          </p:cNvPr>
          <p:cNvSpPr>
            <a:spLocks noChangeArrowheads="1"/>
          </p:cNvSpPr>
          <p:nvPr/>
        </p:nvSpPr>
        <p:spPr bwMode="auto">
          <a:xfrm>
            <a:off x="6157913" y="44672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7" name="AutoShape 47">
            <a:extLst>
              <a:ext uri="{FF2B5EF4-FFF2-40B4-BE49-F238E27FC236}">
                <a16:creationId xmlns:a16="http://schemas.microsoft.com/office/drawing/2014/main" id="{D8E0118B-F1C1-E867-FB4D-BBED31664C7B}"/>
              </a:ext>
            </a:extLst>
          </p:cNvPr>
          <p:cNvSpPr>
            <a:spLocks noChangeArrowheads="1"/>
          </p:cNvSpPr>
          <p:nvPr/>
        </p:nvSpPr>
        <p:spPr bwMode="auto">
          <a:xfrm>
            <a:off x="6186488" y="38576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8" name="AutoShape 48">
            <a:extLst>
              <a:ext uri="{FF2B5EF4-FFF2-40B4-BE49-F238E27FC236}">
                <a16:creationId xmlns:a16="http://schemas.microsoft.com/office/drawing/2014/main" id="{525D13A4-4EDF-0A55-80A5-4D0285F11332}"/>
              </a:ext>
            </a:extLst>
          </p:cNvPr>
          <p:cNvSpPr>
            <a:spLocks noChangeArrowheads="1"/>
          </p:cNvSpPr>
          <p:nvPr/>
        </p:nvSpPr>
        <p:spPr bwMode="auto">
          <a:xfrm>
            <a:off x="6191250" y="32289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09" name="AutoShape 49">
            <a:extLst>
              <a:ext uri="{FF2B5EF4-FFF2-40B4-BE49-F238E27FC236}">
                <a16:creationId xmlns:a16="http://schemas.microsoft.com/office/drawing/2014/main" id="{C9534479-42A8-49D1-5CCC-97FD460EEC57}"/>
              </a:ext>
            </a:extLst>
          </p:cNvPr>
          <p:cNvSpPr>
            <a:spLocks noChangeArrowheads="1"/>
          </p:cNvSpPr>
          <p:nvPr/>
        </p:nvSpPr>
        <p:spPr bwMode="auto">
          <a:xfrm>
            <a:off x="6205538" y="26193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10" name="AutoShape 50">
            <a:extLst>
              <a:ext uri="{FF2B5EF4-FFF2-40B4-BE49-F238E27FC236}">
                <a16:creationId xmlns:a16="http://schemas.microsoft.com/office/drawing/2014/main" id="{77C90DB0-9DA7-4B54-37D8-F8D565290EC4}"/>
              </a:ext>
            </a:extLst>
          </p:cNvPr>
          <p:cNvSpPr>
            <a:spLocks noChangeArrowheads="1"/>
          </p:cNvSpPr>
          <p:nvPr/>
        </p:nvSpPr>
        <p:spPr bwMode="auto">
          <a:xfrm>
            <a:off x="6705600" y="29432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11" name="AutoShape 51">
            <a:extLst>
              <a:ext uri="{FF2B5EF4-FFF2-40B4-BE49-F238E27FC236}">
                <a16:creationId xmlns:a16="http://schemas.microsoft.com/office/drawing/2014/main" id="{500FA62D-F8BE-F5EE-F515-A0460312E0D7}"/>
              </a:ext>
            </a:extLst>
          </p:cNvPr>
          <p:cNvSpPr>
            <a:spLocks noChangeArrowheads="1"/>
          </p:cNvSpPr>
          <p:nvPr/>
        </p:nvSpPr>
        <p:spPr bwMode="auto">
          <a:xfrm>
            <a:off x="6705600" y="35337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12" name="AutoShape 52">
            <a:extLst>
              <a:ext uri="{FF2B5EF4-FFF2-40B4-BE49-F238E27FC236}">
                <a16:creationId xmlns:a16="http://schemas.microsoft.com/office/drawing/2014/main" id="{B1DF1533-4868-706A-BE95-361F2AC97FAE}"/>
              </a:ext>
            </a:extLst>
          </p:cNvPr>
          <p:cNvSpPr>
            <a:spLocks noChangeArrowheads="1"/>
          </p:cNvSpPr>
          <p:nvPr/>
        </p:nvSpPr>
        <p:spPr bwMode="auto">
          <a:xfrm>
            <a:off x="6705600" y="41767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66613" name="Text Box 53">
            <a:extLst>
              <a:ext uri="{FF2B5EF4-FFF2-40B4-BE49-F238E27FC236}">
                <a16:creationId xmlns:a16="http://schemas.microsoft.com/office/drawing/2014/main" id="{BE09F3E1-7840-9539-B78A-07B342FE59D8}"/>
              </a:ext>
            </a:extLst>
          </p:cNvPr>
          <p:cNvSpPr txBox="1">
            <a:spLocks noChangeArrowheads="1"/>
          </p:cNvSpPr>
          <p:nvPr/>
        </p:nvSpPr>
        <p:spPr bwMode="auto">
          <a:xfrm>
            <a:off x="1736725" y="3846513"/>
            <a:ext cx="8953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1800"/>
              <a:t>Base</a:t>
            </a:r>
          </a:p>
          <a:p>
            <a:pPr eaLnBrk="1" hangingPunct="1">
              <a:spcBef>
                <a:spcPct val="0"/>
              </a:spcBef>
              <a:buClrTx/>
              <a:buSzTx/>
              <a:buFontTx/>
              <a:buNone/>
            </a:pPr>
            <a:r>
              <a:rPr lang="en-US" altLang="en-US" sz="1800"/>
              <a:t>Station</a:t>
            </a:r>
          </a:p>
        </p:txBody>
      </p:sp>
    </p:spTree>
    <p:extLst>
      <p:ext uri="{BB962C8B-B14F-4D97-AF65-F5344CB8AC3E}">
        <p14:creationId xmlns:p14="http://schemas.microsoft.com/office/powerpoint/2010/main" val="3492256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D06AC6D4-6B71-230C-5AC9-0CF35576CA3A}"/>
              </a:ext>
            </a:extLst>
          </p:cNvPr>
          <p:cNvSpPr>
            <a:spLocks noGrp="1" noChangeArrowheads="1"/>
          </p:cNvSpPr>
          <p:nvPr>
            <p:ph type="title"/>
          </p:nvPr>
        </p:nvSpPr>
        <p:spPr>
          <a:xfrm>
            <a:off x="457200" y="-533400"/>
            <a:ext cx="7543800" cy="1295400"/>
          </a:xfrm>
        </p:spPr>
        <p:txBody>
          <a:bodyPr/>
          <a:lstStyle/>
          <a:p>
            <a:r>
              <a:rPr lang="en-US" altLang="en-US"/>
              <a:t>Cell structure</a:t>
            </a:r>
          </a:p>
        </p:txBody>
      </p:sp>
      <p:sp>
        <p:nvSpPr>
          <p:cNvPr id="49155" name="Rectangle 3">
            <a:extLst>
              <a:ext uri="{FF2B5EF4-FFF2-40B4-BE49-F238E27FC236}">
                <a16:creationId xmlns:a16="http://schemas.microsoft.com/office/drawing/2014/main" id="{EFC22963-9824-0E69-B9B3-8AF7F4CDB5AD}"/>
              </a:ext>
            </a:extLst>
          </p:cNvPr>
          <p:cNvSpPr>
            <a:spLocks noGrp="1" noChangeArrowheads="1"/>
          </p:cNvSpPr>
          <p:nvPr>
            <p:ph type="body" idx="1"/>
          </p:nvPr>
        </p:nvSpPr>
        <p:spPr>
          <a:xfrm>
            <a:off x="381000" y="769938"/>
            <a:ext cx="8229600" cy="4411662"/>
          </a:xfrm>
        </p:spPr>
        <p:txBody>
          <a:bodyPr/>
          <a:lstStyle/>
          <a:p>
            <a:pPr>
              <a:buFont typeface="Wingdings" panose="05000000000000000000" pitchFamily="2" charset="2"/>
              <a:buNone/>
            </a:pPr>
            <a:r>
              <a:rPr lang="en-US" altLang="en-US" sz="2000"/>
              <a:t>Implements space division multiplex: base station covers a certain transmission area (cell)</a:t>
            </a:r>
          </a:p>
          <a:p>
            <a:pPr>
              <a:buFont typeface="Wingdings" panose="05000000000000000000" pitchFamily="2" charset="2"/>
              <a:buNone/>
            </a:pPr>
            <a:r>
              <a:rPr lang="en-US" altLang="en-US" sz="2000"/>
              <a:t>Mobile stations communicate only via the base station</a:t>
            </a:r>
          </a:p>
          <a:p>
            <a:pPr>
              <a:buFont typeface="Wingdings" panose="05000000000000000000" pitchFamily="2" charset="2"/>
              <a:buNone/>
            </a:pPr>
            <a:endParaRPr lang="en-US" altLang="en-US" sz="2000"/>
          </a:p>
          <a:p>
            <a:pPr>
              <a:buFont typeface="Wingdings" panose="05000000000000000000" pitchFamily="2" charset="2"/>
              <a:buNone/>
            </a:pPr>
            <a:r>
              <a:rPr lang="en-US" altLang="en-US" sz="2000"/>
              <a:t>Advantages of cell structures:</a:t>
            </a:r>
          </a:p>
          <a:p>
            <a:pPr lvl="1"/>
            <a:r>
              <a:rPr lang="en-US" altLang="en-US" sz="2000"/>
              <a:t>higher capacity, higher number of users</a:t>
            </a:r>
          </a:p>
          <a:p>
            <a:pPr lvl="1"/>
            <a:r>
              <a:rPr lang="en-US" altLang="en-US" sz="2000"/>
              <a:t>less transmission power needed</a:t>
            </a:r>
          </a:p>
          <a:p>
            <a:pPr lvl="1"/>
            <a:r>
              <a:rPr lang="en-US" altLang="en-US" sz="2000"/>
              <a:t>more robust, decentralized</a:t>
            </a:r>
          </a:p>
          <a:p>
            <a:pPr lvl="1"/>
            <a:r>
              <a:rPr lang="en-US" altLang="en-US" sz="2000"/>
              <a:t>base station deals with interference, transmission area etc. locally</a:t>
            </a:r>
          </a:p>
          <a:p>
            <a:pPr>
              <a:buFont typeface="Wingdings" panose="05000000000000000000" pitchFamily="2" charset="2"/>
              <a:buNone/>
            </a:pPr>
            <a:r>
              <a:rPr lang="en-US" altLang="en-US" sz="2000"/>
              <a:t>Problems:</a:t>
            </a:r>
          </a:p>
          <a:p>
            <a:pPr lvl="1"/>
            <a:r>
              <a:rPr lang="en-US" altLang="en-US" sz="2000"/>
              <a:t>fixed network needed for the base stations</a:t>
            </a:r>
          </a:p>
          <a:p>
            <a:pPr lvl="1"/>
            <a:r>
              <a:rPr lang="en-US" altLang="en-US" sz="2000"/>
              <a:t>handover (changing from one cell to another) necessary</a:t>
            </a:r>
          </a:p>
          <a:p>
            <a:pPr lvl="1"/>
            <a:r>
              <a:rPr lang="en-US" altLang="en-US" sz="2000"/>
              <a:t>interference with other cells</a:t>
            </a:r>
          </a:p>
          <a:p>
            <a:pPr>
              <a:buFont typeface="Wingdings" panose="05000000000000000000" pitchFamily="2" charset="2"/>
              <a:buNone/>
            </a:pPr>
            <a:r>
              <a:rPr lang="en-US" altLang="en-US" sz="2000"/>
              <a:t>Cell sizes from some 100 m in cities to, e.g., 35 km on the country side (GSM) - even less for higher frequencies</a:t>
            </a:r>
          </a:p>
        </p:txBody>
      </p:sp>
    </p:spTree>
    <p:extLst>
      <p:ext uri="{BB962C8B-B14F-4D97-AF65-F5344CB8AC3E}">
        <p14:creationId xmlns:p14="http://schemas.microsoft.com/office/powerpoint/2010/main" val="40239830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4">
            <a:extLst>
              <a:ext uri="{FF2B5EF4-FFF2-40B4-BE49-F238E27FC236}">
                <a16:creationId xmlns:a16="http://schemas.microsoft.com/office/drawing/2014/main" id="{BF984C88-78E5-EDAC-CB02-FD823CE6B3A6}"/>
              </a:ext>
            </a:extLst>
          </p:cNvPr>
          <p:cNvSpPr>
            <a:spLocks noChangeArrowheads="1"/>
          </p:cNvSpPr>
          <p:nvPr/>
        </p:nvSpPr>
        <p:spPr bwMode="auto">
          <a:xfrm>
            <a:off x="1295400" y="228600"/>
            <a:ext cx="8204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GB" altLang="en-GB" sz="4400">
                <a:solidFill>
                  <a:schemeClr val="tx2"/>
                </a:solidFill>
              </a:rPr>
              <a:t>Radio Planning</a:t>
            </a:r>
          </a:p>
        </p:txBody>
      </p:sp>
      <p:sp>
        <p:nvSpPr>
          <p:cNvPr id="38915" name="Rectangle 5">
            <a:extLst>
              <a:ext uri="{FF2B5EF4-FFF2-40B4-BE49-F238E27FC236}">
                <a16:creationId xmlns:a16="http://schemas.microsoft.com/office/drawing/2014/main" id="{7BC6D628-599F-24A2-81F9-3536873B434F}"/>
              </a:ext>
            </a:extLst>
          </p:cNvPr>
          <p:cNvSpPr>
            <a:spLocks noChangeArrowheads="1"/>
          </p:cNvSpPr>
          <p:nvPr/>
        </p:nvSpPr>
        <p:spPr bwMode="auto">
          <a:xfrm>
            <a:off x="457200" y="1371600"/>
            <a:ext cx="8178800" cy="468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lvl="1" eaLnBrk="1" hangingPunct="1">
              <a:buClr>
                <a:schemeClr val="hlink"/>
              </a:buClr>
              <a:buSzPct val="55000"/>
              <a:buFont typeface="Wingdings" panose="05000000000000000000" pitchFamily="2" charset="2"/>
              <a:buChar char="n"/>
            </a:pPr>
            <a:r>
              <a:rPr lang="en-GB" altLang="en-GB" sz="2800"/>
              <a:t>Design process of selecting and allocating channel frequencies for all cellular base stations within a system is known as </a:t>
            </a:r>
            <a:r>
              <a:rPr lang="en-GB" altLang="en-GB" sz="2800" b="1" u="sng"/>
              <a:t>frequency re-use or frequency planning</a:t>
            </a:r>
            <a:r>
              <a:rPr lang="en-GB" altLang="en-GB" sz="2800"/>
              <a:t>.</a:t>
            </a:r>
          </a:p>
          <a:p>
            <a:pPr lvl="1" eaLnBrk="1" hangingPunct="1">
              <a:buClr>
                <a:schemeClr val="hlink"/>
              </a:buClr>
              <a:buSzPct val="55000"/>
              <a:buFont typeface="Wingdings" panose="05000000000000000000" pitchFamily="2" charset="2"/>
              <a:buChar char="n"/>
            </a:pPr>
            <a:r>
              <a:rPr lang="en-GB" altLang="en-GB" sz="2800"/>
              <a:t>Cell planning is carried out to find a g</a:t>
            </a:r>
            <a:r>
              <a:rPr lang="en-US" altLang="zh-CN" sz="2800">
                <a:ea typeface="SimSun" panose="02010600030101010101" pitchFamily="2" charset="-122"/>
              </a:rPr>
              <a:t>eometric shape to</a:t>
            </a:r>
            <a:endParaRPr lang="en-GB" altLang="en-GB" sz="2800"/>
          </a:p>
          <a:p>
            <a:pPr lvl="2" eaLnBrk="1" hangingPunct="1">
              <a:buClr>
                <a:schemeClr val="folHlink"/>
              </a:buClr>
              <a:buSzPct val="50000"/>
              <a:buFont typeface="Wingdings" panose="05000000000000000000" pitchFamily="2" charset="2"/>
              <a:buChar char="n"/>
            </a:pPr>
            <a:r>
              <a:rPr lang="en-GB" altLang="en-GB" sz="1800"/>
              <a:t>tessellate a 2D space</a:t>
            </a:r>
          </a:p>
          <a:p>
            <a:pPr lvl="2" eaLnBrk="1" hangingPunct="1">
              <a:buClr>
                <a:schemeClr val="folHlink"/>
              </a:buClr>
              <a:buSzPct val="50000"/>
              <a:buFont typeface="Wingdings" panose="05000000000000000000" pitchFamily="2" charset="2"/>
              <a:buChar char="n"/>
            </a:pPr>
            <a:r>
              <a:rPr lang="en-GB" altLang="en-GB" sz="1800"/>
              <a:t>represent contours of equal transmit power</a:t>
            </a:r>
          </a:p>
          <a:p>
            <a:pPr lvl="1" eaLnBrk="1" hangingPunct="1">
              <a:buClr>
                <a:schemeClr val="hlink"/>
              </a:buClr>
              <a:buSzPct val="55000"/>
              <a:buFont typeface="Wingdings" panose="05000000000000000000" pitchFamily="2" charset="2"/>
              <a:buChar char="n"/>
            </a:pPr>
            <a:r>
              <a:rPr lang="en-GB" altLang="en-GB" sz="2800"/>
              <a:t>Real cells are never regular in shape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a:extLst>
              <a:ext uri="{FF2B5EF4-FFF2-40B4-BE49-F238E27FC236}">
                <a16:creationId xmlns:a16="http://schemas.microsoft.com/office/drawing/2014/main" id="{288F1006-1A77-4314-E630-B9F3F42454AE}"/>
              </a:ext>
            </a:extLst>
          </p:cNvPr>
          <p:cNvSpPr>
            <a:spLocks noGrp="1" noChangeArrowheads="1"/>
          </p:cNvSpPr>
          <p:nvPr>
            <p:ph type="title"/>
          </p:nvPr>
        </p:nvSpPr>
        <p:spPr/>
        <p:txBody>
          <a:bodyPr/>
          <a:lstStyle/>
          <a:p>
            <a:pPr eaLnBrk="1" hangingPunct="1"/>
            <a:r>
              <a:rPr lang="en-US" altLang="zh-CN">
                <a:ea typeface="SimSun" panose="02010600030101010101" pitchFamily="2" charset="-122"/>
              </a:rPr>
              <a:t>Two-Dimensional</a:t>
            </a:r>
            <a:r>
              <a:rPr lang="en-US" altLang="en-US"/>
              <a:t> Cell Clusters</a:t>
            </a:r>
            <a:endParaRPr lang="zh-CN" altLang="en-US">
              <a:ea typeface="SimSun" panose="02010600030101010101" pitchFamily="2" charset="-122"/>
            </a:endParaRPr>
          </a:p>
        </p:txBody>
      </p:sp>
      <p:sp>
        <p:nvSpPr>
          <p:cNvPr id="39939" name="Rectangle 3">
            <a:extLst>
              <a:ext uri="{FF2B5EF4-FFF2-40B4-BE49-F238E27FC236}">
                <a16:creationId xmlns:a16="http://schemas.microsoft.com/office/drawing/2014/main" id="{90C7C580-BCC8-9011-E500-529DAEF675FF}"/>
              </a:ext>
            </a:extLst>
          </p:cNvPr>
          <p:cNvSpPr>
            <a:spLocks noGrp="1" noChangeArrowheads="1"/>
          </p:cNvSpPr>
          <p:nvPr>
            <p:ph type="body" idx="1"/>
          </p:nvPr>
        </p:nvSpPr>
        <p:spPr/>
        <p:txBody>
          <a:bodyPr/>
          <a:lstStyle/>
          <a:p>
            <a:pPr eaLnBrk="1" hangingPunct="1"/>
            <a:r>
              <a:rPr lang="en-US" altLang="zh-CN" sz="2800">
                <a:ea typeface="SimSun" panose="02010600030101010101" pitchFamily="2" charset="-122"/>
              </a:rPr>
              <a:t>Regular geometric shapes tessellating a 2D space: Square, triangle, and hexagon.</a:t>
            </a:r>
          </a:p>
          <a:p>
            <a:pPr eaLnBrk="1" hangingPunct="1"/>
            <a:r>
              <a:rPr lang="en-GB" altLang="en-GB" sz="2800"/>
              <a:t>‘Tessellating </a:t>
            </a:r>
            <a:r>
              <a:rPr lang="en-US" altLang="zh-CN" sz="2800">
                <a:ea typeface="SimSun" panose="02010600030101010101" pitchFamily="2" charset="-122"/>
              </a:rPr>
              <a:t>Hexagon’ is often used to model cells in wireless systems:</a:t>
            </a:r>
            <a:endParaRPr lang="en-US" altLang="zh-CN" sz="3600">
              <a:ea typeface="SimSun" panose="02010600030101010101" pitchFamily="2" charset="-122"/>
            </a:endParaRPr>
          </a:p>
          <a:p>
            <a:pPr lvl="1" eaLnBrk="1" hangingPunct="1"/>
            <a:r>
              <a:rPr lang="en-US" altLang="zh-CN" sz="2400">
                <a:ea typeface="SimSun" panose="02010600030101010101" pitchFamily="2" charset="-122"/>
              </a:rPr>
              <a:t>Good approximation to a circle (useful when antennas radiate uniformly in the x-y directions).</a:t>
            </a:r>
          </a:p>
          <a:p>
            <a:pPr lvl="1" eaLnBrk="1" hangingPunct="1"/>
            <a:r>
              <a:rPr lang="en-US" altLang="zh-CN" sz="2400">
                <a:ea typeface="SimSun" panose="02010600030101010101" pitchFamily="2" charset="-122"/>
              </a:rPr>
              <a:t>Also offer a wide variety of reuse pattern</a:t>
            </a:r>
          </a:p>
          <a:p>
            <a:pPr lvl="1" eaLnBrk="1" hangingPunct="1"/>
            <a:r>
              <a:rPr lang="en-US" altLang="zh-CN" sz="2400">
                <a:ea typeface="SimSun" panose="02010600030101010101" pitchFamily="2" charset="-122"/>
              </a:rPr>
              <a:t>Simple geometric properties help gain basic understanding and develop useful models.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9FEFC0D-E7A9-37C7-930E-69ED7E6CEF74}"/>
              </a:ext>
            </a:extLst>
          </p:cNvPr>
          <p:cNvSpPr>
            <a:spLocks noGrp="1" noChangeArrowheads="1"/>
          </p:cNvSpPr>
          <p:nvPr>
            <p:ph type="title"/>
          </p:nvPr>
        </p:nvSpPr>
        <p:spPr/>
        <p:txBody>
          <a:bodyPr/>
          <a:lstStyle/>
          <a:p>
            <a:r>
              <a:rPr kumimoji="1" lang="en-GB" altLang="en-US"/>
              <a:t>Frequency Reuse</a:t>
            </a:r>
          </a:p>
        </p:txBody>
      </p:sp>
      <p:sp>
        <p:nvSpPr>
          <p:cNvPr id="40963" name="Rectangle 3">
            <a:extLst>
              <a:ext uri="{FF2B5EF4-FFF2-40B4-BE49-F238E27FC236}">
                <a16:creationId xmlns:a16="http://schemas.microsoft.com/office/drawing/2014/main" id="{54023698-9091-0E62-6688-68B180D8B0F9}"/>
              </a:ext>
            </a:extLst>
          </p:cNvPr>
          <p:cNvSpPr>
            <a:spLocks noGrp="1" noChangeArrowheads="1"/>
          </p:cNvSpPr>
          <p:nvPr>
            <p:ph idx="1"/>
          </p:nvPr>
        </p:nvSpPr>
        <p:spPr>
          <a:xfrm>
            <a:off x="457200" y="1524000"/>
            <a:ext cx="8229600" cy="4800600"/>
          </a:xfrm>
        </p:spPr>
        <p:txBody>
          <a:bodyPr/>
          <a:lstStyle/>
          <a:p>
            <a:r>
              <a:rPr kumimoji="1" lang="en-GB" altLang="en-US" sz="2800"/>
              <a:t>must manage reuse of frequencies</a:t>
            </a:r>
          </a:p>
          <a:p>
            <a:r>
              <a:rPr kumimoji="1" lang="en-GB" altLang="en-US" sz="2800"/>
              <a:t>power of base transceiver controlled</a:t>
            </a:r>
          </a:p>
          <a:p>
            <a:pPr lvl="1"/>
            <a:r>
              <a:rPr kumimoji="1" lang="en-GB" altLang="en-US" sz="2400"/>
              <a:t>allow communications within cell on given frequency</a:t>
            </a:r>
          </a:p>
          <a:p>
            <a:pPr lvl="1"/>
            <a:r>
              <a:rPr kumimoji="1" lang="en-GB" altLang="en-US" sz="2400"/>
              <a:t>limit escaping power to adjacent cells</a:t>
            </a:r>
          </a:p>
          <a:p>
            <a:pPr lvl="1"/>
            <a:r>
              <a:rPr kumimoji="1" lang="en-GB" altLang="en-US" sz="2400"/>
              <a:t>allow re-use of frequencies in nearby cells</a:t>
            </a:r>
          </a:p>
          <a:p>
            <a:pPr lvl="1"/>
            <a:r>
              <a:rPr kumimoji="1" lang="en-GB" altLang="en-US" sz="2400"/>
              <a:t>typically 10 – 50 frequencies per cell</a:t>
            </a:r>
          </a:p>
          <a:p>
            <a:pPr lvl="1"/>
            <a:r>
              <a:rPr kumimoji="1" lang="en-GB" altLang="en-US" sz="2400"/>
              <a:t>example for Advanced Mobile Phone Service (AMPS)</a:t>
            </a:r>
          </a:p>
          <a:p>
            <a:pPr lvl="2"/>
            <a:r>
              <a:rPr kumimoji="1" lang="en-GB" altLang="en-US" sz="2000" i="1"/>
              <a:t>N </a:t>
            </a:r>
            <a:r>
              <a:rPr kumimoji="1" lang="en-GB" altLang="en-US" sz="2000"/>
              <a:t>cells all using same number of frequencies</a:t>
            </a:r>
          </a:p>
          <a:p>
            <a:pPr lvl="2"/>
            <a:r>
              <a:rPr kumimoji="1" lang="en-GB" altLang="en-US" sz="2000" i="1"/>
              <a:t>K  </a:t>
            </a:r>
            <a:r>
              <a:rPr kumimoji="1" lang="en-GB" altLang="en-US" sz="2000"/>
              <a:t>total number of frequencies used in systems</a:t>
            </a:r>
          </a:p>
          <a:p>
            <a:pPr lvl="2"/>
            <a:r>
              <a:rPr kumimoji="1" lang="en-GB" altLang="en-US" sz="2000"/>
              <a:t>each cell has </a:t>
            </a:r>
            <a:r>
              <a:rPr kumimoji="1" lang="en-GB" altLang="en-US" sz="2000" i="1"/>
              <a:t>K/N</a:t>
            </a:r>
            <a:r>
              <a:rPr kumimoji="1" lang="en-GB" altLang="en-US" sz="2000"/>
              <a:t>  frequencies</a:t>
            </a:r>
          </a:p>
          <a:p>
            <a:pPr lvl="2"/>
            <a:r>
              <a:rPr kumimoji="1" lang="en-GB" altLang="en-US" sz="2000" i="1"/>
              <a:t>K</a:t>
            </a:r>
            <a:r>
              <a:rPr kumimoji="1" lang="en-GB" altLang="en-US" sz="2000"/>
              <a:t>=395, </a:t>
            </a:r>
            <a:r>
              <a:rPr kumimoji="1" lang="en-GB" altLang="en-US" sz="2000" i="1"/>
              <a:t>N</a:t>
            </a:r>
            <a:r>
              <a:rPr kumimoji="1" lang="en-GB" altLang="en-US" sz="2000"/>
              <a:t>=7 giving 57 frequencies per cell on average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a:extLst>
              <a:ext uri="{FF2B5EF4-FFF2-40B4-BE49-F238E27FC236}">
                <a16:creationId xmlns:a16="http://schemas.microsoft.com/office/drawing/2014/main" id="{D52BD363-1AF7-EA0D-4950-BD2A4E6E6424}"/>
              </a:ext>
            </a:extLst>
          </p:cNvPr>
          <p:cNvSpPr>
            <a:spLocks noGrp="1" noChangeArrowheads="1"/>
          </p:cNvSpPr>
          <p:nvPr>
            <p:ph type="body" idx="1"/>
          </p:nvPr>
        </p:nvSpPr>
        <p:spPr>
          <a:xfrm>
            <a:off x="457200" y="-68263"/>
            <a:ext cx="8229600" cy="4411663"/>
          </a:xfrm>
        </p:spPr>
        <p:txBody>
          <a:bodyPr/>
          <a:lstStyle/>
          <a:p>
            <a:pPr>
              <a:buFont typeface="Wingdings" panose="05000000000000000000" pitchFamily="2" charset="2"/>
              <a:buNone/>
            </a:pPr>
            <a:r>
              <a:rPr lang="en-US" altLang="en-US" sz="2400"/>
              <a:t>1895	Guglielmo Marconi</a:t>
            </a:r>
          </a:p>
          <a:p>
            <a:pPr lvl="1"/>
            <a:r>
              <a:rPr lang="en-US" altLang="en-US" sz="2400"/>
              <a:t>first demonstration of wireless </a:t>
            </a:r>
            <a:br>
              <a:rPr lang="en-US" altLang="en-US" sz="2400"/>
            </a:br>
            <a:r>
              <a:rPr lang="en-US" altLang="en-US" sz="2400"/>
              <a:t>telegraphy (digital!)</a:t>
            </a:r>
          </a:p>
          <a:p>
            <a:pPr lvl="1"/>
            <a:r>
              <a:rPr lang="en-US" altLang="en-US" sz="2400"/>
              <a:t>long wave transmission, high  </a:t>
            </a:r>
            <a:br>
              <a:rPr lang="en-US" altLang="en-US" sz="2400"/>
            </a:br>
            <a:r>
              <a:rPr lang="en-US" altLang="en-US" sz="2400"/>
              <a:t>transmission power necessary (&gt; 200kw)</a:t>
            </a:r>
          </a:p>
          <a:p>
            <a:pPr>
              <a:buFont typeface="Wingdings" panose="05000000000000000000" pitchFamily="2" charset="2"/>
              <a:buNone/>
            </a:pPr>
            <a:r>
              <a:rPr lang="en-US" altLang="en-US" sz="2400"/>
              <a:t>1907	Commercial transatlantic connections</a:t>
            </a:r>
          </a:p>
          <a:p>
            <a:pPr lvl="1"/>
            <a:r>
              <a:rPr lang="en-US" altLang="en-US" sz="2400"/>
              <a:t>huge base stations </a:t>
            </a:r>
            <a:br>
              <a:rPr lang="en-US" altLang="en-US" sz="2400"/>
            </a:br>
            <a:r>
              <a:rPr lang="en-US" altLang="en-US" sz="2400"/>
              <a:t>(30 100m high antennas)</a:t>
            </a:r>
          </a:p>
          <a:p>
            <a:pPr>
              <a:buFont typeface="Wingdings" panose="05000000000000000000" pitchFamily="2" charset="2"/>
              <a:buNone/>
            </a:pPr>
            <a:r>
              <a:rPr lang="en-US" altLang="en-US" sz="2400"/>
              <a:t>1915	Wireless voice transmission New York - San Francisco</a:t>
            </a:r>
          </a:p>
          <a:p>
            <a:pPr>
              <a:buFont typeface="Wingdings" panose="05000000000000000000" pitchFamily="2" charset="2"/>
              <a:buNone/>
            </a:pPr>
            <a:r>
              <a:rPr lang="en-US" altLang="en-US" sz="2400"/>
              <a:t>1920	Discovery of short waves by Marconi</a:t>
            </a:r>
          </a:p>
          <a:p>
            <a:pPr lvl="1"/>
            <a:r>
              <a:rPr lang="en-US" altLang="en-US" sz="2400"/>
              <a:t>reflection at the ionosphere</a:t>
            </a:r>
          </a:p>
          <a:p>
            <a:pPr lvl="1"/>
            <a:r>
              <a:rPr lang="en-US" altLang="en-US" sz="2400"/>
              <a:t>smaller sender and receiver, possible due to the invention of the vacuum tube (1906, Lee DeForest and Robert von Lieben)</a:t>
            </a:r>
          </a:p>
          <a:p>
            <a:pPr>
              <a:buFont typeface="Wingdings" panose="05000000000000000000" pitchFamily="2" charset="2"/>
              <a:buNone/>
            </a:pPr>
            <a:r>
              <a:rPr lang="en-US" altLang="en-US" sz="2400"/>
              <a:t>1926	Train-phone on the line Hamburg - Berlin</a:t>
            </a:r>
          </a:p>
          <a:p>
            <a:pPr lvl="1"/>
            <a:r>
              <a:rPr lang="en-US" altLang="en-US" sz="2400"/>
              <a:t>wires parallel to the railroad track</a:t>
            </a:r>
          </a:p>
        </p:txBody>
      </p:sp>
      <p:pic>
        <p:nvPicPr>
          <p:cNvPr id="22532" name="Picture 4">
            <a:extLst>
              <a:ext uri="{FF2B5EF4-FFF2-40B4-BE49-F238E27FC236}">
                <a16:creationId xmlns:a16="http://schemas.microsoft.com/office/drawing/2014/main" id="{DF51361F-81FF-799D-82A2-3738549E97AF}"/>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6800" y="-228600"/>
            <a:ext cx="1727200"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nodeType="clickEffect">
                                  <p:stCondLst>
                                    <p:cond delay="0"/>
                                  </p:stCondLst>
                                  <p:childTnLst>
                                    <p:set>
                                      <p:cBhvr>
                                        <p:cTn id="6" dur="1" fill="hold">
                                          <p:stCondLst>
                                            <p:cond delay="0"/>
                                          </p:stCondLst>
                                        </p:cTn>
                                        <p:tgtEl>
                                          <p:spTgt spid="22532"/>
                                        </p:tgtEl>
                                        <p:attrNameLst>
                                          <p:attrName>style.visibility</p:attrName>
                                        </p:attrNameLst>
                                      </p:cBhvr>
                                      <p:to>
                                        <p:strVal val="visible"/>
                                      </p:to>
                                    </p:set>
                                    <p:animEffect transition="in" filter="blinds(vertical)">
                                      <p:cBhvr>
                                        <p:cTn id="7" dur="500"/>
                                        <p:tgtEl>
                                          <p:spTgt spid="225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F2DFF37F-2C87-D3B9-E993-8F2CA2B8E79C}"/>
              </a:ext>
            </a:extLst>
          </p:cNvPr>
          <p:cNvSpPr>
            <a:spLocks noGrp="1" noChangeArrowheads="1"/>
          </p:cNvSpPr>
          <p:nvPr>
            <p:ph type="title"/>
          </p:nvPr>
        </p:nvSpPr>
        <p:spPr/>
        <p:txBody>
          <a:bodyPr/>
          <a:lstStyle/>
          <a:p>
            <a:pPr eaLnBrk="1" hangingPunct="1"/>
            <a:r>
              <a:rPr lang="en-US" altLang="en-US"/>
              <a:t>Frequency Reuse in AMPS</a:t>
            </a:r>
          </a:p>
        </p:txBody>
      </p:sp>
      <p:sp>
        <p:nvSpPr>
          <p:cNvPr id="43011" name="Rectangle 3">
            <a:extLst>
              <a:ext uri="{FF2B5EF4-FFF2-40B4-BE49-F238E27FC236}">
                <a16:creationId xmlns:a16="http://schemas.microsoft.com/office/drawing/2014/main" id="{1F369265-BBDA-5964-FEC3-7DA6E3FCD6F3}"/>
              </a:ext>
            </a:extLst>
          </p:cNvPr>
          <p:cNvSpPr>
            <a:spLocks noGrp="1" noChangeArrowheads="1"/>
          </p:cNvSpPr>
          <p:nvPr>
            <p:ph type="body" idx="1"/>
          </p:nvPr>
        </p:nvSpPr>
        <p:spPr/>
        <p:txBody>
          <a:bodyPr/>
          <a:lstStyle/>
          <a:p>
            <a:pPr eaLnBrk="1" hangingPunct="1">
              <a:lnSpc>
                <a:spcPct val="90000"/>
              </a:lnSpc>
            </a:pPr>
            <a:r>
              <a:rPr lang="en-US" altLang="en-US" sz="2600"/>
              <a:t>In frequency reuse, a group of local cells use different frequencies to transmit/receive signals in their cell.</a:t>
            </a:r>
          </a:p>
          <a:p>
            <a:pPr eaLnBrk="1" hangingPunct="1">
              <a:lnSpc>
                <a:spcPct val="90000"/>
              </a:lnSpc>
            </a:pPr>
            <a:endParaRPr lang="en-US" altLang="en-US" sz="2600"/>
          </a:p>
          <a:p>
            <a:pPr eaLnBrk="1" hangingPunct="1">
              <a:lnSpc>
                <a:spcPct val="90000"/>
              </a:lnSpc>
            </a:pPr>
            <a:r>
              <a:rPr lang="en-US" altLang="en-US" sz="2600"/>
              <a:t>This group of local cells is referred to as a cluster.</a:t>
            </a:r>
          </a:p>
          <a:p>
            <a:pPr eaLnBrk="1" hangingPunct="1">
              <a:lnSpc>
                <a:spcPct val="90000"/>
              </a:lnSpc>
            </a:pPr>
            <a:endParaRPr lang="en-US" altLang="en-US" sz="2600"/>
          </a:p>
          <a:p>
            <a:pPr eaLnBrk="1" hangingPunct="1">
              <a:lnSpc>
                <a:spcPct val="90000"/>
              </a:lnSpc>
            </a:pPr>
            <a:endParaRPr lang="en-US" altLang="en-US" sz="26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D255395-6AC7-FAF5-7F31-681EDAFBC251}"/>
              </a:ext>
            </a:extLst>
          </p:cNvPr>
          <p:cNvSpPr>
            <a:spLocks noGrp="1" noChangeArrowheads="1"/>
          </p:cNvSpPr>
          <p:nvPr>
            <p:ph type="title"/>
          </p:nvPr>
        </p:nvSpPr>
        <p:spPr/>
        <p:txBody>
          <a:bodyPr/>
          <a:lstStyle/>
          <a:p>
            <a:pPr eaLnBrk="1" hangingPunct="1"/>
            <a:r>
              <a:rPr lang="en-US" altLang="en-US"/>
              <a:t>Frequency Reuse</a:t>
            </a:r>
          </a:p>
        </p:txBody>
      </p:sp>
      <p:sp>
        <p:nvSpPr>
          <p:cNvPr id="44035" name="Rectangle 3">
            <a:extLst>
              <a:ext uri="{FF2B5EF4-FFF2-40B4-BE49-F238E27FC236}">
                <a16:creationId xmlns:a16="http://schemas.microsoft.com/office/drawing/2014/main" id="{63D8C5F9-D6F2-E3C3-7A55-C202BFD938C9}"/>
              </a:ext>
            </a:extLst>
          </p:cNvPr>
          <p:cNvSpPr>
            <a:spLocks noGrp="1" noChangeArrowheads="1"/>
          </p:cNvSpPr>
          <p:nvPr>
            <p:ph type="body" idx="1"/>
          </p:nvPr>
        </p:nvSpPr>
        <p:spPr/>
        <p:txBody>
          <a:bodyPr/>
          <a:lstStyle/>
          <a:p>
            <a:pPr eaLnBrk="1" hangingPunct="1"/>
            <a:r>
              <a:rPr lang="en-US" altLang="en-US" sz="2600"/>
              <a:t>Extensive frequency reuse allows for many users to be supported at the same time.</a:t>
            </a:r>
          </a:p>
          <a:p>
            <a:pPr eaLnBrk="1" hangingPunct="1"/>
            <a:endParaRPr lang="en-US" altLang="en-US" sz="2600"/>
          </a:p>
          <a:p>
            <a:pPr eaLnBrk="1" hangingPunct="1"/>
            <a:r>
              <a:rPr lang="en-US" altLang="en-US" sz="2600"/>
              <a:t>Total spectrum allocated to the service provider is broken up into smaller bands.</a:t>
            </a:r>
          </a:p>
          <a:p>
            <a:pPr eaLnBrk="1" hangingPunct="1"/>
            <a:endParaRPr lang="en-US" altLang="en-US" sz="2600"/>
          </a:p>
          <a:p>
            <a:pPr eaLnBrk="1" hangingPunct="1"/>
            <a:r>
              <a:rPr lang="en-US" altLang="en-US" sz="2600"/>
              <a:t>A cell is assigned one of these bands.  This means all communications (transmissions to and from users) in this cell occur over these frequencies only.</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354C955B-8AF5-D30C-37AF-19FC5875B2FF}"/>
              </a:ext>
            </a:extLst>
          </p:cNvPr>
          <p:cNvSpPr>
            <a:spLocks noGrp="1" noChangeArrowheads="1"/>
          </p:cNvSpPr>
          <p:nvPr>
            <p:ph type="title"/>
          </p:nvPr>
        </p:nvSpPr>
        <p:spPr/>
        <p:txBody>
          <a:bodyPr/>
          <a:lstStyle/>
          <a:p>
            <a:pPr eaLnBrk="1" hangingPunct="1"/>
            <a:r>
              <a:rPr lang="en-US" altLang="en-US"/>
              <a:t>Frequency Reuse (Cont’d)</a:t>
            </a:r>
          </a:p>
        </p:txBody>
      </p:sp>
      <p:sp>
        <p:nvSpPr>
          <p:cNvPr id="45059" name="Rectangle 3">
            <a:extLst>
              <a:ext uri="{FF2B5EF4-FFF2-40B4-BE49-F238E27FC236}">
                <a16:creationId xmlns:a16="http://schemas.microsoft.com/office/drawing/2014/main" id="{53D10D39-FB36-DC41-E490-E67EBE3966B2}"/>
              </a:ext>
            </a:extLst>
          </p:cNvPr>
          <p:cNvSpPr>
            <a:spLocks noGrp="1" noChangeArrowheads="1"/>
          </p:cNvSpPr>
          <p:nvPr>
            <p:ph type="body" idx="1"/>
          </p:nvPr>
        </p:nvSpPr>
        <p:spPr/>
        <p:txBody>
          <a:bodyPr/>
          <a:lstStyle/>
          <a:p>
            <a:pPr eaLnBrk="1" hangingPunct="1">
              <a:lnSpc>
                <a:spcPct val="80000"/>
              </a:lnSpc>
            </a:pPr>
            <a:r>
              <a:rPr lang="en-US" altLang="en-US" sz="2600"/>
              <a:t>Neighboring cells are assigned a different frequency band.</a:t>
            </a:r>
          </a:p>
          <a:p>
            <a:pPr eaLnBrk="1" hangingPunct="1">
              <a:lnSpc>
                <a:spcPct val="80000"/>
              </a:lnSpc>
            </a:pPr>
            <a:endParaRPr lang="en-US" altLang="en-US" sz="2600"/>
          </a:p>
          <a:p>
            <a:pPr eaLnBrk="1" hangingPunct="1">
              <a:lnSpc>
                <a:spcPct val="80000"/>
              </a:lnSpc>
            </a:pPr>
            <a:r>
              <a:rPr lang="en-US" altLang="en-US" sz="2600"/>
              <a:t>This ensures that nearby transmissions do not interfere with each other.</a:t>
            </a:r>
          </a:p>
          <a:p>
            <a:pPr eaLnBrk="1" hangingPunct="1">
              <a:lnSpc>
                <a:spcPct val="80000"/>
              </a:lnSpc>
            </a:pPr>
            <a:endParaRPr lang="en-US" altLang="en-US" sz="2600"/>
          </a:p>
          <a:p>
            <a:pPr eaLnBrk="1" hangingPunct="1">
              <a:lnSpc>
                <a:spcPct val="80000"/>
              </a:lnSpc>
            </a:pPr>
            <a:r>
              <a:rPr lang="en-US" altLang="en-US" sz="2600"/>
              <a:t>The same frequency band is reused in another cell that is far away.  This large distance limits the interference caused by this co-frequency cell.</a:t>
            </a:r>
          </a:p>
          <a:p>
            <a:pPr eaLnBrk="1" hangingPunct="1">
              <a:lnSpc>
                <a:spcPct val="80000"/>
              </a:lnSpc>
            </a:pPr>
            <a:endParaRPr lang="en-US" altLang="en-US" sz="2600"/>
          </a:p>
          <a:p>
            <a:pPr eaLnBrk="1" hangingPunct="1">
              <a:lnSpc>
                <a:spcPct val="80000"/>
              </a:lnSpc>
            </a:pPr>
            <a:r>
              <a:rPr lang="en-US" altLang="en-US" sz="2600"/>
              <a:t>More on frequency reuse a bit later.</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a:extLst>
              <a:ext uri="{FF2B5EF4-FFF2-40B4-BE49-F238E27FC236}">
                <a16:creationId xmlns:a16="http://schemas.microsoft.com/office/drawing/2014/main" id="{870837AE-98BC-B19C-7151-7754CE1128A9}"/>
              </a:ext>
            </a:extLst>
          </p:cNvPr>
          <p:cNvSpPr>
            <a:spLocks noChangeArrowheads="1"/>
          </p:cNvSpPr>
          <p:nvPr/>
        </p:nvSpPr>
        <p:spPr bwMode="auto">
          <a:xfrm>
            <a:off x="1150938" y="152400"/>
            <a:ext cx="779303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zh-CN" sz="4400">
                <a:solidFill>
                  <a:schemeClr val="tx2"/>
                </a:solidFill>
                <a:ea typeface="SimSun" panose="02010600030101010101" pitchFamily="2" charset="-122"/>
              </a:rPr>
              <a:t>Frequency Reuse</a:t>
            </a:r>
          </a:p>
        </p:txBody>
      </p:sp>
      <p:sp>
        <p:nvSpPr>
          <p:cNvPr id="46083" name="Rectangle 6">
            <a:extLst>
              <a:ext uri="{FF2B5EF4-FFF2-40B4-BE49-F238E27FC236}">
                <a16:creationId xmlns:a16="http://schemas.microsoft.com/office/drawing/2014/main" id="{A026195B-44FA-832B-0484-CE8CDA551A6C}"/>
              </a:ext>
            </a:extLst>
          </p:cNvPr>
          <p:cNvSpPr>
            <a:spLocks noChangeArrowheads="1"/>
          </p:cNvSpPr>
          <p:nvPr/>
        </p:nvSpPr>
        <p:spPr bwMode="auto">
          <a:xfrm>
            <a:off x="1182688" y="1552575"/>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buClr>
                <a:schemeClr val="folHlink"/>
              </a:buClr>
              <a:buSzPct val="60000"/>
              <a:buFont typeface="Wingdings" panose="05000000000000000000" pitchFamily="2" charset="2"/>
              <a:buChar char="n"/>
            </a:pPr>
            <a:r>
              <a:rPr lang="en-GB" altLang="en-GB" sz="2800"/>
              <a:t>Cellular relies on the intelligent allocation and re–use of radio channels throughout a coverage area.</a:t>
            </a:r>
          </a:p>
          <a:p>
            <a:pPr eaLnBrk="1" hangingPunct="1">
              <a:buClr>
                <a:schemeClr val="folHlink"/>
              </a:buClr>
              <a:buSzPct val="60000"/>
              <a:buFont typeface="Wingdings" panose="05000000000000000000" pitchFamily="2" charset="2"/>
              <a:buChar char="n"/>
            </a:pPr>
            <a:r>
              <a:rPr lang="en-GB" altLang="en-GB" sz="2800"/>
              <a:t>Each base station is allocated a group of radio channels to be used within the small geographic area of its cell</a:t>
            </a:r>
          </a:p>
          <a:p>
            <a:pPr eaLnBrk="1" hangingPunct="1">
              <a:buClr>
                <a:schemeClr val="folHlink"/>
              </a:buClr>
              <a:buSzPct val="60000"/>
              <a:buFont typeface="Wingdings" panose="05000000000000000000" pitchFamily="2" charset="2"/>
              <a:buChar char="n"/>
            </a:pPr>
            <a:r>
              <a:rPr lang="en-GB" altLang="en-GB" sz="2800"/>
              <a:t>Neighbouring base stations are given different channel allocation from each</a:t>
            </a:r>
            <a:r>
              <a:rPr lang="en-GB" altLang="en-GB" sz="3200"/>
              <a:t> </a:t>
            </a:r>
            <a:r>
              <a:rPr lang="en-GB" altLang="en-GB" sz="2800"/>
              <a:t>other</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48DF9DB7-FC93-A2B0-21AB-15235DFFE3EA}"/>
              </a:ext>
            </a:extLst>
          </p:cNvPr>
          <p:cNvSpPr>
            <a:spLocks noGrp="1" noChangeArrowheads="1"/>
          </p:cNvSpPr>
          <p:nvPr>
            <p:ph type="title"/>
          </p:nvPr>
        </p:nvSpPr>
        <p:spPr/>
        <p:txBody>
          <a:bodyPr/>
          <a:lstStyle/>
          <a:p>
            <a:pPr eaLnBrk="1" hangingPunct="1"/>
            <a:r>
              <a:rPr lang="en-US" altLang="zh-CN">
                <a:ea typeface="SimSun" panose="02010600030101010101" pitchFamily="2" charset="-122"/>
              </a:rPr>
              <a:t>Frequency Reuse (Cont’d)</a:t>
            </a:r>
            <a:endParaRPr lang="zh-CN" altLang="en-US">
              <a:ea typeface="SimSun" panose="02010600030101010101" pitchFamily="2" charset="-122"/>
            </a:endParaRPr>
          </a:p>
        </p:txBody>
      </p:sp>
      <p:sp>
        <p:nvSpPr>
          <p:cNvPr id="47107" name="Rectangle 3">
            <a:extLst>
              <a:ext uri="{FF2B5EF4-FFF2-40B4-BE49-F238E27FC236}">
                <a16:creationId xmlns:a16="http://schemas.microsoft.com/office/drawing/2014/main" id="{DD48F472-2AED-8274-B377-DC8E3F733CBB}"/>
              </a:ext>
            </a:extLst>
          </p:cNvPr>
          <p:cNvSpPr>
            <a:spLocks noGrp="1" noChangeArrowheads="1"/>
          </p:cNvSpPr>
          <p:nvPr>
            <p:ph type="body" idx="1"/>
          </p:nvPr>
        </p:nvSpPr>
        <p:spPr/>
        <p:txBody>
          <a:bodyPr/>
          <a:lstStyle/>
          <a:p>
            <a:pPr eaLnBrk="1" hangingPunct="1"/>
            <a:r>
              <a:rPr lang="en-GB" altLang="en-GB" sz="2800"/>
              <a:t>If we limit the coverage area within the cell by design of the antennas </a:t>
            </a:r>
          </a:p>
          <a:p>
            <a:pPr lvl="1" eaLnBrk="1" hangingPunct="1"/>
            <a:r>
              <a:rPr lang="en-GB" altLang="en-GB" sz="2400"/>
              <a:t>we can re-use that same group of frequencies to cover another cell separated by a large enough distance</a:t>
            </a:r>
          </a:p>
          <a:p>
            <a:pPr lvl="1" eaLnBrk="1" hangingPunct="1"/>
            <a:r>
              <a:rPr lang="en-US" altLang="zh-CN" sz="2000">
                <a:ea typeface="SimSun" panose="02010600030101010101" pitchFamily="2" charset="-122"/>
              </a:rPr>
              <a:t>transmission power controlled to limit power at that frequency </a:t>
            </a:r>
            <a:r>
              <a:rPr lang="en-GB" altLang="en-GB" sz="2400"/>
              <a:t>to keep interference levels within tolerable limits</a:t>
            </a:r>
            <a:endParaRPr lang="en-US" altLang="zh-CN" sz="2000">
              <a:ea typeface="SimSun" panose="02010600030101010101" pitchFamily="2" charset="-122"/>
            </a:endParaRPr>
          </a:p>
          <a:p>
            <a:pPr lvl="1" eaLnBrk="1" hangingPunct="1"/>
            <a:r>
              <a:rPr lang="en-US" altLang="zh-CN" sz="2000">
                <a:ea typeface="SimSun" panose="02010600030101010101" pitchFamily="2" charset="-122"/>
              </a:rPr>
              <a:t>the issue is to determine how many cells must intervene between two cells using the same frequency</a:t>
            </a:r>
            <a:endParaRPr lang="zh-CN" altLang="en-US" sz="2000">
              <a:ea typeface="SimSun" panose="02010600030101010101" pitchFamily="2"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BCFFF4D7-E5DD-DCE9-662C-E93272590663}"/>
              </a:ext>
            </a:extLst>
          </p:cNvPr>
          <p:cNvSpPr>
            <a:spLocks noGrp="1" noChangeArrowheads="1"/>
          </p:cNvSpPr>
          <p:nvPr>
            <p:ph type="title"/>
          </p:nvPr>
        </p:nvSpPr>
        <p:spPr/>
        <p:txBody>
          <a:bodyPr/>
          <a:lstStyle/>
          <a:p>
            <a:pPr eaLnBrk="1" hangingPunct="1"/>
            <a:r>
              <a:rPr lang="en-US" altLang="en-US"/>
              <a:t>Example of Frequency Reuse</a:t>
            </a:r>
          </a:p>
        </p:txBody>
      </p:sp>
      <p:sp>
        <p:nvSpPr>
          <p:cNvPr id="48131" name="AutoShape 4">
            <a:extLst>
              <a:ext uri="{FF2B5EF4-FFF2-40B4-BE49-F238E27FC236}">
                <a16:creationId xmlns:a16="http://schemas.microsoft.com/office/drawing/2014/main" id="{7DEB3EC2-87F4-9064-C1F5-55ECE90E59C4}"/>
              </a:ext>
            </a:extLst>
          </p:cNvPr>
          <p:cNvSpPr>
            <a:spLocks noChangeArrowheads="1"/>
          </p:cNvSpPr>
          <p:nvPr/>
        </p:nvSpPr>
        <p:spPr bwMode="auto">
          <a:xfrm>
            <a:off x="2443163" y="3052763"/>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32" name="AutoShape 5">
            <a:extLst>
              <a:ext uri="{FF2B5EF4-FFF2-40B4-BE49-F238E27FC236}">
                <a16:creationId xmlns:a16="http://schemas.microsoft.com/office/drawing/2014/main" id="{D20F2344-FEC2-0791-85FA-0320FBBC9C57}"/>
              </a:ext>
            </a:extLst>
          </p:cNvPr>
          <p:cNvSpPr>
            <a:spLocks noChangeArrowheads="1"/>
          </p:cNvSpPr>
          <p:nvPr/>
        </p:nvSpPr>
        <p:spPr bwMode="auto">
          <a:xfrm>
            <a:off x="2947988" y="3357563"/>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33" name="AutoShape 6">
            <a:extLst>
              <a:ext uri="{FF2B5EF4-FFF2-40B4-BE49-F238E27FC236}">
                <a16:creationId xmlns:a16="http://schemas.microsoft.com/office/drawing/2014/main" id="{BC2E9439-203D-AC37-BCBC-B0BDB37286F6}"/>
              </a:ext>
            </a:extLst>
          </p:cNvPr>
          <p:cNvSpPr>
            <a:spLocks noChangeArrowheads="1"/>
          </p:cNvSpPr>
          <p:nvPr/>
        </p:nvSpPr>
        <p:spPr bwMode="auto">
          <a:xfrm>
            <a:off x="2947988" y="2747963"/>
            <a:ext cx="685800" cy="609600"/>
          </a:xfrm>
          <a:prstGeom prst="hexagon">
            <a:avLst>
              <a:gd name="adj" fmla="val 28125"/>
              <a:gd name="vf" fmla="val 115470"/>
            </a:avLst>
          </a:prstGeom>
          <a:solidFill>
            <a:schemeClr val="fo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34" name="AutoShape 7">
            <a:extLst>
              <a:ext uri="{FF2B5EF4-FFF2-40B4-BE49-F238E27FC236}">
                <a16:creationId xmlns:a16="http://schemas.microsoft.com/office/drawing/2014/main" id="{869006F4-9F43-BC07-C052-2B5730E57A15}"/>
              </a:ext>
            </a:extLst>
          </p:cNvPr>
          <p:cNvSpPr>
            <a:spLocks noChangeArrowheads="1"/>
          </p:cNvSpPr>
          <p:nvPr/>
        </p:nvSpPr>
        <p:spPr bwMode="auto">
          <a:xfrm>
            <a:off x="3467100" y="3052763"/>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35" name="AutoShape 8">
            <a:extLst>
              <a:ext uri="{FF2B5EF4-FFF2-40B4-BE49-F238E27FC236}">
                <a16:creationId xmlns:a16="http://schemas.microsoft.com/office/drawing/2014/main" id="{35F8DBFE-D7A9-1AF8-D920-0AEEDBE7FAD9}"/>
              </a:ext>
            </a:extLst>
          </p:cNvPr>
          <p:cNvSpPr>
            <a:spLocks noChangeArrowheads="1"/>
          </p:cNvSpPr>
          <p:nvPr/>
        </p:nvSpPr>
        <p:spPr bwMode="auto">
          <a:xfrm>
            <a:off x="3476625" y="3648075"/>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36" name="AutoShape 9">
            <a:extLst>
              <a:ext uri="{FF2B5EF4-FFF2-40B4-BE49-F238E27FC236}">
                <a16:creationId xmlns:a16="http://schemas.microsoft.com/office/drawing/2014/main" id="{1E2DB8F3-5E1C-6E26-B370-A359DC3A4B61}"/>
              </a:ext>
            </a:extLst>
          </p:cNvPr>
          <p:cNvSpPr>
            <a:spLocks noChangeArrowheads="1"/>
          </p:cNvSpPr>
          <p:nvPr/>
        </p:nvSpPr>
        <p:spPr bwMode="auto">
          <a:xfrm>
            <a:off x="2943225" y="3952875"/>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37" name="AutoShape 10">
            <a:extLst>
              <a:ext uri="{FF2B5EF4-FFF2-40B4-BE49-F238E27FC236}">
                <a16:creationId xmlns:a16="http://schemas.microsoft.com/office/drawing/2014/main" id="{804C34BF-E91B-E444-183D-E40E7C8E535F}"/>
              </a:ext>
            </a:extLst>
          </p:cNvPr>
          <p:cNvSpPr>
            <a:spLocks noChangeArrowheads="1"/>
          </p:cNvSpPr>
          <p:nvPr/>
        </p:nvSpPr>
        <p:spPr bwMode="auto">
          <a:xfrm>
            <a:off x="2438400" y="3662363"/>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38" name="AutoShape 11">
            <a:extLst>
              <a:ext uri="{FF2B5EF4-FFF2-40B4-BE49-F238E27FC236}">
                <a16:creationId xmlns:a16="http://schemas.microsoft.com/office/drawing/2014/main" id="{242FF137-EA32-D3DA-89A1-B206C638BA9E}"/>
              </a:ext>
            </a:extLst>
          </p:cNvPr>
          <p:cNvSpPr>
            <a:spLocks noChangeArrowheads="1"/>
          </p:cNvSpPr>
          <p:nvPr/>
        </p:nvSpPr>
        <p:spPr bwMode="auto">
          <a:xfrm>
            <a:off x="3452813" y="4248150"/>
            <a:ext cx="685800" cy="609600"/>
          </a:xfrm>
          <a:prstGeom prst="hexagon">
            <a:avLst>
              <a:gd name="adj" fmla="val 28125"/>
              <a:gd name="vf" fmla="val 115470"/>
            </a:avLst>
          </a:prstGeom>
          <a:solidFill>
            <a:srgbClr val="CC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39" name="AutoShape 12">
            <a:extLst>
              <a:ext uri="{FF2B5EF4-FFF2-40B4-BE49-F238E27FC236}">
                <a16:creationId xmlns:a16="http://schemas.microsoft.com/office/drawing/2014/main" id="{0083DD35-E816-AB6D-B715-09B44F9A0DBC}"/>
              </a:ext>
            </a:extLst>
          </p:cNvPr>
          <p:cNvSpPr>
            <a:spLocks noChangeArrowheads="1"/>
          </p:cNvSpPr>
          <p:nvPr/>
        </p:nvSpPr>
        <p:spPr bwMode="auto">
          <a:xfrm>
            <a:off x="3986213" y="3967163"/>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0" name="AutoShape 13">
            <a:extLst>
              <a:ext uri="{FF2B5EF4-FFF2-40B4-BE49-F238E27FC236}">
                <a16:creationId xmlns:a16="http://schemas.microsoft.com/office/drawing/2014/main" id="{5ED4C271-F152-25B4-1C05-4C2F792E7110}"/>
              </a:ext>
            </a:extLst>
          </p:cNvPr>
          <p:cNvSpPr>
            <a:spLocks noChangeArrowheads="1"/>
          </p:cNvSpPr>
          <p:nvPr/>
        </p:nvSpPr>
        <p:spPr bwMode="auto">
          <a:xfrm>
            <a:off x="3995738" y="3352800"/>
            <a:ext cx="685800" cy="609600"/>
          </a:xfrm>
          <a:prstGeom prst="hexagon">
            <a:avLst>
              <a:gd name="adj" fmla="val 28125"/>
              <a:gd name="vf" fmla="val 115470"/>
            </a:avLst>
          </a:prstGeom>
          <a:solidFill>
            <a:srgbClr val="CC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1" name="AutoShape 14">
            <a:extLst>
              <a:ext uri="{FF2B5EF4-FFF2-40B4-BE49-F238E27FC236}">
                <a16:creationId xmlns:a16="http://schemas.microsoft.com/office/drawing/2014/main" id="{06B03FAD-6A51-BC5A-4648-4CB52E1F5C5F}"/>
              </a:ext>
            </a:extLst>
          </p:cNvPr>
          <p:cNvSpPr>
            <a:spLocks noChangeArrowheads="1"/>
          </p:cNvSpPr>
          <p:nvPr/>
        </p:nvSpPr>
        <p:spPr bwMode="auto">
          <a:xfrm>
            <a:off x="3981450" y="274320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2" name="AutoShape 15">
            <a:extLst>
              <a:ext uri="{FF2B5EF4-FFF2-40B4-BE49-F238E27FC236}">
                <a16:creationId xmlns:a16="http://schemas.microsoft.com/office/drawing/2014/main" id="{6D94EA70-9EE1-B3AB-3F8E-50F02EB5D77D}"/>
              </a:ext>
            </a:extLst>
          </p:cNvPr>
          <p:cNvSpPr>
            <a:spLocks noChangeArrowheads="1"/>
          </p:cNvSpPr>
          <p:nvPr/>
        </p:nvSpPr>
        <p:spPr bwMode="auto">
          <a:xfrm>
            <a:off x="3467100" y="2438400"/>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3" name="AutoShape 16">
            <a:extLst>
              <a:ext uri="{FF2B5EF4-FFF2-40B4-BE49-F238E27FC236}">
                <a16:creationId xmlns:a16="http://schemas.microsoft.com/office/drawing/2014/main" id="{CEFFE177-8E1B-30B9-2EAE-4D2DC3E985E3}"/>
              </a:ext>
            </a:extLst>
          </p:cNvPr>
          <p:cNvSpPr>
            <a:spLocks noChangeArrowheads="1"/>
          </p:cNvSpPr>
          <p:nvPr/>
        </p:nvSpPr>
        <p:spPr bwMode="auto">
          <a:xfrm>
            <a:off x="4500563" y="3043238"/>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4" name="AutoShape 17">
            <a:extLst>
              <a:ext uri="{FF2B5EF4-FFF2-40B4-BE49-F238E27FC236}">
                <a16:creationId xmlns:a16="http://schemas.microsoft.com/office/drawing/2014/main" id="{484FAF82-BEE9-A6F4-CF92-AC2E2C636E26}"/>
              </a:ext>
            </a:extLst>
          </p:cNvPr>
          <p:cNvSpPr>
            <a:spLocks noChangeArrowheads="1"/>
          </p:cNvSpPr>
          <p:nvPr/>
        </p:nvSpPr>
        <p:spPr bwMode="auto">
          <a:xfrm>
            <a:off x="5005388" y="3348038"/>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5" name="AutoShape 18">
            <a:extLst>
              <a:ext uri="{FF2B5EF4-FFF2-40B4-BE49-F238E27FC236}">
                <a16:creationId xmlns:a16="http://schemas.microsoft.com/office/drawing/2014/main" id="{0E41F18C-F685-8635-4C2E-54DB08AA3B08}"/>
              </a:ext>
            </a:extLst>
          </p:cNvPr>
          <p:cNvSpPr>
            <a:spLocks noChangeArrowheads="1"/>
          </p:cNvSpPr>
          <p:nvPr/>
        </p:nvSpPr>
        <p:spPr bwMode="auto">
          <a:xfrm>
            <a:off x="5005388" y="2738438"/>
            <a:ext cx="685800" cy="609600"/>
          </a:xfrm>
          <a:prstGeom prst="hexagon">
            <a:avLst>
              <a:gd name="adj" fmla="val 28125"/>
              <a:gd name="vf" fmla="val 115470"/>
            </a:avLst>
          </a:prstGeom>
          <a:solidFill>
            <a:srgbClr val="CCC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6" name="AutoShape 19">
            <a:extLst>
              <a:ext uri="{FF2B5EF4-FFF2-40B4-BE49-F238E27FC236}">
                <a16:creationId xmlns:a16="http://schemas.microsoft.com/office/drawing/2014/main" id="{107C98EC-6159-4914-D33F-8CDF35757DED}"/>
              </a:ext>
            </a:extLst>
          </p:cNvPr>
          <p:cNvSpPr>
            <a:spLocks noChangeArrowheads="1"/>
          </p:cNvSpPr>
          <p:nvPr/>
        </p:nvSpPr>
        <p:spPr bwMode="auto">
          <a:xfrm>
            <a:off x="5524500" y="3043238"/>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7" name="AutoShape 20">
            <a:extLst>
              <a:ext uri="{FF2B5EF4-FFF2-40B4-BE49-F238E27FC236}">
                <a16:creationId xmlns:a16="http://schemas.microsoft.com/office/drawing/2014/main" id="{CB790D4E-03CC-F187-BEEB-1E93BA004E61}"/>
              </a:ext>
            </a:extLst>
          </p:cNvPr>
          <p:cNvSpPr>
            <a:spLocks noChangeArrowheads="1"/>
          </p:cNvSpPr>
          <p:nvPr/>
        </p:nvSpPr>
        <p:spPr bwMode="auto">
          <a:xfrm>
            <a:off x="5534025" y="3638550"/>
            <a:ext cx="685800" cy="609600"/>
          </a:xfrm>
          <a:prstGeom prst="hexagon">
            <a:avLst>
              <a:gd name="adj" fmla="val 28125"/>
              <a:gd name="vf" fmla="val 115470"/>
            </a:avLst>
          </a:prstGeom>
          <a:solidFill>
            <a:schemeClr val="fo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8" name="AutoShape 21">
            <a:extLst>
              <a:ext uri="{FF2B5EF4-FFF2-40B4-BE49-F238E27FC236}">
                <a16:creationId xmlns:a16="http://schemas.microsoft.com/office/drawing/2014/main" id="{EF0F4420-CE47-8BFA-B7C6-94ADB2C22BFE}"/>
              </a:ext>
            </a:extLst>
          </p:cNvPr>
          <p:cNvSpPr>
            <a:spLocks noChangeArrowheads="1"/>
          </p:cNvSpPr>
          <p:nvPr/>
        </p:nvSpPr>
        <p:spPr bwMode="auto">
          <a:xfrm>
            <a:off x="5000625" y="3943350"/>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49" name="AutoShape 22">
            <a:extLst>
              <a:ext uri="{FF2B5EF4-FFF2-40B4-BE49-F238E27FC236}">
                <a16:creationId xmlns:a16="http://schemas.microsoft.com/office/drawing/2014/main" id="{FFC72BEC-CDFC-C381-F2A8-3910D52CC7E0}"/>
              </a:ext>
            </a:extLst>
          </p:cNvPr>
          <p:cNvSpPr>
            <a:spLocks noChangeArrowheads="1"/>
          </p:cNvSpPr>
          <p:nvPr/>
        </p:nvSpPr>
        <p:spPr bwMode="auto">
          <a:xfrm>
            <a:off x="4495800" y="3652838"/>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0" name="AutoShape 23">
            <a:extLst>
              <a:ext uri="{FF2B5EF4-FFF2-40B4-BE49-F238E27FC236}">
                <a16:creationId xmlns:a16="http://schemas.microsoft.com/office/drawing/2014/main" id="{701A0D91-8357-F8CB-332A-82C9B7BFBBEB}"/>
              </a:ext>
            </a:extLst>
          </p:cNvPr>
          <p:cNvSpPr>
            <a:spLocks noChangeArrowheads="1"/>
          </p:cNvSpPr>
          <p:nvPr/>
        </p:nvSpPr>
        <p:spPr bwMode="auto">
          <a:xfrm>
            <a:off x="5510213" y="4238625"/>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1" name="AutoShape 24">
            <a:extLst>
              <a:ext uri="{FF2B5EF4-FFF2-40B4-BE49-F238E27FC236}">
                <a16:creationId xmlns:a16="http://schemas.microsoft.com/office/drawing/2014/main" id="{C87D6EDE-5429-528E-2A42-655B3288DA1A}"/>
              </a:ext>
            </a:extLst>
          </p:cNvPr>
          <p:cNvSpPr>
            <a:spLocks noChangeArrowheads="1"/>
          </p:cNvSpPr>
          <p:nvPr/>
        </p:nvSpPr>
        <p:spPr bwMode="auto">
          <a:xfrm>
            <a:off x="6043613" y="3957638"/>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2" name="AutoShape 25">
            <a:extLst>
              <a:ext uri="{FF2B5EF4-FFF2-40B4-BE49-F238E27FC236}">
                <a16:creationId xmlns:a16="http://schemas.microsoft.com/office/drawing/2014/main" id="{A21ED68B-EF70-464D-7485-25BB1C89089E}"/>
              </a:ext>
            </a:extLst>
          </p:cNvPr>
          <p:cNvSpPr>
            <a:spLocks noChangeArrowheads="1"/>
          </p:cNvSpPr>
          <p:nvPr/>
        </p:nvSpPr>
        <p:spPr bwMode="auto">
          <a:xfrm>
            <a:off x="6053138" y="3343275"/>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3" name="AutoShape 26">
            <a:extLst>
              <a:ext uri="{FF2B5EF4-FFF2-40B4-BE49-F238E27FC236}">
                <a16:creationId xmlns:a16="http://schemas.microsoft.com/office/drawing/2014/main" id="{CA798F28-B4BD-A86C-C476-A05104E04846}"/>
              </a:ext>
            </a:extLst>
          </p:cNvPr>
          <p:cNvSpPr>
            <a:spLocks noChangeArrowheads="1"/>
          </p:cNvSpPr>
          <p:nvPr/>
        </p:nvSpPr>
        <p:spPr bwMode="auto">
          <a:xfrm>
            <a:off x="6038850" y="2733675"/>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4" name="AutoShape 27">
            <a:extLst>
              <a:ext uri="{FF2B5EF4-FFF2-40B4-BE49-F238E27FC236}">
                <a16:creationId xmlns:a16="http://schemas.microsoft.com/office/drawing/2014/main" id="{3443181A-DA31-0C8D-2390-6BD9B953A71A}"/>
              </a:ext>
            </a:extLst>
          </p:cNvPr>
          <p:cNvSpPr>
            <a:spLocks noChangeArrowheads="1"/>
          </p:cNvSpPr>
          <p:nvPr/>
        </p:nvSpPr>
        <p:spPr bwMode="auto">
          <a:xfrm>
            <a:off x="5524500" y="2428875"/>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5" name="AutoShape 28">
            <a:extLst>
              <a:ext uri="{FF2B5EF4-FFF2-40B4-BE49-F238E27FC236}">
                <a16:creationId xmlns:a16="http://schemas.microsoft.com/office/drawing/2014/main" id="{721F4582-B444-74F5-9E31-71CCDB6AA27A}"/>
              </a:ext>
            </a:extLst>
          </p:cNvPr>
          <p:cNvSpPr>
            <a:spLocks noChangeArrowheads="1"/>
          </p:cNvSpPr>
          <p:nvPr/>
        </p:nvSpPr>
        <p:spPr bwMode="auto">
          <a:xfrm>
            <a:off x="2695575" y="38862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6" name="AutoShape 29">
            <a:extLst>
              <a:ext uri="{FF2B5EF4-FFF2-40B4-BE49-F238E27FC236}">
                <a16:creationId xmlns:a16="http://schemas.microsoft.com/office/drawing/2014/main" id="{24C10AF6-14BB-649E-BE38-6FAB870964C3}"/>
              </a:ext>
            </a:extLst>
          </p:cNvPr>
          <p:cNvSpPr>
            <a:spLocks noChangeArrowheads="1"/>
          </p:cNvSpPr>
          <p:nvPr/>
        </p:nvSpPr>
        <p:spPr bwMode="auto">
          <a:xfrm>
            <a:off x="2743200" y="32766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7" name="AutoShape 30">
            <a:extLst>
              <a:ext uri="{FF2B5EF4-FFF2-40B4-BE49-F238E27FC236}">
                <a16:creationId xmlns:a16="http://schemas.microsoft.com/office/drawing/2014/main" id="{0960F443-8494-281E-DF31-2EFF6FDF6D61}"/>
              </a:ext>
            </a:extLst>
          </p:cNvPr>
          <p:cNvSpPr>
            <a:spLocks noChangeArrowheads="1"/>
          </p:cNvSpPr>
          <p:nvPr/>
        </p:nvSpPr>
        <p:spPr bwMode="auto">
          <a:xfrm>
            <a:off x="3200400" y="29718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8" name="AutoShape 31">
            <a:extLst>
              <a:ext uri="{FF2B5EF4-FFF2-40B4-BE49-F238E27FC236}">
                <a16:creationId xmlns:a16="http://schemas.microsoft.com/office/drawing/2014/main" id="{6568F7E9-D760-7468-6A78-77FE2DCDBC3B}"/>
              </a:ext>
            </a:extLst>
          </p:cNvPr>
          <p:cNvSpPr>
            <a:spLocks noChangeArrowheads="1"/>
          </p:cNvSpPr>
          <p:nvPr/>
        </p:nvSpPr>
        <p:spPr bwMode="auto">
          <a:xfrm>
            <a:off x="3276600" y="35814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59" name="AutoShape 32">
            <a:extLst>
              <a:ext uri="{FF2B5EF4-FFF2-40B4-BE49-F238E27FC236}">
                <a16:creationId xmlns:a16="http://schemas.microsoft.com/office/drawing/2014/main" id="{AD0592E7-AC9E-8FA5-EBC3-3123D1DC425F}"/>
              </a:ext>
            </a:extLst>
          </p:cNvPr>
          <p:cNvSpPr>
            <a:spLocks noChangeArrowheads="1"/>
          </p:cNvSpPr>
          <p:nvPr/>
        </p:nvSpPr>
        <p:spPr bwMode="auto">
          <a:xfrm>
            <a:off x="3233738" y="41767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0" name="AutoShape 33">
            <a:extLst>
              <a:ext uri="{FF2B5EF4-FFF2-40B4-BE49-F238E27FC236}">
                <a16:creationId xmlns:a16="http://schemas.microsoft.com/office/drawing/2014/main" id="{C4403218-CF41-92B7-6BC7-F44C613F9486}"/>
              </a:ext>
            </a:extLst>
          </p:cNvPr>
          <p:cNvSpPr>
            <a:spLocks noChangeArrowheads="1"/>
          </p:cNvSpPr>
          <p:nvPr/>
        </p:nvSpPr>
        <p:spPr bwMode="auto">
          <a:xfrm>
            <a:off x="3719513" y="44767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1" name="AutoShape 34">
            <a:extLst>
              <a:ext uri="{FF2B5EF4-FFF2-40B4-BE49-F238E27FC236}">
                <a16:creationId xmlns:a16="http://schemas.microsoft.com/office/drawing/2014/main" id="{05942BE8-2983-D58C-5005-42EAC84466AC}"/>
              </a:ext>
            </a:extLst>
          </p:cNvPr>
          <p:cNvSpPr>
            <a:spLocks noChangeArrowheads="1"/>
          </p:cNvSpPr>
          <p:nvPr/>
        </p:nvSpPr>
        <p:spPr bwMode="auto">
          <a:xfrm>
            <a:off x="3762375" y="38528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2" name="AutoShape 35">
            <a:extLst>
              <a:ext uri="{FF2B5EF4-FFF2-40B4-BE49-F238E27FC236}">
                <a16:creationId xmlns:a16="http://schemas.microsoft.com/office/drawing/2014/main" id="{86022A64-28BC-95C8-5E19-D702B8FCCBC5}"/>
              </a:ext>
            </a:extLst>
          </p:cNvPr>
          <p:cNvSpPr>
            <a:spLocks noChangeArrowheads="1"/>
          </p:cNvSpPr>
          <p:nvPr/>
        </p:nvSpPr>
        <p:spPr bwMode="auto">
          <a:xfrm>
            <a:off x="3733800" y="32766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3" name="AutoShape 36">
            <a:extLst>
              <a:ext uri="{FF2B5EF4-FFF2-40B4-BE49-F238E27FC236}">
                <a16:creationId xmlns:a16="http://schemas.microsoft.com/office/drawing/2014/main" id="{AD39C2AC-C288-068A-2175-E2F92736D381}"/>
              </a:ext>
            </a:extLst>
          </p:cNvPr>
          <p:cNvSpPr>
            <a:spLocks noChangeArrowheads="1"/>
          </p:cNvSpPr>
          <p:nvPr/>
        </p:nvSpPr>
        <p:spPr bwMode="auto">
          <a:xfrm>
            <a:off x="3767138" y="26336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4" name="AutoShape 37">
            <a:extLst>
              <a:ext uri="{FF2B5EF4-FFF2-40B4-BE49-F238E27FC236}">
                <a16:creationId xmlns:a16="http://schemas.microsoft.com/office/drawing/2014/main" id="{313C4591-6C9D-37AF-98F7-117C95C70543}"/>
              </a:ext>
            </a:extLst>
          </p:cNvPr>
          <p:cNvSpPr>
            <a:spLocks noChangeArrowheads="1"/>
          </p:cNvSpPr>
          <p:nvPr/>
        </p:nvSpPr>
        <p:spPr bwMode="auto">
          <a:xfrm>
            <a:off x="4267200" y="29575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5" name="AutoShape 38">
            <a:extLst>
              <a:ext uri="{FF2B5EF4-FFF2-40B4-BE49-F238E27FC236}">
                <a16:creationId xmlns:a16="http://schemas.microsoft.com/office/drawing/2014/main" id="{269AAD90-F399-A8AA-164D-3885A4BE5C13}"/>
              </a:ext>
            </a:extLst>
          </p:cNvPr>
          <p:cNvSpPr>
            <a:spLocks noChangeArrowheads="1"/>
          </p:cNvSpPr>
          <p:nvPr/>
        </p:nvSpPr>
        <p:spPr bwMode="auto">
          <a:xfrm>
            <a:off x="4267200" y="35337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6" name="AutoShape 39">
            <a:extLst>
              <a:ext uri="{FF2B5EF4-FFF2-40B4-BE49-F238E27FC236}">
                <a16:creationId xmlns:a16="http://schemas.microsoft.com/office/drawing/2014/main" id="{817A6244-E31F-6D25-7DA7-4B950748478B}"/>
              </a:ext>
            </a:extLst>
          </p:cNvPr>
          <p:cNvSpPr>
            <a:spLocks noChangeArrowheads="1"/>
          </p:cNvSpPr>
          <p:nvPr/>
        </p:nvSpPr>
        <p:spPr bwMode="auto">
          <a:xfrm>
            <a:off x="4267200" y="41910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7" name="AutoShape 40">
            <a:extLst>
              <a:ext uri="{FF2B5EF4-FFF2-40B4-BE49-F238E27FC236}">
                <a16:creationId xmlns:a16="http://schemas.microsoft.com/office/drawing/2014/main" id="{07D90526-1770-8CAE-E15F-56BDE01F30C0}"/>
              </a:ext>
            </a:extLst>
          </p:cNvPr>
          <p:cNvSpPr>
            <a:spLocks noChangeArrowheads="1"/>
          </p:cNvSpPr>
          <p:nvPr/>
        </p:nvSpPr>
        <p:spPr bwMode="auto">
          <a:xfrm>
            <a:off x="4772025" y="38576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8" name="AutoShape 41">
            <a:extLst>
              <a:ext uri="{FF2B5EF4-FFF2-40B4-BE49-F238E27FC236}">
                <a16:creationId xmlns:a16="http://schemas.microsoft.com/office/drawing/2014/main" id="{B2146111-139E-709D-A2AB-385C912136A6}"/>
              </a:ext>
            </a:extLst>
          </p:cNvPr>
          <p:cNvSpPr>
            <a:spLocks noChangeArrowheads="1"/>
          </p:cNvSpPr>
          <p:nvPr/>
        </p:nvSpPr>
        <p:spPr bwMode="auto">
          <a:xfrm>
            <a:off x="4800600" y="32289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69" name="AutoShape 42">
            <a:extLst>
              <a:ext uri="{FF2B5EF4-FFF2-40B4-BE49-F238E27FC236}">
                <a16:creationId xmlns:a16="http://schemas.microsoft.com/office/drawing/2014/main" id="{70D1B181-1CD9-91F4-E4D2-352B98A770EE}"/>
              </a:ext>
            </a:extLst>
          </p:cNvPr>
          <p:cNvSpPr>
            <a:spLocks noChangeArrowheads="1"/>
          </p:cNvSpPr>
          <p:nvPr/>
        </p:nvSpPr>
        <p:spPr bwMode="auto">
          <a:xfrm>
            <a:off x="5286375" y="29432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0" name="AutoShape 43">
            <a:extLst>
              <a:ext uri="{FF2B5EF4-FFF2-40B4-BE49-F238E27FC236}">
                <a16:creationId xmlns:a16="http://schemas.microsoft.com/office/drawing/2014/main" id="{8F853F11-002D-1554-5CF0-6C8A35E9BD0C}"/>
              </a:ext>
            </a:extLst>
          </p:cNvPr>
          <p:cNvSpPr>
            <a:spLocks noChangeArrowheads="1"/>
          </p:cNvSpPr>
          <p:nvPr/>
        </p:nvSpPr>
        <p:spPr bwMode="auto">
          <a:xfrm>
            <a:off x="5286375" y="35528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1" name="AutoShape 44">
            <a:extLst>
              <a:ext uri="{FF2B5EF4-FFF2-40B4-BE49-F238E27FC236}">
                <a16:creationId xmlns:a16="http://schemas.microsoft.com/office/drawing/2014/main" id="{CA52624A-2630-EE96-C237-EFF33E0BAD80}"/>
              </a:ext>
            </a:extLst>
          </p:cNvPr>
          <p:cNvSpPr>
            <a:spLocks noChangeArrowheads="1"/>
          </p:cNvSpPr>
          <p:nvPr/>
        </p:nvSpPr>
        <p:spPr bwMode="auto">
          <a:xfrm>
            <a:off x="5286375" y="41624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2" name="AutoShape 45">
            <a:extLst>
              <a:ext uri="{FF2B5EF4-FFF2-40B4-BE49-F238E27FC236}">
                <a16:creationId xmlns:a16="http://schemas.microsoft.com/office/drawing/2014/main" id="{68882977-97A2-5360-F264-DC2EB1E3B477}"/>
              </a:ext>
            </a:extLst>
          </p:cNvPr>
          <p:cNvSpPr>
            <a:spLocks noChangeArrowheads="1"/>
          </p:cNvSpPr>
          <p:nvPr/>
        </p:nvSpPr>
        <p:spPr bwMode="auto">
          <a:xfrm>
            <a:off x="5776913" y="44672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3" name="AutoShape 46">
            <a:extLst>
              <a:ext uri="{FF2B5EF4-FFF2-40B4-BE49-F238E27FC236}">
                <a16:creationId xmlns:a16="http://schemas.microsoft.com/office/drawing/2014/main" id="{73FA8104-5943-3896-7562-19799F27B77E}"/>
              </a:ext>
            </a:extLst>
          </p:cNvPr>
          <p:cNvSpPr>
            <a:spLocks noChangeArrowheads="1"/>
          </p:cNvSpPr>
          <p:nvPr/>
        </p:nvSpPr>
        <p:spPr bwMode="auto">
          <a:xfrm>
            <a:off x="5805488" y="38576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4" name="AutoShape 47">
            <a:extLst>
              <a:ext uri="{FF2B5EF4-FFF2-40B4-BE49-F238E27FC236}">
                <a16:creationId xmlns:a16="http://schemas.microsoft.com/office/drawing/2014/main" id="{344666F2-81B9-2411-3C5B-411A6509F9EA}"/>
              </a:ext>
            </a:extLst>
          </p:cNvPr>
          <p:cNvSpPr>
            <a:spLocks noChangeArrowheads="1"/>
          </p:cNvSpPr>
          <p:nvPr/>
        </p:nvSpPr>
        <p:spPr bwMode="auto">
          <a:xfrm>
            <a:off x="5810250" y="32289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5" name="AutoShape 48">
            <a:extLst>
              <a:ext uri="{FF2B5EF4-FFF2-40B4-BE49-F238E27FC236}">
                <a16:creationId xmlns:a16="http://schemas.microsoft.com/office/drawing/2014/main" id="{D4131177-83C7-E32E-9B03-8FA77BC184DF}"/>
              </a:ext>
            </a:extLst>
          </p:cNvPr>
          <p:cNvSpPr>
            <a:spLocks noChangeArrowheads="1"/>
          </p:cNvSpPr>
          <p:nvPr/>
        </p:nvSpPr>
        <p:spPr bwMode="auto">
          <a:xfrm>
            <a:off x="5824538" y="26193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6" name="AutoShape 49">
            <a:extLst>
              <a:ext uri="{FF2B5EF4-FFF2-40B4-BE49-F238E27FC236}">
                <a16:creationId xmlns:a16="http://schemas.microsoft.com/office/drawing/2014/main" id="{1AFA374C-3C99-EE03-2A5E-01A1470DD405}"/>
              </a:ext>
            </a:extLst>
          </p:cNvPr>
          <p:cNvSpPr>
            <a:spLocks noChangeArrowheads="1"/>
          </p:cNvSpPr>
          <p:nvPr/>
        </p:nvSpPr>
        <p:spPr bwMode="auto">
          <a:xfrm>
            <a:off x="6324600" y="29432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7" name="AutoShape 50">
            <a:extLst>
              <a:ext uri="{FF2B5EF4-FFF2-40B4-BE49-F238E27FC236}">
                <a16:creationId xmlns:a16="http://schemas.microsoft.com/office/drawing/2014/main" id="{A1437F76-8C51-5DEE-F3E0-27F51E091DBB}"/>
              </a:ext>
            </a:extLst>
          </p:cNvPr>
          <p:cNvSpPr>
            <a:spLocks noChangeArrowheads="1"/>
          </p:cNvSpPr>
          <p:nvPr/>
        </p:nvSpPr>
        <p:spPr bwMode="auto">
          <a:xfrm>
            <a:off x="6324600" y="35337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8" name="AutoShape 51">
            <a:extLst>
              <a:ext uri="{FF2B5EF4-FFF2-40B4-BE49-F238E27FC236}">
                <a16:creationId xmlns:a16="http://schemas.microsoft.com/office/drawing/2014/main" id="{AF270415-1C8B-393B-368F-0027FBAA8763}"/>
              </a:ext>
            </a:extLst>
          </p:cNvPr>
          <p:cNvSpPr>
            <a:spLocks noChangeArrowheads="1"/>
          </p:cNvSpPr>
          <p:nvPr/>
        </p:nvSpPr>
        <p:spPr bwMode="auto">
          <a:xfrm>
            <a:off x="6324600" y="41767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48179" name="Text Box 52">
            <a:extLst>
              <a:ext uri="{FF2B5EF4-FFF2-40B4-BE49-F238E27FC236}">
                <a16:creationId xmlns:a16="http://schemas.microsoft.com/office/drawing/2014/main" id="{176DEF57-9B9F-AFD5-86F9-99FAC233247F}"/>
              </a:ext>
            </a:extLst>
          </p:cNvPr>
          <p:cNvSpPr txBox="1">
            <a:spLocks noChangeArrowheads="1"/>
          </p:cNvSpPr>
          <p:nvPr/>
        </p:nvSpPr>
        <p:spPr bwMode="auto">
          <a:xfrm>
            <a:off x="2286000" y="5462588"/>
            <a:ext cx="5054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2600"/>
              <a:t>Cells using the same frequencies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1BD0055A-673B-9957-8F1B-176D8B9F757A}"/>
              </a:ext>
            </a:extLst>
          </p:cNvPr>
          <p:cNvSpPr>
            <a:spLocks noGrp="1" noChangeArrowheads="1"/>
          </p:cNvSpPr>
          <p:nvPr>
            <p:ph type="title"/>
          </p:nvPr>
        </p:nvSpPr>
        <p:spPr/>
        <p:txBody>
          <a:bodyPr/>
          <a:lstStyle/>
          <a:p>
            <a:pPr eaLnBrk="1" hangingPunct="1"/>
            <a:r>
              <a:rPr lang="en-US" altLang="en-US"/>
              <a:t>Clustersize of 7</a:t>
            </a:r>
          </a:p>
        </p:txBody>
      </p:sp>
      <p:sp>
        <p:nvSpPr>
          <p:cNvPr id="52227" name="Rectangle 3">
            <a:extLst>
              <a:ext uri="{FF2B5EF4-FFF2-40B4-BE49-F238E27FC236}">
                <a16:creationId xmlns:a16="http://schemas.microsoft.com/office/drawing/2014/main" id="{93322168-F26B-094E-75F6-8D845D077225}"/>
              </a:ext>
            </a:extLst>
          </p:cNvPr>
          <p:cNvSpPr>
            <a:spLocks noGrp="1" noChangeArrowheads="1"/>
          </p:cNvSpPr>
          <p:nvPr>
            <p:ph type="body" idx="1"/>
          </p:nvPr>
        </p:nvSpPr>
        <p:spPr/>
        <p:txBody>
          <a:bodyPr/>
          <a:lstStyle/>
          <a:p>
            <a:pPr eaLnBrk="1" hangingPunct="1">
              <a:lnSpc>
                <a:spcPct val="90000"/>
              </a:lnSpc>
            </a:pPr>
            <a:r>
              <a:rPr lang="en-US" altLang="en-US" sz="2600" dirty="0"/>
              <a:t>Assume a </a:t>
            </a:r>
            <a:r>
              <a:rPr lang="en-US" altLang="en-US" sz="2600" dirty="0" err="1"/>
              <a:t>clustersize</a:t>
            </a:r>
            <a:r>
              <a:rPr lang="en-US" altLang="en-US" sz="2600" dirty="0"/>
              <a:t> of 7.  This means that the total </a:t>
            </a:r>
            <a:r>
              <a:rPr lang="en-US" altLang="en-US" sz="2600" b="1" dirty="0"/>
              <a:t>395 voice channels </a:t>
            </a:r>
            <a:r>
              <a:rPr lang="en-US" altLang="en-US" sz="2600" dirty="0"/>
              <a:t>are divided into groups of seven.</a:t>
            </a:r>
          </a:p>
          <a:p>
            <a:pPr eaLnBrk="1" hangingPunct="1">
              <a:lnSpc>
                <a:spcPct val="90000"/>
              </a:lnSpc>
            </a:pPr>
            <a:endParaRPr lang="en-US" altLang="en-US" sz="2600" dirty="0"/>
          </a:p>
          <a:p>
            <a:pPr eaLnBrk="1" hangingPunct="1">
              <a:lnSpc>
                <a:spcPct val="90000"/>
              </a:lnSpc>
            </a:pPr>
            <a:r>
              <a:rPr lang="en-US" altLang="en-US" sz="2600" dirty="0"/>
              <a:t>Thus, each cell has about </a:t>
            </a:r>
            <a:r>
              <a:rPr lang="en-US" altLang="en-US" sz="2600" b="1" dirty="0"/>
              <a:t>56 voice channels</a:t>
            </a:r>
            <a:r>
              <a:rPr lang="en-US" altLang="en-US" sz="2600" dirty="0"/>
              <a:t>.  This is the most number of users that can be supported in a cell, i.e., roughly 10 square miles in normal environments.</a:t>
            </a:r>
          </a:p>
          <a:p>
            <a:pPr eaLnBrk="1" hangingPunct="1">
              <a:lnSpc>
                <a:spcPct val="90000"/>
              </a:lnSpc>
            </a:pPr>
            <a:endParaRPr lang="en-US" altLang="en-US" sz="2600" dirty="0"/>
          </a:p>
          <a:p>
            <a:pPr eaLnBrk="1" hangingPunct="1">
              <a:lnSpc>
                <a:spcPct val="90000"/>
              </a:lnSpc>
            </a:pPr>
            <a:r>
              <a:rPr lang="en-US" altLang="en-US" sz="2600" dirty="0"/>
              <a:t>This may/may not be sufficient based on the distribution of users.</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3854DB6-6EC5-3513-B510-5CA4810A4DED}"/>
              </a:ext>
            </a:extLst>
          </p:cNvPr>
          <p:cNvSpPr>
            <a:spLocks noGrp="1" noChangeArrowheads="1"/>
          </p:cNvSpPr>
          <p:nvPr>
            <p:ph type="title"/>
          </p:nvPr>
        </p:nvSpPr>
        <p:spPr/>
        <p:txBody>
          <a:bodyPr/>
          <a:lstStyle/>
          <a:p>
            <a:pPr eaLnBrk="1" hangingPunct="1"/>
            <a:r>
              <a:rPr lang="en-US" altLang="en-US"/>
              <a:t>Clustersize of 7 (Cont’d)</a:t>
            </a:r>
          </a:p>
        </p:txBody>
      </p:sp>
      <p:sp>
        <p:nvSpPr>
          <p:cNvPr id="53251" name="Rectangle 3">
            <a:extLst>
              <a:ext uri="{FF2B5EF4-FFF2-40B4-BE49-F238E27FC236}">
                <a16:creationId xmlns:a16="http://schemas.microsoft.com/office/drawing/2014/main" id="{4D2C7157-6695-982B-46C8-0C984B349D9C}"/>
              </a:ext>
            </a:extLst>
          </p:cNvPr>
          <p:cNvSpPr>
            <a:spLocks noGrp="1" noChangeArrowheads="1"/>
          </p:cNvSpPr>
          <p:nvPr>
            <p:ph type="body" sz="half" idx="1"/>
          </p:nvPr>
        </p:nvSpPr>
        <p:spPr>
          <a:xfrm>
            <a:off x="457200" y="1719263"/>
            <a:ext cx="8305800" cy="4411662"/>
          </a:xfrm>
        </p:spPr>
        <p:txBody>
          <a:bodyPr/>
          <a:lstStyle/>
          <a:p>
            <a:pPr eaLnBrk="1" hangingPunct="1"/>
            <a:r>
              <a:rPr lang="en-US" altLang="en-US" sz="2600"/>
              <a:t>To see what a system with clustersize of 7 looks like, color a cell with color 1.</a:t>
            </a:r>
          </a:p>
          <a:p>
            <a:pPr eaLnBrk="1" hangingPunct="1"/>
            <a:endParaRPr lang="en-US" altLang="en-US" sz="2600"/>
          </a:p>
          <a:p>
            <a:pPr eaLnBrk="1" hangingPunct="1"/>
            <a:r>
              <a:rPr lang="en-US" altLang="en-US" sz="2600"/>
              <a:t>This cell (if drawn as a hexagon) has 6 neighbors.  Color each of the seven neighbors using a different color (also different from each other).</a:t>
            </a:r>
          </a:p>
          <a:p>
            <a:pPr eaLnBrk="1" hangingPunct="1"/>
            <a:endParaRPr lang="en-US" altLang="en-US" sz="2600"/>
          </a:p>
          <a:p>
            <a:pPr eaLnBrk="1" hangingPunct="1"/>
            <a:r>
              <a:rPr lang="en-US" altLang="en-US" sz="2600"/>
              <a:t>Now repeat this rule to get the overall “reuse pattern.”</a:t>
            </a:r>
          </a:p>
        </p:txBody>
      </p:sp>
      <p:pic>
        <p:nvPicPr>
          <p:cNvPr id="53252" name="Picture 4" descr="HexUnit">
            <a:extLst>
              <a:ext uri="{FF2B5EF4-FFF2-40B4-BE49-F238E27FC236}">
                <a16:creationId xmlns:a16="http://schemas.microsoft.com/office/drawing/2014/main" id="{59F67716-853D-D346-9648-01AC7A88015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302500" y="5181600"/>
            <a:ext cx="1384300" cy="1600200"/>
          </a:xfrm>
          <a:noFill/>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DCFDD964-4DC8-A1C1-4B81-09D49A00C892}"/>
              </a:ext>
            </a:extLst>
          </p:cNvPr>
          <p:cNvSpPr>
            <a:spLocks noGrp="1" noChangeArrowheads="1"/>
          </p:cNvSpPr>
          <p:nvPr>
            <p:ph type="title"/>
          </p:nvPr>
        </p:nvSpPr>
        <p:spPr/>
        <p:txBody>
          <a:bodyPr/>
          <a:lstStyle/>
          <a:p>
            <a:pPr eaLnBrk="1" hangingPunct="1"/>
            <a:r>
              <a:rPr lang="en-US" altLang="en-US"/>
              <a:t>Clustersize of 7, Reuse Pattern</a:t>
            </a:r>
          </a:p>
        </p:txBody>
      </p:sp>
      <p:sp>
        <p:nvSpPr>
          <p:cNvPr id="54275" name="AutoShape 8">
            <a:extLst>
              <a:ext uri="{FF2B5EF4-FFF2-40B4-BE49-F238E27FC236}">
                <a16:creationId xmlns:a16="http://schemas.microsoft.com/office/drawing/2014/main" id="{52DAB228-1867-DF89-D719-CE2D644169C7}"/>
              </a:ext>
            </a:extLst>
          </p:cNvPr>
          <p:cNvSpPr>
            <a:spLocks noChangeArrowheads="1"/>
          </p:cNvSpPr>
          <p:nvPr/>
        </p:nvSpPr>
        <p:spPr bwMode="auto">
          <a:xfrm>
            <a:off x="3476625" y="3648075"/>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76" name="AutoShape 12">
            <a:extLst>
              <a:ext uri="{FF2B5EF4-FFF2-40B4-BE49-F238E27FC236}">
                <a16:creationId xmlns:a16="http://schemas.microsoft.com/office/drawing/2014/main" id="{A36DC8E7-3C83-FB8E-E9BC-FE30B65E8443}"/>
              </a:ext>
            </a:extLst>
          </p:cNvPr>
          <p:cNvSpPr>
            <a:spLocks noChangeArrowheads="1"/>
          </p:cNvSpPr>
          <p:nvPr/>
        </p:nvSpPr>
        <p:spPr bwMode="auto">
          <a:xfrm>
            <a:off x="3986213" y="396716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77" name="AutoShape 13">
            <a:extLst>
              <a:ext uri="{FF2B5EF4-FFF2-40B4-BE49-F238E27FC236}">
                <a16:creationId xmlns:a16="http://schemas.microsoft.com/office/drawing/2014/main" id="{C16C607B-1C5C-3DAD-58CE-77DFE77D7DEF}"/>
              </a:ext>
            </a:extLst>
          </p:cNvPr>
          <p:cNvSpPr>
            <a:spLocks noChangeArrowheads="1"/>
          </p:cNvSpPr>
          <p:nvPr/>
        </p:nvSpPr>
        <p:spPr bwMode="auto">
          <a:xfrm>
            <a:off x="3995738" y="3352800"/>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78" name="AutoShape 14">
            <a:extLst>
              <a:ext uri="{FF2B5EF4-FFF2-40B4-BE49-F238E27FC236}">
                <a16:creationId xmlns:a16="http://schemas.microsoft.com/office/drawing/2014/main" id="{4475A13B-FA95-211F-2334-F501CA3978C9}"/>
              </a:ext>
            </a:extLst>
          </p:cNvPr>
          <p:cNvSpPr>
            <a:spLocks noChangeArrowheads="1"/>
          </p:cNvSpPr>
          <p:nvPr/>
        </p:nvSpPr>
        <p:spPr bwMode="auto">
          <a:xfrm>
            <a:off x="3981450" y="274320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79" name="AutoShape 16">
            <a:extLst>
              <a:ext uri="{FF2B5EF4-FFF2-40B4-BE49-F238E27FC236}">
                <a16:creationId xmlns:a16="http://schemas.microsoft.com/office/drawing/2014/main" id="{B0C063BF-5AD3-0AE1-D5E3-3C02DD9DB007}"/>
              </a:ext>
            </a:extLst>
          </p:cNvPr>
          <p:cNvSpPr>
            <a:spLocks noChangeArrowheads="1"/>
          </p:cNvSpPr>
          <p:nvPr/>
        </p:nvSpPr>
        <p:spPr bwMode="auto">
          <a:xfrm>
            <a:off x="4500563" y="3043238"/>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0" name="AutoShape 22">
            <a:extLst>
              <a:ext uri="{FF2B5EF4-FFF2-40B4-BE49-F238E27FC236}">
                <a16:creationId xmlns:a16="http://schemas.microsoft.com/office/drawing/2014/main" id="{F7066539-D1AD-1D3F-DF86-8234203A8A57}"/>
              </a:ext>
            </a:extLst>
          </p:cNvPr>
          <p:cNvSpPr>
            <a:spLocks noChangeArrowheads="1"/>
          </p:cNvSpPr>
          <p:nvPr/>
        </p:nvSpPr>
        <p:spPr bwMode="auto">
          <a:xfrm>
            <a:off x="4495800" y="3652838"/>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1" name="AutoShape 37">
            <a:extLst>
              <a:ext uri="{FF2B5EF4-FFF2-40B4-BE49-F238E27FC236}">
                <a16:creationId xmlns:a16="http://schemas.microsoft.com/office/drawing/2014/main" id="{5CE290AC-0174-50C9-F43F-F277868E5E3A}"/>
              </a:ext>
            </a:extLst>
          </p:cNvPr>
          <p:cNvSpPr>
            <a:spLocks noChangeArrowheads="1"/>
          </p:cNvSpPr>
          <p:nvPr/>
        </p:nvSpPr>
        <p:spPr bwMode="auto">
          <a:xfrm>
            <a:off x="4267200" y="29575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2" name="AutoShape 38">
            <a:extLst>
              <a:ext uri="{FF2B5EF4-FFF2-40B4-BE49-F238E27FC236}">
                <a16:creationId xmlns:a16="http://schemas.microsoft.com/office/drawing/2014/main" id="{57568A86-1994-17E6-71D0-3077DD0D0CC9}"/>
              </a:ext>
            </a:extLst>
          </p:cNvPr>
          <p:cNvSpPr>
            <a:spLocks noChangeArrowheads="1"/>
          </p:cNvSpPr>
          <p:nvPr/>
        </p:nvSpPr>
        <p:spPr bwMode="auto">
          <a:xfrm>
            <a:off x="4267200" y="35337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3" name="AutoShape 39">
            <a:extLst>
              <a:ext uri="{FF2B5EF4-FFF2-40B4-BE49-F238E27FC236}">
                <a16:creationId xmlns:a16="http://schemas.microsoft.com/office/drawing/2014/main" id="{0477C566-BEC6-960F-8AD5-19A43F847347}"/>
              </a:ext>
            </a:extLst>
          </p:cNvPr>
          <p:cNvSpPr>
            <a:spLocks noChangeArrowheads="1"/>
          </p:cNvSpPr>
          <p:nvPr/>
        </p:nvSpPr>
        <p:spPr bwMode="auto">
          <a:xfrm>
            <a:off x="4267200" y="41910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4" name="AutoShape 40">
            <a:extLst>
              <a:ext uri="{FF2B5EF4-FFF2-40B4-BE49-F238E27FC236}">
                <a16:creationId xmlns:a16="http://schemas.microsoft.com/office/drawing/2014/main" id="{57589F0F-59DD-720D-97BD-D8BC1A991730}"/>
              </a:ext>
            </a:extLst>
          </p:cNvPr>
          <p:cNvSpPr>
            <a:spLocks noChangeArrowheads="1"/>
          </p:cNvSpPr>
          <p:nvPr/>
        </p:nvSpPr>
        <p:spPr bwMode="auto">
          <a:xfrm>
            <a:off x="4772025" y="38576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5" name="AutoShape 41">
            <a:extLst>
              <a:ext uri="{FF2B5EF4-FFF2-40B4-BE49-F238E27FC236}">
                <a16:creationId xmlns:a16="http://schemas.microsoft.com/office/drawing/2014/main" id="{F823C4B1-C6EE-85A3-96DA-08CCBAF8F44D}"/>
              </a:ext>
            </a:extLst>
          </p:cNvPr>
          <p:cNvSpPr>
            <a:spLocks noChangeArrowheads="1"/>
          </p:cNvSpPr>
          <p:nvPr/>
        </p:nvSpPr>
        <p:spPr bwMode="auto">
          <a:xfrm>
            <a:off x="4800600" y="32289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6" name="AutoShape 92">
            <a:extLst>
              <a:ext uri="{FF2B5EF4-FFF2-40B4-BE49-F238E27FC236}">
                <a16:creationId xmlns:a16="http://schemas.microsoft.com/office/drawing/2014/main" id="{52853253-3120-4879-236E-F4FEA57CB9D1}"/>
              </a:ext>
            </a:extLst>
          </p:cNvPr>
          <p:cNvSpPr>
            <a:spLocks noChangeArrowheads="1"/>
          </p:cNvSpPr>
          <p:nvPr/>
        </p:nvSpPr>
        <p:spPr bwMode="auto">
          <a:xfrm>
            <a:off x="5005388" y="3338513"/>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7" name="AutoShape 93">
            <a:extLst>
              <a:ext uri="{FF2B5EF4-FFF2-40B4-BE49-F238E27FC236}">
                <a16:creationId xmlns:a16="http://schemas.microsoft.com/office/drawing/2014/main" id="{52A00EE1-7B29-5376-F36F-8534C70FA06E}"/>
              </a:ext>
            </a:extLst>
          </p:cNvPr>
          <p:cNvSpPr>
            <a:spLocks noChangeArrowheads="1"/>
          </p:cNvSpPr>
          <p:nvPr/>
        </p:nvSpPr>
        <p:spPr bwMode="auto">
          <a:xfrm>
            <a:off x="5014913" y="3933825"/>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8" name="AutoShape 94">
            <a:extLst>
              <a:ext uri="{FF2B5EF4-FFF2-40B4-BE49-F238E27FC236}">
                <a16:creationId xmlns:a16="http://schemas.microsoft.com/office/drawing/2014/main" id="{5BC6B545-39CB-7946-AD1E-1A75E21DC7C1}"/>
              </a:ext>
            </a:extLst>
          </p:cNvPr>
          <p:cNvSpPr>
            <a:spLocks noChangeArrowheads="1"/>
          </p:cNvSpPr>
          <p:nvPr/>
        </p:nvSpPr>
        <p:spPr bwMode="auto">
          <a:xfrm>
            <a:off x="5524500" y="425291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89" name="AutoShape 95">
            <a:extLst>
              <a:ext uri="{FF2B5EF4-FFF2-40B4-BE49-F238E27FC236}">
                <a16:creationId xmlns:a16="http://schemas.microsoft.com/office/drawing/2014/main" id="{7E684008-13AE-FDF4-87A2-7ED6551DCF65}"/>
              </a:ext>
            </a:extLst>
          </p:cNvPr>
          <p:cNvSpPr>
            <a:spLocks noChangeArrowheads="1"/>
          </p:cNvSpPr>
          <p:nvPr/>
        </p:nvSpPr>
        <p:spPr bwMode="auto">
          <a:xfrm>
            <a:off x="5534025" y="3638550"/>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0" name="AutoShape 96">
            <a:extLst>
              <a:ext uri="{FF2B5EF4-FFF2-40B4-BE49-F238E27FC236}">
                <a16:creationId xmlns:a16="http://schemas.microsoft.com/office/drawing/2014/main" id="{5C122FF4-038F-060D-54EB-4F1851C36487}"/>
              </a:ext>
            </a:extLst>
          </p:cNvPr>
          <p:cNvSpPr>
            <a:spLocks noChangeArrowheads="1"/>
          </p:cNvSpPr>
          <p:nvPr/>
        </p:nvSpPr>
        <p:spPr bwMode="auto">
          <a:xfrm>
            <a:off x="5519738" y="302895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1" name="AutoShape 97">
            <a:extLst>
              <a:ext uri="{FF2B5EF4-FFF2-40B4-BE49-F238E27FC236}">
                <a16:creationId xmlns:a16="http://schemas.microsoft.com/office/drawing/2014/main" id="{C8AAB125-1350-B1C8-3448-CD3C5A70FE83}"/>
              </a:ext>
            </a:extLst>
          </p:cNvPr>
          <p:cNvSpPr>
            <a:spLocks noChangeArrowheads="1"/>
          </p:cNvSpPr>
          <p:nvPr/>
        </p:nvSpPr>
        <p:spPr bwMode="auto">
          <a:xfrm>
            <a:off x="6038850" y="3328988"/>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2" name="AutoShape 98">
            <a:extLst>
              <a:ext uri="{FF2B5EF4-FFF2-40B4-BE49-F238E27FC236}">
                <a16:creationId xmlns:a16="http://schemas.microsoft.com/office/drawing/2014/main" id="{DC7E3B95-1639-3556-2C3C-B05B6A870B47}"/>
              </a:ext>
            </a:extLst>
          </p:cNvPr>
          <p:cNvSpPr>
            <a:spLocks noChangeArrowheads="1"/>
          </p:cNvSpPr>
          <p:nvPr/>
        </p:nvSpPr>
        <p:spPr bwMode="auto">
          <a:xfrm>
            <a:off x="6034088" y="3938588"/>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3" name="AutoShape 99">
            <a:extLst>
              <a:ext uri="{FF2B5EF4-FFF2-40B4-BE49-F238E27FC236}">
                <a16:creationId xmlns:a16="http://schemas.microsoft.com/office/drawing/2014/main" id="{312021BE-7EED-B70E-9E45-FD47CC9B8A90}"/>
              </a:ext>
            </a:extLst>
          </p:cNvPr>
          <p:cNvSpPr>
            <a:spLocks noChangeArrowheads="1"/>
          </p:cNvSpPr>
          <p:nvPr/>
        </p:nvSpPr>
        <p:spPr bwMode="auto">
          <a:xfrm>
            <a:off x="5300663" y="41386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4" name="AutoShape 100">
            <a:extLst>
              <a:ext uri="{FF2B5EF4-FFF2-40B4-BE49-F238E27FC236}">
                <a16:creationId xmlns:a16="http://schemas.microsoft.com/office/drawing/2014/main" id="{49FC16B9-E90D-CF84-9D5A-D788D0163125}"/>
              </a:ext>
            </a:extLst>
          </p:cNvPr>
          <p:cNvSpPr>
            <a:spLocks noChangeArrowheads="1"/>
          </p:cNvSpPr>
          <p:nvPr/>
        </p:nvSpPr>
        <p:spPr bwMode="auto">
          <a:xfrm>
            <a:off x="5272088" y="35623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5" name="AutoShape 101">
            <a:extLst>
              <a:ext uri="{FF2B5EF4-FFF2-40B4-BE49-F238E27FC236}">
                <a16:creationId xmlns:a16="http://schemas.microsoft.com/office/drawing/2014/main" id="{191F248B-A75F-E7A7-9D78-6563D55D8579}"/>
              </a:ext>
            </a:extLst>
          </p:cNvPr>
          <p:cNvSpPr>
            <a:spLocks noChangeArrowheads="1"/>
          </p:cNvSpPr>
          <p:nvPr/>
        </p:nvSpPr>
        <p:spPr bwMode="auto">
          <a:xfrm>
            <a:off x="5805488" y="32432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6" name="AutoShape 102">
            <a:extLst>
              <a:ext uri="{FF2B5EF4-FFF2-40B4-BE49-F238E27FC236}">
                <a16:creationId xmlns:a16="http://schemas.microsoft.com/office/drawing/2014/main" id="{BD58CEFB-8E8F-FAB9-DB46-30052A798AF5}"/>
              </a:ext>
            </a:extLst>
          </p:cNvPr>
          <p:cNvSpPr>
            <a:spLocks noChangeArrowheads="1"/>
          </p:cNvSpPr>
          <p:nvPr/>
        </p:nvSpPr>
        <p:spPr bwMode="auto">
          <a:xfrm>
            <a:off x="5805488" y="38195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7" name="AutoShape 103">
            <a:extLst>
              <a:ext uri="{FF2B5EF4-FFF2-40B4-BE49-F238E27FC236}">
                <a16:creationId xmlns:a16="http://schemas.microsoft.com/office/drawing/2014/main" id="{71914F12-D527-8406-55FA-24E6C53A8ADA}"/>
              </a:ext>
            </a:extLst>
          </p:cNvPr>
          <p:cNvSpPr>
            <a:spLocks noChangeArrowheads="1"/>
          </p:cNvSpPr>
          <p:nvPr/>
        </p:nvSpPr>
        <p:spPr bwMode="auto">
          <a:xfrm>
            <a:off x="5805488" y="44767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8" name="AutoShape 104">
            <a:extLst>
              <a:ext uri="{FF2B5EF4-FFF2-40B4-BE49-F238E27FC236}">
                <a16:creationId xmlns:a16="http://schemas.microsoft.com/office/drawing/2014/main" id="{81F87955-D7A1-40E6-DB8E-CC4728D8E9E6}"/>
              </a:ext>
            </a:extLst>
          </p:cNvPr>
          <p:cNvSpPr>
            <a:spLocks noChangeArrowheads="1"/>
          </p:cNvSpPr>
          <p:nvPr/>
        </p:nvSpPr>
        <p:spPr bwMode="auto">
          <a:xfrm>
            <a:off x="6310313" y="41433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299" name="AutoShape 105">
            <a:extLst>
              <a:ext uri="{FF2B5EF4-FFF2-40B4-BE49-F238E27FC236}">
                <a16:creationId xmlns:a16="http://schemas.microsoft.com/office/drawing/2014/main" id="{6031B4B1-C291-8324-D394-0EC661E3A676}"/>
              </a:ext>
            </a:extLst>
          </p:cNvPr>
          <p:cNvSpPr>
            <a:spLocks noChangeArrowheads="1"/>
          </p:cNvSpPr>
          <p:nvPr/>
        </p:nvSpPr>
        <p:spPr bwMode="auto">
          <a:xfrm>
            <a:off x="6338888" y="35147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0" name="AutoShape 106">
            <a:extLst>
              <a:ext uri="{FF2B5EF4-FFF2-40B4-BE49-F238E27FC236}">
                <a16:creationId xmlns:a16="http://schemas.microsoft.com/office/drawing/2014/main" id="{ADDF2718-F70E-1259-9F23-70431313BA75}"/>
              </a:ext>
            </a:extLst>
          </p:cNvPr>
          <p:cNvSpPr>
            <a:spLocks noChangeArrowheads="1"/>
          </p:cNvSpPr>
          <p:nvPr/>
        </p:nvSpPr>
        <p:spPr bwMode="auto">
          <a:xfrm>
            <a:off x="3995738" y="4557713"/>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1" name="AutoShape 107">
            <a:extLst>
              <a:ext uri="{FF2B5EF4-FFF2-40B4-BE49-F238E27FC236}">
                <a16:creationId xmlns:a16="http://schemas.microsoft.com/office/drawing/2014/main" id="{ACEC5F3C-3B3F-40FC-A93F-04BBE39703F8}"/>
              </a:ext>
            </a:extLst>
          </p:cNvPr>
          <p:cNvSpPr>
            <a:spLocks noChangeArrowheads="1"/>
          </p:cNvSpPr>
          <p:nvPr/>
        </p:nvSpPr>
        <p:spPr bwMode="auto">
          <a:xfrm>
            <a:off x="4005263" y="5153025"/>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2" name="AutoShape 108">
            <a:extLst>
              <a:ext uri="{FF2B5EF4-FFF2-40B4-BE49-F238E27FC236}">
                <a16:creationId xmlns:a16="http://schemas.microsoft.com/office/drawing/2014/main" id="{F9B5D0EC-C6BD-714A-E9F9-39668B26149C}"/>
              </a:ext>
            </a:extLst>
          </p:cNvPr>
          <p:cNvSpPr>
            <a:spLocks noChangeArrowheads="1"/>
          </p:cNvSpPr>
          <p:nvPr/>
        </p:nvSpPr>
        <p:spPr bwMode="auto">
          <a:xfrm>
            <a:off x="4514850" y="547211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3" name="AutoShape 109">
            <a:extLst>
              <a:ext uri="{FF2B5EF4-FFF2-40B4-BE49-F238E27FC236}">
                <a16:creationId xmlns:a16="http://schemas.microsoft.com/office/drawing/2014/main" id="{48BFF1A0-4C0E-7446-FD44-6DBA82EA18EB}"/>
              </a:ext>
            </a:extLst>
          </p:cNvPr>
          <p:cNvSpPr>
            <a:spLocks noChangeArrowheads="1"/>
          </p:cNvSpPr>
          <p:nvPr/>
        </p:nvSpPr>
        <p:spPr bwMode="auto">
          <a:xfrm>
            <a:off x="4524375" y="4857750"/>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4" name="AutoShape 110">
            <a:extLst>
              <a:ext uri="{FF2B5EF4-FFF2-40B4-BE49-F238E27FC236}">
                <a16:creationId xmlns:a16="http://schemas.microsoft.com/office/drawing/2014/main" id="{412444B7-CA82-3D00-8222-6F6FB64230CE}"/>
              </a:ext>
            </a:extLst>
          </p:cNvPr>
          <p:cNvSpPr>
            <a:spLocks noChangeArrowheads="1"/>
          </p:cNvSpPr>
          <p:nvPr/>
        </p:nvSpPr>
        <p:spPr bwMode="auto">
          <a:xfrm>
            <a:off x="4510088" y="424815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5" name="AutoShape 111">
            <a:extLst>
              <a:ext uri="{FF2B5EF4-FFF2-40B4-BE49-F238E27FC236}">
                <a16:creationId xmlns:a16="http://schemas.microsoft.com/office/drawing/2014/main" id="{FC64F3C0-8EFF-9DCE-37FF-DD05ABCC3AC8}"/>
              </a:ext>
            </a:extLst>
          </p:cNvPr>
          <p:cNvSpPr>
            <a:spLocks noChangeArrowheads="1"/>
          </p:cNvSpPr>
          <p:nvPr/>
        </p:nvSpPr>
        <p:spPr bwMode="auto">
          <a:xfrm>
            <a:off x="5029200" y="4548188"/>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6" name="AutoShape 112">
            <a:extLst>
              <a:ext uri="{FF2B5EF4-FFF2-40B4-BE49-F238E27FC236}">
                <a16:creationId xmlns:a16="http://schemas.microsoft.com/office/drawing/2014/main" id="{10CE27ED-42D3-2A59-E63C-319AF7EE67CE}"/>
              </a:ext>
            </a:extLst>
          </p:cNvPr>
          <p:cNvSpPr>
            <a:spLocks noChangeArrowheads="1"/>
          </p:cNvSpPr>
          <p:nvPr/>
        </p:nvSpPr>
        <p:spPr bwMode="auto">
          <a:xfrm>
            <a:off x="5024438" y="5157788"/>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7" name="AutoShape 113">
            <a:extLst>
              <a:ext uri="{FF2B5EF4-FFF2-40B4-BE49-F238E27FC236}">
                <a16:creationId xmlns:a16="http://schemas.microsoft.com/office/drawing/2014/main" id="{2DEF8703-C33D-F060-1D9A-E1E635841949}"/>
              </a:ext>
            </a:extLst>
          </p:cNvPr>
          <p:cNvSpPr>
            <a:spLocks noChangeArrowheads="1"/>
          </p:cNvSpPr>
          <p:nvPr/>
        </p:nvSpPr>
        <p:spPr bwMode="auto">
          <a:xfrm>
            <a:off x="4291013" y="53578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8" name="AutoShape 114">
            <a:extLst>
              <a:ext uri="{FF2B5EF4-FFF2-40B4-BE49-F238E27FC236}">
                <a16:creationId xmlns:a16="http://schemas.microsoft.com/office/drawing/2014/main" id="{3EE84E6B-7EA8-0A1F-7F6E-FECD6ACA246C}"/>
              </a:ext>
            </a:extLst>
          </p:cNvPr>
          <p:cNvSpPr>
            <a:spLocks noChangeArrowheads="1"/>
          </p:cNvSpPr>
          <p:nvPr/>
        </p:nvSpPr>
        <p:spPr bwMode="auto">
          <a:xfrm>
            <a:off x="4262438" y="47815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09" name="AutoShape 115">
            <a:extLst>
              <a:ext uri="{FF2B5EF4-FFF2-40B4-BE49-F238E27FC236}">
                <a16:creationId xmlns:a16="http://schemas.microsoft.com/office/drawing/2014/main" id="{4BDBDA44-4373-F666-E3B0-DF232AB992B5}"/>
              </a:ext>
            </a:extLst>
          </p:cNvPr>
          <p:cNvSpPr>
            <a:spLocks noChangeArrowheads="1"/>
          </p:cNvSpPr>
          <p:nvPr/>
        </p:nvSpPr>
        <p:spPr bwMode="auto">
          <a:xfrm>
            <a:off x="4795838" y="44624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0" name="AutoShape 116">
            <a:extLst>
              <a:ext uri="{FF2B5EF4-FFF2-40B4-BE49-F238E27FC236}">
                <a16:creationId xmlns:a16="http://schemas.microsoft.com/office/drawing/2014/main" id="{7DDC5126-BB8A-1BB9-E16C-9FBE7689F2DD}"/>
              </a:ext>
            </a:extLst>
          </p:cNvPr>
          <p:cNvSpPr>
            <a:spLocks noChangeArrowheads="1"/>
          </p:cNvSpPr>
          <p:nvPr/>
        </p:nvSpPr>
        <p:spPr bwMode="auto">
          <a:xfrm>
            <a:off x="4795838" y="50387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1" name="AutoShape 117">
            <a:extLst>
              <a:ext uri="{FF2B5EF4-FFF2-40B4-BE49-F238E27FC236}">
                <a16:creationId xmlns:a16="http://schemas.microsoft.com/office/drawing/2014/main" id="{D355747A-8D04-9690-889E-91368372187B}"/>
              </a:ext>
            </a:extLst>
          </p:cNvPr>
          <p:cNvSpPr>
            <a:spLocks noChangeArrowheads="1"/>
          </p:cNvSpPr>
          <p:nvPr/>
        </p:nvSpPr>
        <p:spPr bwMode="auto">
          <a:xfrm>
            <a:off x="4795838" y="56959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2" name="AutoShape 118">
            <a:extLst>
              <a:ext uri="{FF2B5EF4-FFF2-40B4-BE49-F238E27FC236}">
                <a16:creationId xmlns:a16="http://schemas.microsoft.com/office/drawing/2014/main" id="{968889DC-46E3-24CA-E50D-613449E964A2}"/>
              </a:ext>
            </a:extLst>
          </p:cNvPr>
          <p:cNvSpPr>
            <a:spLocks noChangeArrowheads="1"/>
          </p:cNvSpPr>
          <p:nvPr/>
        </p:nvSpPr>
        <p:spPr bwMode="auto">
          <a:xfrm>
            <a:off x="5300663" y="53625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3" name="AutoShape 119">
            <a:extLst>
              <a:ext uri="{FF2B5EF4-FFF2-40B4-BE49-F238E27FC236}">
                <a16:creationId xmlns:a16="http://schemas.microsoft.com/office/drawing/2014/main" id="{D7924A4A-9BE7-4464-D2D2-FD75DDDC22F2}"/>
              </a:ext>
            </a:extLst>
          </p:cNvPr>
          <p:cNvSpPr>
            <a:spLocks noChangeArrowheads="1"/>
          </p:cNvSpPr>
          <p:nvPr/>
        </p:nvSpPr>
        <p:spPr bwMode="auto">
          <a:xfrm>
            <a:off x="5329238" y="47339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4" name="AutoShape 120">
            <a:extLst>
              <a:ext uri="{FF2B5EF4-FFF2-40B4-BE49-F238E27FC236}">
                <a16:creationId xmlns:a16="http://schemas.microsoft.com/office/drawing/2014/main" id="{BA247E92-2B07-B43D-B13A-57158A9164C0}"/>
              </a:ext>
            </a:extLst>
          </p:cNvPr>
          <p:cNvSpPr>
            <a:spLocks noChangeArrowheads="1"/>
          </p:cNvSpPr>
          <p:nvPr/>
        </p:nvSpPr>
        <p:spPr bwMode="auto">
          <a:xfrm>
            <a:off x="5524500" y="4862513"/>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5" name="AutoShape 121">
            <a:extLst>
              <a:ext uri="{FF2B5EF4-FFF2-40B4-BE49-F238E27FC236}">
                <a16:creationId xmlns:a16="http://schemas.microsoft.com/office/drawing/2014/main" id="{12838A68-921C-7854-B808-2C13939B9A07}"/>
              </a:ext>
            </a:extLst>
          </p:cNvPr>
          <p:cNvSpPr>
            <a:spLocks noChangeArrowheads="1"/>
          </p:cNvSpPr>
          <p:nvPr/>
        </p:nvSpPr>
        <p:spPr bwMode="auto">
          <a:xfrm>
            <a:off x="5534025" y="5457825"/>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6" name="AutoShape 122">
            <a:extLst>
              <a:ext uri="{FF2B5EF4-FFF2-40B4-BE49-F238E27FC236}">
                <a16:creationId xmlns:a16="http://schemas.microsoft.com/office/drawing/2014/main" id="{9380BDC5-9DD1-6894-065B-97730CBB9E12}"/>
              </a:ext>
            </a:extLst>
          </p:cNvPr>
          <p:cNvSpPr>
            <a:spLocks noChangeArrowheads="1"/>
          </p:cNvSpPr>
          <p:nvPr/>
        </p:nvSpPr>
        <p:spPr bwMode="auto">
          <a:xfrm>
            <a:off x="6043613" y="577691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7" name="AutoShape 123">
            <a:extLst>
              <a:ext uri="{FF2B5EF4-FFF2-40B4-BE49-F238E27FC236}">
                <a16:creationId xmlns:a16="http://schemas.microsoft.com/office/drawing/2014/main" id="{F1C3AEBF-72FE-02DC-84A5-A9B3B6B03894}"/>
              </a:ext>
            </a:extLst>
          </p:cNvPr>
          <p:cNvSpPr>
            <a:spLocks noChangeArrowheads="1"/>
          </p:cNvSpPr>
          <p:nvPr/>
        </p:nvSpPr>
        <p:spPr bwMode="auto">
          <a:xfrm>
            <a:off x="6053138" y="5162550"/>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8" name="AutoShape 124">
            <a:extLst>
              <a:ext uri="{FF2B5EF4-FFF2-40B4-BE49-F238E27FC236}">
                <a16:creationId xmlns:a16="http://schemas.microsoft.com/office/drawing/2014/main" id="{D9247DD9-9AE1-CCA3-FB71-9EA7265020C0}"/>
              </a:ext>
            </a:extLst>
          </p:cNvPr>
          <p:cNvSpPr>
            <a:spLocks noChangeArrowheads="1"/>
          </p:cNvSpPr>
          <p:nvPr/>
        </p:nvSpPr>
        <p:spPr bwMode="auto">
          <a:xfrm>
            <a:off x="6038850" y="455295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19" name="AutoShape 125">
            <a:extLst>
              <a:ext uri="{FF2B5EF4-FFF2-40B4-BE49-F238E27FC236}">
                <a16:creationId xmlns:a16="http://schemas.microsoft.com/office/drawing/2014/main" id="{7534827D-EE75-1F86-05C4-76DBB7EA76B8}"/>
              </a:ext>
            </a:extLst>
          </p:cNvPr>
          <p:cNvSpPr>
            <a:spLocks noChangeArrowheads="1"/>
          </p:cNvSpPr>
          <p:nvPr/>
        </p:nvSpPr>
        <p:spPr bwMode="auto">
          <a:xfrm>
            <a:off x="6557963" y="4852988"/>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0" name="AutoShape 126">
            <a:extLst>
              <a:ext uri="{FF2B5EF4-FFF2-40B4-BE49-F238E27FC236}">
                <a16:creationId xmlns:a16="http://schemas.microsoft.com/office/drawing/2014/main" id="{8AA8A994-4488-FE10-A333-72D64252A4EB}"/>
              </a:ext>
            </a:extLst>
          </p:cNvPr>
          <p:cNvSpPr>
            <a:spLocks noChangeArrowheads="1"/>
          </p:cNvSpPr>
          <p:nvPr/>
        </p:nvSpPr>
        <p:spPr bwMode="auto">
          <a:xfrm>
            <a:off x="6553200" y="5462588"/>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1" name="AutoShape 127">
            <a:extLst>
              <a:ext uri="{FF2B5EF4-FFF2-40B4-BE49-F238E27FC236}">
                <a16:creationId xmlns:a16="http://schemas.microsoft.com/office/drawing/2014/main" id="{3F4B545F-741F-11B0-425C-23DD3EE5F7E9}"/>
              </a:ext>
            </a:extLst>
          </p:cNvPr>
          <p:cNvSpPr>
            <a:spLocks noChangeArrowheads="1"/>
          </p:cNvSpPr>
          <p:nvPr/>
        </p:nvSpPr>
        <p:spPr bwMode="auto">
          <a:xfrm>
            <a:off x="5819775" y="56626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2" name="AutoShape 128">
            <a:extLst>
              <a:ext uri="{FF2B5EF4-FFF2-40B4-BE49-F238E27FC236}">
                <a16:creationId xmlns:a16="http://schemas.microsoft.com/office/drawing/2014/main" id="{885698B5-22FA-D8FA-7D3D-1210EC69A716}"/>
              </a:ext>
            </a:extLst>
          </p:cNvPr>
          <p:cNvSpPr>
            <a:spLocks noChangeArrowheads="1"/>
          </p:cNvSpPr>
          <p:nvPr/>
        </p:nvSpPr>
        <p:spPr bwMode="auto">
          <a:xfrm>
            <a:off x="5791200" y="50863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3" name="AutoShape 129">
            <a:extLst>
              <a:ext uri="{FF2B5EF4-FFF2-40B4-BE49-F238E27FC236}">
                <a16:creationId xmlns:a16="http://schemas.microsoft.com/office/drawing/2014/main" id="{15F586EC-0896-B169-E20C-7B79E052C7C5}"/>
              </a:ext>
            </a:extLst>
          </p:cNvPr>
          <p:cNvSpPr>
            <a:spLocks noChangeArrowheads="1"/>
          </p:cNvSpPr>
          <p:nvPr/>
        </p:nvSpPr>
        <p:spPr bwMode="auto">
          <a:xfrm>
            <a:off x="6324600" y="47672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4" name="AutoShape 130">
            <a:extLst>
              <a:ext uri="{FF2B5EF4-FFF2-40B4-BE49-F238E27FC236}">
                <a16:creationId xmlns:a16="http://schemas.microsoft.com/office/drawing/2014/main" id="{D555B146-296F-4F94-9407-22A94417BBEF}"/>
              </a:ext>
            </a:extLst>
          </p:cNvPr>
          <p:cNvSpPr>
            <a:spLocks noChangeArrowheads="1"/>
          </p:cNvSpPr>
          <p:nvPr/>
        </p:nvSpPr>
        <p:spPr bwMode="auto">
          <a:xfrm>
            <a:off x="6324600" y="53435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5" name="AutoShape 131">
            <a:extLst>
              <a:ext uri="{FF2B5EF4-FFF2-40B4-BE49-F238E27FC236}">
                <a16:creationId xmlns:a16="http://schemas.microsoft.com/office/drawing/2014/main" id="{F0047F42-5E80-2E8E-F741-DC4289F49FFB}"/>
              </a:ext>
            </a:extLst>
          </p:cNvPr>
          <p:cNvSpPr>
            <a:spLocks noChangeArrowheads="1"/>
          </p:cNvSpPr>
          <p:nvPr/>
        </p:nvSpPr>
        <p:spPr bwMode="auto">
          <a:xfrm>
            <a:off x="6324600" y="60007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6" name="AutoShape 132">
            <a:extLst>
              <a:ext uri="{FF2B5EF4-FFF2-40B4-BE49-F238E27FC236}">
                <a16:creationId xmlns:a16="http://schemas.microsoft.com/office/drawing/2014/main" id="{787DA45A-E91A-AA42-BF33-C4E2238FAF1F}"/>
              </a:ext>
            </a:extLst>
          </p:cNvPr>
          <p:cNvSpPr>
            <a:spLocks noChangeArrowheads="1"/>
          </p:cNvSpPr>
          <p:nvPr/>
        </p:nvSpPr>
        <p:spPr bwMode="auto">
          <a:xfrm>
            <a:off x="6829425" y="56673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7" name="AutoShape 133">
            <a:extLst>
              <a:ext uri="{FF2B5EF4-FFF2-40B4-BE49-F238E27FC236}">
                <a16:creationId xmlns:a16="http://schemas.microsoft.com/office/drawing/2014/main" id="{CCEC2DDB-9390-D4D2-5781-1D25B28EB864}"/>
              </a:ext>
            </a:extLst>
          </p:cNvPr>
          <p:cNvSpPr>
            <a:spLocks noChangeArrowheads="1"/>
          </p:cNvSpPr>
          <p:nvPr/>
        </p:nvSpPr>
        <p:spPr bwMode="auto">
          <a:xfrm>
            <a:off x="6858000" y="50387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8" name="AutoShape 134">
            <a:extLst>
              <a:ext uri="{FF2B5EF4-FFF2-40B4-BE49-F238E27FC236}">
                <a16:creationId xmlns:a16="http://schemas.microsoft.com/office/drawing/2014/main" id="{0D6369D6-627C-076F-5BD0-6B9AD3488194}"/>
              </a:ext>
            </a:extLst>
          </p:cNvPr>
          <p:cNvSpPr>
            <a:spLocks noChangeArrowheads="1"/>
          </p:cNvSpPr>
          <p:nvPr/>
        </p:nvSpPr>
        <p:spPr bwMode="auto">
          <a:xfrm>
            <a:off x="6529388" y="3652838"/>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29" name="AutoShape 135">
            <a:extLst>
              <a:ext uri="{FF2B5EF4-FFF2-40B4-BE49-F238E27FC236}">
                <a16:creationId xmlns:a16="http://schemas.microsoft.com/office/drawing/2014/main" id="{FA35C060-D83E-9291-E831-3A5A1C76D404}"/>
              </a:ext>
            </a:extLst>
          </p:cNvPr>
          <p:cNvSpPr>
            <a:spLocks noChangeArrowheads="1"/>
          </p:cNvSpPr>
          <p:nvPr/>
        </p:nvSpPr>
        <p:spPr bwMode="auto">
          <a:xfrm>
            <a:off x="6538913" y="4248150"/>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0" name="AutoShape 136">
            <a:extLst>
              <a:ext uri="{FF2B5EF4-FFF2-40B4-BE49-F238E27FC236}">
                <a16:creationId xmlns:a16="http://schemas.microsoft.com/office/drawing/2014/main" id="{9A6691DE-38E9-AD62-B594-3AAE209B0EDF}"/>
              </a:ext>
            </a:extLst>
          </p:cNvPr>
          <p:cNvSpPr>
            <a:spLocks noChangeArrowheads="1"/>
          </p:cNvSpPr>
          <p:nvPr/>
        </p:nvSpPr>
        <p:spPr bwMode="auto">
          <a:xfrm>
            <a:off x="7048500" y="456723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1" name="AutoShape 137">
            <a:extLst>
              <a:ext uri="{FF2B5EF4-FFF2-40B4-BE49-F238E27FC236}">
                <a16:creationId xmlns:a16="http://schemas.microsoft.com/office/drawing/2014/main" id="{41CF8635-304B-E6A1-221B-F9553086D3EF}"/>
              </a:ext>
            </a:extLst>
          </p:cNvPr>
          <p:cNvSpPr>
            <a:spLocks noChangeArrowheads="1"/>
          </p:cNvSpPr>
          <p:nvPr/>
        </p:nvSpPr>
        <p:spPr bwMode="auto">
          <a:xfrm>
            <a:off x="7058025" y="3952875"/>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2" name="AutoShape 138">
            <a:extLst>
              <a:ext uri="{FF2B5EF4-FFF2-40B4-BE49-F238E27FC236}">
                <a16:creationId xmlns:a16="http://schemas.microsoft.com/office/drawing/2014/main" id="{81088D03-EB1E-1106-8796-4FCB38571692}"/>
              </a:ext>
            </a:extLst>
          </p:cNvPr>
          <p:cNvSpPr>
            <a:spLocks noChangeArrowheads="1"/>
          </p:cNvSpPr>
          <p:nvPr/>
        </p:nvSpPr>
        <p:spPr bwMode="auto">
          <a:xfrm>
            <a:off x="7043738" y="3343275"/>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3" name="AutoShape 139">
            <a:extLst>
              <a:ext uri="{FF2B5EF4-FFF2-40B4-BE49-F238E27FC236}">
                <a16:creationId xmlns:a16="http://schemas.microsoft.com/office/drawing/2014/main" id="{9A1B243D-FB32-00A6-A9F8-E358C0258A50}"/>
              </a:ext>
            </a:extLst>
          </p:cNvPr>
          <p:cNvSpPr>
            <a:spLocks noChangeArrowheads="1"/>
          </p:cNvSpPr>
          <p:nvPr/>
        </p:nvSpPr>
        <p:spPr bwMode="auto">
          <a:xfrm>
            <a:off x="7562850" y="3643313"/>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4" name="AutoShape 140">
            <a:extLst>
              <a:ext uri="{FF2B5EF4-FFF2-40B4-BE49-F238E27FC236}">
                <a16:creationId xmlns:a16="http://schemas.microsoft.com/office/drawing/2014/main" id="{7CFFA68D-2823-ADA1-C32B-D994BA6F9FF0}"/>
              </a:ext>
            </a:extLst>
          </p:cNvPr>
          <p:cNvSpPr>
            <a:spLocks noChangeArrowheads="1"/>
          </p:cNvSpPr>
          <p:nvPr/>
        </p:nvSpPr>
        <p:spPr bwMode="auto">
          <a:xfrm>
            <a:off x="7558088" y="4252913"/>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5" name="AutoShape 141">
            <a:extLst>
              <a:ext uri="{FF2B5EF4-FFF2-40B4-BE49-F238E27FC236}">
                <a16:creationId xmlns:a16="http://schemas.microsoft.com/office/drawing/2014/main" id="{937D2B6B-ABD2-E489-E00F-33FC3AF6C0C1}"/>
              </a:ext>
            </a:extLst>
          </p:cNvPr>
          <p:cNvSpPr>
            <a:spLocks noChangeArrowheads="1"/>
          </p:cNvSpPr>
          <p:nvPr/>
        </p:nvSpPr>
        <p:spPr bwMode="auto">
          <a:xfrm>
            <a:off x="6824663" y="445293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6" name="AutoShape 142">
            <a:extLst>
              <a:ext uri="{FF2B5EF4-FFF2-40B4-BE49-F238E27FC236}">
                <a16:creationId xmlns:a16="http://schemas.microsoft.com/office/drawing/2014/main" id="{7681AF5B-1898-D561-8C79-3DF3B173F51A}"/>
              </a:ext>
            </a:extLst>
          </p:cNvPr>
          <p:cNvSpPr>
            <a:spLocks noChangeArrowheads="1"/>
          </p:cNvSpPr>
          <p:nvPr/>
        </p:nvSpPr>
        <p:spPr bwMode="auto">
          <a:xfrm>
            <a:off x="6796088" y="38766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7" name="AutoShape 143">
            <a:extLst>
              <a:ext uri="{FF2B5EF4-FFF2-40B4-BE49-F238E27FC236}">
                <a16:creationId xmlns:a16="http://schemas.microsoft.com/office/drawing/2014/main" id="{D8AF825F-70DA-AD1C-854D-B27B0EFCD214}"/>
              </a:ext>
            </a:extLst>
          </p:cNvPr>
          <p:cNvSpPr>
            <a:spLocks noChangeArrowheads="1"/>
          </p:cNvSpPr>
          <p:nvPr/>
        </p:nvSpPr>
        <p:spPr bwMode="auto">
          <a:xfrm>
            <a:off x="7329488" y="355758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8" name="AutoShape 144">
            <a:extLst>
              <a:ext uri="{FF2B5EF4-FFF2-40B4-BE49-F238E27FC236}">
                <a16:creationId xmlns:a16="http://schemas.microsoft.com/office/drawing/2014/main" id="{0196EA1B-E5A0-DBC2-89B3-DDD43DE3ABF3}"/>
              </a:ext>
            </a:extLst>
          </p:cNvPr>
          <p:cNvSpPr>
            <a:spLocks noChangeArrowheads="1"/>
          </p:cNvSpPr>
          <p:nvPr/>
        </p:nvSpPr>
        <p:spPr bwMode="auto">
          <a:xfrm>
            <a:off x="7329488" y="41338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39" name="AutoShape 145">
            <a:extLst>
              <a:ext uri="{FF2B5EF4-FFF2-40B4-BE49-F238E27FC236}">
                <a16:creationId xmlns:a16="http://schemas.microsoft.com/office/drawing/2014/main" id="{D42925ED-FDBF-B7E9-B843-90A50DBA91C1}"/>
              </a:ext>
            </a:extLst>
          </p:cNvPr>
          <p:cNvSpPr>
            <a:spLocks noChangeArrowheads="1"/>
          </p:cNvSpPr>
          <p:nvPr/>
        </p:nvSpPr>
        <p:spPr bwMode="auto">
          <a:xfrm>
            <a:off x="7329488" y="47910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0" name="AutoShape 146">
            <a:extLst>
              <a:ext uri="{FF2B5EF4-FFF2-40B4-BE49-F238E27FC236}">
                <a16:creationId xmlns:a16="http://schemas.microsoft.com/office/drawing/2014/main" id="{54F7D02B-BE79-1ED8-646E-AC46A3D75A7D}"/>
              </a:ext>
            </a:extLst>
          </p:cNvPr>
          <p:cNvSpPr>
            <a:spLocks noChangeArrowheads="1"/>
          </p:cNvSpPr>
          <p:nvPr/>
        </p:nvSpPr>
        <p:spPr bwMode="auto">
          <a:xfrm>
            <a:off x="7834313" y="44577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1" name="AutoShape 147">
            <a:extLst>
              <a:ext uri="{FF2B5EF4-FFF2-40B4-BE49-F238E27FC236}">
                <a16:creationId xmlns:a16="http://schemas.microsoft.com/office/drawing/2014/main" id="{C1D00BAE-2A5D-ECEB-54F2-117164A8FA79}"/>
              </a:ext>
            </a:extLst>
          </p:cNvPr>
          <p:cNvSpPr>
            <a:spLocks noChangeArrowheads="1"/>
          </p:cNvSpPr>
          <p:nvPr/>
        </p:nvSpPr>
        <p:spPr bwMode="auto">
          <a:xfrm>
            <a:off x="7862888" y="38290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2" name="AutoShape 148">
            <a:extLst>
              <a:ext uri="{FF2B5EF4-FFF2-40B4-BE49-F238E27FC236}">
                <a16:creationId xmlns:a16="http://schemas.microsoft.com/office/drawing/2014/main" id="{764FF95F-CBB2-82C4-BC1B-44A3286D242A}"/>
              </a:ext>
            </a:extLst>
          </p:cNvPr>
          <p:cNvSpPr>
            <a:spLocks noChangeArrowheads="1"/>
          </p:cNvSpPr>
          <p:nvPr/>
        </p:nvSpPr>
        <p:spPr bwMode="auto">
          <a:xfrm>
            <a:off x="6019800" y="2119313"/>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3" name="AutoShape 149">
            <a:extLst>
              <a:ext uri="{FF2B5EF4-FFF2-40B4-BE49-F238E27FC236}">
                <a16:creationId xmlns:a16="http://schemas.microsoft.com/office/drawing/2014/main" id="{9FB06B5E-EE4B-6B6C-123E-6BBF0DF2D993}"/>
              </a:ext>
            </a:extLst>
          </p:cNvPr>
          <p:cNvSpPr>
            <a:spLocks noChangeArrowheads="1"/>
          </p:cNvSpPr>
          <p:nvPr/>
        </p:nvSpPr>
        <p:spPr bwMode="auto">
          <a:xfrm>
            <a:off x="6029325" y="2714625"/>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4" name="AutoShape 150">
            <a:extLst>
              <a:ext uri="{FF2B5EF4-FFF2-40B4-BE49-F238E27FC236}">
                <a16:creationId xmlns:a16="http://schemas.microsoft.com/office/drawing/2014/main" id="{6F4384E5-B9CD-6DEA-01CB-4EB892FFDCD7}"/>
              </a:ext>
            </a:extLst>
          </p:cNvPr>
          <p:cNvSpPr>
            <a:spLocks noChangeArrowheads="1"/>
          </p:cNvSpPr>
          <p:nvPr/>
        </p:nvSpPr>
        <p:spPr bwMode="auto">
          <a:xfrm>
            <a:off x="6538913" y="3033713"/>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5" name="AutoShape 151">
            <a:extLst>
              <a:ext uri="{FF2B5EF4-FFF2-40B4-BE49-F238E27FC236}">
                <a16:creationId xmlns:a16="http://schemas.microsoft.com/office/drawing/2014/main" id="{0EA4EE0C-CE77-E897-D957-FD211BBAA3CA}"/>
              </a:ext>
            </a:extLst>
          </p:cNvPr>
          <p:cNvSpPr>
            <a:spLocks noChangeArrowheads="1"/>
          </p:cNvSpPr>
          <p:nvPr/>
        </p:nvSpPr>
        <p:spPr bwMode="auto">
          <a:xfrm>
            <a:off x="6548438" y="2419350"/>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6" name="AutoShape 152">
            <a:extLst>
              <a:ext uri="{FF2B5EF4-FFF2-40B4-BE49-F238E27FC236}">
                <a16:creationId xmlns:a16="http://schemas.microsoft.com/office/drawing/2014/main" id="{5BC20C3B-8949-0DA6-F905-6A48FDB40FE4}"/>
              </a:ext>
            </a:extLst>
          </p:cNvPr>
          <p:cNvSpPr>
            <a:spLocks noChangeArrowheads="1"/>
          </p:cNvSpPr>
          <p:nvPr/>
        </p:nvSpPr>
        <p:spPr bwMode="auto">
          <a:xfrm>
            <a:off x="6534150" y="180975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7" name="AutoShape 153">
            <a:extLst>
              <a:ext uri="{FF2B5EF4-FFF2-40B4-BE49-F238E27FC236}">
                <a16:creationId xmlns:a16="http://schemas.microsoft.com/office/drawing/2014/main" id="{14C74999-E40E-42F4-9B37-1AD82EC8B81B}"/>
              </a:ext>
            </a:extLst>
          </p:cNvPr>
          <p:cNvSpPr>
            <a:spLocks noChangeArrowheads="1"/>
          </p:cNvSpPr>
          <p:nvPr/>
        </p:nvSpPr>
        <p:spPr bwMode="auto">
          <a:xfrm>
            <a:off x="7053263" y="2109788"/>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8" name="AutoShape 154">
            <a:extLst>
              <a:ext uri="{FF2B5EF4-FFF2-40B4-BE49-F238E27FC236}">
                <a16:creationId xmlns:a16="http://schemas.microsoft.com/office/drawing/2014/main" id="{FB8D4AD6-F448-0956-E683-C346BC7C0F62}"/>
              </a:ext>
            </a:extLst>
          </p:cNvPr>
          <p:cNvSpPr>
            <a:spLocks noChangeArrowheads="1"/>
          </p:cNvSpPr>
          <p:nvPr/>
        </p:nvSpPr>
        <p:spPr bwMode="auto">
          <a:xfrm>
            <a:off x="7048500" y="2719388"/>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49" name="AutoShape 155">
            <a:extLst>
              <a:ext uri="{FF2B5EF4-FFF2-40B4-BE49-F238E27FC236}">
                <a16:creationId xmlns:a16="http://schemas.microsoft.com/office/drawing/2014/main" id="{DD534680-5FD1-2BF7-0614-73F42715F735}"/>
              </a:ext>
            </a:extLst>
          </p:cNvPr>
          <p:cNvSpPr>
            <a:spLocks noChangeArrowheads="1"/>
          </p:cNvSpPr>
          <p:nvPr/>
        </p:nvSpPr>
        <p:spPr bwMode="auto">
          <a:xfrm>
            <a:off x="6315075" y="29194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0" name="AutoShape 156">
            <a:extLst>
              <a:ext uri="{FF2B5EF4-FFF2-40B4-BE49-F238E27FC236}">
                <a16:creationId xmlns:a16="http://schemas.microsoft.com/office/drawing/2014/main" id="{33BFB1BD-DF50-2454-27FC-4C0B6B857EC4}"/>
              </a:ext>
            </a:extLst>
          </p:cNvPr>
          <p:cNvSpPr>
            <a:spLocks noChangeArrowheads="1"/>
          </p:cNvSpPr>
          <p:nvPr/>
        </p:nvSpPr>
        <p:spPr bwMode="auto">
          <a:xfrm>
            <a:off x="6286500" y="23431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1" name="AutoShape 157">
            <a:extLst>
              <a:ext uri="{FF2B5EF4-FFF2-40B4-BE49-F238E27FC236}">
                <a16:creationId xmlns:a16="http://schemas.microsoft.com/office/drawing/2014/main" id="{A8A98415-1B23-D2D6-9C83-395352064140}"/>
              </a:ext>
            </a:extLst>
          </p:cNvPr>
          <p:cNvSpPr>
            <a:spLocks noChangeArrowheads="1"/>
          </p:cNvSpPr>
          <p:nvPr/>
        </p:nvSpPr>
        <p:spPr bwMode="auto">
          <a:xfrm>
            <a:off x="6819900" y="20240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2" name="AutoShape 158">
            <a:extLst>
              <a:ext uri="{FF2B5EF4-FFF2-40B4-BE49-F238E27FC236}">
                <a16:creationId xmlns:a16="http://schemas.microsoft.com/office/drawing/2014/main" id="{FDD26DDE-102A-65CF-4963-8A8C4C5290CF}"/>
              </a:ext>
            </a:extLst>
          </p:cNvPr>
          <p:cNvSpPr>
            <a:spLocks noChangeArrowheads="1"/>
          </p:cNvSpPr>
          <p:nvPr/>
        </p:nvSpPr>
        <p:spPr bwMode="auto">
          <a:xfrm>
            <a:off x="6819900" y="26003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3" name="AutoShape 159">
            <a:extLst>
              <a:ext uri="{FF2B5EF4-FFF2-40B4-BE49-F238E27FC236}">
                <a16:creationId xmlns:a16="http://schemas.microsoft.com/office/drawing/2014/main" id="{AC110409-1B86-59EB-4C60-100EB42C41F4}"/>
              </a:ext>
            </a:extLst>
          </p:cNvPr>
          <p:cNvSpPr>
            <a:spLocks noChangeArrowheads="1"/>
          </p:cNvSpPr>
          <p:nvPr/>
        </p:nvSpPr>
        <p:spPr bwMode="auto">
          <a:xfrm>
            <a:off x="6819900" y="32575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4" name="AutoShape 160">
            <a:extLst>
              <a:ext uri="{FF2B5EF4-FFF2-40B4-BE49-F238E27FC236}">
                <a16:creationId xmlns:a16="http://schemas.microsoft.com/office/drawing/2014/main" id="{8CFEE843-2A61-72D0-959E-56DCD0AAA355}"/>
              </a:ext>
            </a:extLst>
          </p:cNvPr>
          <p:cNvSpPr>
            <a:spLocks noChangeArrowheads="1"/>
          </p:cNvSpPr>
          <p:nvPr/>
        </p:nvSpPr>
        <p:spPr bwMode="auto">
          <a:xfrm>
            <a:off x="7324725" y="29241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5" name="AutoShape 161">
            <a:extLst>
              <a:ext uri="{FF2B5EF4-FFF2-40B4-BE49-F238E27FC236}">
                <a16:creationId xmlns:a16="http://schemas.microsoft.com/office/drawing/2014/main" id="{14388C5E-3728-EBAE-67CB-84EE9D6DF323}"/>
              </a:ext>
            </a:extLst>
          </p:cNvPr>
          <p:cNvSpPr>
            <a:spLocks noChangeArrowheads="1"/>
          </p:cNvSpPr>
          <p:nvPr/>
        </p:nvSpPr>
        <p:spPr bwMode="auto">
          <a:xfrm>
            <a:off x="7353300" y="22955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6" name="AutoShape 162">
            <a:extLst>
              <a:ext uri="{FF2B5EF4-FFF2-40B4-BE49-F238E27FC236}">
                <a16:creationId xmlns:a16="http://schemas.microsoft.com/office/drawing/2014/main" id="{7BA9B0FF-2621-2DF9-362C-47D73DB70660}"/>
              </a:ext>
            </a:extLst>
          </p:cNvPr>
          <p:cNvSpPr>
            <a:spLocks noChangeArrowheads="1"/>
          </p:cNvSpPr>
          <p:nvPr/>
        </p:nvSpPr>
        <p:spPr bwMode="auto">
          <a:xfrm>
            <a:off x="4481513" y="1843088"/>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7" name="AutoShape 163">
            <a:extLst>
              <a:ext uri="{FF2B5EF4-FFF2-40B4-BE49-F238E27FC236}">
                <a16:creationId xmlns:a16="http://schemas.microsoft.com/office/drawing/2014/main" id="{BB52D697-8853-24AD-7362-F2BB928C3983}"/>
              </a:ext>
            </a:extLst>
          </p:cNvPr>
          <p:cNvSpPr>
            <a:spLocks noChangeArrowheads="1"/>
          </p:cNvSpPr>
          <p:nvPr/>
        </p:nvSpPr>
        <p:spPr bwMode="auto">
          <a:xfrm>
            <a:off x="4491038" y="2438400"/>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8" name="AutoShape 164">
            <a:extLst>
              <a:ext uri="{FF2B5EF4-FFF2-40B4-BE49-F238E27FC236}">
                <a16:creationId xmlns:a16="http://schemas.microsoft.com/office/drawing/2014/main" id="{09D3A477-512B-281B-3E4C-898959827DE5}"/>
              </a:ext>
            </a:extLst>
          </p:cNvPr>
          <p:cNvSpPr>
            <a:spLocks noChangeArrowheads="1"/>
          </p:cNvSpPr>
          <p:nvPr/>
        </p:nvSpPr>
        <p:spPr bwMode="auto">
          <a:xfrm>
            <a:off x="5000625" y="2757488"/>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59" name="AutoShape 165">
            <a:extLst>
              <a:ext uri="{FF2B5EF4-FFF2-40B4-BE49-F238E27FC236}">
                <a16:creationId xmlns:a16="http://schemas.microsoft.com/office/drawing/2014/main" id="{DC28ADE6-57E3-5E4D-7CBF-CB174A96EFCC}"/>
              </a:ext>
            </a:extLst>
          </p:cNvPr>
          <p:cNvSpPr>
            <a:spLocks noChangeArrowheads="1"/>
          </p:cNvSpPr>
          <p:nvPr/>
        </p:nvSpPr>
        <p:spPr bwMode="auto">
          <a:xfrm>
            <a:off x="5010150" y="2143125"/>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0" name="AutoShape 166">
            <a:extLst>
              <a:ext uri="{FF2B5EF4-FFF2-40B4-BE49-F238E27FC236}">
                <a16:creationId xmlns:a16="http://schemas.microsoft.com/office/drawing/2014/main" id="{7B717F8D-AA73-222E-B97E-44A781C480DB}"/>
              </a:ext>
            </a:extLst>
          </p:cNvPr>
          <p:cNvSpPr>
            <a:spLocks noChangeArrowheads="1"/>
          </p:cNvSpPr>
          <p:nvPr/>
        </p:nvSpPr>
        <p:spPr bwMode="auto">
          <a:xfrm>
            <a:off x="4995863" y="1533525"/>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1" name="AutoShape 167">
            <a:extLst>
              <a:ext uri="{FF2B5EF4-FFF2-40B4-BE49-F238E27FC236}">
                <a16:creationId xmlns:a16="http://schemas.microsoft.com/office/drawing/2014/main" id="{4680B01F-0E29-A0D5-7431-A14BCC7AFF04}"/>
              </a:ext>
            </a:extLst>
          </p:cNvPr>
          <p:cNvSpPr>
            <a:spLocks noChangeArrowheads="1"/>
          </p:cNvSpPr>
          <p:nvPr/>
        </p:nvSpPr>
        <p:spPr bwMode="auto">
          <a:xfrm>
            <a:off x="5514975" y="1833563"/>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2" name="AutoShape 168">
            <a:extLst>
              <a:ext uri="{FF2B5EF4-FFF2-40B4-BE49-F238E27FC236}">
                <a16:creationId xmlns:a16="http://schemas.microsoft.com/office/drawing/2014/main" id="{83AC7EFD-BD9E-0602-9A40-E65C2685DA67}"/>
              </a:ext>
            </a:extLst>
          </p:cNvPr>
          <p:cNvSpPr>
            <a:spLocks noChangeArrowheads="1"/>
          </p:cNvSpPr>
          <p:nvPr/>
        </p:nvSpPr>
        <p:spPr bwMode="auto">
          <a:xfrm>
            <a:off x="5510213" y="2443163"/>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3" name="AutoShape 169">
            <a:extLst>
              <a:ext uri="{FF2B5EF4-FFF2-40B4-BE49-F238E27FC236}">
                <a16:creationId xmlns:a16="http://schemas.microsoft.com/office/drawing/2014/main" id="{9C86C606-7D71-B1E1-8669-2F39F5542E92}"/>
              </a:ext>
            </a:extLst>
          </p:cNvPr>
          <p:cNvSpPr>
            <a:spLocks noChangeArrowheads="1"/>
          </p:cNvSpPr>
          <p:nvPr/>
        </p:nvSpPr>
        <p:spPr bwMode="auto">
          <a:xfrm>
            <a:off x="4776788" y="264318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4" name="AutoShape 170">
            <a:extLst>
              <a:ext uri="{FF2B5EF4-FFF2-40B4-BE49-F238E27FC236}">
                <a16:creationId xmlns:a16="http://schemas.microsoft.com/office/drawing/2014/main" id="{F201F88D-2144-8E86-2B24-AC654E977493}"/>
              </a:ext>
            </a:extLst>
          </p:cNvPr>
          <p:cNvSpPr>
            <a:spLocks noChangeArrowheads="1"/>
          </p:cNvSpPr>
          <p:nvPr/>
        </p:nvSpPr>
        <p:spPr bwMode="auto">
          <a:xfrm>
            <a:off x="4748213" y="20669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5" name="AutoShape 171">
            <a:extLst>
              <a:ext uri="{FF2B5EF4-FFF2-40B4-BE49-F238E27FC236}">
                <a16:creationId xmlns:a16="http://schemas.microsoft.com/office/drawing/2014/main" id="{489F374F-C20B-3B14-D3A9-AE0EE1661EFB}"/>
              </a:ext>
            </a:extLst>
          </p:cNvPr>
          <p:cNvSpPr>
            <a:spLocks noChangeArrowheads="1"/>
          </p:cNvSpPr>
          <p:nvPr/>
        </p:nvSpPr>
        <p:spPr bwMode="auto">
          <a:xfrm>
            <a:off x="5281613" y="174783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6" name="AutoShape 172">
            <a:extLst>
              <a:ext uri="{FF2B5EF4-FFF2-40B4-BE49-F238E27FC236}">
                <a16:creationId xmlns:a16="http://schemas.microsoft.com/office/drawing/2014/main" id="{BC88093D-A1E0-C328-D284-E64EA9D3E4AE}"/>
              </a:ext>
            </a:extLst>
          </p:cNvPr>
          <p:cNvSpPr>
            <a:spLocks noChangeArrowheads="1"/>
          </p:cNvSpPr>
          <p:nvPr/>
        </p:nvSpPr>
        <p:spPr bwMode="auto">
          <a:xfrm>
            <a:off x="5281613" y="23241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7" name="AutoShape 173">
            <a:extLst>
              <a:ext uri="{FF2B5EF4-FFF2-40B4-BE49-F238E27FC236}">
                <a16:creationId xmlns:a16="http://schemas.microsoft.com/office/drawing/2014/main" id="{FD90B864-D124-3C81-E90B-61AFE8AF4A15}"/>
              </a:ext>
            </a:extLst>
          </p:cNvPr>
          <p:cNvSpPr>
            <a:spLocks noChangeArrowheads="1"/>
          </p:cNvSpPr>
          <p:nvPr/>
        </p:nvSpPr>
        <p:spPr bwMode="auto">
          <a:xfrm>
            <a:off x="5281613" y="29813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8" name="AutoShape 174">
            <a:extLst>
              <a:ext uri="{FF2B5EF4-FFF2-40B4-BE49-F238E27FC236}">
                <a16:creationId xmlns:a16="http://schemas.microsoft.com/office/drawing/2014/main" id="{DEF098A1-F623-C90A-1F9B-1E68E0927B33}"/>
              </a:ext>
            </a:extLst>
          </p:cNvPr>
          <p:cNvSpPr>
            <a:spLocks noChangeArrowheads="1"/>
          </p:cNvSpPr>
          <p:nvPr/>
        </p:nvSpPr>
        <p:spPr bwMode="auto">
          <a:xfrm>
            <a:off x="5786438" y="26479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69" name="AutoShape 175">
            <a:extLst>
              <a:ext uri="{FF2B5EF4-FFF2-40B4-BE49-F238E27FC236}">
                <a16:creationId xmlns:a16="http://schemas.microsoft.com/office/drawing/2014/main" id="{09B4DC7D-D3A5-D306-0356-A2F7B686C6F0}"/>
              </a:ext>
            </a:extLst>
          </p:cNvPr>
          <p:cNvSpPr>
            <a:spLocks noChangeArrowheads="1"/>
          </p:cNvSpPr>
          <p:nvPr/>
        </p:nvSpPr>
        <p:spPr bwMode="auto">
          <a:xfrm>
            <a:off x="5815013" y="20193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0" name="AutoShape 176">
            <a:extLst>
              <a:ext uri="{FF2B5EF4-FFF2-40B4-BE49-F238E27FC236}">
                <a16:creationId xmlns:a16="http://schemas.microsoft.com/office/drawing/2014/main" id="{47345FB5-2CEC-8806-1E5A-B61C0EC99A20}"/>
              </a:ext>
            </a:extLst>
          </p:cNvPr>
          <p:cNvSpPr>
            <a:spLocks noChangeArrowheads="1"/>
          </p:cNvSpPr>
          <p:nvPr/>
        </p:nvSpPr>
        <p:spPr bwMode="auto">
          <a:xfrm>
            <a:off x="2443163" y="4257675"/>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1" name="AutoShape 177">
            <a:extLst>
              <a:ext uri="{FF2B5EF4-FFF2-40B4-BE49-F238E27FC236}">
                <a16:creationId xmlns:a16="http://schemas.microsoft.com/office/drawing/2014/main" id="{D889B630-7FAA-BDF3-2A4D-FC67BC0F31DB}"/>
              </a:ext>
            </a:extLst>
          </p:cNvPr>
          <p:cNvSpPr>
            <a:spLocks noChangeArrowheads="1"/>
          </p:cNvSpPr>
          <p:nvPr/>
        </p:nvSpPr>
        <p:spPr bwMode="auto">
          <a:xfrm>
            <a:off x="2452688" y="4852988"/>
            <a:ext cx="685800" cy="609600"/>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2" name="AutoShape 178">
            <a:extLst>
              <a:ext uri="{FF2B5EF4-FFF2-40B4-BE49-F238E27FC236}">
                <a16:creationId xmlns:a16="http://schemas.microsoft.com/office/drawing/2014/main" id="{49E67229-B11F-6B6D-376C-29F2437242D4}"/>
              </a:ext>
            </a:extLst>
          </p:cNvPr>
          <p:cNvSpPr>
            <a:spLocks noChangeArrowheads="1"/>
          </p:cNvSpPr>
          <p:nvPr/>
        </p:nvSpPr>
        <p:spPr bwMode="auto">
          <a:xfrm>
            <a:off x="2962275" y="5172075"/>
            <a:ext cx="685800" cy="609600"/>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3" name="AutoShape 179">
            <a:extLst>
              <a:ext uri="{FF2B5EF4-FFF2-40B4-BE49-F238E27FC236}">
                <a16:creationId xmlns:a16="http://schemas.microsoft.com/office/drawing/2014/main" id="{81A16B70-65CD-D337-9D77-836471A24358}"/>
              </a:ext>
            </a:extLst>
          </p:cNvPr>
          <p:cNvSpPr>
            <a:spLocks noChangeArrowheads="1"/>
          </p:cNvSpPr>
          <p:nvPr/>
        </p:nvSpPr>
        <p:spPr bwMode="auto">
          <a:xfrm>
            <a:off x="2971800" y="4557713"/>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4" name="AutoShape 180">
            <a:extLst>
              <a:ext uri="{FF2B5EF4-FFF2-40B4-BE49-F238E27FC236}">
                <a16:creationId xmlns:a16="http://schemas.microsoft.com/office/drawing/2014/main" id="{085E41A5-F321-B1A7-7C9B-C7DDA6C4AF8F}"/>
              </a:ext>
            </a:extLst>
          </p:cNvPr>
          <p:cNvSpPr>
            <a:spLocks noChangeArrowheads="1"/>
          </p:cNvSpPr>
          <p:nvPr/>
        </p:nvSpPr>
        <p:spPr bwMode="auto">
          <a:xfrm>
            <a:off x="2957513" y="3948113"/>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5" name="AutoShape 181">
            <a:extLst>
              <a:ext uri="{FF2B5EF4-FFF2-40B4-BE49-F238E27FC236}">
                <a16:creationId xmlns:a16="http://schemas.microsoft.com/office/drawing/2014/main" id="{5A26FE0E-48C5-C736-B8F6-0AAE3871CAD8}"/>
              </a:ext>
            </a:extLst>
          </p:cNvPr>
          <p:cNvSpPr>
            <a:spLocks noChangeArrowheads="1"/>
          </p:cNvSpPr>
          <p:nvPr/>
        </p:nvSpPr>
        <p:spPr bwMode="auto">
          <a:xfrm>
            <a:off x="3476625" y="4248150"/>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6" name="AutoShape 182">
            <a:extLst>
              <a:ext uri="{FF2B5EF4-FFF2-40B4-BE49-F238E27FC236}">
                <a16:creationId xmlns:a16="http://schemas.microsoft.com/office/drawing/2014/main" id="{002087A3-3C04-C90F-E2CC-719FDF69A02C}"/>
              </a:ext>
            </a:extLst>
          </p:cNvPr>
          <p:cNvSpPr>
            <a:spLocks noChangeArrowheads="1"/>
          </p:cNvSpPr>
          <p:nvPr/>
        </p:nvSpPr>
        <p:spPr bwMode="auto">
          <a:xfrm>
            <a:off x="3471863" y="4857750"/>
            <a:ext cx="685800" cy="609600"/>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7" name="AutoShape 183">
            <a:extLst>
              <a:ext uri="{FF2B5EF4-FFF2-40B4-BE49-F238E27FC236}">
                <a16:creationId xmlns:a16="http://schemas.microsoft.com/office/drawing/2014/main" id="{25729DEA-CA0E-B406-4CD2-546737D821DA}"/>
              </a:ext>
            </a:extLst>
          </p:cNvPr>
          <p:cNvSpPr>
            <a:spLocks noChangeArrowheads="1"/>
          </p:cNvSpPr>
          <p:nvPr/>
        </p:nvSpPr>
        <p:spPr bwMode="auto">
          <a:xfrm>
            <a:off x="2738438" y="50577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8" name="AutoShape 184">
            <a:extLst>
              <a:ext uri="{FF2B5EF4-FFF2-40B4-BE49-F238E27FC236}">
                <a16:creationId xmlns:a16="http://schemas.microsoft.com/office/drawing/2014/main" id="{8132A9CB-EF08-7494-372F-5D3CBD57D8A9}"/>
              </a:ext>
            </a:extLst>
          </p:cNvPr>
          <p:cNvSpPr>
            <a:spLocks noChangeArrowheads="1"/>
          </p:cNvSpPr>
          <p:nvPr/>
        </p:nvSpPr>
        <p:spPr bwMode="auto">
          <a:xfrm>
            <a:off x="2709863" y="44815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79" name="AutoShape 185">
            <a:extLst>
              <a:ext uri="{FF2B5EF4-FFF2-40B4-BE49-F238E27FC236}">
                <a16:creationId xmlns:a16="http://schemas.microsoft.com/office/drawing/2014/main" id="{733C2292-0999-9991-9599-06CC4BD20A1F}"/>
              </a:ext>
            </a:extLst>
          </p:cNvPr>
          <p:cNvSpPr>
            <a:spLocks noChangeArrowheads="1"/>
          </p:cNvSpPr>
          <p:nvPr/>
        </p:nvSpPr>
        <p:spPr bwMode="auto">
          <a:xfrm>
            <a:off x="3243263" y="41624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80" name="AutoShape 186">
            <a:extLst>
              <a:ext uri="{FF2B5EF4-FFF2-40B4-BE49-F238E27FC236}">
                <a16:creationId xmlns:a16="http://schemas.microsoft.com/office/drawing/2014/main" id="{190E8946-E48F-4831-EA2E-3448608AE81F}"/>
              </a:ext>
            </a:extLst>
          </p:cNvPr>
          <p:cNvSpPr>
            <a:spLocks noChangeArrowheads="1"/>
          </p:cNvSpPr>
          <p:nvPr/>
        </p:nvSpPr>
        <p:spPr bwMode="auto">
          <a:xfrm>
            <a:off x="3243263" y="473868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81" name="AutoShape 187">
            <a:extLst>
              <a:ext uri="{FF2B5EF4-FFF2-40B4-BE49-F238E27FC236}">
                <a16:creationId xmlns:a16="http://schemas.microsoft.com/office/drawing/2014/main" id="{4BE0269C-3808-6554-6043-275B586ADB39}"/>
              </a:ext>
            </a:extLst>
          </p:cNvPr>
          <p:cNvSpPr>
            <a:spLocks noChangeArrowheads="1"/>
          </p:cNvSpPr>
          <p:nvPr/>
        </p:nvSpPr>
        <p:spPr bwMode="auto">
          <a:xfrm>
            <a:off x="3243263" y="53959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82" name="AutoShape 188">
            <a:extLst>
              <a:ext uri="{FF2B5EF4-FFF2-40B4-BE49-F238E27FC236}">
                <a16:creationId xmlns:a16="http://schemas.microsoft.com/office/drawing/2014/main" id="{B773336B-4816-7CC9-237E-C13484C09E51}"/>
              </a:ext>
            </a:extLst>
          </p:cNvPr>
          <p:cNvSpPr>
            <a:spLocks noChangeArrowheads="1"/>
          </p:cNvSpPr>
          <p:nvPr/>
        </p:nvSpPr>
        <p:spPr bwMode="auto">
          <a:xfrm>
            <a:off x="3748088" y="506253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83" name="AutoShape 189">
            <a:extLst>
              <a:ext uri="{FF2B5EF4-FFF2-40B4-BE49-F238E27FC236}">
                <a16:creationId xmlns:a16="http://schemas.microsoft.com/office/drawing/2014/main" id="{536D51B3-C4B1-0E61-A455-7D777C5AA3ED}"/>
              </a:ext>
            </a:extLst>
          </p:cNvPr>
          <p:cNvSpPr>
            <a:spLocks noChangeArrowheads="1"/>
          </p:cNvSpPr>
          <p:nvPr/>
        </p:nvSpPr>
        <p:spPr bwMode="auto">
          <a:xfrm>
            <a:off x="3776663" y="443388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4384" name="AutoShape 218">
            <a:extLst>
              <a:ext uri="{FF2B5EF4-FFF2-40B4-BE49-F238E27FC236}">
                <a16:creationId xmlns:a16="http://schemas.microsoft.com/office/drawing/2014/main" id="{C3330082-DB3A-BB9F-B035-1C3ECBFD65E0}"/>
              </a:ext>
            </a:extLst>
          </p:cNvPr>
          <p:cNvSpPr>
            <a:spLocks noChangeArrowheads="1"/>
          </p:cNvSpPr>
          <p:nvPr/>
        </p:nvSpPr>
        <p:spPr bwMode="auto">
          <a:xfrm>
            <a:off x="3733800" y="38100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a:extLst>
              <a:ext uri="{FF2B5EF4-FFF2-40B4-BE49-F238E27FC236}">
                <a16:creationId xmlns:a16="http://schemas.microsoft.com/office/drawing/2014/main" id="{CE99E6AA-AFB6-E5AF-AFCF-446D7C1FB29E}"/>
              </a:ext>
            </a:extLst>
          </p:cNvPr>
          <p:cNvSpPr>
            <a:spLocks noGrp="1" noChangeArrowheads="1"/>
          </p:cNvSpPr>
          <p:nvPr>
            <p:ph type="body" idx="1"/>
          </p:nvPr>
        </p:nvSpPr>
        <p:spPr>
          <a:xfrm>
            <a:off x="685800" y="2438400"/>
            <a:ext cx="7772400" cy="5181600"/>
          </a:xfrm>
        </p:spPr>
        <p:txBody>
          <a:bodyPr/>
          <a:lstStyle/>
          <a:p>
            <a:pPr>
              <a:buFont typeface="Wingdings" panose="05000000000000000000" pitchFamily="2" charset="2"/>
              <a:buNone/>
            </a:pPr>
            <a:r>
              <a:rPr lang="en-US" altLang="en-US" sz="2000" dirty="0"/>
              <a:t>Frequency reuse only with a certain distance between the base stations</a:t>
            </a:r>
          </a:p>
          <a:p>
            <a:pPr>
              <a:buFont typeface="Wingdings" panose="05000000000000000000" pitchFamily="2" charset="2"/>
              <a:buNone/>
            </a:pPr>
            <a:r>
              <a:rPr lang="en-US" altLang="en-US" sz="2000" dirty="0"/>
              <a:t>Standard model using 7 frequencies:</a:t>
            </a:r>
          </a:p>
          <a:p>
            <a:pPr>
              <a:buFont typeface="Wingdings" panose="05000000000000000000" pitchFamily="2" charset="2"/>
              <a:buNone/>
            </a:pPr>
            <a:r>
              <a:rPr lang="en-US" altLang="en-US" sz="2000" b="1" dirty="0"/>
              <a:t>Fixed frequency assignment</a:t>
            </a:r>
            <a:r>
              <a:rPr lang="en-US" altLang="en-US" sz="2000" dirty="0"/>
              <a:t>:</a:t>
            </a:r>
          </a:p>
          <a:p>
            <a:pPr marL="819150" lvl="1"/>
            <a:r>
              <a:rPr lang="en-US" altLang="en-US" sz="2000" dirty="0"/>
              <a:t>certain frequencies are assigned to a certain cell</a:t>
            </a:r>
          </a:p>
          <a:p>
            <a:pPr marL="819150" lvl="1"/>
            <a:r>
              <a:rPr lang="en-US" altLang="en-US" sz="2000" dirty="0"/>
              <a:t>problem: different traffic load in different cells</a:t>
            </a:r>
          </a:p>
          <a:p>
            <a:pPr>
              <a:buFont typeface="Wingdings" panose="05000000000000000000" pitchFamily="2" charset="2"/>
              <a:buNone/>
            </a:pPr>
            <a:r>
              <a:rPr lang="en-US" altLang="en-US" sz="2000" b="1" dirty="0"/>
              <a:t>Dynamic frequency assignment</a:t>
            </a:r>
            <a:r>
              <a:rPr lang="en-US" altLang="en-US" sz="2000" dirty="0"/>
              <a:t>:</a:t>
            </a:r>
          </a:p>
          <a:p>
            <a:pPr marL="819150" lvl="1"/>
            <a:r>
              <a:rPr lang="en-US" altLang="en-US" sz="2000" dirty="0"/>
              <a:t>base station chooses frequencies depending on the frequencies already used in neighbor cells</a:t>
            </a:r>
          </a:p>
          <a:p>
            <a:pPr marL="819150" lvl="1"/>
            <a:r>
              <a:rPr lang="en-US" altLang="en-US" sz="2000" dirty="0"/>
              <a:t>more capacity in cells with more traffic</a:t>
            </a:r>
          </a:p>
          <a:p>
            <a:pPr marL="819150" lvl="1"/>
            <a:r>
              <a:rPr lang="en-US" altLang="en-US" sz="2000" dirty="0"/>
              <a:t>assignment can also be based on interference measurements</a:t>
            </a:r>
          </a:p>
        </p:txBody>
      </p:sp>
      <p:grpSp>
        <p:nvGrpSpPr>
          <p:cNvPr id="50180" name="Group 17">
            <a:extLst>
              <a:ext uri="{FF2B5EF4-FFF2-40B4-BE49-F238E27FC236}">
                <a16:creationId xmlns:a16="http://schemas.microsoft.com/office/drawing/2014/main" id="{FE404291-FD13-DC81-63C5-3A13BDA94C41}"/>
              </a:ext>
            </a:extLst>
          </p:cNvPr>
          <p:cNvGrpSpPr>
            <a:grpSpLocks/>
          </p:cNvGrpSpPr>
          <p:nvPr/>
        </p:nvGrpSpPr>
        <p:grpSpPr bwMode="auto">
          <a:xfrm>
            <a:off x="1752600" y="838200"/>
            <a:ext cx="1905000" cy="1447800"/>
            <a:chOff x="1596" y="1392"/>
            <a:chExt cx="960" cy="672"/>
          </a:xfrm>
        </p:grpSpPr>
        <p:sp>
          <p:nvSpPr>
            <p:cNvPr id="50181" name="AutoShape 5">
              <a:extLst>
                <a:ext uri="{FF2B5EF4-FFF2-40B4-BE49-F238E27FC236}">
                  <a16:creationId xmlns:a16="http://schemas.microsoft.com/office/drawing/2014/main" id="{1433E40C-9EFB-747D-A8A7-050A32CC54E2}"/>
                </a:ext>
              </a:extLst>
            </p:cNvPr>
            <p:cNvSpPr>
              <a:spLocks noChangeArrowheads="1"/>
            </p:cNvSpPr>
            <p:nvPr/>
          </p:nvSpPr>
          <p:spPr bwMode="auto">
            <a:xfrm>
              <a:off x="1596" y="1584"/>
              <a:ext cx="240" cy="192"/>
            </a:xfrm>
            <a:prstGeom prst="hexagon">
              <a:avLst>
                <a:gd name="adj" fmla="val 31250"/>
                <a:gd name="vf" fmla="val 115470"/>
              </a:avLst>
            </a:prstGeom>
            <a:solidFill>
              <a:srgbClr val="01FFB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4</a:t>
              </a:r>
              <a:endParaRPr lang="en-US" altLang="en-US" sz="1400"/>
            </a:p>
          </p:txBody>
        </p:sp>
        <p:sp>
          <p:nvSpPr>
            <p:cNvPr id="50182" name="AutoShape 6">
              <a:extLst>
                <a:ext uri="{FF2B5EF4-FFF2-40B4-BE49-F238E27FC236}">
                  <a16:creationId xmlns:a16="http://schemas.microsoft.com/office/drawing/2014/main" id="{9B45C4D3-8137-4B55-9676-3D276916BEEB}"/>
                </a:ext>
              </a:extLst>
            </p:cNvPr>
            <p:cNvSpPr>
              <a:spLocks noChangeArrowheads="1"/>
            </p:cNvSpPr>
            <p:nvPr/>
          </p:nvSpPr>
          <p:spPr bwMode="auto">
            <a:xfrm>
              <a:off x="1776" y="1488"/>
              <a:ext cx="240" cy="192"/>
            </a:xfrm>
            <a:prstGeom prst="hexagon">
              <a:avLst>
                <a:gd name="adj" fmla="val 31250"/>
                <a:gd name="vf" fmla="val 115470"/>
              </a:avLst>
            </a:prstGeom>
            <a:solidFill>
              <a:srgbClr val="E8004D"/>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5</a:t>
              </a:r>
              <a:endParaRPr lang="en-US" altLang="en-US" sz="1400"/>
            </a:p>
          </p:txBody>
        </p:sp>
        <p:sp>
          <p:nvSpPr>
            <p:cNvPr id="50183" name="AutoShape 7">
              <a:extLst>
                <a:ext uri="{FF2B5EF4-FFF2-40B4-BE49-F238E27FC236}">
                  <a16:creationId xmlns:a16="http://schemas.microsoft.com/office/drawing/2014/main" id="{EE8125C7-D0C6-7D17-0700-72F67D20B0C9}"/>
                </a:ext>
              </a:extLst>
            </p:cNvPr>
            <p:cNvSpPr>
              <a:spLocks noChangeArrowheads="1"/>
            </p:cNvSpPr>
            <p:nvPr/>
          </p:nvSpPr>
          <p:spPr bwMode="auto">
            <a:xfrm>
              <a:off x="1776" y="1680"/>
              <a:ext cx="240" cy="192"/>
            </a:xfrm>
            <a:prstGeom prst="hexagon">
              <a:avLst>
                <a:gd name="adj" fmla="val 31250"/>
                <a:gd name="vf" fmla="val 115470"/>
              </a:avLst>
            </a:prstGeom>
            <a:solidFill>
              <a:srgbClr val="DADAF6"/>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1</a:t>
              </a:r>
              <a:endParaRPr lang="en-US" altLang="en-US" sz="1400"/>
            </a:p>
          </p:txBody>
        </p:sp>
        <p:sp>
          <p:nvSpPr>
            <p:cNvPr id="50184" name="AutoShape 8">
              <a:extLst>
                <a:ext uri="{FF2B5EF4-FFF2-40B4-BE49-F238E27FC236}">
                  <a16:creationId xmlns:a16="http://schemas.microsoft.com/office/drawing/2014/main" id="{003793AE-395D-90D0-D67B-24F9D33D2211}"/>
                </a:ext>
              </a:extLst>
            </p:cNvPr>
            <p:cNvSpPr>
              <a:spLocks noChangeArrowheads="1"/>
            </p:cNvSpPr>
            <p:nvPr/>
          </p:nvSpPr>
          <p:spPr bwMode="auto">
            <a:xfrm>
              <a:off x="1596" y="1776"/>
              <a:ext cx="240" cy="192"/>
            </a:xfrm>
            <a:prstGeom prst="hexagon">
              <a:avLst>
                <a:gd name="adj" fmla="val 31250"/>
                <a:gd name="vf" fmla="val 115470"/>
              </a:avLst>
            </a:prstGeom>
            <a:solidFill>
              <a:srgbClr val="F4EE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3</a:t>
              </a:r>
              <a:endParaRPr lang="en-US" altLang="en-US" sz="1400"/>
            </a:p>
          </p:txBody>
        </p:sp>
        <p:sp>
          <p:nvSpPr>
            <p:cNvPr id="50185" name="AutoShape 9">
              <a:extLst>
                <a:ext uri="{FF2B5EF4-FFF2-40B4-BE49-F238E27FC236}">
                  <a16:creationId xmlns:a16="http://schemas.microsoft.com/office/drawing/2014/main" id="{70F67888-596D-2DA1-3D7E-D5958D36C8B8}"/>
                </a:ext>
              </a:extLst>
            </p:cNvPr>
            <p:cNvSpPr>
              <a:spLocks noChangeArrowheads="1"/>
            </p:cNvSpPr>
            <p:nvPr/>
          </p:nvSpPr>
          <p:spPr bwMode="auto">
            <a:xfrm>
              <a:off x="1776" y="1872"/>
              <a:ext cx="240" cy="192"/>
            </a:xfrm>
            <a:prstGeom prst="hexagon">
              <a:avLst>
                <a:gd name="adj" fmla="val 31250"/>
                <a:gd name="vf" fmla="val 115470"/>
              </a:avLst>
            </a:prstGeom>
            <a:solidFill>
              <a:srgbClr val="FF00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2</a:t>
              </a:r>
              <a:endParaRPr lang="en-US" altLang="en-US" sz="1400"/>
            </a:p>
          </p:txBody>
        </p:sp>
        <p:sp>
          <p:nvSpPr>
            <p:cNvPr id="50186" name="AutoShape 10">
              <a:extLst>
                <a:ext uri="{FF2B5EF4-FFF2-40B4-BE49-F238E27FC236}">
                  <a16:creationId xmlns:a16="http://schemas.microsoft.com/office/drawing/2014/main" id="{74BE78CC-B31B-799A-1A30-176ACB4F227C}"/>
                </a:ext>
              </a:extLst>
            </p:cNvPr>
            <p:cNvSpPr>
              <a:spLocks noChangeArrowheads="1"/>
            </p:cNvSpPr>
            <p:nvPr/>
          </p:nvSpPr>
          <p:spPr bwMode="auto">
            <a:xfrm>
              <a:off x="1956" y="1584"/>
              <a:ext cx="240" cy="192"/>
            </a:xfrm>
            <a:prstGeom prst="hexagon">
              <a:avLst>
                <a:gd name="adj" fmla="val 31250"/>
                <a:gd name="vf" fmla="val 11547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6</a:t>
              </a:r>
              <a:endParaRPr lang="en-US" altLang="en-US" sz="1400"/>
            </a:p>
          </p:txBody>
        </p:sp>
        <p:sp>
          <p:nvSpPr>
            <p:cNvPr id="50187" name="AutoShape 11">
              <a:extLst>
                <a:ext uri="{FF2B5EF4-FFF2-40B4-BE49-F238E27FC236}">
                  <a16:creationId xmlns:a16="http://schemas.microsoft.com/office/drawing/2014/main" id="{5032D059-5339-6288-B8BC-F369FA223390}"/>
                </a:ext>
              </a:extLst>
            </p:cNvPr>
            <p:cNvSpPr>
              <a:spLocks noChangeArrowheads="1"/>
            </p:cNvSpPr>
            <p:nvPr/>
          </p:nvSpPr>
          <p:spPr bwMode="auto">
            <a:xfrm>
              <a:off x="1956" y="1776"/>
              <a:ext cx="240" cy="192"/>
            </a:xfrm>
            <a:prstGeom prst="hexagon">
              <a:avLst>
                <a:gd name="adj" fmla="val 31250"/>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7</a:t>
              </a:r>
              <a:endParaRPr lang="en-US" altLang="en-US" sz="1400"/>
            </a:p>
          </p:txBody>
        </p:sp>
        <p:sp>
          <p:nvSpPr>
            <p:cNvPr id="50188" name="AutoShape 12">
              <a:extLst>
                <a:ext uri="{FF2B5EF4-FFF2-40B4-BE49-F238E27FC236}">
                  <a16:creationId xmlns:a16="http://schemas.microsoft.com/office/drawing/2014/main" id="{FC2C59B0-44AD-446A-A0A7-AF2DC4E3E37D}"/>
                </a:ext>
              </a:extLst>
            </p:cNvPr>
            <p:cNvSpPr>
              <a:spLocks noChangeArrowheads="1"/>
            </p:cNvSpPr>
            <p:nvPr/>
          </p:nvSpPr>
          <p:spPr bwMode="auto">
            <a:xfrm>
              <a:off x="1956" y="1392"/>
              <a:ext cx="240" cy="192"/>
            </a:xfrm>
            <a:prstGeom prst="hexagon">
              <a:avLst>
                <a:gd name="adj" fmla="val 31250"/>
                <a:gd name="vf" fmla="val 115470"/>
              </a:avLst>
            </a:prstGeom>
            <a:solidFill>
              <a:srgbClr val="F4EE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3</a:t>
              </a:r>
              <a:endParaRPr lang="en-US" altLang="en-US" sz="1400"/>
            </a:p>
          </p:txBody>
        </p:sp>
        <p:sp>
          <p:nvSpPr>
            <p:cNvPr id="50189" name="AutoShape 13">
              <a:extLst>
                <a:ext uri="{FF2B5EF4-FFF2-40B4-BE49-F238E27FC236}">
                  <a16:creationId xmlns:a16="http://schemas.microsoft.com/office/drawing/2014/main" id="{1A336C44-3581-CD89-E613-207EC480C7BC}"/>
                </a:ext>
              </a:extLst>
            </p:cNvPr>
            <p:cNvSpPr>
              <a:spLocks noChangeArrowheads="1"/>
            </p:cNvSpPr>
            <p:nvPr/>
          </p:nvSpPr>
          <p:spPr bwMode="auto">
            <a:xfrm>
              <a:off x="2136" y="1488"/>
              <a:ext cx="240" cy="192"/>
            </a:xfrm>
            <a:prstGeom prst="hexagon">
              <a:avLst>
                <a:gd name="adj" fmla="val 31250"/>
                <a:gd name="vf" fmla="val 115470"/>
              </a:avLst>
            </a:prstGeom>
            <a:solidFill>
              <a:srgbClr val="FF00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2</a:t>
              </a:r>
              <a:endParaRPr lang="en-US" altLang="en-US" sz="1400"/>
            </a:p>
          </p:txBody>
        </p:sp>
        <p:sp>
          <p:nvSpPr>
            <p:cNvPr id="50190" name="AutoShape 14">
              <a:extLst>
                <a:ext uri="{FF2B5EF4-FFF2-40B4-BE49-F238E27FC236}">
                  <a16:creationId xmlns:a16="http://schemas.microsoft.com/office/drawing/2014/main" id="{086BF306-0BFB-7F47-CDB5-68178486CD85}"/>
                </a:ext>
              </a:extLst>
            </p:cNvPr>
            <p:cNvSpPr>
              <a:spLocks noChangeArrowheads="1"/>
            </p:cNvSpPr>
            <p:nvPr/>
          </p:nvSpPr>
          <p:spPr bwMode="auto">
            <a:xfrm>
              <a:off x="2136" y="1680"/>
              <a:ext cx="240" cy="192"/>
            </a:xfrm>
            <a:prstGeom prst="hexagon">
              <a:avLst>
                <a:gd name="adj" fmla="val 31250"/>
                <a:gd name="vf" fmla="val 115470"/>
              </a:avLst>
            </a:prstGeom>
            <a:solidFill>
              <a:srgbClr val="01FFBC"/>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4</a:t>
              </a:r>
              <a:endParaRPr lang="en-US" altLang="en-US" sz="1400"/>
            </a:p>
          </p:txBody>
        </p:sp>
        <p:sp>
          <p:nvSpPr>
            <p:cNvPr id="50191" name="AutoShape 15">
              <a:extLst>
                <a:ext uri="{FF2B5EF4-FFF2-40B4-BE49-F238E27FC236}">
                  <a16:creationId xmlns:a16="http://schemas.microsoft.com/office/drawing/2014/main" id="{4DC7273F-EFC7-A89F-80BC-11795848809F}"/>
                </a:ext>
              </a:extLst>
            </p:cNvPr>
            <p:cNvSpPr>
              <a:spLocks noChangeArrowheads="1"/>
            </p:cNvSpPr>
            <p:nvPr/>
          </p:nvSpPr>
          <p:spPr bwMode="auto">
            <a:xfrm>
              <a:off x="2316" y="1584"/>
              <a:ext cx="240" cy="192"/>
            </a:xfrm>
            <a:prstGeom prst="hexagon">
              <a:avLst>
                <a:gd name="adj" fmla="val 31250"/>
                <a:gd name="vf" fmla="val 115470"/>
              </a:avLst>
            </a:prstGeom>
            <a:solidFill>
              <a:srgbClr val="E8004D"/>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5</a:t>
              </a:r>
              <a:endParaRPr lang="en-US" altLang="en-US" sz="1400"/>
            </a:p>
          </p:txBody>
        </p:sp>
        <p:sp>
          <p:nvSpPr>
            <p:cNvPr id="50192" name="AutoShape 16">
              <a:extLst>
                <a:ext uri="{FF2B5EF4-FFF2-40B4-BE49-F238E27FC236}">
                  <a16:creationId xmlns:a16="http://schemas.microsoft.com/office/drawing/2014/main" id="{8D72BC26-FA4B-AA8A-2131-559E36A689A3}"/>
                </a:ext>
              </a:extLst>
            </p:cNvPr>
            <p:cNvSpPr>
              <a:spLocks noChangeArrowheads="1"/>
            </p:cNvSpPr>
            <p:nvPr/>
          </p:nvSpPr>
          <p:spPr bwMode="auto">
            <a:xfrm>
              <a:off x="2316" y="1776"/>
              <a:ext cx="240" cy="192"/>
            </a:xfrm>
            <a:prstGeom prst="hexagon">
              <a:avLst>
                <a:gd name="adj" fmla="val 31250"/>
                <a:gd name="vf" fmla="val 115470"/>
              </a:avLst>
            </a:prstGeom>
            <a:solidFill>
              <a:srgbClr val="DADAF6"/>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algn="ctr" eaLnBrk="1" hangingPunct="1">
                <a:spcBef>
                  <a:spcPct val="0"/>
                </a:spcBef>
                <a:buClrTx/>
                <a:buSzTx/>
                <a:buFontTx/>
                <a:buNone/>
              </a:pPr>
              <a:r>
                <a:rPr lang="en-US" altLang="en-US" sz="1400"/>
                <a:t>f</a:t>
              </a:r>
              <a:r>
                <a:rPr lang="en-US" altLang="en-US" sz="1400" baseline="-25000"/>
                <a:t>1</a:t>
              </a:r>
              <a:endParaRPr lang="en-US" altLang="en-US" sz="1400"/>
            </a:p>
          </p:txBody>
        </p:sp>
      </p:grpSp>
      <p:sp>
        <p:nvSpPr>
          <p:cNvPr id="2" name="TextBox 1">
            <a:extLst>
              <a:ext uri="{FF2B5EF4-FFF2-40B4-BE49-F238E27FC236}">
                <a16:creationId xmlns:a16="http://schemas.microsoft.com/office/drawing/2014/main" id="{9CB5EF61-94EA-FA1F-B46A-F6D397298F32}"/>
              </a:ext>
            </a:extLst>
          </p:cNvPr>
          <p:cNvSpPr txBox="1"/>
          <p:nvPr/>
        </p:nvSpPr>
        <p:spPr>
          <a:xfrm>
            <a:off x="533400" y="37620"/>
            <a:ext cx="7239000" cy="830997"/>
          </a:xfrm>
          <a:prstGeom prst="rect">
            <a:avLst/>
          </a:prstGeom>
          <a:noFill/>
        </p:spPr>
        <p:txBody>
          <a:bodyPr wrap="square">
            <a:spAutoFit/>
          </a:bodyPr>
          <a:lstStyle/>
          <a:p>
            <a:r>
              <a:rPr lang="en-IN" sz="2400" b="0" i="0" dirty="0">
                <a:solidFill>
                  <a:srgbClr val="FF0000"/>
                </a:solidFill>
                <a:effectLst/>
                <a:latin typeface="FEF9981BC9E-Roman"/>
              </a:rPr>
              <a:t>Channel Assignment Strategies Distance to frequency reuse ratio</a:t>
            </a:r>
            <a:endParaRPr lang="en-IN" sz="2400" dirty="0">
              <a:solidFill>
                <a:srgbClr val="FF0000"/>
              </a:solidFill>
            </a:endParaRPr>
          </a:p>
        </p:txBody>
      </p:sp>
    </p:spTree>
    <p:extLst>
      <p:ext uri="{BB962C8B-B14F-4D97-AF65-F5344CB8AC3E}">
        <p14:creationId xmlns:p14="http://schemas.microsoft.com/office/powerpoint/2010/main" val="289360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B6EAACA6-EC7C-DA5B-F21E-98A0733318D3}"/>
              </a:ext>
            </a:extLst>
          </p:cNvPr>
          <p:cNvSpPr>
            <a:spLocks noGrp="1" noChangeArrowheads="1"/>
          </p:cNvSpPr>
          <p:nvPr>
            <p:ph type="body" idx="1"/>
          </p:nvPr>
        </p:nvSpPr>
        <p:spPr>
          <a:xfrm>
            <a:off x="457200" y="0"/>
            <a:ext cx="8153400" cy="5105400"/>
          </a:xfrm>
        </p:spPr>
        <p:txBody>
          <a:bodyPr/>
          <a:lstStyle/>
          <a:p>
            <a:pPr>
              <a:buFont typeface="Wingdings" panose="05000000000000000000" pitchFamily="2" charset="2"/>
              <a:buNone/>
            </a:pPr>
            <a:r>
              <a:rPr lang="en-US" altLang="en-US" sz="2400"/>
              <a:t>1928 	many TV broadcast trials (across Atlantic, color TV, TV news)</a:t>
            </a:r>
          </a:p>
          <a:p>
            <a:pPr>
              <a:buFont typeface="Wingdings" panose="05000000000000000000" pitchFamily="2" charset="2"/>
              <a:buNone/>
            </a:pPr>
            <a:r>
              <a:rPr lang="en-US" altLang="en-US" sz="2400"/>
              <a:t>1933 	Frequency modulation (E. H. Armstrong)</a:t>
            </a:r>
          </a:p>
          <a:p>
            <a:pPr>
              <a:buFont typeface="Wingdings" panose="05000000000000000000" pitchFamily="2" charset="2"/>
              <a:buNone/>
            </a:pPr>
            <a:r>
              <a:rPr lang="en-US" altLang="en-US" sz="2400"/>
              <a:t>1958	A-Netz in Germany</a:t>
            </a:r>
          </a:p>
          <a:p>
            <a:pPr lvl="1"/>
            <a:r>
              <a:rPr lang="en-US" altLang="en-US" sz="2400"/>
              <a:t>analog, 160MHz, connection setup only from the mobile station, no handover, 80% coverage, 1971 11000 customers</a:t>
            </a:r>
          </a:p>
          <a:p>
            <a:pPr>
              <a:buFont typeface="Wingdings" panose="05000000000000000000" pitchFamily="2" charset="2"/>
              <a:buNone/>
            </a:pPr>
            <a:r>
              <a:rPr lang="en-US" altLang="en-US" sz="2400"/>
              <a:t>1972	B-Netz in Germany</a:t>
            </a:r>
          </a:p>
          <a:p>
            <a:pPr lvl="1"/>
            <a:r>
              <a:rPr lang="en-US" altLang="en-US" sz="2400"/>
              <a:t>analog, 160MHz, connection setup from the fixed network too (but location of the mobile station has to be known)</a:t>
            </a:r>
          </a:p>
          <a:p>
            <a:pPr lvl="1"/>
            <a:r>
              <a:rPr lang="en-US" altLang="en-US" sz="2400"/>
              <a:t>available also in A, NL and LUX, 1979 13000 customer in D</a:t>
            </a:r>
          </a:p>
          <a:p>
            <a:pPr>
              <a:buFont typeface="Wingdings" panose="05000000000000000000" pitchFamily="2" charset="2"/>
              <a:buNone/>
            </a:pPr>
            <a:r>
              <a:rPr lang="en-US" altLang="en-US" sz="2400"/>
              <a:t>1979	NMT at 450MHz (Scandinavian countries)</a:t>
            </a:r>
          </a:p>
          <a:p>
            <a:pPr>
              <a:buFont typeface="Wingdings" panose="05000000000000000000" pitchFamily="2" charset="2"/>
              <a:buNone/>
            </a:pPr>
            <a:r>
              <a:rPr lang="en-US" altLang="en-US" sz="2400"/>
              <a:t>1982	Start of GSM-specification</a:t>
            </a:r>
          </a:p>
          <a:p>
            <a:pPr lvl="1"/>
            <a:r>
              <a:rPr lang="en-US" altLang="en-US" sz="2400"/>
              <a:t>goal: pan-European digital mobile phone system with roaming</a:t>
            </a:r>
          </a:p>
          <a:p>
            <a:pPr>
              <a:buFont typeface="Wingdings" panose="05000000000000000000" pitchFamily="2" charset="2"/>
              <a:buNone/>
            </a:pPr>
            <a:r>
              <a:rPr lang="en-US" altLang="en-US" sz="2400"/>
              <a:t>1983	Start of the American AMPS (Advanced Mobile Phone 		System, analog) </a:t>
            </a:r>
          </a:p>
          <a:p>
            <a:pPr>
              <a:buFont typeface="Wingdings" panose="05000000000000000000" pitchFamily="2" charset="2"/>
              <a:buNone/>
            </a:pPr>
            <a:r>
              <a:rPr lang="en-US" altLang="en-US" sz="2400"/>
              <a:t>1984	CT-1 standard (Europe) for cordless telephones</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02" name="Rectangle 3">
            <a:extLst>
              <a:ext uri="{FF2B5EF4-FFF2-40B4-BE49-F238E27FC236}">
                <a16:creationId xmlns:a16="http://schemas.microsoft.com/office/drawing/2014/main" id="{33EE793B-5CF0-8FCC-67E6-8DDD349F0D88}"/>
              </a:ext>
            </a:extLst>
          </p:cNvPr>
          <p:cNvSpPr>
            <a:spLocks noGrp="1" noChangeArrowheads="1"/>
          </p:cNvSpPr>
          <p:nvPr>
            <p:ph type="body" idx="1"/>
          </p:nvPr>
        </p:nvSpPr>
        <p:spPr>
          <a:xfrm>
            <a:off x="1371600" y="381000"/>
            <a:ext cx="2971800" cy="533400"/>
          </a:xfrm>
        </p:spPr>
        <p:txBody>
          <a:bodyPr/>
          <a:lstStyle/>
          <a:p>
            <a:pPr marL="533400" indent="-533400" algn="just" eaLnBrk="1" hangingPunct="1">
              <a:lnSpc>
                <a:spcPct val="125000"/>
              </a:lnSpc>
              <a:buFont typeface="Wingdings" panose="05000000000000000000" pitchFamily="2" charset="2"/>
              <a:buNone/>
            </a:pPr>
            <a:r>
              <a:rPr lang="en-US" altLang="en-US" sz="2400" b="1">
                <a:solidFill>
                  <a:srgbClr val="003399"/>
                </a:solidFill>
              </a:rPr>
              <a:t>Frequency reuse</a:t>
            </a:r>
            <a:endParaRPr lang="en-US" altLang="en-US" sz="2400" b="1"/>
          </a:p>
        </p:txBody>
      </p:sp>
      <p:sp>
        <p:nvSpPr>
          <p:cNvPr id="51203" name="Rectangle 5">
            <a:extLst>
              <a:ext uri="{FF2B5EF4-FFF2-40B4-BE49-F238E27FC236}">
                <a16:creationId xmlns:a16="http://schemas.microsoft.com/office/drawing/2014/main" id="{A4B780A4-6138-1DBC-93D0-C54265C554DD}"/>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nvGrpSpPr>
          <p:cNvPr id="2" name="Group 22">
            <a:extLst>
              <a:ext uri="{FF2B5EF4-FFF2-40B4-BE49-F238E27FC236}">
                <a16:creationId xmlns:a16="http://schemas.microsoft.com/office/drawing/2014/main" id="{A4BA2109-6E2C-5F81-1943-6B8810751CCB}"/>
              </a:ext>
            </a:extLst>
          </p:cNvPr>
          <p:cNvGrpSpPr>
            <a:grpSpLocks/>
          </p:cNvGrpSpPr>
          <p:nvPr/>
        </p:nvGrpSpPr>
        <p:grpSpPr bwMode="auto">
          <a:xfrm>
            <a:off x="1371600" y="990600"/>
            <a:ext cx="7135813" cy="2384425"/>
            <a:chOff x="864" y="1152"/>
            <a:chExt cx="4495" cy="1502"/>
          </a:xfrm>
        </p:grpSpPr>
        <p:graphicFrame>
          <p:nvGraphicFramePr>
            <p:cNvPr id="51208" name="Object 8">
              <a:extLst>
                <a:ext uri="{FF2B5EF4-FFF2-40B4-BE49-F238E27FC236}">
                  <a16:creationId xmlns:a16="http://schemas.microsoft.com/office/drawing/2014/main" id="{9FA50B3D-7D23-D8AD-A9FB-6F951E778557}"/>
                </a:ext>
              </a:extLst>
            </p:cNvPr>
            <p:cNvGraphicFramePr>
              <a:graphicFrameLocks noChangeAspect="1"/>
            </p:cNvGraphicFramePr>
            <p:nvPr/>
          </p:nvGraphicFramePr>
          <p:xfrm>
            <a:off x="864" y="1392"/>
            <a:ext cx="909" cy="930"/>
          </p:xfrm>
          <a:graphic>
            <a:graphicData uri="http://schemas.openxmlformats.org/presentationml/2006/ole">
              <mc:AlternateContent xmlns:mc="http://schemas.openxmlformats.org/markup-compatibility/2006">
                <mc:Choice xmlns:v="urn:schemas-microsoft-com:vml" Requires="v">
                  <p:oleObj name="VISIO" r:id="rId2" imgW="1444752" imgH="1476756" progId="Visio.Drawing.6">
                    <p:embed/>
                  </p:oleObj>
                </mc:Choice>
                <mc:Fallback>
                  <p:oleObj name="VISIO" r:id="rId2" imgW="1444752" imgH="1476756" progId="Visio.Drawing.6">
                    <p:embed/>
                    <p:pic>
                      <p:nvPicPr>
                        <p:cNvPr id="51208" name="Object 8">
                          <a:extLst>
                            <a:ext uri="{FF2B5EF4-FFF2-40B4-BE49-F238E27FC236}">
                              <a16:creationId xmlns:a16="http://schemas.microsoft.com/office/drawing/2014/main" id="{9FA50B3D-7D23-D8AD-A9FB-6F951E778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392"/>
                          <a:ext cx="909" cy="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09" name="Object 16">
              <a:extLst>
                <a:ext uri="{FF2B5EF4-FFF2-40B4-BE49-F238E27FC236}">
                  <a16:creationId xmlns:a16="http://schemas.microsoft.com/office/drawing/2014/main" id="{FD7D62B8-8F84-8D36-AD84-DC2EC4564D0A}"/>
                </a:ext>
              </a:extLst>
            </p:cNvPr>
            <p:cNvGraphicFramePr>
              <a:graphicFrameLocks noChangeAspect="1"/>
            </p:cNvGraphicFramePr>
            <p:nvPr/>
          </p:nvGraphicFramePr>
          <p:xfrm>
            <a:off x="1968" y="1344"/>
            <a:ext cx="1691" cy="1083"/>
          </p:xfrm>
          <a:graphic>
            <a:graphicData uri="http://schemas.openxmlformats.org/presentationml/2006/ole">
              <mc:AlternateContent xmlns:mc="http://schemas.openxmlformats.org/markup-compatibility/2006">
                <mc:Choice xmlns:v="urn:schemas-microsoft-com:vml" Requires="v">
                  <p:oleObj name="VISIO" r:id="rId4" imgW="2685288" imgH="1720596" progId="Visio.Drawing.6">
                    <p:embed/>
                  </p:oleObj>
                </mc:Choice>
                <mc:Fallback>
                  <p:oleObj name="VISIO" r:id="rId4" imgW="2685288" imgH="1720596" progId="Visio.Drawing.6">
                    <p:embed/>
                    <p:pic>
                      <p:nvPicPr>
                        <p:cNvPr id="51209" name="Object 16">
                          <a:extLst>
                            <a:ext uri="{FF2B5EF4-FFF2-40B4-BE49-F238E27FC236}">
                              <a16:creationId xmlns:a16="http://schemas.microsoft.com/office/drawing/2014/main" id="{FD7D62B8-8F84-8D36-AD84-DC2EC4564D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1344"/>
                          <a:ext cx="1691" cy="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10" name="Object 17">
              <a:extLst>
                <a:ext uri="{FF2B5EF4-FFF2-40B4-BE49-F238E27FC236}">
                  <a16:creationId xmlns:a16="http://schemas.microsoft.com/office/drawing/2014/main" id="{FA35ADE6-1697-3A45-E809-B4C19307CC5D}"/>
                </a:ext>
              </a:extLst>
            </p:cNvPr>
            <p:cNvGraphicFramePr>
              <a:graphicFrameLocks noChangeAspect="1"/>
            </p:cNvGraphicFramePr>
            <p:nvPr/>
          </p:nvGraphicFramePr>
          <p:xfrm>
            <a:off x="3792" y="1152"/>
            <a:ext cx="1567" cy="1502"/>
          </p:xfrm>
          <a:graphic>
            <a:graphicData uri="http://schemas.openxmlformats.org/presentationml/2006/ole">
              <mc:AlternateContent xmlns:mc="http://schemas.openxmlformats.org/markup-compatibility/2006">
                <mc:Choice xmlns:v="urn:schemas-microsoft-com:vml" Requires="v">
                  <p:oleObj name="VISIO" r:id="rId6" imgW="2488692" imgH="2385060" progId="Visio.Drawing.6">
                    <p:embed/>
                  </p:oleObj>
                </mc:Choice>
                <mc:Fallback>
                  <p:oleObj name="VISIO" r:id="rId6" imgW="2488692" imgH="2385060" progId="Visio.Drawing.6">
                    <p:embed/>
                    <p:pic>
                      <p:nvPicPr>
                        <p:cNvPr id="51210" name="Object 17">
                          <a:extLst>
                            <a:ext uri="{FF2B5EF4-FFF2-40B4-BE49-F238E27FC236}">
                              <a16:creationId xmlns:a16="http://schemas.microsoft.com/office/drawing/2014/main" id="{FA35ADE6-1697-3A45-E809-B4C19307CC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1152"/>
                          <a:ext cx="1567" cy="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23">
            <a:extLst>
              <a:ext uri="{FF2B5EF4-FFF2-40B4-BE49-F238E27FC236}">
                <a16:creationId xmlns:a16="http://schemas.microsoft.com/office/drawing/2014/main" id="{407F49CF-54C3-DF53-F8E0-876AC701C89E}"/>
              </a:ext>
            </a:extLst>
          </p:cNvPr>
          <p:cNvGrpSpPr>
            <a:grpSpLocks/>
          </p:cNvGrpSpPr>
          <p:nvPr/>
        </p:nvGrpSpPr>
        <p:grpSpPr bwMode="auto">
          <a:xfrm>
            <a:off x="1828800" y="3541713"/>
            <a:ext cx="6324600" cy="3392487"/>
            <a:chOff x="1152" y="2640"/>
            <a:chExt cx="3984" cy="2137"/>
          </a:xfrm>
        </p:grpSpPr>
        <p:graphicFrame>
          <p:nvGraphicFramePr>
            <p:cNvPr id="51206" name="Object 18">
              <a:extLst>
                <a:ext uri="{FF2B5EF4-FFF2-40B4-BE49-F238E27FC236}">
                  <a16:creationId xmlns:a16="http://schemas.microsoft.com/office/drawing/2014/main" id="{2E30EC4D-D268-6C0E-8B03-0555223B165E}"/>
                </a:ext>
              </a:extLst>
            </p:cNvPr>
            <p:cNvGraphicFramePr>
              <a:graphicFrameLocks noChangeAspect="1"/>
            </p:cNvGraphicFramePr>
            <p:nvPr/>
          </p:nvGraphicFramePr>
          <p:xfrm>
            <a:off x="2736" y="2640"/>
            <a:ext cx="778" cy="432"/>
          </p:xfrm>
          <a:graphic>
            <a:graphicData uri="http://schemas.openxmlformats.org/presentationml/2006/ole">
              <mc:AlternateContent xmlns:mc="http://schemas.openxmlformats.org/markup-compatibility/2006">
                <mc:Choice xmlns:v="urn:schemas-microsoft-com:vml" Requires="v">
                  <p:oleObj r:id="rId8" imgW="660113" imgH="393529" progId="Equation.3">
                    <p:embed/>
                  </p:oleObj>
                </mc:Choice>
                <mc:Fallback>
                  <p:oleObj r:id="rId8" imgW="660113" imgH="393529" progId="Equation.3">
                    <p:embed/>
                    <p:pic>
                      <p:nvPicPr>
                        <p:cNvPr id="51206" name="Object 18">
                          <a:extLst>
                            <a:ext uri="{FF2B5EF4-FFF2-40B4-BE49-F238E27FC236}">
                              <a16:creationId xmlns:a16="http://schemas.microsoft.com/office/drawing/2014/main" id="{2E30EC4D-D268-6C0E-8B03-0555223B16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 y="2640"/>
                          <a:ext cx="77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207" name="Rectangle 20">
              <a:extLst>
                <a:ext uri="{FF2B5EF4-FFF2-40B4-BE49-F238E27FC236}">
                  <a16:creationId xmlns:a16="http://schemas.microsoft.com/office/drawing/2014/main" id="{D447282E-BB0B-7C97-76DB-D6A039E8B238}"/>
                </a:ext>
              </a:extLst>
            </p:cNvPr>
            <p:cNvSpPr>
              <a:spLocks noChangeArrowheads="1"/>
            </p:cNvSpPr>
            <p:nvPr/>
          </p:nvSpPr>
          <p:spPr bwMode="auto">
            <a:xfrm>
              <a:off x="1152" y="3168"/>
              <a:ext cx="3984" cy="1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2000" b="1" i="1">
                  <a:cs typeface="Times New Roman" panose="02020603050405020304" pitchFamily="18" charset="0"/>
                </a:rPr>
                <a:t>D</a:t>
              </a:r>
              <a:r>
                <a:rPr lang="en-US" altLang="en-US" sz="2000" b="1">
                  <a:cs typeface="Times New Roman" panose="02020603050405020304" pitchFamily="18" charset="0"/>
                </a:rPr>
                <a:t> = distance between cells using the same frequency</a:t>
              </a:r>
            </a:p>
            <a:p>
              <a:pPr eaLnBrk="1" hangingPunct="1">
                <a:spcBef>
                  <a:spcPct val="0"/>
                </a:spcBef>
                <a:buClrTx/>
                <a:buSzTx/>
                <a:buFontTx/>
                <a:buNone/>
              </a:pPr>
              <a:r>
                <a:rPr lang="en-US" altLang="en-US" sz="2000" b="1" i="1">
                  <a:cs typeface="Times New Roman" panose="02020603050405020304" pitchFamily="18" charset="0"/>
                </a:rPr>
                <a:t>R</a:t>
              </a:r>
              <a:r>
                <a:rPr lang="en-US" altLang="en-US" sz="2000" b="1">
                  <a:cs typeface="Times New Roman" panose="02020603050405020304" pitchFamily="18" charset="0"/>
                </a:rPr>
                <a:t> = cell radius</a:t>
              </a:r>
            </a:p>
            <a:p>
              <a:pPr eaLnBrk="1" hangingPunct="1">
                <a:spcBef>
                  <a:spcPct val="0"/>
                </a:spcBef>
                <a:buClrTx/>
                <a:buSzTx/>
                <a:buFontTx/>
                <a:buNone/>
              </a:pPr>
              <a:r>
                <a:rPr lang="en-US" altLang="en-US" sz="2000" b="1" i="1">
                  <a:cs typeface="Times New Roman" panose="02020603050405020304" pitchFamily="18" charset="0"/>
                </a:rPr>
                <a:t>N</a:t>
              </a:r>
              <a:r>
                <a:rPr lang="en-US" altLang="en-US" sz="2000" b="1">
                  <a:cs typeface="Times New Roman" panose="02020603050405020304" pitchFamily="18" charset="0"/>
                </a:rPr>
                <a:t> = reuse pattern (the cluster size, which is 7).</a:t>
              </a:r>
            </a:p>
            <a:p>
              <a:pPr eaLnBrk="1" hangingPunct="1">
                <a:spcBef>
                  <a:spcPct val="0"/>
                </a:spcBef>
                <a:buClrTx/>
                <a:buSzTx/>
                <a:buFontTx/>
                <a:buNone/>
              </a:pPr>
              <a:endParaRPr lang="en-US" altLang="en-US" sz="2000" b="1">
                <a:cs typeface="Times New Roman" panose="02020603050405020304" pitchFamily="18" charset="0"/>
              </a:endParaRPr>
            </a:p>
            <a:p>
              <a:pPr eaLnBrk="1" hangingPunct="1">
                <a:spcBef>
                  <a:spcPct val="0"/>
                </a:spcBef>
                <a:buClrTx/>
                <a:buSzTx/>
                <a:buFontTx/>
                <a:buNone/>
              </a:pPr>
              <a:r>
                <a:rPr lang="en-US" altLang="en-US" sz="2000" b="1">
                  <a:cs typeface="Times New Roman" panose="02020603050405020304" pitchFamily="18" charset="0"/>
                </a:rPr>
                <a:t>Thus, for a 7-cell group with cell radius R = 3 miles, the frequency reuse distance D is 13.74 miles.  </a:t>
              </a:r>
            </a:p>
          </p:txBody>
        </p:sp>
      </p:grpSp>
    </p:spTree>
    <p:extLst>
      <p:ext uri="{BB962C8B-B14F-4D97-AF65-F5344CB8AC3E}">
        <p14:creationId xmlns:p14="http://schemas.microsoft.com/office/powerpoint/2010/main" val="6022285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CBB73489-36B9-A22D-ADF0-705E5CE05219}"/>
              </a:ext>
            </a:extLst>
          </p:cNvPr>
          <p:cNvSpPr>
            <a:spLocks noGrp="1" noChangeArrowheads="1"/>
          </p:cNvSpPr>
          <p:nvPr>
            <p:ph type="title"/>
          </p:nvPr>
        </p:nvSpPr>
        <p:spPr/>
        <p:txBody>
          <a:bodyPr/>
          <a:lstStyle/>
          <a:p>
            <a:pPr eaLnBrk="1" hangingPunct="1"/>
            <a:r>
              <a:rPr lang="en-US" altLang="zh-CN">
                <a:ea typeface="SimSun" panose="02010600030101010101" pitchFamily="2" charset="-122"/>
              </a:rPr>
              <a:t>Design Tradeoff</a:t>
            </a:r>
          </a:p>
        </p:txBody>
      </p:sp>
      <p:sp>
        <p:nvSpPr>
          <p:cNvPr id="62467" name="Rectangle 3">
            <a:extLst>
              <a:ext uri="{FF2B5EF4-FFF2-40B4-BE49-F238E27FC236}">
                <a16:creationId xmlns:a16="http://schemas.microsoft.com/office/drawing/2014/main" id="{3318199A-75D8-A209-FD13-6FE592292DAB}"/>
              </a:ext>
            </a:extLst>
          </p:cNvPr>
          <p:cNvSpPr>
            <a:spLocks noGrp="1" noChangeArrowheads="1"/>
          </p:cNvSpPr>
          <p:nvPr>
            <p:ph type="body" idx="1"/>
          </p:nvPr>
        </p:nvSpPr>
        <p:spPr/>
        <p:txBody>
          <a:bodyPr/>
          <a:lstStyle/>
          <a:p>
            <a:pPr eaLnBrk="1" hangingPunct="1">
              <a:lnSpc>
                <a:spcPct val="90000"/>
              </a:lnSpc>
            </a:pPr>
            <a:r>
              <a:rPr lang="en-US" altLang="zh-CN">
                <a:ea typeface="SimSun" panose="02010600030101010101" pitchFamily="2" charset="-122"/>
              </a:rPr>
              <a:t>Smaller cell means higher capacity (frequency reused more)</a:t>
            </a:r>
          </a:p>
          <a:p>
            <a:pPr eaLnBrk="1" hangingPunct="1">
              <a:lnSpc>
                <a:spcPct val="90000"/>
              </a:lnSpc>
            </a:pPr>
            <a:r>
              <a:rPr lang="en-US" altLang="zh-CN">
                <a:ea typeface="SimSun" panose="02010600030101010101" pitchFamily="2" charset="-122"/>
              </a:rPr>
              <a:t>However, smaller cell also results in higher handoff probability, which also means higher overhead </a:t>
            </a:r>
          </a:p>
          <a:p>
            <a:pPr eaLnBrk="1" hangingPunct="1">
              <a:lnSpc>
                <a:spcPct val="90000"/>
              </a:lnSpc>
            </a:pPr>
            <a:r>
              <a:rPr lang="en-US" altLang="zh-CN">
                <a:ea typeface="SimSun" panose="02010600030101010101" pitchFamily="2" charset="-122"/>
              </a:rPr>
              <a:t>Moreover, cell splitting should not introduce too much interference to users in other cells</a:t>
            </a:r>
          </a:p>
        </p:txBody>
      </p:sp>
    </p:spTree>
    <p:extLst>
      <p:ext uri="{BB962C8B-B14F-4D97-AF65-F5344CB8AC3E}">
        <p14:creationId xmlns:p14="http://schemas.microsoft.com/office/powerpoint/2010/main" val="21399257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982F84B9-747F-DBF3-69D7-88131F8A6054}"/>
              </a:ext>
            </a:extLst>
          </p:cNvPr>
          <p:cNvSpPr>
            <a:spLocks noGrp="1" noChangeArrowheads="1"/>
          </p:cNvSpPr>
          <p:nvPr>
            <p:ph type="title"/>
          </p:nvPr>
        </p:nvSpPr>
        <p:spPr/>
        <p:txBody>
          <a:bodyPr/>
          <a:lstStyle/>
          <a:p>
            <a:pPr eaLnBrk="1" hangingPunct="1"/>
            <a:r>
              <a:rPr lang="en-US" altLang="zh-CN" sz="4000">
                <a:ea typeface="SimSun" panose="02010600030101010101" pitchFamily="2" charset="-122"/>
              </a:rPr>
              <a:t>Cellular Coverage Representation</a:t>
            </a:r>
            <a:endParaRPr lang="zh-CN" altLang="en-US" sz="4000">
              <a:ea typeface="SimSun" panose="02010600030101010101" pitchFamily="2" charset="-122"/>
            </a:endParaRPr>
          </a:p>
        </p:txBody>
      </p:sp>
      <p:pic>
        <p:nvPicPr>
          <p:cNvPr id="67587" name="Picture 4">
            <a:extLst>
              <a:ext uri="{FF2B5EF4-FFF2-40B4-BE49-F238E27FC236}">
                <a16:creationId xmlns:a16="http://schemas.microsoft.com/office/drawing/2014/main" id="{2C74E81B-3309-5528-B38A-9D6E556A180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1600200"/>
            <a:ext cx="8153400" cy="4979988"/>
          </a:xfrm>
          <a:noFill/>
        </p:spPr>
      </p:pic>
    </p:spTree>
    <p:extLst>
      <p:ext uri="{BB962C8B-B14F-4D97-AF65-F5344CB8AC3E}">
        <p14:creationId xmlns:p14="http://schemas.microsoft.com/office/powerpoint/2010/main" val="6461788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a:extLst>
              <a:ext uri="{FF2B5EF4-FFF2-40B4-BE49-F238E27FC236}">
                <a16:creationId xmlns:a16="http://schemas.microsoft.com/office/drawing/2014/main" id="{C9B5FCC0-2733-5047-61CF-894D232AC4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71500"/>
            <a:ext cx="7561263"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133862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719EB395-5B23-35D7-41A0-A041F8D1A752}"/>
              </a:ext>
            </a:extLst>
          </p:cNvPr>
          <p:cNvSpPr>
            <a:spLocks noGrp="1" noChangeArrowheads="1"/>
          </p:cNvSpPr>
          <p:nvPr>
            <p:ph type="title"/>
          </p:nvPr>
        </p:nvSpPr>
        <p:spPr>
          <a:xfrm>
            <a:off x="12192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69635" name="Rectangle 3">
            <a:extLst>
              <a:ext uri="{FF2B5EF4-FFF2-40B4-BE49-F238E27FC236}">
                <a16:creationId xmlns:a16="http://schemas.microsoft.com/office/drawing/2014/main" id="{1DD9834F-6400-7BB9-CD3F-4141975F9387}"/>
              </a:ext>
            </a:extLst>
          </p:cNvPr>
          <p:cNvSpPr>
            <a:spLocks noGrp="1" noChangeArrowheads="1"/>
          </p:cNvSpPr>
          <p:nvPr>
            <p:ph idx="1"/>
          </p:nvPr>
        </p:nvSpPr>
        <p:spPr>
          <a:xfrm>
            <a:off x="1371600" y="1524000"/>
            <a:ext cx="2971800" cy="533400"/>
          </a:xfrm>
        </p:spPr>
        <p:txBody>
          <a:bodyPr/>
          <a:lstStyle/>
          <a:p>
            <a:pPr marL="533400" indent="-533400" algn="just">
              <a:lnSpc>
                <a:spcPct val="125000"/>
              </a:lnSpc>
              <a:buFont typeface="Wingdings" panose="05000000000000000000" pitchFamily="2" charset="2"/>
              <a:buNone/>
            </a:pPr>
            <a:r>
              <a:rPr lang="en-US" altLang="en-US" sz="2000" b="1">
                <a:solidFill>
                  <a:srgbClr val="003399"/>
                </a:solidFill>
              </a:rPr>
              <a:t>Frequency reuse</a:t>
            </a:r>
            <a:endParaRPr lang="en-US" altLang="en-US" sz="2400" b="1"/>
          </a:p>
        </p:txBody>
      </p:sp>
      <p:sp>
        <p:nvSpPr>
          <p:cNvPr id="69636" name="Rectangle 5">
            <a:extLst>
              <a:ext uri="{FF2B5EF4-FFF2-40B4-BE49-F238E27FC236}">
                <a16:creationId xmlns:a16="http://schemas.microsoft.com/office/drawing/2014/main" id="{A3DB1551-A2AE-BA6E-98CA-BDA5B866380F}"/>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grpSp>
        <p:nvGrpSpPr>
          <p:cNvPr id="2" name="Group 22">
            <a:extLst>
              <a:ext uri="{FF2B5EF4-FFF2-40B4-BE49-F238E27FC236}">
                <a16:creationId xmlns:a16="http://schemas.microsoft.com/office/drawing/2014/main" id="{C0233EA7-AE44-D837-7144-3BAA6FFBC737}"/>
              </a:ext>
            </a:extLst>
          </p:cNvPr>
          <p:cNvGrpSpPr>
            <a:grpSpLocks/>
          </p:cNvGrpSpPr>
          <p:nvPr/>
        </p:nvGrpSpPr>
        <p:grpSpPr bwMode="auto">
          <a:xfrm>
            <a:off x="1371600" y="1828800"/>
            <a:ext cx="7135813" cy="2384425"/>
            <a:chOff x="864" y="1152"/>
            <a:chExt cx="4495" cy="1502"/>
          </a:xfrm>
        </p:grpSpPr>
        <p:graphicFrame>
          <p:nvGraphicFramePr>
            <p:cNvPr id="69642" name="Object 8">
              <a:extLst>
                <a:ext uri="{FF2B5EF4-FFF2-40B4-BE49-F238E27FC236}">
                  <a16:creationId xmlns:a16="http://schemas.microsoft.com/office/drawing/2014/main" id="{7CD03642-F818-85DA-A33E-7679A6D4F7A0}"/>
                </a:ext>
              </a:extLst>
            </p:cNvPr>
            <p:cNvGraphicFramePr>
              <a:graphicFrameLocks noChangeAspect="1"/>
            </p:cNvGraphicFramePr>
            <p:nvPr/>
          </p:nvGraphicFramePr>
          <p:xfrm>
            <a:off x="864" y="1392"/>
            <a:ext cx="909" cy="930"/>
          </p:xfrm>
          <a:graphic>
            <a:graphicData uri="http://schemas.openxmlformats.org/presentationml/2006/ole">
              <mc:AlternateContent xmlns:mc="http://schemas.openxmlformats.org/markup-compatibility/2006">
                <mc:Choice xmlns:v="urn:schemas-microsoft-com:vml" Requires="v">
                  <p:oleObj name="VISIO" r:id="rId2" imgW="1444752" imgH="1476756" progId="Visio.Drawing.6">
                    <p:embed/>
                  </p:oleObj>
                </mc:Choice>
                <mc:Fallback>
                  <p:oleObj name="VISIO" r:id="rId2" imgW="1444752" imgH="1476756" progId="Visio.Drawing.6">
                    <p:embed/>
                    <p:pic>
                      <p:nvPicPr>
                        <p:cNvPr id="69642" name="Object 8">
                          <a:extLst>
                            <a:ext uri="{FF2B5EF4-FFF2-40B4-BE49-F238E27FC236}">
                              <a16:creationId xmlns:a16="http://schemas.microsoft.com/office/drawing/2014/main" id="{7CD03642-F818-85DA-A33E-7679A6D4F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392"/>
                          <a:ext cx="909" cy="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3" name="Object 16">
              <a:extLst>
                <a:ext uri="{FF2B5EF4-FFF2-40B4-BE49-F238E27FC236}">
                  <a16:creationId xmlns:a16="http://schemas.microsoft.com/office/drawing/2014/main" id="{E3A327F4-1B8B-C63D-6C7D-A3375CFE9B75}"/>
                </a:ext>
              </a:extLst>
            </p:cNvPr>
            <p:cNvGraphicFramePr>
              <a:graphicFrameLocks noChangeAspect="1"/>
            </p:cNvGraphicFramePr>
            <p:nvPr/>
          </p:nvGraphicFramePr>
          <p:xfrm>
            <a:off x="1968" y="1344"/>
            <a:ext cx="1691" cy="1083"/>
          </p:xfrm>
          <a:graphic>
            <a:graphicData uri="http://schemas.openxmlformats.org/presentationml/2006/ole">
              <mc:AlternateContent xmlns:mc="http://schemas.openxmlformats.org/markup-compatibility/2006">
                <mc:Choice xmlns:v="urn:schemas-microsoft-com:vml" Requires="v">
                  <p:oleObj name="VISIO" r:id="rId4" imgW="2685288" imgH="1720596" progId="Visio.Drawing.6">
                    <p:embed/>
                  </p:oleObj>
                </mc:Choice>
                <mc:Fallback>
                  <p:oleObj name="VISIO" r:id="rId4" imgW="2685288" imgH="1720596" progId="Visio.Drawing.6">
                    <p:embed/>
                    <p:pic>
                      <p:nvPicPr>
                        <p:cNvPr id="69643" name="Object 16">
                          <a:extLst>
                            <a:ext uri="{FF2B5EF4-FFF2-40B4-BE49-F238E27FC236}">
                              <a16:creationId xmlns:a16="http://schemas.microsoft.com/office/drawing/2014/main" id="{E3A327F4-1B8B-C63D-6C7D-A3375CFE9B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8" y="1344"/>
                          <a:ext cx="1691" cy="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44" name="Object 17">
              <a:extLst>
                <a:ext uri="{FF2B5EF4-FFF2-40B4-BE49-F238E27FC236}">
                  <a16:creationId xmlns:a16="http://schemas.microsoft.com/office/drawing/2014/main" id="{D5491AAD-B066-2E29-1D94-B03CD8F9861B}"/>
                </a:ext>
              </a:extLst>
            </p:cNvPr>
            <p:cNvGraphicFramePr>
              <a:graphicFrameLocks noChangeAspect="1"/>
            </p:cNvGraphicFramePr>
            <p:nvPr/>
          </p:nvGraphicFramePr>
          <p:xfrm>
            <a:off x="3792" y="1152"/>
            <a:ext cx="1567" cy="1502"/>
          </p:xfrm>
          <a:graphic>
            <a:graphicData uri="http://schemas.openxmlformats.org/presentationml/2006/ole">
              <mc:AlternateContent xmlns:mc="http://schemas.openxmlformats.org/markup-compatibility/2006">
                <mc:Choice xmlns:v="urn:schemas-microsoft-com:vml" Requires="v">
                  <p:oleObj name="VISIO" r:id="rId6" imgW="2488692" imgH="2385060" progId="Visio.Drawing.6">
                    <p:embed/>
                  </p:oleObj>
                </mc:Choice>
                <mc:Fallback>
                  <p:oleObj name="VISIO" r:id="rId6" imgW="2488692" imgH="2385060" progId="Visio.Drawing.6">
                    <p:embed/>
                    <p:pic>
                      <p:nvPicPr>
                        <p:cNvPr id="69644" name="Object 17">
                          <a:extLst>
                            <a:ext uri="{FF2B5EF4-FFF2-40B4-BE49-F238E27FC236}">
                              <a16:creationId xmlns:a16="http://schemas.microsoft.com/office/drawing/2014/main" id="{D5491AAD-B066-2E29-1D94-B03CD8F9861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1152"/>
                          <a:ext cx="1567" cy="1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23">
            <a:extLst>
              <a:ext uri="{FF2B5EF4-FFF2-40B4-BE49-F238E27FC236}">
                <a16:creationId xmlns:a16="http://schemas.microsoft.com/office/drawing/2014/main" id="{B8571128-01AE-FD85-5C31-49928B9E0AC2}"/>
              </a:ext>
            </a:extLst>
          </p:cNvPr>
          <p:cNvGrpSpPr>
            <a:grpSpLocks/>
          </p:cNvGrpSpPr>
          <p:nvPr/>
        </p:nvGrpSpPr>
        <p:grpSpPr bwMode="auto">
          <a:xfrm>
            <a:off x="1828800" y="4191000"/>
            <a:ext cx="6324600" cy="2206625"/>
            <a:chOff x="1152" y="2640"/>
            <a:chExt cx="3984" cy="1390"/>
          </a:xfrm>
        </p:grpSpPr>
        <p:graphicFrame>
          <p:nvGraphicFramePr>
            <p:cNvPr id="69640" name="Object 18">
              <a:extLst>
                <a:ext uri="{FF2B5EF4-FFF2-40B4-BE49-F238E27FC236}">
                  <a16:creationId xmlns:a16="http://schemas.microsoft.com/office/drawing/2014/main" id="{18DABE2F-5BC2-897D-92FC-9D47E60C52FB}"/>
                </a:ext>
              </a:extLst>
            </p:cNvPr>
            <p:cNvGraphicFramePr>
              <a:graphicFrameLocks noChangeAspect="1"/>
            </p:cNvGraphicFramePr>
            <p:nvPr/>
          </p:nvGraphicFramePr>
          <p:xfrm>
            <a:off x="2736" y="2640"/>
            <a:ext cx="778" cy="432"/>
          </p:xfrm>
          <a:graphic>
            <a:graphicData uri="http://schemas.openxmlformats.org/presentationml/2006/ole">
              <mc:AlternateContent xmlns:mc="http://schemas.openxmlformats.org/markup-compatibility/2006">
                <mc:Choice xmlns:v="urn:schemas-microsoft-com:vml" Requires="v">
                  <p:oleObj r:id="rId8" imgW="660113" imgH="393529" progId="Equation.3">
                    <p:embed/>
                  </p:oleObj>
                </mc:Choice>
                <mc:Fallback>
                  <p:oleObj r:id="rId8" imgW="660113" imgH="393529" progId="Equation.3">
                    <p:embed/>
                    <p:pic>
                      <p:nvPicPr>
                        <p:cNvPr id="69640" name="Object 18">
                          <a:extLst>
                            <a:ext uri="{FF2B5EF4-FFF2-40B4-BE49-F238E27FC236}">
                              <a16:creationId xmlns:a16="http://schemas.microsoft.com/office/drawing/2014/main" id="{18DABE2F-5BC2-897D-92FC-9D47E60C52F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36" y="2640"/>
                          <a:ext cx="778" cy="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1" name="Rectangle 20">
              <a:extLst>
                <a:ext uri="{FF2B5EF4-FFF2-40B4-BE49-F238E27FC236}">
                  <a16:creationId xmlns:a16="http://schemas.microsoft.com/office/drawing/2014/main" id="{93F78B03-E372-F7E3-CF08-FD3262D7CD92}"/>
                </a:ext>
              </a:extLst>
            </p:cNvPr>
            <p:cNvSpPr>
              <a:spLocks noChangeArrowheads="1"/>
            </p:cNvSpPr>
            <p:nvPr/>
          </p:nvSpPr>
          <p:spPr bwMode="auto">
            <a:xfrm>
              <a:off x="1152" y="3168"/>
              <a:ext cx="3984" cy="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b="1" i="1">
                  <a:latin typeface="Times New Roman" panose="02020603050405020304" pitchFamily="18" charset="0"/>
                  <a:cs typeface="Times New Roman" panose="02020603050405020304" pitchFamily="18" charset="0"/>
                </a:rPr>
                <a:t>D</a:t>
              </a:r>
              <a:r>
                <a:rPr lang="en-US" altLang="en-US" sz="1400" b="1">
                  <a:latin typeface="Times New Roman" panose="02020603050405020304" pitchFamily="18" charset="0"/>
                  <a:cs typeface="Times New Roman" panose="02020603050405020304" pitchFamily="18" charset="0"/>
                </a:rPr>
                <a:t> = distance between cells using the same frequency</a:t>
              </a:r>
            </a:p>
            <a:p>
              <a:pPr eaLnBrk="1" hangingPunct="1"/>
              <a:r>
                <a:rPr lang="en-US" altLang="en-US" sz="1400" b="1" i="1">
                  <a:latin typeface="Times New Roman" panose="02020603050405020304" pitchFamily="18" charset="0"/>
                  <a:cs typeface="Times New Roman" panose="02020603050405020304" pitchFamily="18" charset="0"/>
                </a:rPr>
                <a:t>R</a:t>
              </a:r>
              <a:r>
                <a:rPr lang="en-US" altLang="en-US" sz="1400" b="1">
                  <a:latin typeface="Times New Roman" panose="02020603050405020304" pitchFamily="18" charset="0"/>
                  <a:cs typeface="Times New Roman" panose="02020603050405020304" pitchFamily="18" charset="0"/>
                </a:rPr>
                <a:t> = cell radius</a:t>
              </a:r>
            </a:p>
            <a:p>
              <a:pPr eaLnBrk="1" hangingPunct="1"/>
              <a:r>
                <a:rPr lang="en-US" altLang="en-US" sz="1400" b="1" i="1">
                  <a:latin typeface="Times New Roman" panose="02020603050405020304" pitchFamily="18" charset="0"/>
                  <a:cs typeface="Times New Roman" panose="02020603050405020304" pitchFamily="18" charset="0"/>
                </a:rPr>
                <a:t>N</a:t>
              </a:r>
              <a:r>
                <a:rPr lang="en-US" altLang="en-US" sz="1400" b="1">
                  <a:latin typeface="Times New Roman" panose="02020603050405020304" pitchFamily="18" charset="0"/>
                  <a:cs typeface="Times New Roman" panose="02020603050405020304" pitchFamily="18" charset="0"/>
                </a:rPr>
                <a:t> = reuse pattern (the cluster size, which is 7).</a:t>
              </a:r>
            </a:p>
            <a:p>
              <a:pPr eaLnBrk="1" hangingPunct="1"/>
              <a:endParaRPr lang="en-US" altLang="en-US" sz="1400" b="1">
                <a:latin typeface="Times New Roman" panose="02020603050405020304" pitchFamily="18" charset="0"/>
                <a:cs typeface="Times New Roman" panose="02020603050405020304" pitchFamily="18" charset="0"/>
              </a:endParaRPr>
            </a:p>
            <a:p>
              <a:pPr eaLnBrk="1" hangingPunct="1"/>
              <a:r>
                <a:rPr lang="en-US" altLang="en-US" sz="1400" b="1">
                  <a:latin typeface="Times New Roman" panose="02020603050405020304" pitchFamily="18" charset="0"/>
                  <a:cs typeface="Times New Roman" panose="02020603050405020304" pitchFamily="18" charset="0"/>
                </a:rPr>
                <a:t>Thus, for a 7-cell group with cell radius R = 3 miles, the frequency reuse distance D is 13.74 miles.  </a:t>
              </a:r>
            </a:p>
          </p:txBody>
        </p:sp>
      </p:grpSp>
      <p:sp>
        <p:nvSpPr>
          <p:cNvPr id="69639" name="Line 24">
            <a:extLst>
              <a:ext uri="{FF2B5EF4-FFF2-40B4-BE49-F238E27FC236}">
                <a16:creationId xmlns:a16="http://schemas.microsoft.com/office/drawing/2014/main" id="{7995DD50-D840-2E64-FD39-3C9F174EE2A2}"/>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42702417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CE316A3-549E-D48D-458E-BDCB7C937E4E}"/>
              </a:ext>
            </a:extLst>
          </p:cNvPr>
          <p:cNvSpPr>
            <a:spLocks noGrp="1" noChangeArrowheads="1"/>
          </p:cNvSpPr>
          <p:nvPr>
            <p:ph type="title"/>
          </p:nvPr>
        </p:nvSpPr>
        <p:spPr>
          <a:xfrm>
            <a:off x="152400" y="762000"/>
            <a:ext cx="3098800" cy="4724400"/>
          </a:xfrm>
        </p:spPr>
        <p:txBody>
          <a:bodyPr/>
          <a:lstStyle/>
          <a:p>
            <a:r>
              <a:rPr kumimoji="1" lang="en-GB" altLang="en-US"/>
              <a:t>Frequency</a:t>
            </a:r>
            <a:br>
              <a:rPr kumimoji="1" lang="en-GB" altLang="en-US"/>
            </a:br>
            <a:r>
              <a:rPr kumimoji="1" lang="en-GB" altLang="en-US"/>
              <a:t>Reuse</a:t>
            </a:r>
            <a:br>
              <a:rPr kumimoji="1" lang="en-GB" altLang="en-US"/>
            </a:br>
            <a:r>
              <a:rPr kumimoji="1" lang="en-GB" altLang="en-US"/>
              <a:t>Patterns</a:t>
            </a:r>
          </a:p>
        </p:txBody>
      </p:sp>
      <p:pic>
        <p:nvPicPr>
          <p:cNvPr id="70659" name="Picture 4" descr="Frequency Reuse 1                                              002828C9  Mnementh                      BEAE7A2F:">
            <a:extLst>
              <a:ext uri="{FF2B5EF4-FFF2-40B4-BE49-F238E27FC236}">
                <a16:creationId xmlns:a16="http://schemas.microsoft.com/office/drawing/2014/main" id="{8F05D7ED-4020-1ACD-AEC8-3E422C2D23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633" t="7159" r="4633" b="14319"/>
          <a:stretch>
            <a:fillRect/>
          </a:stretch>
        </p:blipFill>
        <p:spPr bwMode="auto">
          <a:xfrm>
            <a:off x="3276600" y="304800"/>
            <a:ext cx="5640388" cy="631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61505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18DF249F-64B8-6112-262B-C93942FB851B}"/>
              </a:ext>
            </a:extLst>
          </p:cNvPr>
          <p:cNvSpPr>
            <a:spLocks noGrp="1" noChangeArrowheads="1"/>
          </p:cNvSpPr>
          <p:nvPr>
            <p:ph type="title"/>
          </p:nvPr>
        </p:nvSpPr>
        <p:spPr>
          <a:xfrm>
            <a:off x="685800" y="76200"/>
            <a:ext cx="7772400" cy="838200"/>
          </a:xfrm>
        </p:spPr>
        <p:txBody>
          <a:bodyPr/>
          <a:lstStyle/>
          <a:p>
            <a:r>
              <a:rPr lang="en-US" altLang="en-US" sz="3600">
                <a:solidFill>
                  <a:schemeClr val="tx1"/>
                </a:solidFill>
                <a:latin typeface="Times New Roman" panose="02020603050405020304" pitchFamily="18" charset="0"/>
              </a:rPr>
              <a:t>Cell Structure</a:t>
            </a:r>
          </a:p>
        </p:txBody>
      </p:sp>
      <p:sp>
        <p:nvSpPr>
          <p:cNvPr id="72707" name="Slide Number Placeholder 4">
            <a:extLst>
              <a:ext uri="{FF2B5EF4-FFF2-40B4-BE49-F238E27FC236}">
                <a16:creationId xmlns:a16="http://schemas.microsoft.com/office/drawing/2014/main" id="{1840AF1D-F60B-9028-8480-B0B2730F9B1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3E707BE-46EF-489F-B500-7993E4D494E9}" type="slidenum">
              <a:rPr lang="en-US" altLang="en-US" smtClean="0"/>
              <a:pPr/>
              <a:t>66</a:t>
            </a:fld>
            <a:endParaRPr lang="en-US" altLang="en-US"/>
          </a:p>
        </p:txBody>
      </p:sp>
      <p:sp>
        <p:nvSpPr>
          <p:cNvPr id="72708" name="Line 3">
            <a:extLst>
              <a:ext uri="{FF2B5EF4-FFF2-40B4-BE49-F238E27FC236}">
                <a16:creationId xmlns:a16="http://schemas.microsoft.com/office/drawing/2014/main" id="{83A10EB2-3208-A7EE-B988-E93299F45195}"/>
              </a:ext>
            </a:extLst>
          </p:cNvPr>
          <p:cNvSpPr>
            <a:spLocks noChangeShapeType="1"/>
          </p:cNvSpPr>
          <p:nvPr/>
        </p:nvSpPr>
        <p:spPr bwMode="auto">
          <a:xfrm>
            <a:off x="1919288" y="27130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09" name="Line 4">
            <a:extLst>
              <a:ext uri="{FF2B5EF4-FFF2-40B4-BE49-F238E27FC236}">
                <a16:creationId xmlns:a16="http://schemas.microsoft.com/office/drawing/2014/main" id="{21D4DC74-0680-81B4-EB92-55C163925962}"/>
              </a:ext>
            </a:extLst>
          </p:cNvPr>
          <p:cNvSpPr>
            <a:spLocks noChangeShapeType="1"/>
          </p:cNvSpPr>
          <p:nvPr/>
        </p:nvSpPr>
        <p:spPr bwMode="auto">
          <a:xfrm flipH="1">
            <a:off x="1554163" y="31702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0" name="Line 5">
            <a:extLst>
              <a:ext uri="{FF2B5EF4-FFF2-40B4-BE49-F238E27FC236}">
                <a16:creationId xmlns:a16="http://schemas.microsoft.com/office/drawing/2014/main" id="{A3083331-38A2-31E5-48D5-F811EAB6732B}"/>
              </a:ext>
            </a:extLst>
          </p:cNvPr>
          <p:cNvSpPr>
            <a:spLocks noChangeShapeType="1"/>
          </p:cNvSpPr>
          <p:nvPr/>
        </p:nvSpPr>
        <p:spPr bwMode="auto">
          <a:xfrm flipH="1" flipV="1">
            <a:off x="1919288" y="3170238"/>
            <a:ext cx="366712"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1" name="Line 6">
            <a:extLst>
              <a:ext uri="{FF2B5EF4-FFF2-40B4-BE49-F238E27FC236}">
                <a16:creationId xmlns:a16="http://schemas.microsoft.com/office/drawing/2014/main" id="{52073B3F-5310-BE56-7D7D-A51B7560A37F}"/>
              </a:ext>
            </a:extLst>
          </p:cNvPr>
          <p:cNvSpPr>
            <a:spLocks noChangeShapeType="1"/>
          </p:cNvSpPr>
          <p:nvPr/>
        </p:nvSpPr>
        <p:spPr bwMode="auto">
          <a:xfrm>
            <a:off x="2651125" y="27130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2" name="Line 7">
            <a:extLst>
              <a:ext uri="{FF2B5EF4-FFF2-40B4-BE49-F238E27FC236}">
                <a16:creationId xmlns:a16="http://schemas.microsoft.com/office/drawing/2014/main" id="{3EF11C81-2FB2-DB61-8896-90A407AA3AD2}"/>
              </a:ext>
            </a:extLst>
          </p:cNvPr>
          <p:cNvSpPr>
            <a:spLocks noChangeShapeType="1"/>
          </p:cNvSpPr>
          <p:nvPr/>
        </p:nvSpPr>
        <p:spPr bwMode="auto">
          <a:xfrm flipH="1">
            <a:off x="2286000" y="31702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3" name="Line 8">
            <a:extLst>
              <a:ext uri="{FF2B5EF4-FFF2-40B4-BE49-F238E27FC236}">
                <a16:creationId xmlns:a16="http://schemas.microsoft.com/office/drawing/2014/main" id="{8F2A6441-B125-3F4D-9095-FEF87A6BD1EF}"/>
              </a:ext>
            </a:extLst>
          </p:cNvPr>
          <p:cNvSpPr>
            <a:spLocks noChangeShapeType="1"/>
          </p:cNvSpPr>
          <p:nvPr/>
        </p:nvSpPr>
        <p:spPr bwMode="auto">
          <a:xfrm>
            <a:off x="457200" y="27130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4" name="Line 9">
            <a:extLst>
              <a:ext uri="{FF2B5EF4-FFF2-40B4-BE49-F238E27FC236}">
                <a16:creationId xmlns:a16="http://schemas.microsoft.com/office/drawing/2014/main" id="{84548C3F-49A8-AA5F-47C0-B58BDF83296B}"/>
              </a:ext>
            </a:extLst>
          </p:cNvPr>
          <p:cNvSpPr>
            <a:spLocks noChangeShapeType="1"/>
          </p:cNvSpPr>
          <p:nvPr/>
        </p:nvSpPr>
        <p:spPr bwMode="auto">
          <a:xfrm flipH="1" flipV="1">
            <a:off x="457200" y="31702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5" name="Line 10">
            <a:extLst>
              <a:ext uri="{FF2B5EF4-FFF2-40B4-BE49-F238E27FC236}">
                <a16:creationId xmlns:a16="http://schemas.microsoft.com/office/drawing/2014/main" id="{9EB3BFC8-B95A-FC0A-10F7-D59782EC6403}"/>
              </a:ext>
            </a:extLst>
          </p:cNvPr>
          <p:cNvSpPr>
            <a:spLocks noChangeShapeType="1"/>
          </p:cNvSpPr>
          <p:nvPr/>
        </p:nvSpPr>
        <p:spPr bwMode="auto">
          <a:xfrm>
            <a:off x="1189038" y="27130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6" name="Line 11">
            <a:extLst>
              <a:ext uri="{FF2B5EF4-FFF2-40B4-BE49-F238E27FC236}">
                <a16:creationId xmlns:a16="http://schemas.microsoft.com/office/drawing/2014/main" id="{DE3624C4-4CC4-85F1-4867-359451B73CDD}"/>
              </a:ext>
            </a:extLst>
          </p:cNvPr>
          <p:cNvSpPr>
            <a:spLocks noChangeShapeType="1"/>
          </p:cNvSpPr>
          <p:nvPr/>
        </p:nvSpPr>
        <p:spPr bwMode="auto">
          <a:xfrm flipH="1">
            <a:off x="822325" y="3170238"/>
            <a:ext cx="366713"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7" name="Line 12">
            <a:extLst>
              <a:ext uri="{FF2B5EF4-FFF2-40B4-BE49-F238E27FC236}">
                <a16:creationId xmlns:a16="http://schemas.microsoft.com/office/drawing/2014/main" id="{1A468230-918F-4AA5-DCA7-421476D9B120}"/>
              </a:ext>
            </a:extLst>
          </p:cNvPr>
          <p:cNvSpPr>
            <a:spLocks noChangeShapeType="1"/>
          </p:cNvSpPr>
          <p:nvPr/>
        </p:nvSpPr>
        <p:spPr bwMode="auto">
          <a:xfrm flipH="1" flipV="1">
            <a:off x="1189038" y="31702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8" name="Line 13">
            <a:extLst>
              <a:ext uri="{FF2B5EF4-FFF2-40B4-BE49-F238E27FC236}">
                <a16:creationId xmlns:a16="http://schemas.microsoft.com/office/drawing/2014/main" id="{5B6493A3-349C-FAF0-6D62-88786F5C953A}"/>
              </a:ext>
            </a:extLst>
          </p:cNvPr>
          <p:cNvSpPr>
            <a:spLocks noChangeShapeType="1"/>
          </p:cNvSpPr>
          <p:nvPr/>
        </p:nvSpPr>
        <p:spPr bwMode="auto">
          <a:xfrm flipH="1">
            <a:off x="1189038" y="24384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19" name="Line 14">
            <a:extLst>
              <a:ext uri="{FF2B5EF4-FFF2-40B4-BE49-F238E27FC236}">
                <a16:creationId xmlns:a16="http://schemas.microsoft.com/office/drawing/2014/main" id="{4625ECF6-2D07-9B3B-DDA8-F5FA51565FF4}"/>
              </a:ext>
            </a:extLst>
          </p:cNvPr>
          <p:cNvSpPr>
            <a:spLocks noChangeShapeType="1"/>
          </p:cNvSpPr>
          <p:nvPr/>
        </p:nvSpPr>
        <p:spPr bwMode="auto">
          <a:xfrm flipH="1" flipV="1">
            <a:off x="1554163" y="24384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20" name="Line 15">
            <a:extLst>
              <a:ext uri="{FF2B5EF4-FFF2-40B4-BE49-F238E27FC236}">
                <a16:creationId xmlns:a16="http://schemas.microsoft.com/office/drawing/2014/main" id="{74EEB763-6F92-F3F4-755F-32AABEF2CCA3}"/>
              </a:ext>
            </a:extLst>
          </p:cNvPr>
          <p:cNvSpPr>
            <a:spLocks noChangeShapeType="1"/>
          </p:cNvSpPr>
          <p:nvPr/>
        </p:nvSpPr>
        <p:spPr bwMode="auto">
          <a:xfrm flipH="1">
            <a:off x="1919288" y="2438400"/>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21" name="Line 16">
            <a:extLst>
              <a:ext uri="{FF2B5EF4-FFF2-40B4-BE49-F238E27FC236}">
                <a16:creationId xmlns:a16="http://schemas.microsoft.com/office/drawing/2014/main" id="{A2B46830-5697-5FAF-C74C-46FDB92F14FA}"/>
              </a:ext>
            </a:extLst>
          </p:cNvPr>
          <p:cNvSpPr>
            <a:spLocks noChangeShapeType="1"/>
          </p:cNvSpPr>
          <p:nvPr/>
        </p:nvSpPr>
        <p:spPr bwMode="auto">
          <a:xfrm flipH="1" flipV="1">
            <a:off x="2286000" y="24384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22" name="Line 17">
            <a:extLst>
              <a:ext uri="{FF2B5EF4-FFF2-40B4-BE49-F238E27FC236}">
                <a16:creationId xmlns:a16="http://schemas.microsoft.com/office/drawing/2014/main" id="{EA3589D0-42E8-5CCF-24DA-AD8544A99364}"/>
              </a:ext>
            </a:extLst>
          </p:cNvPr>
          <p:cNvSpPr>
            <a:spLocks noChangeShapeType="1"/>
          </p:cNvSpPr>
          <p:nvPr/>
        </p:nvSpPr>
        <p:spPr bwMode="auto">
          <a:xfrm flipH="1">
            <a:off x="457200" y="24384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23" name="Line 18">
            <a:extLst>
              <a:ext uri="{FF2B5EF4-FFF2-40B4-BE49-F238E27FC236}">
                <a16:creationId xmlns:a16="http://schemas.microsoft.com/office/drawing/2014/main" id="{F4C48677-3C2D-717D-6446-CBE2B8A5292F}"/>
              </a:ext>
            </a:extLst>
          </p:cNvPr>
          <p:cNvSpPr>
            <a:spLocks noChangeShapeType="1"/>
          </p:cNvSpPr>
          <p:nvPr/>
        </p:nvSpPr>
        <p:spPr bwMode="auto">
          <a:xfrm flipH="1" flipV="1">
            <a:off x="822325" y="2438400"/>
            <a:ext cx="366713"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24" name="Line 19">
            <a:extLst>
              <a:ext uri="{FF2B5EF4-FFF2-40B4-BE49-F238E27FC236}">
                <a16:creationId xmlns:a16="http://schemas.microsoft.com/office/drawing/2014/main" id="{EB5AF336-C8D5-6D07-2B63-7D5A1018BD5B}"/>
              </a:ext>
            </a:extLst>
          </p:cNvPr>
          <p:cNvSpPr>
            <a:spLocks noChangeShapeType="1"/>
          </p:cNvSpPr>
          <p:nvPr/>
        </p:nvSpPr>
        <p:spPr bwMode="auto">
          <a:xfrm flipH="1">
            <a:off x="2286000" y="31702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25" name="Text Box 20">
            <a:extLst>
              <a:ext uri="{FF2B5EF4-FFF2-40B4-BE49-F238E27FC236}">
                <a16:creationId xmlns:a16="http://schemas.microsoft.com/office/drawing/2014/main" id="{D41D6DFE-E20A-380D-B27B-77FE75109DF9}"/>
              </a:ext>
            </a:extLst>
          </p:cNvPr>
          <p:cNvSpPr txBox="1">
            <a:spLocks noChangeArrowheads="1"/>
          </p:cNvSpPr>
          <p:nvPr/>
        </p:nvSpPr>
        <p:spPr bwMode="auto">
          <a:xfrm>
            <a:off x="1371600" y="27289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2726" name="Text Box 21">
            <a:extLst>
              <a:ext uri="{FF2B5EF4-FFF2-40B4-BE49-F238E27FC236}">
                <a16:creationId xmlns:a16="http://schemas.microsoft.com/office/drawing/2014/main" id="{7FC0558B-5722-8E95-B969-612075E4FA21}"/>
              </a:ext>
            </a:extLst>
          </p:cNvPr>
          <p:cNvSpPr txBox="1">
            <a:spLocks noChangeArrowheads="1"/>
          </p:cNvSpPr>
          <p:nvPr/>
        </p:nvSpPr>
        <p:spPr bwMode="auto">
          <a:xfrm>
            <a:off x="2057400" y="27130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2727" name="Text Box 22">
            <a:extLst>
              <a:ext uri="{FF2B5EF4-FFF2-40B4-BE49-F238E27FC236}">
                <a16:creationId xmlns:a16="http://schemas.microsoft.com/office/drawing/2014/main" id="{983C7921-FE5F-C3D7-B5AA-0155CC6CC336}"/>
              </a:ext>
            </a:extLst>
          </p:cNvPr>
          <p:cNvSpPr txBox="1">
            <a:spLocks noChangeArrowheads="1"/>
          </p:cNvSpPr>
          <p:nvPr/>
        </p:nvSpPr>
        <p:spPr bwMode="auto">
          <a:xfrm>
            <a:off x="609600" y="27289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2728" name="Line 23">
            <a:extLst>
              <a:ext uri="{FF2B5EF4-FFF2-40B4-BE49-F238E27FC236}">
                <a16:creationId xmlns:a16="http://schemas.microsoft.com/office/drawing/2014/main" id="{92BB54E4-7A79-F5C0-0B09-EC78D62E47BB}"/>
              </a:ext>
            </a:extLst>
          </p:cNvPr>
          <p:cNvSpPr>
            <a:spLocks noChangeShapeType="1"/>
          </p:cNvSpPr>
          <p:nvPr/>
        </p:nvSpPr>
        <p:spPr bwMode="auto">
          <a:xfrm>
            <a:off x="3992563" y="30321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29" name="Line 24">
            <a:extLst>
              <a:ext uri="{FF2B5EF4-FFF2-40B4-BE49-F238E27FC236}">
                <a16:creationId xmlns:a16="http://schemas.microsoft.com/office/drawing/2014/main" id="{FB0E1060-D43D-C12B-1E8E-44F1BE611720}"/>
              </a:ext>
            </a:extLst>
          </p:cNvPr>
          <p:cNvSpPr>
            <a:spLocks noChangeShapeType="1"/>
          </p:cNvSpPr>
          <p:nvPr/>
        </p:nvSpPr>
        <p:spPr bwMode="auto">
          <a:xfrm flipH="1">
            <a:off x="3627438" y="348932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0" name="Line 25">
            <a:extLst>
              <a:ext uri="{FF2B5EF4-FFF2-40B4-BE49-F238E27FC236}">
                <a16:creationId xmlns:a16="http://schemas.microsoft.com/office/drawing/2014/main" id="{D3318C48-D866-4960-20B7-FE77FE472318}"/>
              </a:ext>
            </a:extLst>
          </p:cNvPr>
          <p:cNvSpPr>
            <a:spLocks noChangeShapeType="1"/>
          </p:cNvSpPr>
          <p:nvPr/>
        </p:nvSpPr>
        <p:spPr bwMode="auto">
          <a:xfrm>
            <a:off x="3262313" y="30321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1" name="Line 26">
            <a:extLst>
              <a:ext uri="{FF2B5EF4-FFF2-40B4-BE49-F238E27FC236}">
                <a16:creationId xmlns:a16="http://schemas.microsoft.com/office/drawing/2014/main" id="{7DC4C037-D6A1-CAC8-4F96-212069882987}"/>
              </a:ext>
            </a:extLst>
          </p:cNvPr>
          <p:cNvSpPr>
            <a:spLocks noChangeShapeType="1"/>
          </p:cNvSpPr>
          <p:nvPr/>
        </p:nvSpPr>
        <p:spPr bwMode="auto">
          <a:xfrm flipH="1" flipV="1">
            <a:off x="3262313" y="348932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2" name="Line 27">
            <a:extLst>
              <a:ext uri="{FF2B5EF4-FFF2-40B4-BE49-F238E27FC236}">
                <a16:creationId xmlns:a16="http://schemas.microsoft.com/office/drawing/2014/main" id="{4392963D-54C3-4EF9-E56C-711DF8F0591F}"/>
              </a:ext>
            </a:extLst>
          </p:cNvPr>
          <p:cNvSpPr>
            <a:spLocks noChangeShapeType="1"/>
          </p:cNvSpPr>
          <p:nvPr/>
        </p:nvSpPr>
        <p:spPr bwMode="auto">
          <a:xfrm flipH="1">
            <a:off x="3627438" y="2027238"/>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3" name="Line 28">
            <a:extLst>
              <a:ext uri="{FF2B5EF4-FFF2-40B4-BE49-F238E27FC236}">
                <a16:creationId xmlns:a16="http://schemas.microsoft.com/office/drawing/2014/main" id="{5966062A-725B-5731-5520-A983643B47E6}"/>
              </a:ext>
            </a:extLst>
          </p:cNvPr>
          <p:cNvSpPr>
            <a:spLocks noChangeShapeType="1"/>
          </p:cNvSpPr>
          <p:nvPr/>
        </p:nvSpPr>
        <p:spPr bwMode="auto">
          <a:xfrm flipH="1" flipV="1">
            <a:off x="3992563" y="2027238"/>
            <a:ext cx="366712"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4" name="Line 29">
            <a:extLst>
              <a:ext uri="{FF2B5EF4-FFF2-40B4-BE49-F238E27FC236}">
                <a16:creationId xmlns:a16="http://schemas.microsoft.com/office/drawing/2014/main" id="{1AC296C2-D19A-B931-B9E8-A9ED07AE77C9}"/>
              </a:ext>
            </a:extLst>
          </p:cNvPr>
          <p:cNvSpPr>
            <a:spLocks noChangeShapeType="1"/>
          </p:cNvSpPr>
          <p:nvPr/>
        </p:nvSpPr>
        <p:spPr bwMode="auto">
          <a:xfrm flipH="1">
            <a:off x="2895600" y="2027238"/>
            <a:ext cx="366713"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5" name="Line 30">
            <a:extLst>
              <a:ext uri="{FF2B5EF4-FFF2-40B4-BE49-F238E27FC236}">
                <a16:creationId xmlns:a16="http://schemas.microsoft.com/office/drawing/2014/main" id="{E442C6BD-32CD-D248-2CF2-C5F1146256EB}"/>
              </a:ext>
            </a:extLst>
          </p:cNvPr>
          <p:cNvSpPr>
            <a:spLocks noChangeShapeType="1"/>
          </p:cNvSpPr>
          <p:nvPr/>
        </p:nvSpPr>
        <p:spPr bwMode="auto">
          <a:xfrm flipH="1" flipV="1">
            <a:off x="3262313" y="2027238"/>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6" name="Line 31">
            <a:extLst>
              <a:ext uri="{FF2B5EF4-FFF2-40B4-BE49-F238E27FC236}">
                <a16:creationId xmlns:a16="http://schemas.microsoft.com/office/drawing/2014/main" id="{7935171E-53FA-5723-C8CF-A0F7EE741B35}"/>
              </a:ext>
            </a:extLst>
          </p:cNvPr>
          <p:cNvSpPr>
            <a:spLocks noChangeShapeType="1"/>
          </p:cNvSpPr>
          <p:nvPr/>
        </p:nvSpPr>
        <p:spPr bwMode="auto">
          <a:xfrm>
            <a:off x="3627438" y="23002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7" name="Line 32">
            <a:extLst>
              <a:ext uri="{FF2B5EF4-FFF2-40B4-BE49-F238E27FC236}">
                <a16:creationId xmlns:a16="http://schemas.microsoft.com/office/drawing/2014/main" id="{2232642C-44AC-419D-ED40-FC669EF3D1D7}"/>
              </a:ext>
            </a:extLst>
          </p:cNvPr>
          <p:cNvSpPr>
            <a:spLocks noChangeShapeType="1"/>
          </p:cNvSpPr>
          <p:nvPr/>
        </p:nvSpPr>
        <p:spPr bwMode="auto">
          <a:xfrm flipH="1">
            <a:off x="3262313" y="27574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8" name="Line 33">
            <a:extLst>
              <a:ext uri="{FF2B5EF4-FFF2-40B4-BE49-F238E27FC236}">
                <a16:creationId xmlns:a16="http://schemas.microsoft.com/office/drawing/2014/main" id="{5A9175BB-1B3D-9A35-2FB1-D4E7A331365F}"/>
              </a:ext>
            </a:extLst>
          </p:cNvPr>
          <p:cNvSpPr>
            <a:spLocks noChangeShapeType="1"/>
          </p:cNvSpPr>
          <p:nvPr/>
        </p:nvSpPr>
        <p:spPr bwMode="auto">
          <a:xfrm flipH="1" flipV="1">
            <a:off x="3627438" y="27574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39" name="Line 34">
            <a:extLst>
              <a:ext uri="{FF2B5EF4-FFF2-40B4-BE49-F238E27FC236}">
                <a16:creationId xmlns:a16="http://schemas.microsoft.com/office/drawing/2014/main" id="{B622B414-1909-7BC8-0F81-236EE6280D2C}"/>
              </a:ext>
            </a:extLst>
          </p:cNvPr>
          <p:cNvSpPr>
            <a:spLocks noChangeShapeType="1"/>
          </p:cNvSpPr>
          <p:nvPr/>
        </p:nvSpPr>
        <p:spPr bwMode="auto">
          <a:xfrm>
            <a:off x="4359275" y="23002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40" name="Line 35">
            <a:extLst>
              <a:ext uri="{FF2B5EF4-FFF2-40B4-BE49-F238E27FC236}">
                <a16:creationId xmlns:a16="http://schemas.microsoft.com/office/drawing/2014/main" id="{506B6A9F-8E69-0D79-6595-FAE61FFC8746}"/>
              </a:ext>
            </a:extLst>
          </p:cNvPr>
          <p:cNvSpPr>
            <a:spLocks noChangeShapeType="1"/>
          </p:cNvSpPr>
          <p:nvPr/>
        </p:nvSpPr>
        <p:spPr bwMode="auto">
          <a:xfrm flipH="1">
            <a:off x="3992563" y="2757488"/>
            <a:ext cx="366712"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41" name="Line 36">
            <a:extLst>
              <a:ext uri="{FF2B5EF4-FFF2-40B4-BE49-F238E27FC236}">
                <a16:creationId xmlns:a16="http://schemas.microsoft.com/office/drawing/2014/main" id="{B97C9608-77F9-A889-9A8F-AC7595EB6A18}"/>
              </a:ext>
            </a:extLst>
          </p:cNvPr>
          <p:cNvSpPr>
            <a:spLocks noChangeShapeType="1"/>
          </p:cNvSpPr>
          <p:nvPr/>
        </p:nvSpPr>
        <p:spPr bwMode="auto">
          <a:xfrm>
            <a:off x="2895600" y="23002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42" name="Line 37">
            <a:extLst>
              <a:ext uri="{FF2B5EF4-FFF2-40B4-BE49-F238E27FC236}">
                <a16:creationId xmlns:a16="http://schemas.microsoft.com/office/drawing/2014/main" id="{17D1DFF9-6C83-E2DC-FE05-753AFFC5C24E}"/>
              </a:ext>
            </a:extLst>
          </p:cNvPr>
          <p:cNvSpPr>
            <a:spLocks noChangeShapeType="1"/>
          </p:cNvSpPr>
          <p:nvPr/>
        </p:nvSpPr>
        <p:spPr bwMode="auto">
          <a:xfrm flipH="1" flipV="1">
            <a:off x="2895600" y="2757488"/>
            <a:ext cx="366713"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43" name="Text Box 38">
            <a:extLst>
              <a:ext uri="{FF2B5EF4-FFF2-40B4-BE49-F238E27FC236}">
                <a16:creationId xmlns:a16="http://schemas.microsoft.com/office/drawing/2014/main" id="{CC4C42DB-C478-BC4A-75AF-2353872D0B8B}"/>
              </a:ext>
            </a:extLst>
          </p:cNvPr>
          <p:cNvSpPr txBox="1">
            <a:spLocks noChangeArrowheads="1"/>
          </p:cNvSpPr>
          <p:nvPr/>
        </p:nvSpPr>
        <p:spPr bwMode="auto">
          <a:xfrm>
            <a:off x="3444875" y="30480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2744" name="Text Box 39">
            <a:extLst>
              <a:ext uri="{FF2B5EF4-FFF2-40B4-BE49-F238E27FC236}">
                <a16:creationId xmlns:a16="http://schemas.microsoft.com/office/drawing/2014/main" id="{D41DFF5D-D105-5FB4-E25A-7CE9FD878FDC}"/>
              </a:ext>
            </a:extLst>
          </p:cNvPr>
          <p:cNvSpPr txBox="1">
            <a:spLocks noChangeArrowheads="1"/>
          </p:cNvSpPr>
          <p:nvPr/>
        </p:nvSpPr>
        <p:spPr bwMode="auto">
          <a:xfrm>
            <a:off x="3749675" y="23463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2745" name="Text Box 40">
            <a:extLst>
              <a:ext uri="{FF2B5EF4-FFF2-40B4-BE49-F238E27FC236}">
                <a16:creationId xmlns:a16="http://schemas.microsoft.com/office/drawing/2014/main" id="{52EFFA5C-B725-1EC6-6929-1E05AE50DCD5}"/>
              </a:ext>
            </a:extLst>
          </p:cNvPr>
          <p:cNvSpPr txBox="1">
            <a:spLocks noChangeArrowheads="1"/>
          </p:cNvSpPr>
          <p:nvPr/>
        </p:nvSpPr>
        <p:spPr bwMode="auto">
          <a:xfrm>
            <a:off x="3063875" y="23463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2746" name="Line 41">
            <a:extLst>
              <a:ext uri="{FF2B5EF4-FFF2-40B4-BE49-F238E27FC236}">
                <a16:creationId xmlns:a16="http://schemas.microsoft.com/office/drawing/2014/main" id="{A2B6EB33-85BA-0689-B91D-0B62C64BF376}"/>
              </a:ext>
            </a:extLst>
          </p:cNvPr>
          <p:cNvSpPr>
            <a:spLocks noChangeShapeType="1"/>
          </p:cNvSpPr>
          <p:nvPr/>
        </p:nvSpPr>
        <p:spPr bwMode="auto">
          <a:xfrm>
            <a:off x="5668963" y="30321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47" name="Line 42">
            <a:extLst>
              <a:ext uri="{FF2B5EF4-FFF2-40B4-BE49-F238E27FC236}">
                <a16:creationId xmlns:a16="http://schemas.microsoft.com/office/drawing/2014/main" id="{3B92DDFD-3686-DDBF-165F-40357513846B}"/>
              </a:ext>
            </a:extLst>
          </p:cNvPr>
          <p:cNvSpPr>
            <a:spLocks noChangeShapeType="1"/>
          </p:cNvSpPr>
          <p:nvPr/>
        </p:nvSpPr>
        <p:spPr bwMode="auto">
          <a:xfrm flipH="1">
            <a:off x="5303838" y="348932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48" name="Line 43">
            <a:extLst>
              <a:ext uri="{FF2B5EF4-FFF2-40B4-BE49-F238E27FC236}">
                <a16:creationId xmlns:a16="http://schemas.microsoft.com/office/drawing/2014/main" id="{66DF4351-996E-44A6-6A16-29EBDE913C9E}"/>
              </a:ext>
            </a:extLst>
          </p:cNvPr>
          <p:cNvSpPr>
            <a:spLocks noChangeShapeType="1"/>
          </p:cNvSpPr>
          <p:nvPr/>
        </p:nvSpPr>
        <p:spPr bwMode="auto">
          <a:xfrm flipH="1" flipV="1">
            <a:off x="5668963" y="3489325"/>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49" name="Line 44">
            <a:extLst>
              <a:ext uri="{FF2B5EF4-FFF2-40B4-BE49-F238E27FC236}">
                <a16:creationId xmlns:a16="http://schemas.microsoft.com/office/drawing/2014/main" id="{81B4C922-BD11-1DDA-CCF0-4F48A7904406}"/>
              </a:ext>
            </a:extLst>
          </p:cNvPr>
          <p:cNvSpPr>
            <a:spLocks noChangeShapeType="1"/>
          </p:cNvSpPr>
          <p:nvPr/>
        </p:nvSpPr>
        <p:spPr bwMode="auto">
          <a:xfrm>
            <a:off x="6400800" y="30321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0" name="Line 45">
            <a:extLst>
              <a:ext uri="{FF2B5EF4-FFF2-40B4-BE49-F238E27FC236}">
                <a16:creationId xmlns:a16="http://schemas.microsoft.com/office/drawing/2014/main" id="{C0414AAC-4B7E-2BD9-EBF0-721CF14FE31B}"/>
              </a:ext>
            </a:extLst>
          </p:cNvPr>
          <p:cNvSpPr>
            <a:spLocks noChangeShapeType="1"/>
          </p:cNvSpPr>
          <p:nvPr/>
        </p:nvSpPr>
        <p:spPr bwMode="auto">
          <a:xfrm flipH="1">
            <a:off x="6035675" y="348932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1" name="Line 46">
            <a:extLst>
              <a:ext uri="{FF2B5EF4-FFF2-40B4-BE49-F238E27FC236}">
                <a16:creationId xmlns:a16="http://schemas.microsoft.com/office/drawing/2014/main" id="{1017DD62-2D40-C7C0-ED7B-13CA3670EBF1}"/>
              </a:ext>
            </a:extLst>
          </p:cNvPr>
          <p:cNvSpPr>
            <a:spLocks noChangeShapeType="1"/>
          </p:cNvSpPr>
          <p:nvPr/>
        </p:nvSpPr>
        <p:spPr bwMode="auto">
          <a:xfrm>
            <a:off x="4938713" y="30321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2" name="Line 47">
            <a:extLst>
              <a:ext uri="{FF2B5EF4-FFF2-40B4-BE49-F238E27FC236}">
                <a16:creationId xmlns:a16="http://schemas.microsoft.com/office/drawing/2014/main" id="{102D8282-E493-F2CF-AFD9-DC8D2BA5E1EE}"/>
              </a:ext>
            </a:extLst>
          </p:cNvPr>
          <p:cNvSpPr>
            <a:spLocks noChangeShapeType="1"/>
          </p:cNvSpPr>
          <p:nvPr/>
        </p:nvSpPr>
        <p:spPr bwMode="auto">
          <a:xfrm flipH="1" flipV="1">
            <a:off x="4938713" y="348932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3" name="Line 48">
            <a:extLst>
              <a:ext uri="{FF2B5EF4-FFF2-40B4-BE49-F238E27FC236}">
                <a16:creationId xmlns:a16="http://schemas.microsoft.com/office/drawing/2014/main" id="{B29BD449-E829-B308-0015-2440159F26B8}"/>
              </a:ext>
            </a:extLst>
          </p:cNvPr>
          <p:cNvSpPr>
            <a:spLocks noChangeShapeType="1"/>
          </p:cNvSpPr>
          <p:nvPr/>
        </p:nvSpPr>
        <p:spPr bwMode="auto">
          <a:xfrm flipH="1">
            <a:off x="5303838" y="2027238"/>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4" name="Line 49">
            <a:extLst>
              <a:ext uri="{FF2B5EF4-FFF2-40B4-BE49-F238E27FC236}">
                <a16:creationId xmlns:a16="http://schemas.microsoft.com/office/drawing/2014/main" id="{7BED9525-689A-1E8F-FF85-332412769140}"/>
              </a:ext>
            </a:extLst>
          </p:cNvPr>
          <p:cNvSpPr>
            <a:spLocks noChangeShapeType="1"/>
          </p:cNvSpPr>
          <p:nvPr/>
        </p:nvSpPr>
        <p:spPr bwMode="auto">
          <a:xfrm flipH="1" flipV="1">
            <a:off x="5668963" y="2027238"/>
            <a:ext cx="366712"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5" name="Line 50">
            <a:extLst>
              <a:ext uri="{FF2B5EF4-FFF2-40B4-BE49-F238E27FC236}">
                <a16:creationId xmlns:a16="http://schemas.microsoft.com/office/drawing/2014/main" id="{A0E9C3DD-C6AC-B200-182F-532F39329EB0}"/>
              </a:ext>
            </a:extLst>
          </p:cNvPr>
          <p:cNvSpPr>
            <a:spLocks noChangeShapeType="1"/>
          </p:cNvSpPr>
          <p:nvPr/>
        </p:nvSpPr>
        <p:spPr bwMode="auto">
          <a:xfrm flipH="1">
            <a:off x="4572000" y="2027238"/>
            <a:ext cx="366713"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6" name="Line 51">
            <a:extLst>
              <a:ext uri="{FF2B5EF4-FFF2-40B4-BE49-F238E27FC236}">
                <a16:creationId xmlns:a16="http://schemas.microsoft.com/office/drawing/2014/main" id="{FDC0EA8D-9585-D344-E59C-CD69A01F311B}"/>
              </a:ext>
            </a:extLst>
          </p:cNvPr>
          <p:cNvSpPr>
            <a:spLocks noChangeShapeType="1"/>
          </p:cNvSpPr>
          <p:nvPr/>
        </p:nvSpPr>
        <p:spPr bwMode="auto">
          <a:xfrm flipH="1" flipV="1">
            <a:off x="4938713" y="2027238"/>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7" name="Line 52">
            <a:extLst>
              <a:ext uri="{FF2B5EF4-FFF2-40B4-BE49-F238E27FC236}">
                <a16:creationId xmlns:a16="http://schemas.microsoft.com/office/drawing/2014/main" id="{05C18E7E-E1A7-FB90-A37E-CFE00C789760}"/>
              </a:ext>
            </a:extLst>
          </p:cNvPr>
          <p:cNvSpPr>
            <a:spLocks noChangeShapeType="1"/>
          </p:cNvSpPr>
          <p:nvPr/>
        </p:nvSpPr>
        <p:spPr bwMode="auto">
          <a:xfrm>
            <a:off x="5303838" y="23002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8" name="Line 53">
            <a:extLst>
              <a:ext uri="{FF2B5EF4-FFF2-40B4-BE49-F238E27FC236}">
                <a16:creationId xmlns:a16="http://schemas.microsoft.com/office/drawing/2014/main" id="{297AB91B-1C1A-4152-990B-F98C8F008690}"/>
              </a:ext>
            </a:extLst>
          </p:cNvPr>
          <p:cNvSpPr>
            <a:spLocks noChangeShapeType="1"/>
          </p:cNvSpPr>
          <p:nvPr/>
        </p:nvSpPr>
        <p:spPr bwMode="auto">
          <a:xfrm flipH="1">
            <a:off x="4938713" y="27574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59" name="Line 54">
            <a:extLst>
              <a:ext uri="{FF2B5EF4-FFF2-40B4-BE49-F238E27FC236}">
                <a16:creationId xmlns:a16="http://schemas.microsoft.com/office/drawing/2014/main" id="{3DBADD39-DDC8-F10A-49E6-3EC33AFA37CE}"/>
              </a:ext>
            </a:extLst>
          </p:cNvPr>
          <p:cNvSpPr>
            <a:spLocks noChangeShapeType="1"/>
          </p:cNvSpPr>
          <p:nvPr/>
        </p:nvSpPr>
        <p:spPr bwMode="auto">
          <a:xfrm flipH="1" flipV="1">
            <a:off x="5303838" y="27574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60" name="Line 55">
            <a:extLst>
              <a:ext uri="{FF2B5EF4-FFF2-40B4-BE49-F238E27FC236}">
                <a16:creationId xmlns:a16="http://schemas.microsoft.com/office/drawing/2014/main" id="{BE3F0612-6B56-F2DF-C844-ACD2F70FF663}"/>
              </a:ext>
            </a:extLst>
          </p:cNvPr>
          <p:cNvSpPr>
            <a:spLocks noChangeShapeType="1"/>
          </p:cNvSpPr>
          <p:nvPr/>
        </p:nvSpPr>
        <p:spPr bwMode="auto">
          <a:xfrm>
            <a:off x="6035675" y="23002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61" name="Line 56">
            <a:extLst>
              <a:ext uri="{FF2B5EF4-FFF2-40B4-BE49-F238E27FC236}">
                <a16:creationId xmlns:a16="http://schemas.microsoft.com/office/drawing/2014/main" id="{CC235F67-792A-DD6A-E21C-4E0A8F6DDA83}"/>
              </a:ext>
            </a:extLst>
          </p:cNvPr>
          <p:cNvSpPr>
            <a:spLocks noChangeShapeType="1"/>
          </p:cNvSpPr>
          <p:nvPr/>
        </p:nvSpPr>
        <p:spPr bwMode="auto">
          <a:xfrm flipH="1">
            <a:off x="5668963" y="2757488"/>
            <a:ext cx="366712"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62" name="Line 57">
            <a:extLst>
              <a:ext uri="{FF2B5EF4-FFF2-40B4-BE49-F238E27FC236}">
                <a16:creationId xmlns:a16="http://schemas.microsoft.com/office/drawing/2014/main" id="{0433BA1C-B22F-CB3C-17D6-4B1CFE8ED8BF}"/>
              </a:ext>
            </a:extLst>
          </p:cNvPr>
          <p:cNvSpPr>
            <a:spLocks noChangeShapeType="1"/>
          </p:cNvSpPr>
          <p:nvPr/>
        </p:nvSpPr>
        <p:spPr bwMode="auto">
          <a:xfrm flipH="1" flipV="1">
            <a:off x="6035675" y="27574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63" name="Line 58">
            <a:extLst>
              <a:ext uri="{FF2B5EF4-FFF2-40B4-BE49-F238E27FC236}">
                <a16:creationId xmlns:a16="http://schemas.microsoft.com/office/drawing/2014/main" id="{650925C1-BDED-B7C0-23DA-73A4E0EF4281}"/>
              </a:ext>
            </a:extLst>
          </p:cNvPr>
          <p:cNvSpPr>
            <a:spLocks noChangeShapeType="1"/>
          </p:cNvSpPr>
          <p:nvPr/>
        </p:nvSpPr>
        <p:spPr bwMode="auto">
          <a:xfrm>
            <a:off x="4572000" y="23002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64" name="Line 59">
            <a:extLst>
              <a:ext uri="{FF2B5EF4-FFF2-40B4-BE49-F238E27FC236}">
                <a16:creationId xmlns:a16="http://schemas.microsoft.com/office/drawing/2014/main" id="{4C1B6200-7673-CADB-9C08-9E0C14977C54}"/>
              </a:ext>
            </a:extLst>
          </p:cNvPr>
          <p:cNvSpPr>
            <a:spLocks noChangeShapeType="1"/>
          </p:cNvSpPr>
          <p:nvPr/>
        </p:nvSpPr>
        <p:spPr bwMode="auto">
          <a:xfrm flipH="1" flipV="1">
            <a:off x="4572000" y="2757488"/>
            <a:ext cx="366713"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65" name="Line 60">
            <a:extLst>
              <a:ext uri="{FF2B5EF4-FFF2-40B4-BE49-F238E27FC236}">
                <a16:creationId xmlns:a16="http://schemas.microsoft.com/office/drawing/2014/main" id="{05AD4DF0-0BDD-1097-C30C-1E3DF3E742C8}"/>
              </a:ext>
            </a:extLst>
          </p:cNvPr>
          <p:cNvSpPr>
            <a:spLocks noChangeShapeType="1"/>
          </p:cNvSpPr>
          <p:nvPr/>
        </p:nvSpPr>
        <p:spPr bwMode="auto">
          <a:xfrm flipH="1">
            <a:off x="6035675" y="348932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66" name="Text Box 61">
            <a:extLst>
              <a:ext uri="{FF2B5EF4-FFF2-40B4-BE49-F238E27FC236}">
                <a16:creationId xmlns:a16="http://schemas.microsoft.com/office/drawing/2014/main" id="{EAC6AACB-DF23-EA6E-4A52-A0FA5AC5D112}"/>
              </a:ext>
            </a:extLst>
          </p:cNvPr>
          <p:cNvSpPr txBox="1">
            <a:spLocks noChangeArrowheads="1"/>
          </p:cNvSpPr>
          <p:nvPr/>
        </p:nvSpPr>
        <p:spPr bwMode="auto">
          <a:xfrm>
            <a:off x="5121275" y="3048000"/>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2767" name="Text Box 62">
            <a:extLst>
              <a:ext uri="{FF2B5EF4-FFF2-40B4-BE49-F238E27FC236}">
                <a16:creationId xmlns:a16="http://schemas.microsoft.com/office/drawing/2014/main" id="{648C7415-268D-9C2A-9BE1-9A0E63045050}"/>
              </a:ext>
            </a:extLst>
          </p:cNvPr>
          <p:cNvSpPr txBox="1">
            <a:spLocks noChangeArrowheads="1"/>
          </p:cNvSpPr>
          <p:nvPr/>
        </p:nvSpPr>
        <p:spPr bwMode="auto">
          <a:xfrm>
            <a:off x="5426075" y="23463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2768" name="Text Box 63">
            <a:extLst>
              <a:ext uri="{FF2B5EF4-FFF2-40B4-BE49-F238E27FC236}">
                <a16:creationId xmlns:a16="http://schemas.microsoft.com/office/drawing/2014/main" id="{EDA9713E-DC24-DC29-C70B-5A1125A28DBB}"/>
              </a:ext>
            </a:extLst>
          </p:cNvPr>
          <p:cNvSpPr txBox="1">
            <a:spLocks noChangeArrowheads="1"/>
          </p:cNvSpPr>
          <p:nvPr/>
        </p:nvSpPr>
        <p:spPr bwMode="auto">
          <a:xfrm>
            <a:off x="5807075" y="30321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F4</a:t>
            </a:r>
          </a:p>
        </p:txBody>
      </p:sp>
      <p:sp>
        <p:nvSpPr>
          <p:cNvPr id="72769" name="Text Box 64">
            <a:extLst>
              <a:ext uri="{FF2B5EF4-FFF2-40B4-BE49-F238E27FC236}">
                <a16:creationId xmlns:a16="http://schemas.microsoft.com/office/drawing/2014/main" id="{50045C3C-7BBB-BFE5-6CBB-EB6F181E1CFF}"/>
              </a:ext>
            </a:extLst>
          </p:cNvPr>
          <p:cNvSpPr txBox="1">
            <a:spLocks noChangeArrowheads="1"/>
          </p:cNvSpPr>
          <p:nvPr/>
        </p:nvSpPr>
        <p:spPr bwMode="auto">
          <a:xfrm>
            <a:off x="4740275" y="2346325"/>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2770" name="Line 65">
            <a:extLst>
              <a:ext uri="{FF2B5EF4-FFF2-40B4-BE49-F238E27FC236}">
                <a16:creationId xmlns:a16="http://schemas.microsoft.com/office/drawing/2014/main" id="{0BD392C4-03F7-84CB-BF3F-54321B30FB50}"/>
              </a:ext>
            </a:extLst>
          </p:cNvPr>
          <p:cNvSpPr>
            <a:spLocks noChangeShapeType="1"/>
          </p:cNvSpPr>
          <p:nvPr/>
        </p:nvSpPr>
        <p:spPr bwMode="auto">
          <a:xfrm>
            <a:off x="8031163" y="25288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71" name="Line 66">
            <a:extLst>
              <a:ext uri="{FF2B5EF4-FFF2-40B4-BE49-F238E27FC236}">
                <a16:creationId xmlns:a16="http://schemas.microsoft.com/office/drawing/2014/main" id="{D68069BA-8CE2-6478-D6AA-488862852398}"/>
              </a:ext>
            </a:extLst>
          </p:cNvPr>
          <p:cNvSpPr>
            <a:spLocks noChangeShapeType="1"/>
          </p:cNvSpPr>
          <p:nvPr/>
        </p:nvSpPr>
        <p:spPr bwMode="auto">
          <a:xfrm flipH="1">
            <a:off x="7666038" y="29860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72" name="Line 67">
            <a:extLst>
              <a:ext uri="{FF2B5EF4-FFF2-40B4-BE49-F238E27FC236}">
                <a16:creationId xmlns:a16="http://schemas.microsoft.com/office/drawing/2014/main" id="{881E4804-D612-AE1F-A0CA-D2CE6BCDB4BB}"/>
              </a:ext>
            </a:extLst>
          </p:cNvPr>
          <p:cNvSpPr>
            <a:spLocks noChangeShapeType="1"/>
          </p:cNvSpPr>
          <p:nvPr/>
        </p:nvSpPr>
        <p:spPr bwMode="auto">
          <a:xfrm flipH="1" flipV="1">
            <a:off x="8031163" y="2986088"/>
            <a:ext cx="366712"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73" name="Line 68">
            <a:extLst>
              <a:ext uri="{FF2B5EF4-FFF2-40B4-BE49-F238E27FC236}">
                <a16:creationId xmlns:a16="http://schemas.microsoft.com/office/drawing/2014/main" id="{DC3EB722-73F3-8895-AFCA-6951EBED6149}"/>
              </a:ext>
            </a:extLst>
          </p:cNvPr>
          <p:cNvSpPr>
            <a:spLocks noChangeShapeType="1"/>
          </p:cNvSpPr>
          <p:nvPr/>
        </p:nvSpPr>
        <p:spPr bwMode="auto">
          <a:xfrm>
            <a:off x="8763000" y="25288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74" name="Line 69">
            <a:extLst>
              <a:ext uri="{FF2B5EF4-FFF2-40B4-BE49-F238E27FC236}">
                <a16:creationId xmlns:a16="http://schemas.microsoft.com/office/drawing/2014/main" id="{4A3E24BE-29B1-1F4A-17E8-89331DD4B2C7}"/>
              </a:ext>
            </a:extLst>
          </p:cNvPr>
          <p:cNvSpPr>
            <a:spLocks noChangeShapeType="1"/>
          </p:cNvSpPr>
          <p:nvPr/>
        </p:nvSpPr>
        <p:spPr bwMode="auto">
          <a:xfrm flipH="1">
            <a:off x="8397875" y="29860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75" name="Line 70">
            <a:extLst>
              <a:ext uri="{FF2B5EF4-FFF2-40B4-BE49-F238E27FC236}">
                <a16:creationId xmlns:a16="http://schemas.microsoft.com/office/drawing/2014/main" id="{834D564A-CDB3-66F1-5A50-7706B95AB71A}"/>
              </a:ext>
            </a:extLst>
          </p:cNvPr>
          <p:cNvSpPr>
            <a:spLocks noChangeShapeType="1"/>
          </p:cNvSpPr>
          <p:nvPr/>
        </p:nvSpPr>
        <p:spPr bwMode="auto">
          <a:xfrm>
            <a:off x="6553200" y="25288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76" name="Line 71">
            <a:extLst>
              <a:ext uri="{FF2B5EF4-FFF2-40B4-BE49-F238E27FC236}">
                <a16:creationId xmlns:a16="http://schemas.microsoft.com/office/drawing/2014/main" id="{0DF12986-C9D6-F9EC-E918-BDB639E3976F}"/>
              </a:ext>
            </a:extLst>
          </p:cNvPr>
          <p:cNvSpPr>
            <a:spLocks noChangeShapeType="1"/>
          </p:cNvSpPr>
          <p:nvPr/>
        </p:nvSpPr>
        <p:spPr bwMode="auto">
          <a:xfrm flipH="1" flipV="1">
            <a:off x="6569075" y="29860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77" name="Line 72">
            <a:extLst>
              <a:ext uri="{FF2B5EF4-FFF2-40B4-BE49-F238E27FC236}">
                <a16:creationId xmlns:a16="http://schemas.microsoft.com/office/drawing/2014/main" id="{C972BAFC-4613-3F12-D5EC-F537BF48036A}"/>
              </a:ext>
            </a:extLst>
          </p:cNvPr>
          <p:cNvSpPr>
            <a:spLocks noChangeShapeType="1"/>
          </p:cNvSpPr>
          <p:nvPr/>
        </p:nvSpPr>
        <p:spPr bwMode="auto">
          <a:xfrm>
            <a:off x="7300913" y="25288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78" name="Line 73">
            <a:extLst>
              <a:ext uri="{FF2B5EF4-FFF2-40B4-BE49-F238E27FC236}">
                <a16:creationId xmlns:a16="http://schemas.microsoft.com/office/drawing/2014/main" id="{4A1FB74D-9C98-62A8-97F9-880B6EA9CF67}"/>
              </a:ext>
            </a:extLst>
          </p:cNvPr>
          <p:cNvSpPr>
            <a:spLocks noChangeShapeType="1"/>
          </p:cNvSpPr>
          <p:nvPr/>
        </p:nvSpPr>
        <p:spPr bwMode="auto">
          <a:xfrm flipH="1">
            <a:off x="6934200" y="2986088"/>
            <a:ext cx="366713"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79" name="Line 74">
            <a:extLst>
              <a:ext uri="{FF2B5EF4-FFF2-40B4-BE49-F238E27FC236}">
                <a16:creationId xmlns:a16="http://schemas.microsoft.com/office/drawing/2014/main" id="{2F83D209-9267-B6EE-C5D2-B5B980E74F7E}"/>
              </a:ext>
            </a:extLst>
          </p:cNvPr>
          <p:cNvSpPr>
            <a:spLocks noChangeShapeType="1"/>
          </p:cNvSpPr>
          <p:nvPr/>
        </p:nvSpPr>
        <p:spPr bwMode="auto">
          <a:xfrm flipH="1" flipV="1">
            <a:off x="7300913" y="29860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0" name="Line 75">
            <a:extLst>
              <a:ext uri="{FF2B5EF4-FFF2-40B4-BE49-F238E27FC236}">
                <a16:creationId xmlns:a16="http://schemas.microsoft.com/office/drawing/2014/main" id="{9643CC21-C976-5A8F-1382-3C38E25D933B}"/>
              </a:ext>
            </a:extLst>
          </p:cNvPr>
          <p:cNvSpPr>
            <a:spLocks noChangeShapeType="1"/>
          </p:cNvSpPr>
          <p:nvPr/>
        </p:nvSpPr>
        <p:spPr bwMode="auto">
          <a:xfrm>
            <a:off x="7666038" y="32607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1" name="Line 76">
            <a:extLst>
              <a:ext uri="{FF2B5EF4-FFF2-40B4-BE49-F238E27FC236}">
                <a16:creationId xmlns:a16="http://schemas.microsoft.com/office/drawing/2014/main" id="{6A3D0F8E-A8C2-41BE-3881-FCE03988767A}"/>
              </a:ext>
            </a:extLst>
          </p:cNvPr>
          <p:cNvSpPr>
            <a:spLocks noChangeShapeType="1"/>
          </p:cNvSpPr>
          <p:nvPr/>
        </p:nvSpPr>
        <p:spPr bwMode="auto">
          <a:xfrm flipH="1">
            <a:off x="7300913" y="371792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2" name="Line 77">
            <a:extLst>
              <a:ext uri="{FF2B5EF4-FFF2-40B4-BE49-F238E27FC236}">
                <a16:creationId xmlns:a16="http://schemas.microsoft.com/office/drawing/2014/main" id="{A137FB8E-75DA-CFCF-F83B-E08A45FD2829}"/>
              </a:ext>
            </a:extLst>
          </p:cNvPr>
          <p:cNvSpPr>
            <a:spLocks noChangeShapeType="1"/>
          </p:cNvSpPr>
          <p:nvPr/>
        </p:nvSpPr>
        <p:spPr bwMode="auto">
          <a:xfrm flipH="1" flipV="1">
            <a:off x="7666038" y="371792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3" name="Line 78">
            <a:extLst>
              <a:ext uri="{FF2B5EF4-FFF2-40B4-BE49-F238E27FC236}">
                <a16:creationId xmlns:a16="http://schemas.microsoft.com/office/drawing/2014/main" id="{1A4873A1-B4E7-E5BB-A211-9EAB56EE6FB1}"/>
              </a:ext>
            </a:extLst>
          </p:cNvPr>
          <p:cNvSpPr>
            <a:spLocks noChangeShapeType="1"/>
          </p:cNvSpPr>
          <p:nvPr/>
        </p:nvSpPr>
        <p:spPr bwMode="auto">
          <a:xfrm>
            <a:off x="8397875" y="32607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4" name="Line 79">
            <a:extLst>
              <a:ext uri="{FF2B5EF4-FFF2-40B4-BE49-F238E27FC236}">
                <a16:creationId xmlns:a16="http://schemas.microsoft.com/office/drawing/2014/main" id="{47329FFB-2EA8-5053-42C1-384E184522FC}"/>
              </a:ext>
            </a:extLst>
          </p:cNvPr>
          <p:cNvSpPr>
            <a:spLocks noChangeShapeType="1"/>
          </p:cNvSpPr>
          <p:nvPr/>
        </p:nvSpPr>
        <p:spPr bwMode="auto">
          <a:xfrm flipH="1">
            <a:off x="8031163" y="3717925"/>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5" name="Line 80">
            <a:extLst>
              <a:ext uri="{FF2B5EF4-FFF2-40B4-BE49-F238E27FC236}">
                <a16:creationId xmlns:a16="http://schemas.microsoft.com/office/drawing/2014/main" id="{3F7157D3-EFBB-C7BA-7460-7AF7ACC7C488}"/>
              </a:ext>
            </a:extLst>
          </p:cNvPr>
          <p:cNvSpPr>
            <a:spLocks noChangeShapeType="1"/>
          </p:cNvSpPr>
          <p:nvPr/>
        </p:nvSpPr>
        <p:spPr bwMode="auto">
          <a:xfrm>
            <a:off x="6934200" y="32607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6" name="Line 81">
            <a:extLst>
              <a:ext uri="{FF2B5EF4-FFF2-40B4-BE49-F238E27FC236}">
                <a16:creationId xmlns:a16="http://schemas.microsoft.com/office/drawing/2014/main" id="{144EC918-B4F1-A892-A6FF-62A83B17AA19}"/>
              </a:ext>
            </a:extLst>
          </p:cNvPr>
          <p:cNvSpPr>
            <a:spLocks noChangeShapeType="1"/>
          </p:cNvSpPr>
          <p:nvPr/>
        </p:nvSpPr>
        <p:spPr bwMode="auto">
          <a:xfrm flipH="1" flipV="1">
            <a:off x="6934200" y="3717925"/>
            <a:ext cx="366713"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7" name="Line 82">
            <a:extLst>
              <a:ext uri="{FF2B5EF4-FFF2-40B4-BE49-F238E27FC236}">
                <a16:creationId xmlns:a16="http://schemas.microsoft.com/office/drawing/2014/main" id="{AAD40891-902D-DC6A-DE91-D008745F81DE}"/>
              </a:ext>
            </a:extLst>
          </p:cNvPr>
          <p:cNvSpPr>
            <a:spLocks noChangeShapeType="1"/>
          </p:cNvSpPr>
          <p:nvPr/>
        </p:nvSpPr>
        <p:spPr bwMode="auto">
          <a:xfrm flipH="1">
            <a:off x="7666038" y="1524000"/>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8" name="Line 83">
            <a:extLst>
              <a:ext uri="{FF2B5EF4-FFF2-40B4-BE49-F238E27FC236}">
                <a16:creationId xmlns:a16="http://schemas.microsoft.com/office/drawing/2014/main" id="{40B254F9-EBCC-F2F7-B90A-B56C1812223D}"/>
              </a:ext>
            </a:extLst>
          </p:cNvPr>
          <p:cNvSpPr>
            <a:spLocks noChangeShapeType="1"/>
          </p:cNvSpPr>
          <p:nvPr/>
        </p:nvSpPr>
        <p:spPr bwMode="auto">
          <a:xfrm flipH="1" flipV="1">
            <a:off x="8031163" y="1524000"/>
            <a:ext cx="366712"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89" name="Line 84">
            <a:extLst>
              <a:ext uri="{FF2B5EF4-FFF2-40B4-BE49-F238E27FC236}">
                <a16:creationId xmlns:a16="http://schemas.microsoft.com/office/drawing/2014/main" id="{FB6600F0-C26F-AF23-C261-9CBD4C5BC612}"/>
              </a:ext>
            </a:extLst>
          </p:cNvPr>
          <p:cNvSpPr>
            <a:spLocks noChangeShapeType="1"/>
          </p:cNvSpPr>
          <p:nvPr/>
        </p:nvSpPr>
        <p:spPr bwMode="auto">
          <a:xfrm flipH="1">
            <a:off x="6934200" y="1524000"/>
            <a:ext cx="366713"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0" name="Line 85">
            <a:extLst>
              <a:ext uri="{FF2B5EF4-FFF2-40B4-BE49-F238E27FC236}">
                <a16:creationId xmlns:a16="http://schemas.microsoft.com/office/drawing/2014/main" id="{0FBE15F4-384A-A0ED-997B-ABCF322E9761}"/>
              </a:ext>
            </a:extLst>
          </p:cNvPr>
          <p:cNvSpPr>
            <a:spLocks noChangeShapeType="1"/>
          </p:cNvSpPr>
          <p:nvPr/>
        </p:nvSpPr>
        <p:spPr bwMode="auto">
          <a:xfrm flipH="1" flipV="1">
            <a:off x="7300913" y="1524000"/>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1" name="Line 86">
            <a:extLst>
              <a:ext uri="{FF2B5EF4-FFF2-40B4-BE49-F238E27FC236}">
                <a16:creationId xmlns:a16="http://schemas.microsoft.com/office/drawing/2014/main" id="{29DAB6DE-73D4-C135-21DA-B99C6A396F6E}"/>
              </a:ext>
            </a:extLst>
          </p:cNvPr>
          <p:cNvSpPr>
            <a:spLocks noChangeShapeType="1"/>
          </p:cNvSpPr>
          <p:nvPr/>
        </p:nvSpPr>
        <p:spPr bwMode="auto">
          <a:xfrm>
            <a:off x="7666038" y="179705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2" name="Line 87">
            <a:extLst>
              <a:ext uri="{FF2B5EF4-FFF2-40B4-BE49-F238E27FC236}">
                <a16:creationId xmlns:a16="http://schemas.microsoft.com/office/drawing/2014/main" id="{E3F39278-396D-071A-532A-16A91401B3FD}"/>
              </a:ext>
            </a:extLst>
          </p:cNvPr>
          <p:cNvSpPr>
            <a:spLocks noChangeShapeType="1"/>
          </p:cNvSpPr>
          <p:nvPr/>
        </p:nvSpPr>
        <p:spPr bwMode="auto">
          <a:xfrm flipH="1">
            <a:off x="7300913" y="225425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3" name="Line 88">
            <a:extLst>
              <a:ext uri="{FF2B5EF4-FFF2-40B4-BE49-F238E27FC236}">
                <a16:creationId xmlns:a16="http://schemas.microsoft.com/office/drawing/2014/main" id="{452604C3-EA70-8ED5-B24C-3A4E1DE2B2E5}"/>
              </a:ext>
            </a:extLst>
          </p:cNvPr>
          <p:cNvSpPr>
            <a:spLocks noChangeShapeType="1"/>
          </p:cNvSpPr>
          <p:nvPr/>
        </p:nvSpPr>
        <p:spPr bwMode="auto">
          <a:xfrm flipH="1" flipV="1">
            <a:off x="7666038" y="225425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4" name="Line 89">
            <a:extLst>
              <a:ext uri="{FF2B5EF4-FFF2-40B4-BE49-F238E27FC236}">
                <a16:creationId xmlns:a16="http://schemas.microsoft.com/office/drawing/2014/main" id="{EFD83839-49E8-22CC-D15F-11214922D580}"/>
              </a:ext>
            </a:extLst>
          </p:cNvPr>
          <p:cNvSpPr>
            <a:spLocks noChangeShapeType="1"/>
          </p:cNvSpPr>
          <p:nvPr/>
        </p:nvSpPr>
        <p:spPr bwMode="auto">
          <a:xfrm>
            <a:off x="8397875" y="179705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5" name="Line 90">
            <a:extLst>
              <a:ext uri="{FF2B5EF4-FFF2-40B4-BE49-F238E27FC236}">
                <a16:creationId xmlns:a16="http://schemas.microsoft.com/office/drawing/2014/main" id="{7EEA2F13-D5A9-9283-EFDD-39CF4CF2EF29}"/>
              </a:ext>
            </a:extLst>
          </p:cNvPr>
          <p:cNvSpPr>
            <a:spLocks noChangeShapeType="1"/>
          </p:cNvSpPr>
          <p:nvPr/>
        </p:nvSpPr>
        <p:spPr bwMode="auto">
          <a:xfrm flipH="1">
            <a:off x="8031163" y="2254250"/>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6" name="Line 91">
            <a:extLst>
              <a:ext uri="{FF2B5EF4-FFF2-40B4-BE49-F238E27FC236}">
                <a16:creationId xmlns:a16="http://schemas.microsoft.com/office/drawing/2014/main" id="{DE592A91-AF3E-5CCE-16BA-02BADCC29750}"/>
              </a:ext>
            </a:extLst>
          </p:cNvPr>
          <p:cNvSpPr>
            <a:spLocks noChangeShapeType="1"/>
          </p:cNvSpPr>
          <p:nvPr/>
        </p:nvSpPr>
        <p:spPr bwMode="auto">
          <a:xfrm flipH="1" flipV="1">
            <a:off x="8397875" y="225425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7" name="Line 92">
            <a:extLst>
              <a:ext uri="{FF2B5EF4-FFF2-40B4-BE49-F238E27FC236}">
                <a16:creationId xmlns:a16="http://schemas.microsoft.com/office/drawing/2014/main" id="{C90D2B45-407A-335A-FAB5-F990EBA907C3}"/>
              </a:ext>
            </a:extLst>
          </p:cNvPr>
          <p:cNvSpPr>
            <a:spLocks noChangeShapeType="1"/>
          </p:cNvSpPr>
          <p:nvPr/>
        </p:nvSpPr>
        <p:spPr bwMode="auto">
          <a:xfrm>
            <a:off x="6934200" y="179705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8" name="Line 93">
            <a:extLst>
              <a:ext uri="{FF2B5EF4-FFF2-40B4-BE49-F238E27FC236}">
                <a16:creationId xmlns:a16="http://schemas.microsoft.com/office/drawing/2014/main" id="{746B4C23-1B42-EF67-28DE-7AB9EF423558}"/>
              </a:ext>
            </a:extLst>
          </p:cNvPr>
          <p:cNvSpPr>
            <a:spLocks noChangeShapeType="1"/>
          </p:cNvSpPr>
          <p:nvPr/>
        </p:nvSpPr>
        <p:spPr bwMode="auto">
          <a:xfrm flipH="1">
            <a:off x="6569075" y="225425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799" name="Line 94">
            <a:extLst>
              <a:ext uri="{FF2B5EF4-FFF2-40B4-BE49-F238E27FC236}">
                <a16:creationId xmlns:a16="http://schemas.microsoft.com/office/drawing/2014/main" id="{E0DB4ECA-EFC0-71ED-8E63-D9ACB275558C}"/>
              </a:ext>
            </a:extLst>
          </p:cNvPr>
          <p:cNvSpPr>
            <a:spLocks noChangeShapeType="1"/>
          </p:cNvSpPr>
          <p:nvPr/>
        </p:nvSpPr>
        <p:spPr bwMode="auto">
          <a:xfrm flipH="1" flipV="1">
            <a:off x="6934200" y="2254250"/>
            <a:ext cx="366713"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800" name="Line 95">
            <a:extLst>
              <a:ext uri="{FF2B5EF4-FFF2-40B4-BE49-F238E27FC236}">
                <a16:creationId xmlns:a16="http://schemas.microsoft.com/office/drawing/2014/main" id="{8DA32EBE-25E2-5683-812F-76CBAD5C3239}"/>
              </a:ext>
            </a:extLst>
          </p:cNvPr>
          <p:cNvSpPr>
            <a:spLocks noChangeShapeType="1"/>
          </p:cNvSpPr>
          <p:nvPr/>
        </p:nvSpPr>
        <p:spPr bwMode="auto">
          <a:xfrm flipH="1">
            <a:off x="8397875" y="298608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801" name="Line 96">
            <a:extLst>
              <a:ext uri="{FF2B5EF4-FFF2-40B4-BE49-F238E27FC236}">
                <a16:creationId xmlns:a16="http://schemas.microsoft.com/office/drawing/2014/main" id="{CD1C35AA-B025-919A-0911-864AC2AE3710}"/>
              </a:ext>
            </a:extLst>
          </p:cNvPr>
          <p:cNvSpPr>
            <a:spLocks noChangeShapeType="1"/>
          </p:cNvSpPr>
          <p:nvPr/>
        </p:nvSpPr>
        <p:spPr bwMode="auto">
          <a:xfrm>
            <a:off x="8397875" y="326072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802" name="Line 97">
            <a:extLst>
              <a:ext uri="{FF2B5EF4-FFF2-40B4-BE49-F238E27FC236}">
                <a16:creationId xmlns:a16="http://schemas.microsoft.com/office/drawing/2014/main" id="{1F22E090-4E47-9B9C-0974-E7851A7F6727}"/>
              </a:ext>
            </a:extLst>
          </p:cNvPr>
          <p:cNvSpPr>
            <a:spLocks noChangeShapeType="1"/>
          </p:cNvSpPr>
          <p:nvPr/>
        </p:nvSpPr>
        <p:spPr bwMode="auto">
          <a:xfrm flipH="1">
            <a:off x="8031163" y="3717925"/>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2803" name="Text Box 98">
            <a:extLst>
              <a:ext uri="{FF2B5EF4-FFF2-40B4-BE49-F238E27FC236}">
                <a16:creationId xmlns:a16="http://schemas.microsoft.com/office/drawing/2014/main" id="{3F792304-D0A2-920A-9108-6698C71A4C6F}"/>
              </a:ext>
            </a:extLst>
          </p:cNvPr>
          <p:cNvSpPr txBox="1">
            <a:spLocks noChangeArrowheads="1"/>
          </p:cNvSpPr>
          <p:nvPr/>
        </p:nvSpPr>
        <p:spPr bwMode="auto">
          <a:xfrm>
            <a:off x="7483475" y="254476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2804" name="Text Box 99">
            <a:extLst>
              <a:ext uri="{FF2B5EF4-FFF2-40B4-BE49-F238E27FC236}">
                <a16:creationId xmlns:a16="http://schemas.microsoft.com/office/drawing/2014/main" id="{27A67C5F-7A6E-4048-6FEF-0A85F02A5781}"/>
              </a:ext>
            </a:extLst>
          </p:cNvPr>
          <p:cNvSpPr txBox="1">
            <a:spLocks noChangeArrowheads="1"/>
          </p:cNvSpPr>
          <p:nvPr/>
        </p:nvSpPr>
        <p:spPr bwMode="auto">
          <a:xfrm>
            <a:off x="7788275" y="184308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2805" name="Text Box 100">
            <a:extLst>
              <a:ext uri="{FF2B5EF4-FFF2-40B4-BE49-F238E27FC236}">
                <a16:creationId xmlns:a16="http://schemas.microsoft.com/office/drawing/2014/main" id="{204EB893-6909-3929-8670-4D1B36EF8CBB}"/>
              </a:ext>
            </a:extLst>
          </p:cNvPr>
          <p:cNvSpPr txBox="1">
            <a:spLocks noChangeArrowheads="1"/>
          </p:cNvSpPr>
          <p:nvPr/>
        </p:nvSpPr>
        <p:spPr bwMode="auto">
          <a:xfrm>
            <a:off x="8169275" y="252888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2806" name="Text Box 101">
            <a:extLst>
              <a:ext uri="{FF2B5EF4-FFF2-40B4-BE49-F238E27FC236}">
                <a16:creationId xmlns:a16="http://schemas.microsoft.com/office/drawing/2014/main" id="{19545F60-7DE8-C331-1799-98F747890E63}"/>
              </a:ext>
            </a:extLst>
          </p:cNvPr>
          <p:cNvSpPr txBox="1">
            <a:spLocks noChangeArrowheads="1"/>
          </p:cNvSpPr>
          <p:nvPr/>
        </p:nvSpPr>
        <p:spPr bwMode="auto">
          <a:xfrm>
            <a:off x="7788275" y="329088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F4</a:t>
            </a:r>
          </a:p>
        </p:txBody>
      </p:sp>
      <p:sp>
        <p:nvSpPr>
          <p:cNvPr id="72807" name="Text Box 102">
            <a:extLst>
              <a:ext uri="{FF2B5EF4-FFF2-40B4-BE49-F238E27FC236}">
                <a16:creationId xmlns:a16="http://schemas.microsoft.com/office/drawing/2014/main" id="{CB0F2ED8-E44A-A126-6FB8-862227C63EA7}"/>
              </a:ext>
            </a:extLst>
          </p:cNvPr>
          <p:cNvSpPr txBox="1">
            <a:spLocks noChangeArrowheads="1"/>
          </p:cNvSpPr>
          <p:nvPr/>
        </p:nvSpPr>
        <p:spPr bwMode="auto">
          <a:xfrm>
            <a:off x="7102475" y="329088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F5</a:t>
            </a:r>
          </a:p>
        </p:txBody>
      </p:sp>
      <p:sp>
        <p:nvSpPr>
          <p:cNvPr id="72808" name="Text Box 103">
            <a:extLst>
              <a:ext uri="{FF2B5EF4-FFF2-40B4-BE49-F238E27FC236}">
                <a16:creationId xmlns:a16="http://schemas.microsoft.com/office/drawing/2014/main" id="{8F99A473-F134-8D81-7129-2BF23F596A16}"/>
              </a:ext>
            </a:extLst>
          </p:cNvPr>
          <p:cNvSpPr txBox="1">
            <a:spLocks noChangeArrowheads="1"/>
          </p:cNvSpPr>
          <p:nvPr/>
        </p:nvSpPr>
        <p:spPr bwMode="auto">
          <a:xfrm>
            <a:off x="6721475" y="254476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F6</a:t>
            </a:r>
          </a:p>
        </p:txBody>
      </p:sp>
      <p:sp>
        <p:nvSpPr>
          <p:cNvPr id="72809" name="Text Box 104">
            <a:extLst>
              <a:ext uri="{FF2B5EF4-FFF2-40B4-BE49-F238E27FC236}">
                <a16:creationId xmlns:a16="http://schemas.microsoft.com/office/drawing/2014/main" id="{29FB2199-94B5-158C-6F35-2A92552041FB}"/>
              </a:ext>
            </a:extLst>
          </p:cNvPr>
          <p:cNvSpPr txBox="1">
            <a:spLocks noChangeArrowheads="1"/>
          </p:cNvSpPr>
          <p:nvPr/>
        </p:nvSpPr>
        <p:spPr bwMode="auto">
          <a:xfrm>
            <a:off x="7102475" y="184308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F7</a:t>
            </a:r>
          </a:p>
        </p:txBody>
      </p:sp>
      <p:sp>
        <p:nvSpPr>
          <p:cNvPr id="72810" name="Text Box 105">
            <a:extLst>
              <a:ext uri="{FF2B5EF4-FFF2-40B4-BE49-F238E27FC236}">
                <a16:creationId xmlns:a16="http://schemas.microsoft.com/office/drawing/2014/main" id="{C01C7B17-5D8D-0239-F748-6805A329D24B}"/>
              </a:ext>
            </a:extLst>
          </p:cNvPr>
          <p:cNvSpPr txBox="1">
            <a:spLocks noChangeArrowheads="1"/>
          </p:cNvSpPr>
          <p:nvPr/>
        </p:nvSpPr>
        <p:spPr bwMode="auto">
          <a:xfrm>
            <a:off x="457200" y="4572000"/>
            <a:ext cx="2362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imes New Roman" panose="02020603050405020304" pitchFamily="18" charset="0"/>
              </a:rPr>
              <a:t>(a) Line Structure</a:t>
            </a:r>
          </a:p>
        </p:txBody>
      </p:sp>
      <p:sp>
        <p:nvSpPr>
          <p:cNvPr id="72811" name="Text Box 106">
            <a:extLst>
              <a:ext uri="{FF2B5EF4-FFF2-40B4-BE49-F238E27FC236}">
                <a16:creationId xmlns:a16="http://schemas.microsoft.com/office/drawing/2014/main" id="{14A973C1-1E06-46CF-5668-2F0FFD84BA77}"/>
              </a:ext>
            </a:extLst>
          </p:cNvPr>
          <p:cNvSpPr txBox="1">
            <a:spLocks noChangeArrowheads="1"/>
          </p:cNvSpPr>
          <p:nvPr/>
        </p:nvSpPr>
        <p:spPr bwMode="auto">
          <a:xfrm>
            <a:off x="4800600" y="4648200"/>
            <a:ext cx="2667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imes New Roman" panose="02020603050405020304" pitchFamily="18" charset="0"/>
              </a:rPr>
              <a:t>(b) Plan Structure</a:t>
            </a:r>
          </a:p>
        </p:txBody>
      </p:sp>
      <p:sp>
        <p:nvSpPr>
          <p:cNvPr id="72812" name="AutoShape 107">
            <a:extLst>
              <a:ext uri="{FF2B5EF4-FFF2-40B4-BE49-F238E27FC236}">
                <a16:creationId xmlns:a16="http://schemas.microsoft.com/office/drawing/2014/main" id="{F9842E07-8ED0-4EA2-3540-6A7E2ADCF5EC}"/>
              </a:ext>
            </a:extLst>
          </p:cNvPr>
          <p:cNvSpPr>
            <a:spLocks/>
          </p:cNvSpPr>
          <p:nvPr/>
        </p:nvSpPr>
        <p:spPr bwMode="auto">
          <a:xfrm rot="5400000">
            <a:off x="5715000" y="1676400"/>
            <a:ext cx="381000" cy="5410200"/>
          </a:xfrm>
          <a:prstGeom prst="rightBrace">
            <a:avLst>
              <a:gd name="adj1" fmla="val 118333"/>
              <a:gd name="adj2" fmla="val 50032"/>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2813" name="Text Box 108">
            <a:extLst>
              <a:ext uri="{FF2B5EF4-FFF2-40B4-BE49-F238E27FC236}">
                <a16:creationId xmlns:a16="http://schemas.microsoft.com/office/drawing/2014/main" id="{F68F80F1-BCEB-8881-2B1E-FE8F5EE81401}"/>
              </a:ext>
            </a:extLst>
          </p:cNvPr>
          <p:cNvSpPr txBox="1">
            <a:spLocks noChangeArrowheads="1"/>
          </p:cNvSpPr>
          <p:nvPr/>
        </p:nvSpPr>
        <p:spPr bwMode="auto">
          <a:xfrm>
            <a:off x="914400" y="5715000"/>
            <a:ext cx="701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Note:    Fx is set of frequency,  i.e., frequency group.</a:t>
            </a:r>
          </a:p>
        </p:txBody>
      </p:sp>
    </p:spTree>
    <p:extLst>
      <p:ext uri="{BB962C8B-B14F-4D97-AF65-F5344CB8AC3E}">
        <p14:creationId xmlns:p14="http://schemas.microsoft.com/office/powerpoint/2010/main" val="365318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a:extLst>
              <a:ext uri="{FF2B5EF4-FFF2-40B4-BE49-F238E27FC236}">
                <a16:creationId xmlns:a16="http://schemas.microsoft.com/office/drawing/2014/main" id="{47F7A4B3-6ABE-6FFC-3445-A1C3750ADC71}"/>
              </a:ext>
            </a:extLst>
          </p:cNvPr>
          <p:cNvSpPr>
            <a:spLocks noGrp="1" noChangeArrowheads="1"/>
          </p:cNvSpPr>
          <p:nvPr>
            <p:ph type="title"/>
          </p:nvPr>
        </p:nvSpPr>
        <p:spPr>
          <a:xfrm>
            <a:off x="990600" y="152400"/>
            <a:ext cx="7772400" cy="762000"/>
          </a:xfrm>
        </p:spPr>
        <p:txBody>
          <a:bodyPr/>
          <a:lstStyle/>
          <a:p>
            <a:r>
              <a:rPr lang="en-US" altLang="en-US" sz="3600">
                <a:solidFill>
                  <a:schemeClr val="tx1"/>
                </a:solidFill>
                <a:latin typeface="Times New Roman" panose="02020603050405020304" pitchFamily="18" charset="0"/>
              </a:rPr>
              <a:t>Frequency Reuse</a:t>
            </a:r>
          </a:p>
        </p:txBody>
      </p:sp>
      <p:sp>
        <p:nvSpPr>
          <p:cNvPr id="73731" name="Slide Number Placeholder 4">
            <a:extLst>
              <a:ext uri="{FF2B5EF4-FFF2-40B4-BE49-F238E27FC236}">
                <a16:creationId xmlns:a16="http://schemas.microsoft.com/office/drawing/2014/main" id="{04D54C56-1EDB-8943-233F-9F244756C9C1}"/>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3CDEE6D-1A35-4A30-B985-9511612156C1}" type="slidenum">
              <a:rPr lang="en-US" altLang="en-US" smtClean="0"/>
              <a:pPr/>
              <a:t>67</a:t>
            </a:fld>
            <a:endParaRPr lang="en-US" altLang="en-US"/>
          </a:p>
        </p:txBody>
      </p:sp>
      <p:sp>
        <p:nvSpPr>
          <p:cNvPr id="73732" name="Line 3">
            <a:extLst>
              <a:ext uri="{FF2B5EF4-FFF2-40B4-BE49-F238E27FC236}">
                <a16:creationId xmlns:a16="http://schemas.microsoft.com/office/drawing/2014/main" id="{47067878-83F0-B5AF-3F27-1DA78C6C04F6}"/>
              </a:ext>
            </a:extLst>
          </p:cNvPr>
          <p:cNvSpPr>
            <a:spLocks noChangeShapeType="1"/>
          </p:cNvSpPr>
          <p:nvPr/>
        </p:nvSpPr>
        <p:spPr bwMode="auto">
          <a:xfrm>
            <a:off x="3138488" y="28654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33" name="Line 4">
            <a:extLst>
              <a:ext uri="{FF2B5EF4-FFF2-40B4-BE49-F238E27FC236}">
                <a16:creationId xmlns:a16="http://schemas.microsoft.com/office/drawing/2014/main" id="{1DD48459-A5E2-3F67-B4C8-047B6E89A7A6}"/>
              </a:ext>
            </a:extLst>
          </p:cNvPr>
          <p:cNvSpPr>
            <a:spLocks noChangeShapeType="1"/>
          </p:cNvSpPr>
          <p:nvPr/>
        </p:nvSpPr>
        <p:spPr bwMode="auto">
          <a:xfrm flipH="1">
            <a:off x="2773363" y="33226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34" name="Line 5">
            <a:extLst>
              <a:ext uri="{FF2B5EF4-FFF2-40B4-BE49-F238E27FC236}">
                <a16:creationId xmlns:a16="http://schemas.microsoft.com/office/drawing/2014/main" id="{A7D804C1-431A-179C-E6F4-D0DA06486D68}"/>
              </a:ext>
            </a:extLst>
          </p:cNvPr>
          <p:cNvSpPr>
            <a:spLocks noChangeShapeType="1"/>
          </p:cNvSpPr>
          <p:nvPr/>
        </p:nvSpPr>
        <p:spPr bwMode="auto">
          <a:xfrm flipH="1" flipV="1">
            <a:off x="3138488" y="3322638"/>
            <a:ext cx="366712"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35" name="Line 6">
            <a:extLst>
              <a:ext uri="{FF2B5EF4-FFF2-40B4-BE49-F238E27FC236}">
                <a16:creationId xmlns:a16="http://schemas.microsoft.com/office/drawing/2014/main" id="{90D42DC9-1B0B-73F1-966F-BB8F9E02DC51}"/>
              </a:ext>
            </a:extLst>
          </p:cNvPr>
          <p:cNvSpPr>
            <a:spLocks noChangeShapeType="1"/>
          </p:cNvSpPr>
          <p:nvPr/>
        </p:nvSpPr>
        <p:spPr bwMode="auto">
          <a:xfrm>
            <a:off x="3870325" y="2865438"/>
            <a:ext cx="0" cy="4572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36" name="Line 7">
            <a:extLst>
              <a:ext uri="{FF2B5EF4-FFF2-40B4-BE49-F238E27FC236}">
                <a16:creationId xmlns:a16="http://schemas.microsoft.com/office/drawing/2014/main" id="{87AB9A5E-1F78-BFA6-B4BB-DB5C894F6313}"/>
              </a:ext>
            </a:extLst>
          </p:cNvPr>
          <p:cNvSpPr>
            <a:spLocks noChangeShapeType="1"/>
          </p:cNvSpPr>
          <p:nvPr/>
        </p:nvSpPr>
        <p:spPr bwMode="auto">
          <a:xfrm flipH="1">
            <a:off x="3505200" y="33226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37" name="Line 8">
            <a:extLst>
              <a:ext uri="{FF2B5EF4-FFF2-40B4-BE49-F238E27FC236}">
                <a16:creationId xmlns:a16="http://schemas.microsoft.com/office/drawing/2014/main" id="{BC8EEB93-E3E5-CACB-E52B-AD89628E50BB}"/>
              </a:ext>
            </a:extLst>
          </p:cNvPr>
          <p:cNvSpPr>
            <a:spLocks noChangeShapeType="1"/>
          </p:cNvSpPr>
          <p:nvPr/>
        </p:nvSpPr>
        <p:spPr bwMode="auto">
          <a:xfrm flipH="1" flipV="1">
            <a:off x="3870325" y="3322638"/>
            <a:ext cx="366713"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38" name="Line 9">
            <a:extLst>
              <a:ext uri="{FF2B5EF4-FFF2-40B4-BE49-F238E27FC236}">
                <a16:creationId xmlns:a16="http://schemas.microsoft.com/office/drawing/2014/main" id="{43F0405A-5DCB-C441-7F1D-57239C7B9509}"/>
              </a:ext>
            </a:extLst>
          </p:cNvPr>
          <p:cNvSpPr>
            <a:spLocks noChangeShapeType="1"/>
          </p:cNvSpPr>
          <p:nvPr/>
        </p:nvSpPr>
        <p:spPr bwMode="auto">
          <a:xfrm>
            <a:off x="1676400" y="2865438"/>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39" name="Line 10">
            <a:extLst>
              <a:ext uri="{FF2B5EF4-FFF2-40B4-BE49-F238E27FC236}">
                <a16:creationId xmlns:a16="http://schemas.microsoft.com/office/drawing/2014/main" id="{763F9A25-CC1E-CBD4-2433-91AE76FF5548}"/>
              </a:ext>
            </a:extLst>
          </p:cNvPr>
          <p:cNvSpPr>
            <a:spLocks noChangeShapeType="1"/>
          </p:cNvSpPr>
          <p:nvPr/>
        </p:nvSpPr>
        <p:spPr bwMode="auto">
          <a:xfrm flipH="1" flipV="1">
            <a:off x="1676400" y="3322638"/>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0" name="Line 11">
            <a:extLst>
              <a:ext uri="{FF2B5EF4-FFF2-40B4-BE49-F238E27FC236}">
                <a16:creationId xmlns:a16="http://schemas.microsoft.com/office/drawing/2014/main" id="{94A48737-ACC9-8EEC-C091-F11F480C0F04}"/>
              </a:ext>
            </a:extLst>
          </p:cNvPr>
          <p:cNvSpPr>
            <a:spLocks noChangeShapeType="1"/>
          </p:cNvSpPr>
          <p:nvPr/>
        </p:nvSpPr>
        <p:spPr bwMode="auto">
          <a:xfrm>
            <a:off x="2408238" y="28654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1" name="Line 12">
            <a:extLst>
              <a:ext uri="{FF2B5EF4-FFF2-40B4-BE49-F238E27FC236}">
                <a16:creationId xmlns:a16="http://schemas.microsoft.com/office/drawing/2014/main" id="{BDF75344-4BE2-48B0-EA93-E872540638B7}"/>
              </a:ext>
            </a:extLst>
          </p:cNvPr>
          <p:cNvSpPr>
            <a:spLocks noChangeShapeType="1"/>
          </p:cNvSpPr>
          <p:nvPr/>
        </p:nvSpPr>
        <p:spPr bwMode="auto">
          <a:xfrm flipH="1">
            <a:off x="2041525" y="3322638"/>
            <a:ext cx="366713"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2" name="Line 13">
            <a:extLst>
              <a:ext uri="{FF2B5EF4-FFF2-40B4-BE49-F238E27FC236}">
                <a16:creationId xmlns:a16="http://schemas.microsoft.com/office/drawing/2014/main" id="{5799E721-DA6F-2C8B-701F-997650D68110}"/>
              </a:ext>
            </a:extLst>
          </p:cNvPr>
          <p:cNvSpPr>
            <a:spLocks noChangeShapeType="1"/>
          </p:cNvSpPr>
          <p:nvPr/>
        </p:nvSpPr>
        <p:spPr bwMode="auto">
          <a:xfrm flipH="1" flipV="1">
            <a:off x="2408238" y="33226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3" name="Line 14">
            <a:extLst>
              <a:ext uri="{FF2B5EF4-FFF2-40B4-BE49-F238E27FC236}">
                <a16:creationId xmlns:a16="http://schemas.microsoft.com/office/drawing/2014/main" id="{5829A265-92E3-45DF-C79F-EA460DA037B1}"/>
              </a:ext>
            </a:extLst>
          </p:cNvPr>
          <p:cNvSpPr>
            <a:spLocks noChangeShapeType="1"/>
          </p:cNvSpPr>
          <p:nvPr/>
        </p:nvSpPr>
        <p:spPr bwMode="auto">
          <a:xfrm>
            <a:off x="2773363" y="359727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4" name="Line 15">
            <a:extLst>
              <a:ext uri="{FF2B5EF4-FFF2-40B4-BE49-F238E27FC236}">
                <a16:creationId xmlns:a16="http://schemas.microsoft.com/office/drawing/2014/main" id="{3BC68329-CC53-70FC-7415-0A7432005EBF}"/>
              </a:ext>
            </a:extLst>
          </p:cNvPr>
          <p:cNvSpPr>
            <a:spLocks noChangeShapeType="1"/>
          </p:cNvSpPr>
          <p:nvPr/>
        </p:nvSpPr>
        <p:spPr bwMode="auto">
          <a:xfrm flipH="1">
            <a:off x="2408238" y="4054475"/>
            <a:ext cx="365125"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5" name="Line 16">
            <a:extLst>
              <a:ext uri="{FF2B5EF4-FFF2-40B4-BE49-F238E27FC236}">
                <a16:creationId xmlns:a16="http://schemas.microsoft.com/office/drawing/2014/main" id="{090E2A62-BFA9-A178-DBE1-CDAC09A6054A}"/>
              </a:ext>
            </a:extLst>
          </p:cNvPr>
          <p:cNvSpPr>
            <a:spLocks noChangeShapeType="1"/>
          </p:cNvSpPr>
          <p:nvPr/>
        </p:nvSpPr>
        <p:spPr bwMode="auto">
          <a:xfrm flipH="1" flipV="1">
            <a:off x="2773363" y="4054475"/>
            <a:ext cx="365125"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6" name="Line 17">
            <a:extLst>
              <a:ext uri="{FF2B5EF4-FFF2-40B4-BE49-F238E27FC236}">
                <a16:creationId xmlns:a16="http://schemas.microsoft.com/office/drawing/2014/main" id="{69A246F0-EDFD-7B16-405F-B5351406F8AB}"/>
              </a:ext>
            </a:extLst>
          </p:cNvPr>
          <p:cNvSpPr>
            <a:spLocks noChangeShapeType="1"/>
          </p:cNvSpPr>
          <p:nvPr/>
        </p:nvSpPr>
        <p:spPr bwMode="auto">
          <a:xfrm>
            <a:off x="3505200" y="359727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7" name="Line 18">
            <a:extLst>
              <a:ext uri="{FF2B5EF4-FFF2-40B4-BE49-F238E27FC236}">
                <a16:creationId xmlns:a16="http://schemas.microsoft.com/office/drawing/2014/main" id="{2F548FB4-D2C8-FBBB-65E1-4ABCB8A76A90}"/>
              </a:ext>
            </a:extLst>
          </p:cNvPr>
          <p:cNvSpPr>
            <a:spLocks noChangeShapeType="1"/>
          </p:cNvSpPr>
          <p:nvPr/>
        </p:nvSpPr>
        <p:spPr bwMode="auto">
          <a:xfrm flipH="1">
            <a:off x="3138488" y="4054475"/>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8" name="Line 19">
            <a:extLst>
              <a:ext uri="{FF2B5EF4-FFF2-40B4-BE49-F238E27FC236}">
                <a16:creationId xmlns:a16="http://schemas.microsoft.com/office/drawing/2014/main" id="{E8D6369D-10B3-DC96-D0B7-20B8DEFC6E43}"/>
              </a:ext>
            </a:extLst>
          </p:cNvPr>
          <p:cNvSpPr>
            <a:spLocks noChangeShapeType="1"/>
          </p:cNvSpPr>
          <p:nvPr/>
        </p:nvSpPr>
        <p:spPr bwMode="auto">
          <a:xfrm>
            <a:off x="2041525" y="3597275"/>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49" name="Line 20">
            <a:extLst>
              <a:ext uri="{FF2B5EF4-FFF2-40B4-BE49-F238E27FC236}">
                <a16:creationId xmlns:a16="http://schemas.microsoft.com/office/drawing/2014/main" id="{94156531-7BB9-6CDF-44C5-252C4FED86E5}"/>
              </a:ext>
            </a:extLst>
          </p:cNvPr>
          <p:cNvSpPr>
            <a:spLocks noChangeShapeType="1"/>
          </p:cNvSpPr>
          <p:nvPr/>
        </p:nvSpPr>
        <p:spPr bwMode="auto">
          <a:xfrm flipH="1" flipV="1">
            <a:off x="2041525" y="4054475"/>
            <a:ext cx="366713"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0" name="Line 21">
            <a:extLst>
              <a:ext uri="{FF2B5EF4-FFF2-40B4-BE49-F238E27FC236}">
                <a16:creationId xmlns:a16="http://schemas.microsoft.com/office/drawing/2014/main" id="{8873FB05-1DD6-E985-3A8D-4949B95E2C96}"/>
              </a:ext>
            </a:extLst>
          </p:cNvPr>
          <p:cNvSpPr>
            <a:spLocks noChangeShapeType="1"/>
          </p:cNvSpPr>
          <p:nvPr/>
        </p:nvSpPr>
        <p:spPr bwMode="auto">
          <a:xfrm flipH="1">
            <a:off x="2773363" y="1860550"/>
            <a:ext cx="365125"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1" name="Line 22">
            <a:extLst>
              <a:ext uri="{FF2B5EF4-FFF2-40B4-BE49-F238E27FC236}">
                <a16:creationId xmlns:a16="http://schemas.microsoft.com/office/drawing/2014/main" id="{87A5A3ED-03E3-F902-9FD6-5DCB881036B4}"/>
              </a:ext>
            </a:extLst>
          </p:cNvPr>
          <p:cNvSpPr>
            <a:spLocks noChangeShapeType="1"/>
          </p:cNvSpPr>
          <p:nvPr/>
        </p:nvSpPr>
        <p:spPr bwMode="auto">
          <a:xfrm flipH="1" flipV="1">
            <a:off x="3138488" y="1860550"/>
            <a:ext cx="366712"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2" name="Line 23">
            <a:extLst>
              <a:ext uri="{FF2B5EF4-FFF2-40B4-BE49-F238E27FC236}">
                <a16:creationId xmlns:a16="http://schemas.microsoft.com/office/drawing/2014/main" id="{F0136A57-A0F3-1371-26D7-840E739BB184}"/>
              </a:ext>
            </a:extLst>
          </p:cNvPr>
          <p:cNvSpPr>
            <a:spLocks noChangeShapeType="1"/>
          </p:cNvSpPr>
          <p:nvPr/>
        </p:nvSpPr>
        <p:spPr bwMode="auto">
          <a:xfrm>
            <a:off x="3870325" y="1403350"/>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3" name="Line 24">
            <a:extLst>
              <a:ext uri="{FF2B5EF4-FFF2-40B4-BE49-F238E27FC236}">
                <a16:creationId xmlns:a16="http://schemas.microsoft.com/office/drawing/2014/main" id="{2F6B0266-465C-CF8C-B402-FFE39EC847FD}"/>
              </a:ext>
            </a:extLst>
          </p:cNvPr>
          <p:cNvSpPr>
            <a:spLocks noChangeShapeType="1"/>
          </p:cNvSpPr>
          <p:nvPr/>
        </p:nvSpPr>
        <p:spPr bwMode="auto">
          <a:xfrm flipH="1">
            <a:off x="3505200" y="1860550"/>
            <a:ext cx="365125"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4" name="Line 25">
            <a:extLst>
              <a:ext uri="{FF2B5EF4-FFF2-40B4-BE49-F238E27FC236}">
                <a16:creationId xmlns:a16="http://schemas.microsoft.com/office/drawing/2014/main" id="{426F0F23-379A-4565-F4FE-A665818DE98E}"/>
              </a:ext>
            </a:extLst>
          </p:cNvPr>
          <p:cNvSpPr>
            <a:spLocks noChangeShapeType="1"/>
          </p:cNvSpPr>
          <p:nvPr/>
        </p:nvSpPr>
        <p:spPr bwMode="auto">
          <a:xfrm flipH="1" flipV="1">
            <a:off x="3870325" y="1860550"/>
            <a:ext cx="366713"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5" name="Line 26">
            <a:extLst>
              <a:ext uri="{FF2B5EF4-FFF2-40B4-BE49-F238E27FC236}">
                <a16:creationId xmlns:a16="http://schemas.microsoft.com/office/drawing/2014/main" id="{4AC3D5D8-4C83-6769-3DB3-295C983837C8}"/>
              </a:ext>
            </a:extLst>
          </p:cNvPr>
          <p:cNvSpPr>
            <a:spLocks noChangeShapeType="1"/>
          </p:cNvSpPr>
          <p:nvPr/>
        </p:nvSpPr>
        <p:spPr bwMode="auto">
          <a:xfrm>
            <a:off x="5334000" y="1403350"/>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6" name="Line 27">
            <a:extLst>
              <a:ext uri="{FF2B5EF4-FFF2-40B4-BE49-F238E27FC236}">
                <a16:creationId xmlns:a16="http://schemas.microsoft.com/office/drawing/2014/main" id="{3B81D7AB-D069-5F50-0514-1CA93AA6A67D}"/>
              </a:ext>
            </a:extLst>
          </p:cNvPr>
          <p:cNvSpPr>
            <a:spLocks noChangeShapeType="1"/>
          </p:cNvSpPr>
          <p:nvPr/>
        </p:nvSpPr>
        <p:spPr bwMode="auto">
          <a:xfrm flipH="1">
            <a:off x="4967288" y="1860550"/>
            <a:ext cx="366712"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7" name="Line 28">
            <a:extLst>
              <a:ext uri="{FF2B5EF4-FFF2-40B4-BE49-F238E27FC236}">
                <a16:creationId xmlns:a16="http://schemas.microsoft.com/office/drawing/2014/main" id="{425C1558-8693-3E0A-67EE-A5626343CCED}"/>
              </a:ext>
            </a:extLst>
          </p:cNvPr>
          <p:cNvSpPr>
            <a:spLocks noChangeShapeType="1"/>
          </p:cNvSpPr>
          <p:nvPr/>
        </p:nvSpPr>
        <p:spPr bwMode="auto">
          <a:xfrm flipH="1" flipV="1">
            <a:off x="4967288" y="1128713"/>
            <a:ext cx="366712"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8" name="Line 29">
            <a:extLst>
              <a:ext uri="{FF2B5EF4-FFF2-40B4-BE49-F238E27FC236}">
                <a16:creationId xmlns:a16="http://schemas.microsoft.com/office/drawing/2014/main" id="{94591497-12D6-31B7-FAE6-72499377E3F2}"/>
              </a:ext>
            </a:extLst>
          </p:cNvPr>
          <p:cNvSpPr>
            <a:spLocks noChangeShapeType="1"/>
          </p:cNvSpPr>
          <p:nvPr/>
        </p:nvSpPr>
        <p:spPr bwMode="auto">
          <a:xfrm flipH="1">
            <a:off x="2041525" y="1860550"/>
            <a:ext cx="366713"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59" name="Line 30">
            <a:extLst>
              <a:ext uri="{FF2B5EF4-FFF2-40B4-BE49-F238E27FC236}">
                <a16:creationId xmlns:a16="http://schemas.microsoft.com/office/drawing/2014/main" id="{10C0F6E7-DE07-2C46-9636-C73F3ABDBAEA}"/>
              </a:ext>
            </a:extLst>
          </p:cNvPr>
          <p:cNvSpPr>
            <a:spLocks noChangeShapeType="1"/>
          </p:cNvSpPr>
          <p:nvPr/>
        </p:nvSpPr>
        <p:spPr bwMode="auto">
          <a:xfrm flipH="1" flipV="1">
            <a:off x="2408238" y="1860550"/>
            <a:ext cx="365125"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0" name="Line 31">
            <a:extLst>
              <a:ext uri="{FF2B5EF4-FFF2-40B4-BE49-F238E27FC236}">
                <a16:creationId xmlns:a16="http://schemas.microsoft.com/office/drawing/2014/main" id="{A1D4F8E7-4225-B8FD-C0F2-DEB3A43834F8}"/>
              </a:ext>
            </a:extLst>
          </p:cNvPr>
          <p:cNvSpPr>
            <a:spLocks noChangeShapeType="1"/>
          </p:cNvSpPr>
          <p:nvPr/>
        </p:nvSpPr>
        <p:spPr bwMode="auto">
          <a:xfrm>
            <a:off x="2773363" y="2133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1" name="Line 32">
            <a:extLst>
              <a:ext uri="{FF2B5EF4-FFF2-40B4-BE49-F238E27FC236}">
                <a16:creationId xmlns:a16="http://schemas.microsoft.com/office/drawing/2014/main" id="{753D42E1-7F79-6D7F-86D4-462FF3D2A5BB}"/>
              </a:ext>
            </a:extLst>
          </p:cNvPr>
          <p:cNvSpPr>
            <a:spLocks noChangeShapeType="1"/>
          </p:cNvSpPr>
          <p:nvPr/>
        </p:nvSpPr>
        <p:spPr bwMode="auto">
          <a:xfrm flipH="1">
            <a:off x="2408238" y="25908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2" name="Line 33">
            <a:extLst>
              <a:ext uri="{FF2B5EF4-FFF2-40B4-BE49-F238E27FC236}">
                <a16:creationId xmlns:a16="http://schemas.microsoft.com/office/drawing/2014/main" id="{FB6097CA-C584-DBB7-B11D-304A43F0C48C}"/>
              </a:ext>
            </a:extLst>
          </p:cNvPr>
          <p:cNvSpPr>
            <a:spLocks noChangeShapeType="1"/>
          </p:cNvSpPr>
          <p:nvPr/>
        </p:nvSpPr>
        <p:spPr bwMode="auto">
          <a:xfrm flipH="1" flipV="1">
            <a:off x="2773363" y="25908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3" name="Line 34">
            <a:extLst>
              <a:ext uri="{FF2B5EF4-FFF2-40B4-BE49-F238E27FC236}">
                <a16:creationId xmlns:a16="http://schemas.microsoft.com/office/drawing/2014/main" id="{32825083-85A1-E425-1059-0925B0B4BF5B}"/>
              </a:ext>
            </a:extLst>
          </p:cNvPr>
          <p:cNvSpPr>
            <a:spLocks noChangeShapeType="1"/>
          </p:cNvSpPr>
          <p:nvPr/>
        </p:nvSpPr>
        <p:spPr bwMode="auto">
          <a:xfrm>
            <a:off x="3505200" y="2133600"/>
            <a:ext cx="0" cy="4572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4" name="Line 35">
            <a:extLst>
              <a:ext uri="{FF2B5EF4-FFF2-40B4-BE49-F238E27FC236}">
                <a16:creationId xmlns:a16="http://schemas.microsoft.com/office/drawing/2014/main" id="{4D558087-6AE1-5031-8484-A639DD59D90E}"/>
              </a:ext>
            </a:extLst>
          </p:cNvPr>
          <p:cNvSpPr>
            <a:spLocks noChangeShapeType="1"/>
          </p:cNvSpPr>
          <p:nvPr/>
        </p:nvSpPr>
        <p:spPr bwMode="auto">
          <a:xfrm flipH="1">
            <a:off x="3138488" y="2590800"/>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5" name="Line 36">
            <a:extLst>
              <a:ext uri="{FF2B5EF4-FFF2-40B4-BE49-F238E27FC236}">
                <a16:creationId xmlns:a16="http://schemas.microsoft.com/office/drawing/2014/main" id="{14A65502-47F5-631C-3106-19A37EE15B29}"/>
              </a:ext>
            </a:extLst>
          </p:cNvPr>
          <p:cNvSpPr>
            <a:spLocks noChangeShapeType="1"/>
          </p:cNvSpPr>
          <p:nvPr/>
        </p:nvSpPr>
        <p:spPr bwMode="auto">
          <a:xfrm flipH="1" flipV="1">
            <a:off x="3505200" y="2590800"/>
            <a:ext cx="365125" cy="27463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6" name="Line 37">
            <a:extLst>
              <a:ext uri="{FF2B5EF4-FFF2-40B4-BE49-F238E27FC236}">
                <a16:creationId xmlns:a16="http://schemas.microsoft.com/office/drawing/2014/main" id="{9CFAE1AB-DC8D-49D9-C0AF-CD8E1F5CBCBB}"/>
              </a:ext>
            </a:extLst>
          </p:cNvPr>
          <p:cNvSpPr>
            <a:spLocks noChangeShapeType="1"/>
          </p:cNvSpPr>
          <p:nvPr/>
        </p:nvSpPr>
        <p:spPr bwMode="auto">
          <a:xfrm>
            <a:off x="2041525" y="2133600"/>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7" name="Line 38">
            <a:extLst>
              <a:ext uri="{FF2B5EF4-FFF2-40B4-BE49-F238E27FC236}">
                <a16:creationId xmlns:a16="http://schemas.microsoft.com/office/drawing/2014/main" id="{5262DE4F-46BA-B0A3-C366-DE7A7F56EDF1}"/>
              </a:ext>
            </a:extLst>
          </p:cNvPr>
          <p:cNvSpPr>
            <a:spLocks noChangeShapeType="1"/>
          </p:cNvSpPr>
          <p:nvPr/>
        </p:nvSpPr>
        <p:spPr bwMode="auto">
          <a:xfrm flipH="1">
            <a:off x="1676400" y="2590800"/>
            <a:ext cx="365125"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8" name="Line 39">
            <a:extLst>
              <a:ext uri="{FF2B5EF4-FFF2-40B4-BE49-F238E27FC236}">
                <a16:creationId xmlns:a16="http://schemas.microsoft.com/office/drawing/2014/main" id="{0C2B1DD2-BAE0-A8BA-90A1-BA88C7F169C2}"/>
              </a:ext>
            </a:extLst>
          </p:cNvPr>
          <p:cNvSpPr>
            <a:spLocks noChangeShapeType="1"/>
          </p:cNvSpPr>
          <p:nvPr/>
        </p:nvSpPr>
        <p:spPr bwMode="auto">
          <a:xfrm flipH="1" flipV="1">
            <a:off x="2041525" y="2590800"/>
            <a:ext cx="366713"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69" name="Line 40">
            <a:extLst>
              <a:ext uri="{FF2B5EF4-FFF2-40B4-BE49-F238E27FC236}">
                <a16:creationId xmlns:a16="http://schemas.microsoft.com/office/drawing/2014/main" id="{1EBEF7E5-5D14-C091-54F5-882F9371275C}"/>
              </a:ext>
            </a:extLst>
          </p:cNvPr>
          <p:cNvSpPr>
            <a:spLocks noChangeShapeType="1"/>
          </p:cNvSpPr>
          <p:nvPr/>
        </p:nvSpPr>
        <p:spPr bwMode="auto">
          <a:xfrm>
            <a:off x="4237038" y="2133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0" name="Line 41">
            <a:extLst>
              <a:ext uri="{FF2B5EF4-FFF2-40B4-BE49-F238E27FC236}">
                <a16:creationId xmlns:a16="http://schemas.microsoft.com/office/drawing/2014/main" id="{0AE6D069-D234-39CE-C2DA-E8FF84158042}"/>
              </a:ext>
            </a:extLst>
          </p:cNvPr>
          <p:cNvSpPr>
            <a:spLocks noChangeShapeType="1"/>
          </p:cNvSpPr>
          <p:nvPr/>
        </p:nvSpPr>
        <p:spPr bwMode="auto">
          <a:xfrm flipH="1">
            <a:off x="3870325" y="2590800"/>
            <a:ext cx="366713"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1" name="Line 42">
            <a:extLst>
              <a:ext uri="{FF2B5EF4-FFF2-40B4-BE49-F238E27FC236}">
                <a16:creationId xmlns:a16="http://schemas.microsoft.com/office/drawing/2014/main" id="{FCF06D0A-1750-FEEB-550A-F8DCA77AEBB4}"/>
              </a:ext>
            </a:extLst>
          </p:cNvPr>
          <p:cNvSpPr>
            <a:spLocks noChangeShapeType="1"/>
          </p:cNvSpPr>
          <p:nvPr/>
        </p:nvSpPr>
        <p:spPr bwMode="auto">
          <a:xfrm flipH="1" flipV="1">
            <a:off x="4237038" y="25908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2" name="Line 43">
            <a:extLst>
              <a:ext uri="{FF2B5EF4-FFF2-40B4-BE49-F238E27FC236}">
                <a16:creationId xmlns:a16="http://schemas.microsoft.com/office/drawing/2014/main" id="{65B45BA4-07F6-7113-3190-61E1A66842FB}"/>
              </a:ext>
            </a:extLst>
          </p:cNvPr>
          <p:cNvSpPr>
            <a:spLocks noChangeShapeType="1"/>
          </p:cNvSpPr>
          <p:nvPr/>
        </p:nvSpPr>
        <p:spPr bwMode="auto">
          <a:xfrm flipH="1">
            <a:off x="3870325" y="1128713"/>
            <a:ext cx="366713"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3" name="Line 44">
            <a:extLst>
              <a:ext uri="{FF2B5EF4-FFF2-40B4-BE49-F238E27FC236}">
                <a16:creationId xmlns:a16="http://schemas.microsoft.com/office/drawing/2014/main" id="{28DB031F-D1C3-D22D-D6BC-407A6F3FDC24}"/>
              </a:ext>
            </a:extLst>
          </p:cNvPr>
          <p:cNvSpPr>
            <a:spLocks noChangeShapeType="1"/>
          </p:cNvSpPr>
          <p:nvPr/>
        </p:nvSpPr>
        <p:spPr bwMode="auto">
          <a:xfrm>
            <a:off x="4602163" y="140335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4" name="Line 45">
            <a:extLst>
              <a:ext uri="{FF2B5EF4-FFF2-40B4-BE49-F238E27FC236}">
                <a16:creationId xmlns:a16="http://schemas.microsoft.com/office/drawing/2014/main" id="{E7D8BFA4-6AE9-A2AF-705C-981A0CBEF890}"/>
              </a:ext>
            </a:extLst>
          </p:cNvPr>
          <p:cNvSpPr>
            <a:spLocks noChangeShapeType="1"/>
          </p:cNvSpPr>
          <p:nvPr/>
        </p:nvSpPr>
        <p:spPr bwMode="auto">
          <a:xfrm flipH="1">
            <a:off x="4237038" y="1860550"/>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5" name="Line 46">
            <a:extLst>
              <a:ext uri="{FF2B5EF4-FFF2-40B4-BE49-F238E27FC236}">
                <a16:creationId xmlns:a16="http://schemas.microsoft.com/office/drawing/2014/main" id="{5CA1B562-B5ED-D11D-BE81-9992B01DA290}"/>
              </a:ext>
            </a:extLst>
          </p:cNvPr>
          <p:cNvSpPr>
            <a:spLocks noChangeShapeType="1"/>
          </p:cNvSpPr>
          <p:nvPr/>
        </p:nvSpPr>
        <p:spPr bwMode="auto">
          <a:xfrm flipH="1" flipV="1">
            <a:off x="4602163" y="1860550"/>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6" name="Line 47">
            <a:extLst>
              <a:ext uri="{FF2B5EF4-FFF2-40B4-BE49-F238E27FC236}">
                <a16:creationId xmlns:a16="http://schemas.microsoft.com/office/drawing/2014/main" id="{C1A77E4B-2D87-C7E4-59FA-210C96459B81}"/>
              </a:ext>
            </a:extLst>
          </p:cNvPr>
          <p:cNvSpPr>
            <a:spLocks noChangeShapeType="1"/>
          </p:cNvSpPr>
          <p:nvPr/>
        </p:nvSpPr>
        <p:spPr bwMode="auto">
          <a:xfrm flipH="1" flipV="1">
            <a:off x="4237038" y="112871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7" name="Line 48">
            <a:extLst>
              <a:ext uri="{FF2B5EF4-FFF2-40B4-BE49-F238E27FC236}">
                <a16:creationId xmlns:a16="http://schemas.microsoft.com/office/drawing/2014/main" id="{13E9E0D4-4065-1A7B-8BAA-14B9F94EE231}"/>
              </a:ext>
            </a:extLst>
          </p:cNvPr>
          <p:cNvSpPr>
            <a:spLocks noChangeShapeType="1"/>
          </p:cNvSpPr>
          <p:nvPr/>
        </p:nvSpPr>
        <p:spPr bwMode="auto">
          <a:xfrm flipH="1">
            <a:off x="4602163" y="112871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8" name="Line 49">
            <a:extLst>
              <a:ext uri="{FF2B5EF4-FFF2-40B4-BE49-F238E27FC236}">
                <a16:creationId xmlns:a16="http://schemas.microsoft.com/office/drawing/2014/main" id="{DFA4A9F5-1D6A-5282-54DB-9D6BAE5C46F9}"/>
              </a:ext>
            </a:extLst>
          </p:cNvPr>
          <p:cNvSpPr>
            <a:spLocks noChangeShapeType="1"/>
          </p:cNvSpPr>
          <p:nvPr/>
        </p:nvSpPr>
        <p:spPr bwMode="auto">
          <a:xfrm>
            <a:off x="4967288" y="21336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79" name="Line 50">
            <a:extLst>
              <a:ext uri="{FF2B5EF4-FFF2-40B4-BE49-F238E27FC236}">
                <a16:creationId xmlns:a16="http://schemas.microsoft.com/office/drawing/2014/main" id="{CF46E5C0-DF1B-A435-2196-1C13B9D18C9F}"/>
              </a:ext>
            </a:extLst>
          </p:cNvPr>
          <p:cNvSpPr>
            <a:spLocks noChangeShapeType="1"/>
          </p:cNvSpPr>
          <p:nvPr/>
        </p:nvSpPr>
        <p:spPr bwMode="auto">
          <a:xfrm flipH="1">
            <a:off x="4602163" y="25908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0" name="Line 51">
            <a:extLst>
              <a:ext uri="{FF2B5EF4-FFF2-40B4-BE49-F238E27FC236}">
                <a16:creationId xmlns:a16="http://schemas.microsoft.com/office/drawing/2014/main" id="{FB8A547A-4A44-9289-C5BC-1705BD02C581}"/>
              </a:ext>
            </a:extLst>
          </p:cNvPr>
          <p:cNvSpPr>
            <a:spLocks noChangeShapeType="1"/>
          </p:cNvSpPr>
          <p:nvPr/>
        </p:nvSpPr>
        <p:spPr bwMode="auto">
          <a:xfrm flipH="1" flipV="1">
            <a:off x="4967288" y="2590800"/>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1" name="Line 52">
            <a:extLst>
              <a:ext uri="{FF2B5EF4-FFF2-40B4-BE49-F238E27FC236}">
                <a16:creationId xmlns:a16="http://schemas.microsoft.com/office/drawing/2014/main" id="{8385BDDF-0D59-9409-FB5A-A8C08BEAC8E1}"/>
              </a:ext>
            </a:extLst>
          </p:cNvPr>
          <p:cNvSpPr>
            <a:spLocks noChangeShapeType="1"/>
          </p:cNvSpPr>
          <p:nvPr/>
        </p:nvSpPr>
        <p:spPr bwMode="auto">
          <a:xfrm>
            <a:off x="4602163" y="28654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2" name="Line 53">
            <a:extLst>
              <a:ext uri="{FF2B5EF4-FFF2-40B4-BE49-F238E27FC236}">
                <a16:creationId xmlns:a16="http://schemas.microsoft.com/office/drawing/2014/main" id="{C0B1C7D6-614F-8B95-0738-FA7C65B0C376}"/>
              </a:ext>
            </a:extLst>
          </p:cNvPr>
          <p:cNvSpPr>
            <a:spLocks noChangeShapeType="1"/>
          </p:cNvSpPr>
          <p:nvPr/>
        </p:nvSpPr>
        <p:spPr bwMode="auto">
          <a:xfrm flipH="1">
            <a:off x="4237038" y="33226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3" name="Line 54">
            <a:extLst>
              <a:ext uri="{FF2B5EF4-FFF2-40B4-BE49-F238E27FC236}">
                <a16:creationId xmlns:a16="http://schemas.microsoft.com/office/drawing/2014/main" id="{EE55E591-68BF-BF25-1709-69A645D48DA8}"/>
              </a:ext>
            </a:extLst>
          </p:cNvPr>
          <p:cNvSpPr>
            <a:spLocks noChangeShapeType="1"/>
          </p:cNvSpPr>
          <p:nvPr/>
        </p:nvSpPr>
        <p:spPr bwMode="auto">
          <a:xfrm flipH="1" flipV="1">
            <a:off x="4602163" y="33226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4" name="Line 55">
            <a:extLst>
              <a:ext uri="{FF2B5EF4-FFF2-40B4-BE49-F238E27FC236}">
                <a16:creationId xmlns:a16="http://schemas.microsoft.com/office/drawing/2014/main" id="{708694C2-8B1A-AA4C-1DD3-14233D6DEF5A}"/>
              </a:ext>
            </a:extLst>
          </p:cNvPr>
          <p:cNvSpPr>
            <a:spLocks noChangeShapeType="1"/>
          </p:cNvSpPr>
          <p:nvPr/>
        </p:nvSpPr>
        <p:spPr bwMode="auto">
          <a:xfrm>
            <a:off x="5334000" y="2865438"/>
            <a:ext cx="0" cy="4572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5" name="Line 56">
            <a:extLst>
              <a:ext uri="{FF2B5EF4-FFF2-40B4-BE49-F238E27FC236}">
                <a16:creationId xmlns:a16="http://schemas.microsoft.com/office/drawing/2014/main" id="{132F3FD6-D7BA-2E32-1070-F9CD4361AA56}"/>
              </a:ext>
            </a:extLst>
          </p:cNvPr>
          <p:cNvSpPr>
            <a:spLocks noChangeShapeType="1"/>
          </p:cNvSpPr>
          <p:nvPr/>
        </p:nvSpPr>
        <p:spPr bwMode="auto">
          <a:xfrm flipH="1">
            <a:off x="4967288" y="3322638"/>
            <a:ext cx="366712"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6" name="Line 57">
            <a:extLst>
              <a:ext uri="{FF2B5EF4-FFF2-40B4-BE49-F238E27FC236}">
                <a16:creationId xmlns:a16="http://schemas.microsoft.com/office/drawing/2014/main" id="{2BAF06ED-DD21-F044-CD39-02D1F7D9E8E9}"/>
              </a:ext>
            </a:extLst>
          </p:cNvPr>
          <p:cNvSpPr>
            <a:spLocks noChangeShapeType="1"/>
          </p:cNvSpPr>
          <p:nvPr/>
        </p:nvSpPr>
        <p:spPr bwMode="auto">
          <a:xfrm flipH="1" flipV="1">
            <a:off x="5334000" y="1860550"/>
            <a:ext cx="365125"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7" name="Line 58">
            <a:extLst>
              <a:ext uri="{FF2B5EF4-FFF2-40B4-BE49-F238E27FC236}">
                <a16:creationId xmlns:a16="http://schemas.microsoft.com/office/drawing/2014/main" id="{EF76929A-C6E0-680F-441C-A524FD75ED15}"/>
              </a:ext>
            </a:extLst>
          </p:cNvPr>
          <p:cNvSpPr>
            <a:spLocks noChangeShapeType="1"/>
          </p:cNvSpPr>
          <p:nvPr/>
        </p:nvSpPr>
        <p:spPr bwMode="auto">
          <a:xfrm>
            <a:off x="5699125" y="2133600"/>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8" name="Line 59">
            <a:extLst>
              <a:ext uri="{FF2B5EF4-FFF2-40B4-BE49-F238E27FC236}">
                <a16:creationId xmlns:a16="http://schemas.microsoft.com/office/drawing/2014/main" id="{3F39665D-A6D8-7B11-2D48-2FEA73A4A4F8}"/>
              </a:ext>
            </a:extLst>
          </p:cNvPr>
          <p:cNvSpPr>
            <a:spLocks noChangeShapeType="1"/>
          </p:cNvSpPr>
          <p:nvPr/>
        </p:nvSpPr>
        <p:spPr bwMode="auto">
          <a:xfrm flipH="1">
            <a:off x="5334000" y="2590800"/>
            <a:ext cx="365125" cy="27463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89" name="Line 60">
            <a:extLst>
              <a:ext uri="{FF2B5EF4-FFF2-40B4-BE49-F238E27FC236}">
                <a16:creationId xmlns:a16="http://schemas.microsoft.com/office/drawing/2014/main" id="{B4E6FD9E-2B7C-DA5E-5887-12A808BE1CCC}"/>
              </a:ext>
            </a:extLst>
          </p:cNvPr>
          <p:cNvSpPr>
            <a:spLocks noChangeShapeType="1"/>
          </p:cNvSpPr>
          <p:nvPr/>
        </p:nvSpPr>
        <p:spPr bwMode="auto">
          <a:xfrm>
            <a:off x="4602163" y="432911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0" name="Line 61">
            <a:extLst>
              <a:ext uri="{FF2B5EF4-FFF2-40B4-BE49-F238E27FC236}">
                <a16:creationId xmlns:a16="http://schemas.microsoft.com/office/drawing/2014/main" id="{20F83C33-168D-360A-BCCA-511F18AF44DA}"/>
              </a:ext>
            </a:extLst>
          </p:cNvPr>
          <p:cNvSpPr>
            <a:spLocks noChangeShapeType="1"/>
          </p:cNvSpPr>
          <p:nvPr/>
        </p:nvSpPr>
        <p:spPr bwMode="auto">
          <a:xfrm flipH="1">
            <a:off x="4237038" y="4786313"/>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1" name="Line 62">
            <a:extLst>
              <a:ext uri="{FF2B5EF4-FFF2-40B4-BE49-F238E27FC236}">
                <a16:creationId xmlns:a16="http://schemas.microsoft.com/office/drawing/2014/main" id="{DFF2E7F8-2EC0-3195-7D90-42438CC3EE22}"/>
              </a:ext>
            </a:extLst>
          </p:cNvPr>
          <p:cNvSpPr>
            <a:spLocks noChangeShapeType="1"/>
          </p:cNvSpPr>
          <p:nvPr/>
        </p:nvSpPr>
        <p:spPr bwMode="auto">
          <a:xfrm flipH="1" flipV="1">
            <a:off x="4602163" y="4786313"/>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2" name="Line 63">
            <a:extLst>
              <a:ext uri="{FF2B5EF4-FFF2-40B4-BE49-F238E27FC236}">
                <a16:creationId xmlns:a16="http://schemas.microsoft.com/office/drawing/2014/main" id="{500B193E-6F55-5BFF-C1BB-F58E35232B40}"/>
              </a:ext>
            </a:extLst>
          </p:cNvPr>
          <p:cNvSpPr>
            <a:spLocks noChangeShapeType="1"/>
          </p:cNvSpPr>
          <p:nvPr/>
        </p:nvSpPr>
        <p:spPr bwMode="auto">
          <a:xfrm>
            <a:off x="5334000" y="4329113"/>
            <a:ext cx="0" cy="4572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3" name="Line 64">
            <a:extLst>
              <a:ext uri="{FF2B5EF4-FFF2-40B4-BE49-F238E27FC236}">
                <a16:creationId xmlns:a16="http://schemas.microsoft.com/office/drawing/2014/main" id="{D7CE865B-5A55-7680-08E9-25AE35443DDF}"/>
              </a:ext>
            </a:extLst>
          </p:cNvPr>
          <p:cNvSpPr>
            <a:spLocks noChangeShapeType="1"/>
          </p:cNvSpPr>
          <p:nvPr/>
        </p:nvSpPr>
        <p:spPr bwMode="auto">
          <a:xfrm flipH="1">
            <a:off x="4967288" y="4786313"/>
            <a:ext cx="366712"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4" name="Line 65">
            <a:extLst>
              <a:ext uri="{FF2B5EF4-FFF2-40B4-BE49-F238E27FC236}">
                <a16:creationId xmlns:a16="http://schemas.microsoft.com/office/drawing/2014/main" id="{C384AD32-0060-C77A-A085-B1E43F32FABA}"/>
              </a:ext>
            </a:extLst>
          </p:cNvPr>
          <p:cNvSpPr>
            <a:spLocks noChangeShapeType="1"/>
          </p:cNvSpPr>
          <p:nvPr/>
        </p:nvSpPr>
        <p:spPr bwMode="auto">
          <a:xfrm>
            <a:off x="3138488" y="432911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5" name="Line 66">
            <a:extLst>
              <a:ext uri="{FF2B5EF4-FFF2-40B4-BE49-F238E27FC236}">
                <a16:creationId xmlns:a16="http://schemas.microsoft.com/office/drawing/2014/main" id="{39CD3598-4F20-7DD7-C23B-90EF3FE605E5}"/>
              </a:ext>
            </a:extLst>
          </p:cNvPr>
          <p:cNvSpPr>
            <a:spLocks noChangeShapeType="1"/>
          </p:cNvSpPr>
          <p:nvPr/>
        </p:nvSpPr>
        <p:spPr bwMode="auto">
          <a:xfrm flipH="1" flipV="1">
            <a:off x="3138488" y="4786313"/>
            <a:ext cx="366712"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6" name="Line 67">
            <a:extLst>
              <a:ext uri="{FF2B5EF4-FFF2-40B4-BE49-F238E27FC236}">
                <a16:creationId xmlns:a16="http://schemas.microsoft.com/office/drawing/2014/main" id="{27F53480-63E8-B4F7-0F10-A6A7C8586F08}"/>
              </a:ext>
            </a:extLst>
          </p:cNvPr>
          <p:cNvSpPr>
            <a:spLocks noChangeShapeType="1"/>
          </p:cNvSpPr>
          <p:nvPr/>
        </p:nvSpPr>
        <p:spPr bwMode="auto">
          <a:xfrm>
            <a:off x="3870325" y="432911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7" name="Line 68">
            <a:extLst>
              <a:ext uri="{FF2B5EF4-FFF2-40B4-BE49-F238E27FC236}">
                <a16:creationId xmlns:a16="http://schemas.microsoft.com/office/drawing/2014/main" id="{FF6211BB-0F26-00EB-8C75-C941F0E0E9E5}"/>
              </a:ext>
            </a:extLst>
          </p:cNvPr>
          <p:cNvSpPr>
            <a:spLocks noChangeShapeType="1"/>
          </p:cNvSpPr>
          <p:nvPr/>
        </p:nvSpPr>
        <p:spPr bwMode="auto">
          <a:xfrm flipH="1">
            <a:off x="3505200" y="4786313"/>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8" name="Line 69">
            <a:extLst>
              <a:ext uri="{FF2B5EF4-FFF2-40B4-BE49-F238E27FC236}">
                <a16:creationId xmlns:a16="http://schemas.microsoft.com/office/drawing/2014/main" id="{FADD821B-895A-1AF8-67F8-6C5ACEADCA12}"/>
              </a:ext>
            </a:extLst>
          </p:cNvPr>
          <p:cNvSpPr>
            <a:spLocks noChangeShapeType="1"/>
          </p:cNvSpPr>
          <p:nvPr/>
        </p:nvSpPr>
        <p:spPr bwMode="auto">
          <a:xfrm flipH="1" flipV="1">
            <a:off x="3870325" y="4786313"/>
            <a:ext cx="366713"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799" name="Line 70">
            <a:extLst>
              <a:ext uri="{FF2B5EF4-FFF2-40B4-BE49-F238E27FC236}">
                <a16:creationId xmlns:a16="http://schemas.microsoft.com/office/drawing/2014/main" id="{66D4ED4F-5882-0C2D-E6D0-3F1EA1B656E5}"/>
              </a:ext>
            </a:extLst>
          </p:cNvPr>
          <p:cNvSpPr>
            <a:spLocks noChangeShapeType="1"/>
          </p:cNvSpPr>
          <p:nvPr/>
        </p:nvSpPr>
        <p:spPr bwMode="auto">
          <a:xfrm>
            <a:off x="4237038" y="50593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0" name="Line 71">
            <a:extLst>
              <a:ext uri="{FF2B5EF4-FFF2-40B4-BE49-F238E27FC236}">
                <a16:creationId xmlns:a16="http://schemas.microsoft.com/office/drawing/2014/main" id="{2EEB6B5C-2EC1-D4D1-9305-CB803B57A3F6}"/>
              </a:ext>
            </a:extLst>
          </p:cNvPr>
          <p:cNvSpPr>
            <a:spLocks noChangeShapeType="1"/>
          </p:cNvSpPr>
          <p:nvPr/>
        </p:nvSpPr>
        <p:spPr bwMode="auto">
          <a:xfrm flipH="1">
            <a:off x="3870325" y="5516563"/>
            <a:ext cx="366713"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1" name="Line 72">
            <a:extLst>
              <a:ext uri="{FF2B5EF4-FFF2-40B4-BE49-F238E27FC236}">
                <a16:creationId xmlns:a16="http://schemas.microsoft.com/office/drawing/2014/main" id="{3EDB6E67-D57D-1DB4-5577-C08377C0E257}"/>
              </a:ext>
            </a:extLst>
          </p:cNvPr>
          <p:cNvSpPr>
            <a:spLocks noChangeShapeType="1"/>
          </p:cNvSpPr>
          <p:nvPr/>
        </p:nvSpPr>
        <p:spPr bwMode="auto">
          <a:xfrm flipH="1" flipV="1">
            <a:off x="4237038" y="551656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2" name="Line 73">
            <a:extLst>
              <a:ext uri="{FF2B5EF4-FFF2-40B4-BE49-F238E27FC236}">
                <a16:creationId xmlns:a16="http://schemas.microsoft.com/office/drawing/2014/main" id="{F2827921-F028-9918-F3D0-796F0561F7D1}"/>
              </a:ext>
            </a:extLst>
          </p:cNvPr>
          <p:cNvSpPr>
            <a:spLocks noChangeShapeType="1"/>
          </p:cNvSpPr>
          <p:nvPr/>
        </p:nvSpPr>
        <p:spPr bwMode="auto">
          <a:xfrm>
            <a:off x="4967288" y="50593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3" name="Line 74">
            <a:extLst>
              <a:ext uri="{FF2B5EF4-FFF2-40B4-BE49-F238E27FC236}">
                <a16:creationId xmlns:a16="http://schemas.microsoft.com/office/drawing/2014/main" id="{FBAD9BF3-B1A4-2E2A-0F3D-349F43530947}"/>
              </a:ext>
            </a:extLst>
          </p:cNvPr>
          <p:cNvSpPr>
            <a:spLocks noChangeShapeType="1"/>
          </p:cNvSpPr>
          <p:nvPr/>
        </p:nvSpPr>
        <p:spPr bwMode="auto">
          <a:xfrm flipH="1">
            <a:off x="4602163" y="551656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4" name="Line 75">
            <a:extLst>
              <a:ext uri="{FF2B5EF4-FFF2-40B4-BE49-F238E27FC236}">
                <a16:creationId xmlns:a16="http://schemas.microsoft.com/office/drawing/2014/main" id="{AEEEA459-B885-B78D-9EAC-E75060B4FB89}"/>
              </a:ext>
            </a:extLst>
          </p:cNvPr>
          <p:cNvSpPr>
            <a:spLocks noChangeShapeType="1"/>
          </p:cNvSpPr>
          <p:nvPr/>
        </p:nvSpPr>
        <p:spPr bwMode="auto">
          <a:xfrm>
            <a:off x="3505200" y="50593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5" name="Line 76">
            <a:extLst>
              <a:ext uri="{FF2B5EF4-FFF2-40B4-BE49-F238E27FC236}">
                <a16:creationId xmlns:a16="http://schemas.microsoft.com/office/drawing/2014/main" id="{9C9AA69A-7D82-8E21-20BC-C0AD55B2447A}"/>
              </a:ext>
            </a:extLst>
          </p:cNvPr>
          <p:cNvSpPr>
            <a:spLocks noChangeShapeType="1"/>
          </p:cNvSpPr>
          <p:nvPr/>
        </p:nvSpPr>
        <p:spPr bwMode="auto">
          <a:xfrm flipH="1" flipV="1">
            <a:off x="3505200" y="551656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6" name="Line 77">
            <a:extLst>
              <a:ext uri="{FF2B5EF4-FFF2-40B4-BE49-F238E27FC236}">
                <a16:creationId xmlns:a16="http://schemas.microsoft.com/office/drawing/2014/main" id="{72699123-20C8-C957-AAC9-581954857A3B}"/>
              </a:ext>
            </a:extLst>
          </p:cNvPr>
          <p:cNvSpPr>
            <a:spLocks noChangeShapeType="1"/>
          </p:cNvSpPr>
          <p:nvPr/>
        </p:nvSpPr>
        <p:spPr bwMode="auto">
          <a:xfrm flipH="1">
            <a:off x="4237038" y="3322638"/>
            <a:ext cx="365125" cy="27463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7" name="Line 78">
            <a:extLst>
              <a:ext uri="{FF2B5EF4-FFF2-40B4-BE49-F238E27FC236}">
                <a16:creationId xmlns:a16="http://schemas.microsoft.com/office/drawing/2014/main" id="{3070A19F-9A66-7D8F-18B8-24650FD089EA}"/>
              </a:ext>
            </a:extLst>
          </p:cNvPr>
          <p:cNvSpPr>
            <a:spLocks noChangeShapeType="1"/>
          </p:cNvSpPr>
          <p:nvPr/>
        </p:nvSpPr>
        <p:spPr bwMode="auto">
          <a:xfrm flipH="1" flipV="1">
            <a:off x="4602163" y="3322638"/>
            <a:ext cx="365125" cy="27463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8" name="Line 79">
            <a:extLst>
              <a:ext uri="{FF2B5EF4-FFF2-40B4-BE49-F238E27FC236}">
                <a16:creationId xmlns:a16="http://schemas.microsoft.com/office/drawing/2014/main" id="{0C2C4EDE-8617-56FA-B899-BBD813B3635F}"/>
              </a:ext>
            </a:extLst>
          </p:cNvPr>
          <p:cNvSpPr>
            <a:spLocks noChangeShapeType="1"/>
          </p:cNvSpPr>
          <p:nvPr/>
        </p:nvSpPr>
        <p:spPr bwMode="auto">
          <a:xfrm flipH="1">
            <a:off x="4967288" y="3322638"/>
            <a:ext cx="366712" cy="27463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09" name="Line 80">
            <a:extLst>
              <a:ext uri="{FF2B5EF4-FFF2-40B4-BE49-F238E27FC236}">
                <a16:creationId xmlns:a16="http://schemas.microsoft.com/office/drawing/2014/main" id="{8164D9DF-7EAB-FB5C-DCC1-29009528E26F}"/>
              </a:ext>
            </a:extLst>
          </p:cNvPr>
          <p:cNvSpPr>
            <a:spLocks noChangeShapeType="1"/>
          </p:cNvSpPr>
          <p:nvPr/>
        </p:nvSpPr>
        <p:spPr bwMode="auto">
          <a:xfrm flipH="1">
            <a:off x="3505200" y="3322638"/>
            <a:ext cx="365125" cy="27463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0" name="Line 81">
            <a:extLst>
              <a:ext uri="{FF2B5EF4-FFF2-40B4-BE49-F238E27FC236}">
                <a16:creationId xmlns:a16="http://schemas.microsoft.com/office/drawing/2014/main" id="{E551A06B-6CFE-9429-A02E-190054488F61}"/>
              </a:ext>
            </a:extLst>
          </p:cNvPr>
          <p:cNvSpPr>
            <a:spLocks noChangeShapeType="1"/>
          </p:cNvSpPr>
          <p:nvPr/>
        </p:nvSpPr>
        <p:spPr bwMode="auto">
          <a:xfrm flipH="1" flipV="1">
            <a:off x="3870325" y="3322638"/>
            <a:ext cx="366713" cy="274637"/>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1" name="Line 82">
            <a:extLst>
              <a:ext uri="{FF2B5EF4-FFF2-40B4-BE49-F238E27FC236}">
                <a16:creationId xmlns:a16="http://schemas.microsoft.com/office/drawing/2014/main" id="{4AE6079E-691F-BDA0-2B0D-05C8D1BAC5B4}"/>
              </a:ext>
            </a:extLst>
          </p:cNvPr>
          <p:cNvSpPr>
            <a:spLocks noChangeShapeType="1"/>
          </p:cNvSpPr>
          <p:nvPr/>
        </p:nvSpPr>
        <p:spPr bwMode="auto">
          <a:xfrm>
            <a:off x="4237038" y="359727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2" name="Line 83">
            <a:extLst>
              <a:ext uri="{FF2B5EF4-FFF2-40B4-BE49-F238E27FC236}">
                <a16:creationId xmlns:a16="http://schemas.microsoft.com/office/drawing/2014/main" id="{A1D8BFA9-4854-88C0-C489-94CE5CAE6F2A}"/>
              </a:ext>
            </a:extLst>
          </p:cNvPr>
          <p:cNvSpPr>
            <a:spLocks noChangeShapeType="1"/>
          </p:cNvSpPr>
          <p:nvPr/>
        </p:nvSpPr>
        <p:spPr bwMode="auto">
          <a:xfrm flipH="1">
            <a:off x="3870325" y="4054475"/>
            <a:ext cx="366713"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3" name="Line 84">
            <a:extLst>
              <a:ext uri="{FF2B5EF4-FFF2-40B4-BE49-F238E27FC236}">
                <a16:creationId xmlns:a16="http://schemas.microsoft.com/office/drawing/2014/main" id="{9BBB79DD-8513-846C-E181-08A90EFD23A9}"/>
              </a:ext>
            </a:extLst>
          </p:cNvPr>
          <p:cNvSpPr>
            <a:spLocks noChangeShapeType="1"/>
          </p:cNvSpPr>
          <p:nvPr/>
        </p:nvSpPr>
        <p:spPr bwMode="auto">
          <a:xfrm flipH="1" flipV="1">
            <a:off x="4237038" y="405447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4" name="Line 85">
            <a:extLst>
              <a:ext uri="{FF2B5EF4-FFF2-40B4-BE49-F238E27FC236}">
                <a16:creationId xmlns:a16="http://schemas.microsoft.com/office/drawing/2014/main" id="{4628008D-A3C8-2DC0-BABB-27ABF8C035DF}"/>
              </a:ext>
            </a:extLst>
          </p:cNvPr>
          <p:cNvSpPr>
            <a:spLocks noChangeShapeType="1"/>
          </p:cNvSpPr>
          <p:nvPr/>
        </p:nvSpPr>
        <p:spPr bwMode="auto">
          <a:xfrm>
            <a:off x="4967288" y="3597275"/>
            <a:ext cx="0" cy="4572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5" name="Line 86">
            <a:extLst>
              <a:ext uri="{FF2B5EF4-FFF2-40B4-BE49-F238E27FC236}">
                <a16:creationId xmlns:a16="http://schemas.microsoft.com/office/drawing/2014/main" id="{A536AE19-E371-7F59-8FE0-99FC6F35382A}"/>
              </a:ext>
            </a:extLst>
          </p:cNvPr>
          <p:cNvSpPr>
            <a:spLocks noChangeShapeType="1"/>
          </p:cNvSpPr>
          <p:nvPr/>
        </p:nvSpPr>
        <p:spPr bwMode="auto">
          <a:xfrm flipH="1">
            <a:off x="4602163" y="405447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6" name="Line 87">
            <a:extLst>
              <a:ext uri="{FF2B5EF4-FFF2-40B4-BE49-F238E27FC236}">
                <a16:creationId xmlns:a16="http://schemas.microsoft.com/office/drawing/2014/main" id="{F228B2A5-0323-4896-6DAD-3DE932906BD2}"/>
              </a:ext>
            </a:extLst>
          </p:cNvPr>
          <p:cNvSpPr>
            <a:spLocks noChangeShapeType="1"/>
          </p:cNvSpPr>
          <p:nvPr/>
        </p:nvSpPr>
        <p:spPr bwMode="auto">
          <a:xfrm flipH="1" flipV="1">
            <a:off x="4967288" y="4054475"/>
            <a:ext cx="366712" cy="27463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7" name="Line 88">
            <a:extLst>
              <a:ext uri="{FF2B5EF4-FFF2-40B4-BE49-F238E27FC236}">
                <a16:creationId xmlns:a16="http://schemas.microsoft.com/office/drawing/2014/main" id="{37CFDEB9-2DFF-59A8-911F-67C565021493}"/>
              </a:ext>
            </a:extLst>
          </p:cNvPr>
          <p:cNvSpPr>
            <a:spLocks noChangeShapeType="1"/>
          </p:cNvSpPr>
          <p:nvPr/>
        </p:nvSpPr>
        <p:spPr bwMode="auto">
          <a:xfrm>
            <a:off x="3505200" y="3597275"/>
            <a:ext cx="0" cy="45720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8" name="Line 89">
            <a:extLst>
              <a:ext uri="{FF2B5EF4-FFF2-40B4-BE49-F238E27FC236}">
                <a16:creationId xmlns:a16="http://schemas.microsoft.com/office/drawing/2014/main" id="{9AC09761-C751-DC08-B29C-C5F39EB99505}"/>
              </a:ext>
            </a:extLst>
          </p:cNvPr>
          <p:cNvSpPr>
            <a:spLocks noChangeShapeType="1"/>
          </p:cNvSpPr>
          <p:nvPr/>
        </p:nvSpPr>
        <p:spPr bwMode="auto">
          <a:xfrm flipH="1">
            <a:off x="3138488" y="4054475"/>
            <a:ext cx="366712" cy="274638"/>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19" name="Line 90">
            <a:extLst>
              <a:ext uri="{FF2B5EF4-FFF2-40B4-BE49-F238E27FC236}">
                <a16:creationId xmlns:a16="http://schemas.microsoft.com/office/drawing/2014/main" id="{378D1828-EC76-846D-7140-8026DDE4EB4A}"/>
              </a:ext>
            </a:extLst>
          </p:cNvPr>
          <p:cNvSpPr>
            <a:spLocks noChangeShapeType="1"/>
          </p:cNvSpPr>
          <p:nvPr/>
        </p:nvSpPr>
        <p:spPr bwMode="auto">
          <a:xfrm flipH="1" flipV="1">
            <a:off x="3505200" y="405447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0" name="Line 91">
            <a:extLst>
              <a:ext uri="{FF2B5EF4-FFF2-40B4-BE49-F238E27FC236}">
                <a16:creationId xmlns:a16="http://schemas.microsoft.com/office/drawing/2014/main" id="{7B829215-1991-E9A5-D8E8-ABA48B081B62}"/>
              </a:ext>
            </a:extLst>
          </p:cNvPr>
          <p:cNvSpPr>
            <a:spLocks noChangeShapeType="1"/>
          </p:cNvSpPr>
          <p:nvPr/>
        </p:nvSpPr>
        <p:spPr bwMode="auto">
          <a:xfrm flipH="1" flipV="1">
            <a:off x="5699125" y="2576513"/>
            <a:ext cx="366713"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1" name="Line 92">
            <a:extLst>
              <a:ext uri="{FF2B5EF4-FFF2-40B4-BE49-F238E27FC236}">
                <a16:creationId xmlns:a16="http://schemas.microsoft.com/office/drawing/2014/main" id="{8CAD97BA-8F64-0FD4-895B-0CBF84D66B24}"/>
              </a:ext>
            </a:extLst>
          </p:cNvPr>
          <p:cNvSpPr>
            <a:spLocks noChangeShapeType="1"/>
          </p:cNvSpPr>
          <p:nvPr/>
        </p:nvSpPr>
        <p:spPr bwMode="auto">
          <a:xfrm flipH="1">
            <a:off x="6065838" y="257651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2" name="Line 93">
            <a:extLst>
              <a:ext uri="{FF2B5EF4-FFF2-40B4-BE49-F238E27FC236}">
                <a16:creationId xmlns:a16="http://schemas.microsoft.com/office/drawing/2014/main" id="{8B853CA5-4B95-9171-6EDD-DC53257670A4}"/>
              </a:ext>
            </a:extLst>
          </p:cNvPr>
          <p:cNvSpPr>
            <a:spLocks noChangeShapeType="1"/>
          </p:cNvSpPr>
          <p:nvPr/>
        </p:nvSpPr>
        <p:spPr bwMode="auto">
          <a:xfrm flipH="1" flipV="1">
            <a:off x="6430963" y="257651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3" name="Line 94">
            <a:extLst>
              <a:ext uri="{FF2B5EF4-FFF2-40B4-BE49-F238E27FC236}">
                <a16:creationId xmlns:a16="http://schemas.microsoft.com/office/drawing/2014/main" id="{703A39E2-A3C0-8262-8314-0E6CDF18B271}"/>
              </a:ext>
            </a:extLst>
          </p:cNvPr>
          <p:cNvSpPr>
            <a:spLocks noChangeShapeType="1"/>
          </p:cNvSpPr>
          <p:nvPr/>
        </p:nvSpPr>
        <p:spPr bwMode="auto">
          <a:xfrm>
            <a:off x="6430963" y="35829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4" name="Line 95">
            <a:extLst>
              <a:ext uri="{FF2B5EF4-FFF2-40B4-BE49-F238E27FC236}">
                <a16:creationId xmlns:a16="http://schemas.microsoft.com/office/drawing/2014/main" id="{15F2296B-D1B9-6E5D-87D8-32A517CB8215}"/>
              </a:ext>
            </a:extLst>
          </p:cNvPr>
          <p:cNvSpPr>
            <a:spLocks noChangeShapeType="1"/>
          </p:cNvSpPr>
          <p:nvPr/>
        </p:nvSpPr>
        <p:spPr bwMode="auto">
          <a:xfrm flipH="1">
            <a:off x="6065838" y="4040188"/>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5" name="Line 96">
            <a:extLst>
              <a:ext uri="{FF2B5EF4-FFF2-40B4-BE49-F238E27FC236}">
                <a16:creationId xmlns:a16="http://schemas.microsoft.com/office/drawing/2014/main" id="{5E74B010-CE96-881E-C955-9BE641E1B636}"/>
              </a:ext>
            </a:extLst>
          </p:cNvPr>
          <p:cNvSpPr>
            <a:spLocks noChangeShapeType="1"/>
          </p:cNvSpPr>
          <p:nvPr/>
        </p:nvSpPr>
        <p:spPr bwMode="auto">
          <a:xfrm flipH="1" flipV="1">
            <a:off x="6430963" y="4040188"/>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6" name="Line 97">
            <a:extLst>
              <a:ext uri="{FF2B5EF4-FFF2-40B4-BE49-F238E27FC236}">
                <a16:creationId xmlns:a16="http://schemas.microsoft.com/office/drawing/2014/main" id="{81ABADB8-AD37-21C7-34A0-A52C8719D1C0}"/>
              </a:ext>
            </a:extLst>
          </p:cNvPr>
          <p:cNvSpPr>
            <a:spLocks noChangeShapeType="1"/>
          </p:cNvSpPr>
          <p:nvPr/>
        </p:nvSpPr>
        <p:spPr bwMode="auto">
          <a:xfrm>
            <a:off x="7162800" y="3582988"/>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7" name="Line 98">
            <a:extLst>
              <a:ext uri="{FF2B5EF4-FFF2-40B4-BE49-F238E27FC236}">
                <a16:creationId xmlns:a16="http://schemas.microsoft.com/office/drawing/2014/main" id="{D50DF3A7-4D18-F830-4203-2BB3DD3AA93F}"/>
              </a:ext>
            </a:extLst>
          </p:cNvPr>
          <p:cNvSpPr>
            <a:spLocks noChangeShapeType="1"/>
          </p:cNvSpPr>
          <p:nvPr/>
        </p:nvSpPr>
        <p:spPr bwMode="auto">
          <a:xfrm flipH="1">
            <a:off x="6796088" y="4040188"/>
            <a:ext cx="366712"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8" name="Line 99">
            <a:extLst>
              <a:ext uri="{FF2B5EF4-FFF2-40B4-BE49-F238E27FC236}">
                <a16:creationId xmlns:a16="http://schemas.microsoft.com/office/drawing/2014/main" id="{92B90C4D-100B-45B5-DE31-314A4BD83897}"/>
              </a:ext>
            </a:extLst>
          </p:cNvPr>
          <p:cNvSpPr>
            <a:spLocks noChangeShapeType="1"/>
          </p:cNvSpPr>
          <p:nvPr/>
        </p:nvSpPr>
        <p:spPr bwMode="auto">
          <a:xfrm>
            <a:off x="5699125" y="358298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29" name="Line 100">
            <a:extLst>
              <a:ext uri="{FF2B5EF4-FFF2-40B4-BE49-F238E27FC236}">
                <a16:creationId xmlns:a16="http://schemas.microsoft.com/office/drawing/2014/main" id="{204F7D5C-24E3-5C5C-5BE4-212DE910295C}"/>
              </a:ext>
            </a:extLst>
          </p:cNvPr>
          <p:cNvSpPr>
            <a:spLocks noChangeShapeType="1"/>
          </p:cNvSpPr>
          <p:nvPr/>
        </p:nvSpPr>
        <p:spPr bwMode="auto">
          <a:xfrm flipH="1">
            <a:off x="5334000" y="4040188"/>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0" name="Line 101">
            <a:extLst>
              <a:ext uri="{FF2B5EF4-FFF2-40B4-BE49-F238E27FC236}">
                <a16:creationId xmlns:a16="http://schemas.microsoft.com/office/drawing/2014/main" id="{15C62A88-768F-F574-9625-65C427C6D309}"/>
              </a:ext>
            </a:extLst>
          </p:cNvPr>
          <p:cNvSpPr>
            <a:spLocks noChangeShapeType="1"/>
          </p:cNvSpPr>
          <p:nvPr/>
        </p:nvSpPr>
        <p:spPr bwMode="auto">
          <a:xfrm flipH="1" flipV="1">
            <a:off x="5699125" y="4040188"/>
            <a:ext cx="366713"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1" name="Line 102">
            <a:extLst>
              <a:ext uri="{FF2B5EF4-FFF2-40B4-BE49-F238E27FC236}">
                <a16:creationId xmlns:a16="http://schemas.microsoft.com/office/drawing/2014/main" id="{E30DDE71-CD46-FBFA-DC58-80CD20503E2C}"/>
              </a:ext>
            </a:extLst>
          </p:cNvPr>
          <p:cNvSpPr>
            <a:spLocks noChangeShapeType="1"/>
          </p:cNvSpPr>
          <p:nvPr/>
        </p:nvSpPr>
        <p:spPr bwMode="auto">
          <a:xfrm>
            <a:off x="6065838" y="43132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2" name="Line 103">
            <a:extLst>
              <a:ext uri="{FF2B5EF4-FFF2-40B4-BE49-F238E27FC236}">
                <a16:creationId xmlns:a16="http://schemas.microsoft.com/office/drawing/2014/main" id="{16E47B77-9A63-B8D4-4D6F-BA966DDA14E1}"/>
              </a:ext>
            </a:extLst>
          </p:cNvPr>
          <p:cNvSpPr>
            <a:spLocks noChangeShapeType="1"/>
          </p:cNvSpPr>
          <p:nvPr/>
        </p:nvSpPr>
        <p:spPr bwMode="auto">
          <a:xfrm flipH="1">
            <a:off x="5699125" y="4770438"/>
            <a:ext cx="366713"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3" name="Line 104">
            <a:extLst>
              <a:ext uri="{FF2B5EF4-FFF2-40B4-BE49-F238E27FC236}">
                <a16:creationId xmlns:a16="http://schemas.microsoft.com/office/drawing/2014/main" id="{14A8F738-7792-7AAB-377E-1E2886D0A394}"/>
              </a:ext>
            </a:extLst>
          </p:cNvPr>
          <p:cNvSpPr>
            <a:spLocks noChangeShapeType="1"/>
          </p:cNvSpPr>
          <p:nvPr/>
        </p:nvSpPr>
        <p:spPr bwMode="auto">
          <a:xfrm flipH="1" flipV="1">
            <a:off x="6065838" y="4770438"/>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4" name="Line 105">
            <a:extLst>
              <a:ext uri="{FF2B5EF4-FFF2-40B4-BE49-F238E27FC236}">
                <a16:creationId xmlns:a16="http://schemas.microsoft.com/office/drawing/2014/main" id="{2BE040E9-FB48-24AB-BBCF-9BA4572DF5E0}"/>
              </a:ext>
            </a:extLst>
          </p:cNvPr>
          <p:cNvSpPr>
            <a:spLocks noChangeShapeType="1"/>
          </p:cNvSpPr>
          <p:nvPr/>
        </p:nvSpPr>
        <p:spPr bwMode="auto">
          <a:xfrm>
            <a:off x="6796088" y="4313238"/>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5" name="Line 106">
            <a:extLst>
              <a:ext uri="{FF2B5EF4-FFF2-40B4-BE49-F238E27FC236}">
                <a16:creationId xmlns:a16="http://schemas.microsoft.com/office/drawing/2014/main" id="{96A882A2-DABE-1FD0-3FB0-B24DE135BA00}"/>
              </a:ext>
            </a:extLst>
          </p:cNvPr>
          <p:cNvSpPr>
            <a:spLocks noChangeShapeType="1"/>
          </p:cNvSpPr>
          <p:nvPr/>
        </p:nvSpPr>
        <p:spPr bwMode="auto">
          <a:xfrm flipH="1">
            <a:off x="6430963" y="4770438"/>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6" name="Line 107">
            <a:extLst>
              <a:ext uri="{FF2B5EF4-FFF2-40B4-BE49-F238E27FC236}">
                <a16:creationId xmlns:a16="http://schemas.microsoft.com/office/drawing/2014/main" id="{A6CB020C-DA03-BF93-0C7A-DB3A680905C1}"/>
              </a:ext>
            </a:extLst>
          </p:cNvPr>
          <p:cNvSpPr>
            <a:spLocks noChangeShapeType="1"/>
          </p:cNvSpPr>
          <p:nvPr/>
        </p:nvSpPr>
        <p:spPr bwMode="auto">
          <a:xfrm flipH="1" flipV="1">
            <a:off x="5334000" y="4770438"/>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7" name="Line 108">
            <a:extLst>
              <a:ext uri="{FF2B5EF4-FFF2-40B4-BE49-F238E27FC236}">
                <a16:creationId xmlns:a16="http://schemas.microsoft.com/office/drawing/2014/main" id="{4EEF5740-C2E5-B76F-BE7B-B1CC7291EB97}"/>
              </a:ext>
            </a:extLst>
          </p:cNvPr>
          <p:cNvSpPr>
            <a:spLocks noChangeShapeType="1"/>
          </p:cNvSpPr>
          <p:nvPr/>
        </p:nvSpPr>
        <p:spPr bwMode="auto">
          <a:xfrm flipH="1">
            <a:off x="6065838" y="257651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8" name="Line 109">
            <a:extLst>
              <a:ext uri="{FF2B5EF4-FFF2-40B4-BE49-F238E27FC236}">
                <a16:creationId xmlns:a16="http://schemas.microsoft.com/office/drawing/2014/main" id="{40299CD5-69FE-E279-45B1-C52B6441A49B}"/>
              </a:ext>
            </a:extLst>
          </p:cNvPr>
          <p:cNvSpPr>
            <a:spLocks noChangeShapeType="1"/>
          </p:cNvSpPr>
          <p:nvPr/>
        </p:nvSpPr>
        <p:spPr bwMode="auto">
          <a:xfrm flipH="1" flipV="1">
            <a:off x="6430963" y="257651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39" name="Line 110">
            <a:extLst>
              <a:ext uri="{FF2B5EF4-FFF2-40B4-BE49-F238E27FC236}">
                <a16:creationId xmlns:a16="http://schemas.microsoft.com/office/drawing/2014/main" id="{90894A42-5438-4845-DD4B-FF582A4D0185}"/>
              </a:ext>
            </a:extLst>
          </p:cNvPr>
          <p:cNvSpPr>
            <a:spLocks noChangeShapeType="1"/>
          </p:cNvSpPr>
          <p:nvPr/>
        </p:nvSpPr>
        <p:spPr bwMode="auto">
          <a:xfrm flipH="1" flipV="1">
            <a:off x="5699125" y="2576513"/>
            <a:ext cx="366713"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40" name="Line 111">
            <a:extLst>
              <a:ext uri="{FF2B5EF4-FFF2-40B4-BE49-F238E27FC236}">
                <a16:creationId xmlns:a16="http://schemas.microsoft.com/office/drawing/2014/main" id="{08045AEE-1AC7-70A9-BBB8-894A896FC53C}"/>
              </a:ext>
            </a:extLst>
          </p:cNvPr>
          <p:cNvSpPr>
            <a:spLocks noChangeShapeType="1"/>
          </p:cNvSpPr>
          <p:nvPr/>
        </p:nvSpPr>
        <p:spPr bwMode="auto">
          <a:xfrm>
            <a:off x="6065838" y="285115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41" name="Line 112">
            <a:extLst>
              <a:ext uri="{FF2B5EF4-FFF2-40B4-BE49-F238E27FC236}">
                <a16:creationId xmlns:a16="http://schemas.microsoft.com/office/drawing/2014/main" id="{E72E121F-97B7-E004-9EF3-651A90FE549A}"/>
              </a:ext>
            </a:extLst>
          </p:cNvPr>
          <p:cNvSpPr>
            <a:spLocks noChangeShapeType="1"/>
          </p:cNvSpPr>
          <p:nvPr/>
        </p:nvSpPr>
        <p:spPr bwMode="auto">
          <a:xfrm flipH="1">
            <a:off x="5699125" y="3308350"/>
            <a:ext cx="366713"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42" name="Line 113">
            <a:extLst>
              <a:ext uri="{FF2B5EF4-FFF2-40B4-BE49-F238E27FC236}">
                <a16:creationId xmlns:a16="http://schemas.microsoft.com/office/drawing/2014/main" id="{BCFCCEF7-00AD-545F-586D-C85681585C06}"/>
              </a:ext>
            </a:extLst>
          </p:cNvPr>
          <p:cNvSpPr>
            <a:spLocks noChangeShapeType="1"/>
          </p:cNvSpPr>
          <p:nvPr/>
        </p:nvSpPr>
        <p:spPr bwMode="auto">
          <a:xfrm flipH="1" flipV="1">
            <a:off x="6065838" y="330835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43" name="Line 114">
            <a:extLst>
              <a:ext uri="{FF2B5EF4-FFF2-40B4-BE49-F238E27FC236}">
                <a16:creationId xmlns:a16="http://schemas.microsoft.com/office/drawing/2014/main" id="{E00EC7C9-4619-002C-A414-9513E718B598}"/>
              </a:ext>
            </a:extLst>
          </p:cNvPr>
          <p:cNvSpPr>
            <a:spLocks noChangeShapeType="1"/>
          </p:cNvSpPr>
          <p:nvPr/>
        </p:nvSpPr>
        <p:spPr bwMode="auto">
          <a:xfrm>
            <a:off x="6796088" y="2851150"/>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44" name="Line 115">
            <a:extLst>
              <a:ext uri="{FF2B5EF4-FFF2-40B4-BE49-F238E27FC236}">
                <a16:creationId xmlns:a16="http://schemas.microsoft.com/office/drawing/2014/main" id="{845236CC-3279-0448-FB03-F96C1365F552}"/>
              </a:ext>
            </a:extLst>
          </p:cNvPr>
          <p:cNvSpPr>
            <a:spLocks noChangeShapeType="1"/>
          </p:cNvSpPr>
          <p:nvPr/>
        </p:nvSpPr>
        <p:spPr bwMode="auto">
          <a:xfrm flipH="1">
            <a:off x="6430963" y="330835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45" name="Line 116">
            <a:extLst>
              <a:ext uri="{FF2B5EF4-FFF2-40B4-BE49-F238E27FC236}">
                <a16:creationId xmlns:a16="http://schemas.microsoft.com/office/drawing/2014/main" id="{E9FC3343-E354-0C20-EE9D-27B1CF5A1DAD}"/>
              </a:ext>
            </a:extLst>
          </p:cNvPr>
          <p:cNvSpPr>
            <a:spLocks noChangeShapeType="1"/>
          </p:cNvSpPr>
          <p:nvPr/>
        </p:nvSpPr>
        <p:spPr bwMode="auto">
          <a:xfrm flipH="1" flipV="1">
            <a:off x="6796088" y="3308350"/>
            <a:ext cx="366712"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46" name="Line 117">
            <a:extLst>
              <a:ext uri="{FF2B5EF4-FFF2-40B4-BE49-F238E27FC236}">
                <a16:creationId xmlns:a16="http://schemas.microsoft.com/office/drawing/2014/main" id="{4A152925-ED39-F495-8436-F1958512A934}"/>
              </a:ext>
            </a:extLst>
          </p:cNvPr>
          <p:cNvSpPr>
            <a:spLocks noChangeShapeType="1"/>
          </p:cNvSpPr>
          <p:nvPr/>
        </p:nvSpPr>
        <p:spPr bwMode="auto">
          <a:xfrm flipH="1" flipV="1">
            <a:off x="5334000" y="330835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47" name="Text Box 118">
            <a:extLst>
              <a:ext uri="{FF2B5EF4-FFF2-40B4-BE49-F238E27FC236}">
                <a16:creationId xmlns:a16="http://schemas.microsoft.com/office/drawing/2014/main" id="{4C651EA2-C9EC-89E0-74B5-E6356EFAC85B}"/>
              </a:ext>
            </a:extLst>
          </p:cNvPr>
          <p:cNvSpPr txBox="1">
            <a:spLocks noChangeArrowheads="1"/>
          </p:cNvSpPr>
          <p:nvPr/>
        </p:nvSpPr>
        <p:spPr bwMode="auto">
          <a:xfrm>
            <a:off x="2590800" y="28813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3848" name="Text Box 119">
            <a:extLst>
              <a:ext uri="{FF2B5EF4-FFF2-40B4-BE49-F238E27FC236}">
                <a16:creationId xmlns:a16="http://schemas.microsoft.com/office/drawing/2014/main" id="{835E6731-A2D1-F119-995C-9BF2FC5D4AA0}"/>
              </a:ext>
            </a:extLst>
          </p:cNvPr>
          <p:cNvSpPr txBox="1">
            <a:spLocks noChangeArrowheads="1"/>
          </p:cNvSpPr>
          <p:nvPr/>
        </p:nvSpPr>
        <p:spPr bwMode="auto">
          <a:xfrm>
            <a:off x="2895600" y="2179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3849" name="Text Box 120">
            <a:extLst>
              <a:ext uri="{FF2B5EF4-FFF2-40B4-BE49-F238E27FC236}">
                <a16:creationId xmlns:a16="http://schemas.microsoft.com/office/drawing/2014/main" id="{1567FA0D-FBB3-B615-4684-6E05A924AF77}"/>
              </a:ext>
            </a:extLst>
          </p:cNvPr>
          <p:cNvSpPr txBox="1">
            <a:spLocks noChangeArrowheads="1"/>
          </p:cNvSpPr>
          <p:nvPr/>
        </p:nvSpPr>
        <p:spPr bwMode="auto">
          <a:xfrm>
            <a:off x="3276600" y="2865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3850" name="Text Box 121">
            <a:extLst>
              <a:ext uri="{FF2B5EF4-FFF2-40B4-BE49-F238E27FC236}">
                <a16:creationId xmlns:a16="http://schemas.microsoft.com/office/drawing/2014/main" id="{478BE329-58EB-D62F-452B-D242F71934AA}"/>
              </a:ext>
            </a:extLst>
          </p:cNvPr>
          <p:cNvSpPr txBox="1">
            <a:spLocks noChangeArrowheads="1"/>
          </p:cNvSpPr>
          <p:nvPr/>
        </p:nvSpPr>
        <p:spPr bwMode="auto">
          <a:xfrm>
            <a:off x="2895600" y="3627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F4</a:t>
            </a:r>
          </a:p>
        </p:txBody>
      </p:sp>
      <p:sp>
        <p:nvSpPr>
          <p:cNvPr id="73851" name="Text Box 122">
            <a:extLst>
              <a:ext uri="{FF2B5EF4-FFF2-40B4-BE49-F238E27FC236}">
                <a16:creationId xmlns:a16="http://schemas.microsoft.com/office/drawing/2014/main" id="{42A24FB0-298C-CA70-62C3-44AECE3FD88F}"/>
              </a:ext>
            </a:extLst>
          </p:cNvPr>
          <p:cNvSpPr txBox="1">
            <a:spLocks noChangeArrowheads="1"/>
          </p:cNvSpPr>
          <p:nvPr/>
        </p:nvSpPr>
        <p:spPr bwMode="auto">
          <a:xfrm>
            <a:off x="2209800" y="3627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F5</a:t>
            </a:r>
          </a:p>
        </p:txBody>
      </p:sp>
      <p:sp>
        <p:nvSpPr>
          <p:cNvPr id="73852" name="Text Box 123">
            <a:extLst>
              <a:ext uri="{FF2B5EF4-FFF2-40B4-BE49-F238E27FC236}">
                <a16:creationId xmlns:a16="http://schemas.microsoft.com/office/drawing/2014/main" id="{B6FF7138-1483-1C82-8FA9-7BE36EE3A961}"/>
              </a:ext>
            </a:extLst>
          </p:cNvPr>
          <p:cNvSpPr txBox="1">
            <a:spLocks noChangeArrowheads="1"/>
          </p:cNvSpPr>
          <p:nvPr/>
        </p:nvSpPr>
        <p:spPr bwMode="auto">
          <a:xfrm>
            <a:off x="1828800" y="28813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F6</a:t>
            </a:r>
          </a:p>
        </p:txBody>
      </p:sp>
      <p:sp>
        <p:nvSpPr>
          <p:cNvPr id="73853" name="Text Box 124">
            <a:extLst>
              <a:ext uri="{FF2B5EF4-FFF2-40B4-BE49-F238E27FC236}">
                <a16:creationId xmlns:a16="http://schemas.microsoft.com/office/drawing/2014/main" id="{7E506760-3E5E-A0B0-1245-F6752B09C9B1}"/>
              </a:ext>
            </a:extLst>
          </p:cNvPr>
          <p:cNvSpPr txBox="1">
            <a:spLocks noChangeArrowheads="1"/>
          </p:cNvSpPr>
          <p:nvPr/>
        </p:nvSpPr>
        <p:spPr bwMode="auto">
          <a:xfrm>
            <a:off x="2209800" y="2179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F7</a:t>
            </a:r>
          </a:p>
        </p:txBody>
      </p:sp>
      <p:sp>
        <p:nvSpPr>
          <p:cNvPr id="73854" name="Text Box 125">
            <a:extLst>
              <a:ext uri="{FF2B5EF4-FFF2-40B4-BE49-F238E27FC236}">
                <a16:creationId xmlns:a16="http://schemas.microsoft.com/office/drawing/2014/main" id="{4755A070-319A-E6A5-9467-B4E646BBEF66}"/>
              </a:ext>
            </a:extLst>
          </p:cNvPr>
          <p:cNvSpPr txBox="1">
            <a:spLocks noChangeArrowheads="1"/>
          </p:cNvSpPr>
          <p:nvPr/>
        </p:nvSpPr>
        <p:spPr bwMode="auto">
          <a:xfrm>
            <a:off x="4419600" y="21955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3855" name="Text Box 126">
            <a:extLst>
              <a:ext uri="{FF2B5EF4-FFF2-40B4-BE49-F238E27FC236}">
                <a16:creationId xmlns:a16="http://schemas.microsoft.com/office/drawing/2014/main" id="{2BF12836-FB58-D198-A8E6-B53B226FB052}"/>
              </a:ext>
            </a:extLst>
          </p:cNvPr>
          <p:cNvSpPr txBox="1">
            <a:spLocks noChangeArrowheads="1"/>
          </p:cNvSpPr>
          <p:nvPr/>
        </p:nvSpPr>
        <p:spPr bwMode="auto">
          <a:xfrm>
            <a:off x="4724400" y="14938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3856" name="Text Box 127">
            <a:extLst>
              <a:ext uri="{FF2B5EF4-FFF2-40B4-BE49-F238E27FC236}">
                <a16:creationId xmlns:a16="http://schemas.microsoft.com/office/drawing/2014/main" id="{17FB8EA1-45D1-3218-4E13-FABAC4E55923}"/>
              </a:ext>
            </a:extLst>
          </p:cNvPr>
          <p:cNvSpPr txBox="1">
            <a:spLocks noChangeArrowheads="1"/>
          </p:cNvSpPr>
          <p:nvPr/>
        </p:nvSpPr>
        <p:spPr bwMode="auto">
          <a:xfrm>
            <a:off x="5105400" y="2179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3857" name="Text Box 128">
            <a:extLst>
              <a:ext uri="{FF2B5EF4-FFF2-40B4-BE49-F238E27FC236}">
                <a16:creationId xmlns:a16="http://schemas.microsoft.com/office/drawing/2014/main" id="{CA5B9611-CA88-148D-AA11-0C40F9EFA494}"/>
              </a:ext>
            </a:extLst>
          </p:cNvPr>
          <p:cNvSpPr txBox="1">
            <a:spLocks noChangeArrowheads="1"/>
          </p:cNvSpPr>
          <p:nvPr/>
        </p:nvSpPr>
        <p:spPr bwMode="auto">
          <a:xfrm>
            <a:off x="4724400" y="2941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F4</a:t>
            </a:r>
          </a:p>
        </p:txBody>
      </p:sp>
      <p:sp>
        <p:nvSpPr>
          <p:cNvPr id="73858" name="Text Box 129">
            <a:extLst>
              <a:ext uri="{FF2B5EF4-FFF2-40B4-BE49-F238E27FC236}">
                <a16:creationId xmlns:a16="http://schemas.microsoft.com/office/drawing/2014/main" id="{8D8A1A15-0431-5CE2-39AC-E21C4694985A}"/>
              </a:ext>
            </a:extLst>
          </p:cNvPr>
          <p:cNvSpPr txBox="1">
            <a:spLocks noChangeArrowheads="1"/>
          </p:cNvSpPr>
          <p:nvPr/>
        </p:nvSpPr>
        <p:spPr bwMode="auto">
          <a:xfrm>
            <a:off x="4038600" y="2941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F5</a:t>
            </a:r>
          </a:p>
        </p:txBody>
      </p:sp>
      <p:sp>
        <p:nvSpPr>
          <p:cNvPr id="73859" name="Text Box 130">
            <a:extLst>
              <a:ext uri="{FF2B5EF4-FFF2-40B4-BE49-F238E27FC236}">
                <a16:creationId xmlns:a16="http://schemas.microsoft.com/office/drawing/2014/main" id="{D635763D-80EC-B5D1-2389-17D1B9901EB2}"/>
              </a:ext>
            </a:extLst>
          </p:cNvPr>
          <p:cNvSpPr txBox="1">
            <a:spLocks noChangeArrowheads="1"/>
          </p:cNvSpPr>
          <p:nvPr/>
        </p:nvSpPr>
        <p:spPr bwMode="auto">
          <a:xfrm>
            <a:off x="3657600" y="21955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F6</a:t>
            </a:r>
          </a:p>
        </p:txBody>
      </p:sp>
      <p:sp>
        <p:nvSpPr>
          <p:cNvPr id="73860" name="Text Box 131">
            <a:extLst>
              <a:ext uri="{FF2B5EF4-FFF2-40B4-BE49-F238E27FC236}">
                <a16:creationId xmlns:a16="http://schemas.microsoft.com/office/drawing/2014/main" id="{D67477C4-8AB3-9460-82AA-D6B1A9FF0CB7}"/>
              </a:ext>
            </a:extLst>
          </p:cNvPr>
          <p:cNvSpPr txBox="1">
            <a:spLocks noChangeArrowheads="1"/>
          </p:cNvSpPr>
          <p:nvPr/>
        </p:nvSpPr>
        <p:spPr bwMode="auto">
          <a:xfrm>
            <a:off x="4038600" y="14938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F7</a:t>
            </a:r>
          </a:p>
        </p:txBody>
      </p:sp>
      <p:sp>
        <p:nvSpPr>
          <p:cNvPr id="73861" name="Text Box 132">
            <a:extLst>
              <a:ext uri="{FF2B5EF4-FFF2-40B4-BE49-F238E27FC236}">
                <a16:creationId xmlns:a16="http://schemas.microsoft.com/office/drawing/2014/main" id="{BCAD9DBA-02DC-FFED-4B6A-F4FBFBF45D16}"/>
              </a:ext>
            </a:extLst>
          </p:cNvPr>
          <p:cNvSpPr txBox="1">
            <a:spLocks noChangeArrowheads="1"/>
          </p:cNvSpPr>
          <p:nvPr/>
        </p:nvSpPr>
        <p:spPr bwMode="auto">
          <a:xfrm>
            <a:off x="4038600" y="43291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3862" name="Text Box 133">
            <a:extLst>
              <a:ext uri="{FF2B5EF4-FFF2-40B4-BE49-F238E27FC236}">
                <a16:creationId xmlns:a16="http://schemas.microsoft.com/office/drawing/2014/main" id="{CB800BAC-EB5D-27DA-4010-1BC9D67699D3}"/>
              </a:ext>
            </a:extLst>
          </p:cNvPr>
          <p:cNvSpPr txBox="1">
            <a:spLocks noChangeArrowheads="1"/>
          </p:cNvSpPr>
          <p:nvPr/>
        </p:nvSpPr>
        <p:spPr bwMode="auto">
          <a:xfrm>
            <a:off x="4343400" y="3627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3863" name="Text Box 134">
            <a:extLst>
              <a:ext uri="{FF2B5EF4-FFF2-40B4-BE49-F238E27FC236}">
                <a16:creationId xmlns:a16="http://schemas.microsoft.com/office/drawing/2014/main" id="{E9F1C56C-C131-863E-A5F2-4837B7246AAF}"/>
              </a:ext>
            </a:extLst>
          </p:cNvPr>
          <p:cNvSpPr txBox="1">
            <a:spLocks noChangeArrowheads="1"/>
          </p:cNvSpPr>
          <p:nvPr/>
        </p:nvSpPr>
        <p:spPr bwMode="auto">
          <a:xfrm>
            <a:off x="4724400" y="43132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3864" name="Text Box 135">
            <a:extLst>
              <a:ext uri="{FF2B5EF4-FFF2-40B4-BE49-F238E27FC236}">
                <a16:creationId xmlns:a16="http://schemas.microsoft.com/office/drawing/2014/main" id="{E00ED392-0317-1CBA-175B-89BAA94422E7}"/>
              </a:ext>
            </a:extLst>
          </p:cNvPr>
          <p:cNvSpPr txBox="1">
            <a:spLocks noChangeArrowheads="1"/>
          </p:cNvSpPr>
          <p:nvPr/>
        </p:nvSpPr>
        <p:spPr bwMode="auto">
          <a:xfrm>
            <a:off x="4343400" y="50752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F4</a:t>
            </a:r>
          </a:p>
        </p:txBody>
      </p:sp>
      <p:sp>
        <p:nvSpPr>
          <p:cNvPr id="73865" name="Text Box 136">
            <a:extLst>
              <a:ext uri="{FF2B5EF4-FFF2-40B4-BE49-F238E27FC236}">
                <a16:creationId xmlns:a16="http://schemas.microsoft.com/office/drawing/2014/main" id="{21B5248B-780B-EAD6-43A2-438A6DFD17BC}"/>
              </a:ext>
            </a:extLst>
          </p:cNvPr>
          <p:cNvSpPr txBox="1">
            <a:spLocks noChangeArrowheads="1"/>
          </p:cNvSpPr>
          <p:nvPr/>
        </p:nvSpPr>
        <p:spPr bwMode="auto">
          <a:xfrm>
            <a:off x="3657600" y="50752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F5</a:t>
            </a:r>
          </a:p>
        </p:txBody>
      </p:sp>
      <p:sp>
        <p:nvSpPr>
          <p:cNvPr id="73866" name="Text Box 137">
            <a:extLst>
              <a:ext uri="{FF2B5EF4-FFF2-40B4-BE49-F238E27FC236}">
                <a16:creationId xmlns:a16="http://schemas.microsoft.com/office/drawing/2014/main" id="{D5B192D2-AD77-711F-4C8C-95D821C7A8F0}"/>
              </a:ext>
            </a:extLst>
          </p:cNvPr>
          <p:cNvSpPr txBox="1">
            <a:spLocks noChangeArrowheads="1"/>
          </p:cNvSpPr>
          <p:nvPr/>
        </p:nvSpPr>
        <p:spPr bwMode="auto">
          <a:xfrm>
            <a:off x="3276600" y="43291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F6</a:t>
            </a:r>
          </a:p>
        </p:txBody>
      </p:sp>
      <p:sp>
        <p:nvSpPr>
          <p:cNvPr id="73867" name="Text Box 138">
            <a:extLst>
              <a:ext uri="{FF2B5EF4-FFF2-40B4-BE49-F238E27FC236}">
                <a16:creationId xmlns:a16="http://schemas.microsoft.com/office/drawing/2014/main" id="{5F457307-A919-6E02-50A2-383BC5D94ECC}"/>
              </a:ext>
            </a:extLst>
          </p:cNvPr>
          <p:cNvSpPr txBox="1">
            <a:spLocks noChangeArrowheads="1"/>
          </p:cNvSpPr>
          <p:nvPr/>
        </p:nvSpPr>
        <p:spPr bwMode="auto">
          <a:xfrm>
            <a:off x="3657600" y="3627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F7</a:t>
            </a:r>
          </a:p>
        </p:txBody>
      </p:sp>
      <p:sp>
        <p:nvSpPr>
          <p:cNvPr id="73868" name="Text Box 139">
            <a:extLst>
              <a:ext uri="{FF2B5EF4-FFF2-40B4-BE49-F238E27FC236}">
                <a16:creationId xmlns:a16="http://schemas.microsoft.com/office/drawing/2014/main" id="{B320E613-20B2-0FF6-53F3-4DDA066A82B7}"/>
              </a:ext>
            </a:extLst>
          </p:cNvPr>
          <p:cNvSpPr txBox="1">
            <a:spLocks noChangeArrowheads="1"/>
          </p:cNvSpPr>
          <p:nvPr/>
        </p:nvSpPr>
        <p:spPr bwMode="auto">
          <a:xfrm>
            <a:off x="5867400" y="36433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3869" name="Text Box 140">
            <a:extLst>
              <a:ext uri="{FF2B5EF4-FFF2-40B4-BE49-F238E27FC236}">
                <a16:creationId xmlns:a16="http://schemas.microsoft.com/office/drawing/2014/main" id="{E82FE631-0B21-0352-2D5B-C41FE3E6230E}"/>
              </a:ext>
            </a:extLst>
          </p:cNvPr>
          <p:cNvSpPr txBox="1">
            <a:spLocks noChangeArrowheads="1"/>
          </p:cNvSpPr>
          <p:nvPr/>
        </p:nvSpPr>
        <p:spPr bwMode="auto">
          <a:xfrm>
            <a:off x="6172200" y="2941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3870" name="Text Box 141">
            <a:extLst>
              <a:ext uri="{FF2B5EF4-FFF2-40B4-BE49-F238E27FC236}">
                <a16:creationId xmlns:a16="http://schemas.microsoft.com/office/drawing/2014/main" id="{BB195905-B458-A6CC-4117-8ADDB5780334}"/>
              </a:ext>
            </a:extLst>
          </p:cNvPr>
          <p:cNvSpPr txBox="1">
            <a:spLocks noChangeArrowheads="1"/>
          </p:cNvSpPr>
          <p:nvPr/>
        </p:nvSpPr>
        <p:spPr bwMode="auto">
          <a:xfrm>
            <a:off x="6553200" y="3627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3871" name="Text Box 142">
            <a:extLst>
              <a:ext uri="{FF2B5EF4-FFF2-40B4-BE49-F238E27FC236}">
                <a16:creationId xmlns:a16="http://schemas.microsoft.com/office/drawing/2014/main" id="{3BE36707-DEDC-235B-D652-98265A021519}"/>
              </a:ext>
            </a:extLst>
          </p:cNvPr>
          <p:cNvSpPr txBox="1">
            <a:spLocks noChangeArrowheads="1"/>
          </p:cNvSpPr>
          <p:nvPr/>
        </p:nvSpPr>
        <p:spPr bwMode="auto">
          <a:xfrm>
            <a:off x="6172200" y="4389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F4</a:t>
            </a:r>
          </a:p>
        </p:txBody>
      </p:sp>
      <p:sp>
        <p:nvSpPr>
          <p:cNvPr id="73872" name="Text Box 143">
            <a:extLst>
              <a:ext uri="{FF2B5EF4-FFF2-40B4-BE49-F238E27FC236}">
                <a16:creationId xmlns:a16="http://schemas.microsoft.com/office/drawing/2014/main" id="{C41CD703-B18E-A773-0412-32FC0B08361D}"/>
              </a:ext>
            </a:extLst>
          </p:cNvPr>
          <p:cNvSpPr txBox="1">
            <a:spLocks noChangeArrowheads="1"/>
          </p:cNvSpPr>
          <p:nvPr/>
        </p:nvSpPr>
        <p:spPr bwMode="auto">
          <a:xfrm>
            <a:off x="5486400" y="4389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F5</a:t>
            </a:r>
          </a:p>
        </p:txBody>
      </p:sp>
      <p:sp>
        <p:nvSpPr>
          <p:cNvPr id="73873" name="Text Box 144">
            <a:extLst>
              <a:ext uri="{FF2B5EF4-FFF2-40B4-BE49-F238E27FC236}">
                <a16:creationId xmlns:a16="http://schemas.microsoft.com/office/drawing/2014/main" id="{C7A750DC-3D9B-B105-38E0-F36E9685EB81}"/>
              </a:ext>
            </a:extLst>
          </p:cNvPr>
          <p:cNvSpPr txBox="1">
            <a:spLocks noChangeArrowheads="1"/>
          </p:cNvSpPr>
          <p:nvPr/>
        </p:nvSpPr>
        <p:spPr bwMode="auto">
          <a:xfrm>
            <a:off x="5105400" y="36433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F6</a:t>
            </a:r>
          </a:p>
        </p:txBody>
      </p:sp>
      <p:sp>
        <p:nvSpPr>
          <p:cNvPr id="73874" name="Text Box 145">
            <a:extLst>
              <a:ext uri="{FF2B5EF4-FFF2-40B4-BE49-F238E27FC236}">
                <a16:creationId xmlns:a16="http://schemas.microsoft.com/office/drawing/2014/main" id="{77C0CCCA-BEBA-CD51-843A-53C2F6E1265C}"/>
              </a:ext>
            </a:extLst>
          </p:cNvPr>
          <p:cNvSpPr txBox="1">
            <a:spLocks noChangeArrowheads="1"/>
          </p:cNvSpPr>
          <p:nvPr/>
        </p:nvSpPr>
        <p:spPr bwMode="auto">
          <a:xfrm>
            <a:off x="5486400" y="2941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F7</a:t>
            </a:r>
          </a:p>
        </p:txBody>
      </p:sp>
      <p:sp>
        <p:nvSpPr>
          <p:cNvPr id="73875" name="AutoShape 146">
            <a:extLst>
              <a:ext uri="{FF2B5EF4-FFF2-40B4-BE49-F238E27FC236}">
                <a16:creationId xmlns:a16="http://schemas.microsoft.com/office/drawing/2014/main" id="{D1B7A411-1E70-6ACB-48BD-6E4BAA13C2D3}"/>
              </a:ext>
            </a:extLst>
          </p:cNvPr>
          <p:cNvSpPr>
            <a:spLocks noChangeArrowheads="1"/>
          </p:cNvSpPr>
          <p:nvPr/>
        </p:nvSpPr>
        <p:spPr bwMode="auto">
          <a:xfrm rot="-5400000">
            <a:off x="2270125" y="2719388"/>
            <a:ext cx="1004887" cy="731838"/>
          </a:xfrm>
          <a:prstGeom prst="hexagon">
            <a:avLst>
              <a:gd name="adj" fmla="val 36921"/>
              <a:gd name="vf" fmla="val 115470"/>
            </a:avLst>
          </a:prstGeom>
          <a:solidFill>
            <a:srgbClr val="3399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3876" name="AutoShape 147">
            <a:extLst>
              <a:ext uri="{FF2B5EF4-FFF2-40B4-BE49-F238E27FC236}">
                <a16:creationId xmlns:a16="http://schemas.microsoft.com/office/drawing/2014/main" id="{2CB9DF1E-2AFF-79B4-05B2-60889A2A7AD3}"/>
              </a:ext>
            </a:extLst>
          </p:cNvPr>
          <p:cNvSpPr>
            <a:spLocks noChangeArrowheads="1"/>
          </p:cNvSpPr>
          <p:nvPr/>
        </p:nvSpPr>
        <p:spPr bwMode="auto">
          <a:xfrm rot="-5400000">
            <a:off x="5571331" y="3450432"/>
            <a:ext cx="987425" cy="722312"/>
          </a:xfrm>
          <a:prstGeom prst="hexagon">
            <a:avLst>
              <a:gd name="adj" fmla="val 36758"/>
              <a:gd name="vf" fmla="val 115470"/>
            </a:avLst>
          </a:prstGeom>
          <a:solidFill>
            <a:srgbClr val="3399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3877" name="Text Box 148">
            <a:extLst>
              <a:ext uri="{FF2B5EF4-FFF2-40B4-BE49-F238E27FC236}">
                <a16:creationId xmlns:a16="http://schemas.microsoft.com/office/drawing/2014/main" id="{AA2CE2B1-821B-CA8F-97EF-8309284A6492}"/>
              </a:ext>
            </a:extLst>
          </p:cNvPr>
          <p:cNvSpPr txBox="1">
            <a:spLocks noChangeArrowheads="1"/>
          </p:cNvSpPr>
          <p:nvPr/>
        </p:nvSpPr>
        <p:spPr bwMode="auto">
          <a:xfrm>
            <a:off x="5791200" y="3627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latin typeface="Times New Roman" panose="02020603050405020304" pitchFamily="18" charset="0"/>
              </a:rPr>
              <a:t>F1</a:t>
            </a:r>
          </a:p>
        </p:txBody>
      </p:sp>
      <p:sp>
        <p:nvSpPr>
          <p:cNvPr id="73878" name="AutoShape 149">
            <a:extLst>
              <a:ext uri="{FF2B5EF4-FFF2-40B4-BE49-F238E27FC236}">
                <a16:creationId xmlns:a16="http://schemas.microsoft.com/office/drawing/2014/main" id="{985BE91A-26BA-3759-B0FA-CF1DDBC5A697}"/>
              </a:ext>
            </a:extLst>
          </p:cNvPr>
          <p:cNvSpPr>
            <a:spLocks noChangeArrowheads="1"/>
          </p:cNvSpPr>
          <p:nvPr/>
        </p:nvSpPr>
        <p:spPr bwMode="auto">
          <a:xfrm rot="-5400000">
            <a:off x="3739357" y="4198143"/>
            <a:ext cx="996950" cy="722313"/>
          </a:xfrm>
          <a:prstGeom prst="hexagon">
            <a:avLst>
              <a:gd name="adj" fmla="val 37113"/>
              <a:gd name="vf" fmla="val 115470"/>
            </a:avLst>
          </a:prstGeom>
          <a:solidFill>
            <a:srgbClr val="3399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3879" name="Text Box 150">
            <a:extLst>
              <a:ext uri="{FF2B5EF4-FFF2-40B4-BE49-F238E27FC236}">
                <a16:creationId xmlns:a16="http://schemas.microsoft.com/office/drawing/2014/main" id="{DB2892C4-5EC3-8675-1127-EA213DAAEA78}"/>
              </a:ext>
            </a:extLst>
          </p:cNvPr>
          <p:cNvSpPr txBox="1">
            <a:spLocks noChangeArrowheads="1"/>
          </p:cNvSpPr>
          <p:nvPr/>
        </p:nvSpPr>
        <p:spPr bwMode="auto">
          <a:xfrm>
            <a:off x="3962400" y="434498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latin typeface="Times New Roman" panose="02020603050405020304" pitchFamily="18" charset="0"/>
              </a:rPr>
              <a:t>F1</a:t>
            </a:r>
          </a:p>
        </p:txBody>
      </p:sp>
      <p:sp>
        <p:nvSpPr>
          <p:cNvPr id="73880" name="Text Box 151">
            <a:extLst>
              <a:ext uri="{FF2B5EF4-FFF2-40B4-BE49-F238E27FC236}">
                <a16:creationId xmlns:a16="http://schemas.microsoft.com/office/drawing/2014/main" id="{96077818-6099-51EA-8D9F-2AA2BA1CFD78}"/>
              </a:ext>
            </a:extLst>
          </p:cNvPr>
          <p:cNvSpPr txBox="1">
            <a:spLocks noChangeArrowheads="1"/>
          </p:cNvSpPr>
          <p:nvPr/>
        </p:nvSpPr>
        <p:spPr bwMode="auto">
          <a:xfrm>
            <a:off x="2514600" y="28813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3881" name="AutoShape 152">
            <a:extLst>
              <a:ext uri="{FF2B5EF4-FFF2-40B4-BE49-F238E27FC236}">
                <a16:creationId xmlns:a16="http://schemas.microsoft.com/office/drawing/2014/main" id="{FE9DA2A9-C08A-CC54-3A9A-D3742A7E99BA}"/>
              </a:ext>
            </a:extLst>
          </p:cNvPr>
          <p:cNvSpPr>
            <a:spLocks noChangeArrowheads="1"/>
          </p:cNvSpPr>
          <p:nvPr/>
        </p:nvSpPr>
        <p:spPr bwMode="auto">
          <a:xfrm rot="-5400000">
            <a:off x="4117181" y="2002632"/>
            <a:ext cx="987425" cy="722312"/>
          </a:xfrm>
          <a:prstGeom prst="hexagon">
            <a:avLst>
              <a:gd name="adj" fmla="val 36758"/>
              <a:gd name="vf" fmla="val 115470"/>
            </a:avLst>
          </a:prstGeom>
          <a:solidFill>
            <a:srgbClr val="3399FF"/>
          </a:solidFill>
          <a:ln w="19050">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3882" name="Text Box 153">
            <a:extLst>
              <a:ext uri="{FF2B5EF4-FFF2-40B4-BE49-F238E27FC236}">
                <a16:creationId xmlns:a16="http://schemas.microsoft.com/office/drawing/2014/main" id="{EAB05AB5-2F01-5A5D-0254-8B70F74C22DB}"/>
              </a:ext>
            </a:extLst>
          </p:cNvPr>
          <p:cNvSpPr txBox="1">
            <a:spLocks noChangeArrowheads="1"/>
          </p:cNvSpPr>
          <p:nvPr/>
        </p:nvSpPr>
        <p:spPr bwMode="auto">
          <a:xfrm>
            <a:off x="4325938" y="21955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latin typeface="Times New Roman" panose="02020603050405020304" pitchFamily="18" charset="0"/>
              </a:rPr>
              <a:t>F1</a:t>
            </a:r>
          </a:p>
        </p:txBody>
      </p:sp>
      <p:sp>
        <p:nvSpPr>
          <p:cNvPr id="73883" name="Text Box 154">
            <a:extLst>
              <a:ext uri="{FF2B5EF4-FFF2-40B4-BE49-F238E27FC236}">
                <a16:creationId xmlns:a16="http://schemas.microsoft.com/office/drawing/2014/main" id="{AF974016-0F0A-B225-E44E-5961B8D9CA7B}"/>
              </a:ext>
            </a:extLst>
          </p:cNvPr>
          <p:cNvSpPr txBox="1">
            <a:spLocks noChangeArrowheads="1"/>
          </p:cNvSpPr>
          <p:nvPr/>
        </p:nvSpPr>
        <p:spPr bwMode="auto">
          <a:xfrm>
            <a:off x="6019800" y="533400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imes New Roman" panose="02020603050405020304" pitchFamily="18" charset="0"/>
              </a:rPr>
              <a:t>Fx: Set of frequency</a:t>
            </a:r>
          </a:p>
        </p:txBody>
      </p:sp>
      <p:sp>
        <p:nvSpPr>
          <p:cNvPr id="73884" name="Text Box 155">
            <a:extLst>
              <a:ext uri="{FF2B5EF4-FFF2-40B4-BE49-F238E27FC236}">
                <a16:creationId xmlns:a16="http://schemas.microsoft.com/office/drawing/2014/main" id="{A0988DB3-F038-1C1B-C3FE-4A753EBFD6F2}"/>
              </a:ext>
            </a:extLst>
          </p:cNvPr>
          <p:cNvSpPr txBox="1">
            <a:spLocks noChangeArrowheads="1"/>
          </p:cNvSpPr>
          <p:nvPr/>
        </p:nvSpPr>
        <p:spPr bwMode="auto">
          <a:xfrm>
            <a:off x="3200400" y="60198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imes New Roman" panose="02020603050405020304" pitchFamily="18" charset="0"/>
              </a:rPr>
              <a:t>7 cell reuse cluster</a:t>
            </a:r>
          </a:p>
        </p:txBody>
      </p:sp>
      <p:sp>
        <p:nvSpPr>
          <p:cNvPr id="73885" name="Line 156">
            <a:extLst>
              <a:ext uri="{FF2B5EF4-FFF2-40B4-BE49-F238E27FC236}">
                <a16:creationId xmlns:a16="http://schemas.microsoft.com/office/drawing/2014/main" id="{9207C82D-6F3C-0195-EBDF-DAE4A23C0E92}"/>
              </a:ext>
            </a:extLst>
          </p:cNvPr>
          <p:cNvSpPr>
            <a:spLocks noChangeShapeType="1"/>
          </p:cNvSpPr>
          <p:nvPr/>
        </p:nvSpPr>
        <p:spPr bwMode="auto">
          <a:xfrm flipH="1">
            <a:off x="1219200" y="3200400"/>
            <a:ext cx="1447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86" name="Line 157">
            <a:extLst>
              <a:ext uri="{FF2B5EF4-FFF2-40B4-BE49-F238E27FC236}">
                <a16:creationId xmlns:a16="http://schemas.microsoft.com/office/drawing/2014/main" id="{4583ED2B-467D-56C3-B0F5-3C616B830A4A}"/>
              </a:ext>
            </a:extLst>
          </p:cNvPr>
          <p:cNvSpPr>
            <a:spLocks noChangeShapeType="1"/>
          </p:cNvSpPr>
          <p:nvPr/>
        </p:nvSpPr>
        <p:spPr bwMode="auto">
          <a:xfrm flipH="1">
            <a:off x="2743200" y="4648200"/>
            <a:ext cx="1447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3887" name="Line 158">
            <a:extLst>
              <a:ext uri="{FF2B5EF4-FFF2-40B4-BE49-F238E27FC236}">
                <a16:creationId xmlns:a16="http://schemas.microsoft.com/office/drawing/2014/main" id="{81F12AC2-818C-7FB0-8578-FE898C1D6DDA}"/>
              </a:ext>
            </a:extLst>
          </p:cNvPr>
          <p:cNvSpPr>
            <a:spLocks noChangeShapeType="1"/>
          </p:cNvSpPr>
          <p:nvPr/>
        </p:nvSpPr>
        <p:spPr bwMode="auto">
          <a:xfrm>
            <a:off x="1524000" y="4343400"/>
            <a:ext cx="1447800" cy="1447800"/>
          </a:xfrm>
          <a:prstGeom prst="line">
            <a:avLst/>
          </a:prstGeom>
          <a:noFill/>
          <a:ln w="9525">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en-IN"/>
          </a:p>
        </p:txBody>
      </p:sp>
      <p:sp>
        <p:nvSpPr>
          <p:cNvPr id="73888" name="Text Box 159">
            <a:extLst>
              <a:ext uri="{FF2B5EF4-FFF2-40B4-BE49-F238E27FC236}">
                <a16:creationId xmlns:a16="http://schemas.microsoft.com/office/drawing/2014/main" id="{3DBC1C49-A19B-0053-ADC1-1AEE7C23146B}"/>
              </a:ext>
            </a:extLst>
          </p:cNvPr>
          <p:cNvSpPr txBox="1">
            <a:spLocks noChangeArrowheads="1"/>
          </p:cNvSpPr>
          <p:nvPr/>
        </p:nvSpPr>
        <p:spPr bwMode="auto">
          <a:xfrm rot="2700079">
            <a:off x="1226344" y="5112544"/>
            <a:ext cx="190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Reuse distance D</a:t>
            </a:r>
          </a:p>
        </p:txBody>
      </p:sp>
    </p:spTree>
    <p:extLst>
      <p:ext uri="{BB962C8B-B14F-4D97-AF65-F5344CB8AC3E}">
        <p14:creationId xmlns:p14="http://schemas.microsoft.com/office/powerpoint/2010/main" val="36964059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9AC53982-259F-61D0-00E2-0BE4CF237664}"/>
              </a:ext>
            </a:extLst>
          </p:cNvPr>
          <p:cNvSpPr>
            <a:spLocks noGrp="1" noChangeArrowheads="1"/>
          </p:cNvSpPr>
          <p:nvPr>
            <p:ph type="title"/>
          </p:nvPr>
        </p:nvSpPr>
        <p:spPr>
          <a:xfrm>
            <a:off x="990600" y="152400"/>
            <a:ext cx="7772400" cy="762000"/>
          </a:xfrm>
        </p:spPr>
        <p:txBody>
          <a:bodyPr/>
          <a:lstStyle/>
          <a:p>
            <a:r>
              <a:rPr lang="en-US" altLang="en-US" sz="3600">
                <a:solidFill>
                  <a:schemeClr val="tx1"/>
                </a:solidFill>
                <a:latin typeface="Times New Roman" panose="02020603050405020304" pitchFamily="18" charset="0"/>
              </a:rPr>
              <a:t>Reuse Distance</a:t>
            </a:r>
          </a:p>
        </p:txBody>
      </p:sp>
      <p:sp>
        <p:nvSpPr>
          <p:cNvPr id="74755" name="Slide Number Placeholder 4">
            <a:extLst>
              <a:ext uri="{FF2B5EF4-FFF2-40B4-BE49-F238E27FC236}">
                <a16:creationId xmlns:a16="http://schemas.microsoft.com/office/drawing/2014/main" id="{34E53BE5-C692-B260-FD6E-36D2F40FD437}"/>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939645FD-B516-498A-9C88-15D5FFD9043B}" type="slidenum">
              <a:rPr lang="en-US" altLang="en-US" smtClean="0"/>
              <a:pPr/>
              <a:t>68</a:t>
            </a:fld>
            <a:endParaRPr lang="en-US" altLang="en-US"/>
          </a:p>
        </p:txBody>
      </p:sp>
      <p:sp>
        <p:nvSpPr>
          <p:cNvPr id="74756" name="Line 3">
            <a:extLst>
              <a:ext uri="{FF2B5EF4-FFF2-40B4-BE49-F238E27FC236}">
                <a16:creationId xmlns:a16="http://schemas.microsoft.com/office/drawing/2014/main" id="{3864C5B3-C680-4132-7D61-1AE943C7AA3B}"/>
              </a:ext>
            </a:extLst>
          </p:cNvPr>
          <p:cNvSpPr>
            <a:spLocks noChangeShapeType="1"/>
          </p:cNvSpPr>
          <p:nvPr/>
        </p:nvSpPr>
        <p:spPr bwMode="auto">
          <a:xfrm>
            <a:off x="2300288" y="29416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57" name="Line 4">
            <a:extLst>
              <a:ext uri="{FF2B5EF4-FFF2-40B4-BE49-F238E27FC236}">
                <a16:creationId xmlns:a16="http://schemas.microsoft.com/office/drawing/2014/main" id="{439F94B2-2217-64F2-3D25-59528E45D8E0}"/>
              </a:ext>
            </a:extLst>
          </p:cNvPr>
          <p:cNvSpPr>
            <a:spLocks noChangeShapeType="1"/>
          </p:cNvSpPr>
          <p:nvPr/>
        </p:nvSpPr>
        <p:spPr bwMode="auto">
          <a:xfrm flipH="1">
            <a:off x="1935163" y="33988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58" name="Line 5">
            <a:extLst>
              <a:ext uri="{FF2B5EF4-FFF2-40B4-BE49-F238E27FC236}">
                <a16:creationId xmlns:a16="http://schemas.microsoft.com/office/drawing/2014/main" id="{CE3EEE55-5C48-31AA-CD44-00CB91CE2336}"/>
              </a:ext>
            </a:extLst>
          </p:cNvPr>
          <p:cNvSpPr>
            <a:spLocks noChangeShapeType="1"/>
          </p:cNvSpPr>
          <p:nvPr/>
        </p:nvSpPr>
        <p:spPr bwMode="auto">
          <a:xfrm flipH="1" flipV="1">
            <a:off x="2300288" y="3398838"/>
            <a:ext cx="366712"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59" name="Line 6">
            <a:extLst>
              <a:ext uri="{FF2B5EF4-FFF2-40B4-BE49-F238E27FC236}">
                <a16:creationId xmlns:a16="http://schemas.microsoft.com/office/drawing/2014/main" id="{71EEC39F-4F9F-1B00-DBB8-866B660C0D3B}"/>
              </a:ext>
            </a:extLst>
          </p:cNvPr>
          <p:cNvSpPr>
            <a:spLocks noChangeShapeType="1"/>
          </p:cNvSpPr>
          <p:nvPr/>
        </p:nvSpPr>
        <p:spPr bwMode="auto">
          <a:xfrm>
            <a:off x="3032125" y="2941638"/>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0" name="Line 7">
            <a:extLst>
              <a:ext uri="{FF2B5EF4-FFF2-40B4-BE49-F238E27FC236}">
                <a16:creationId xmlns:a16="http://schemas.microsoft.com/office/drawing/2014/main" id="{26893778-E3BA-07C9-FCB7-6F9B7CC89ACF}"/>
              </a:ext>
            </a:extLst>
          </p:cNvPr>
          <p:cNvSpPr>
            <a:spLocks noChangeShapeType="1"/>
          </p:cNvSpPr>
          <p:nvPr/>
        </p:nvSpPr>
        <p:spPr bwMode="auto">
          <a:xfrm flipH="1">
            <a:off x="2667000" y="33988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1" name="Line 8">
            <a:extLst>
              <a:ext uri="{FF2B5EF4-FFF2-40B4-BE49-F238E27FC236}">
                <a16:creationId xmlns:a16="http://schemas.microsoft.com/office/drawing/2014/main" id="{BD400B1F-E053-D6D7-C8E2-F5A63C0916FC}"/>
              </a:ext>
            </a:extLst>
          </p:cNvPr>
          <p:cNvSpPr>
            <a:spLocks noChangeShapeType="1"/>
          </p:cNvSpPr>
          <p:nvPr/>
        </p:nvSpPr>
        <p:spPr bwMode="auto">
          <a:xfrm flipH="1" flipV="1">
            <a:off x="3032125" y="3398838"/>
            <a:ext cx="366713"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2" name="Line 9">
            <a:extLst>
              <a:ext uri="{FF2B5EF4-FFF2-40B4-BE49-F238E27FC236}">
                <a16:creationId xmlns:a16="http://schemas.microsoft.com/office/drawing/2014/main" id="{3D9C83F5-B2B9-7C20-2FB7-FDF385559F9F}"/>
              </a:ext>
            </a:extLst>
          </p:cNvPr>
          <p:cNvSpPr>
            <a:spLocks noChangeShapeType="1"/>
          </p:cNvSpPr>
          <p:nvPr/>
        </p:nvSpPr>
        <p:spPr bwMode="auto">
          <a:xfrm>
            <a:off x="838200" y="2941638"/>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3" name="Line 10">
            <a:extLst>
              <a:ext uri="{FF2B5EF4-FFF2-40B4-BE49-F238E27FC236}">
                <a16:creationId xmlns:a16="http://schemas.microsoft.com/office/drawing/2014/main" id="{EFB68C5E-CE1F-376D-D7D1-A73B8973A8E7}"/>
              </a:ext>
            </a:extLst>
          </p:cNvPr>
          <p:cNvSpPr>
            <a:spLocks noChangeShapeType="1"/>
          </p:cNvSpPr>
          <p:nvPr/>
        </p:nvSpPr>
        <p:spPr bwMode="auto">
          <a:xfrm flipH="1" flipV="1">
            <a:off x="838200" y="3398838"/>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4" name="Line 11">
            <a:extLst>
              <a:ext uri="{FF2B5EF4-FFF2-40B4-BE49-F238E27FC236}">
                <a16:creationId xmlns:a16="http://schemas.microsoft.com/office/drawing/2014/main" id="{B4949529-2CD8-220A-9EDF-C49953167BD5}"/>
              </a:ext>
            </a:extLst>
          </p:cNvPr>
          <p:cNvSpPr>
            <a:spLocks noChangeShapeType="1"/>
          </p:cNvSpPr>
          <p:nvPr/>
        </p:nvSpPr>
        <p:spPr bwMode="auto">
          <a:xfrm>
            <a:off x="1570038" y="2941638"/>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5" name="Line 12">
            <a:extLst>
              <a:ext uri="{FF2B5EF4-FFF2-40B4-BE49-F238E27FC236}">
                <a16:creationId xmlns:a16="http://schemas.microsoft.com/office/drawing/2014/main" id="{04EEA910-70B5-5819-C111-E381BCDB95D6}"/>
              </a:ext>
            </a:extLst>
          </p:cNvPr>
          <p:cNvSpPr>
            <a:spLocks noChangeShapeType="1"/>
          </p:cNvSpPr>
          <p:nvPr/>
        </p:nvSpPr>
        <p:spPr bwMode="auto">
          <a:xfrm flipH="1">
            <a:off x="1203325" y="3398838"/>
            <a:ext cx="366713"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6" name="Line 13">
            <a:extLst>
              <a:ext uri="{FF2B5EF4-FFF2-40B4-BE49-F238E27FC236}">
                <a16:creationId xmlns:a16="http://schemas.microsoft.com/office/drawing/2014/main" id="{0C73CAF5-9C57-FBE1-155A-7E854604F1B0}"/>
              </a:ext>
            </a:extLst>
          </p:cNvPr>
          <p:cNvSpPr>
            <a:spLocks noChangeShapeType="1"/>
          </p:cNvSpPr>
          <p:nvPr/>
        </p:nvSpPr>
        <p:spPr bwMode="auto">
          <a:xfrm flipH="1" flipV="1">
            <a:off x="1570038" y="33988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7" name="Line 14">
            <a:extLst>
              <a:ext uri="{FF2B5EF4-FFF2-40B4-BE49-F238E27FC236}">
                <a16:creationId xmlns:a16="http://schemas.microsoft.com/office/drawing/2014/main" id="{7BF7B475-96AB-E36F-07BB-FC3474EEBAA7}"/>
              </a:ext>
            </a:extLst>
          </p:cNvPr>
          <p:cNvSpPr>
            <a:spLocks noChangeShapeType="1"/>
          </p:cNvSpPr>
          <p:nvPr/>
        </p:nvSpPr>
        <p:spPr bwMode="auto">
          <a:xfrm>
            <a:off x="1935163" y="367347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8" name="Line 15">
            <a:extLst>
              <a:ext uri="{FF2B5EF4-FFF2-40B4-BE49-F238E27FC236}">
                <a16:creationId xmlns:a16="http://schemas.microsoft.com/office/drawing/2014/main" id="{00843BE6-17C2-B816-8C94-840D05E260E9}"/>
              </a:ext>
            </a:extLst>
          </p:cNvPr>
          <p:cNvSpPr>
            <a:spLocks noChangeShapeType="1"/>
          </p:cNvSpPr>
          <p:nvPr/>
        </p:nvSpPr>
        <p:spPr bwMode="auto">
          <a:xfrm flipH="1">
            <a:off x="1570038" y="4130675"/>
            <a:ext cx="365125"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69" name="Line 16">
            <a:extLst>
              <a:ext uri="{FF2B5EF4-FFF2-40B4-BE49-F238E27FC236}">
                <a16:creationId xmlns:a16="http://schemas.microsoft.com/office/drawing/2014/main" id="{3644269C-CA42-D2CF-212A-DB151591A7AC}"/>
              </a:ext>
            </a:extLst>
          </p:cNvPr>
          <p:cNvSpPr>
            <a:spLocks noChangeShapeType="1"/>
          </p:cNvSpPr>
          <p:nvPr/>
        </p:nvSpPr>
        <p:spPr bwMode="auto">
          <a:xfrm flipH="1" flipV="1">
            <a:off x="1935163" y="4130675"/>
            <a:ext cx="365125"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0" name="Line 17">
            <a:extLst>
              <a:ext uri="{FF2B5EF4-FFF2-40B4-BE49-F238E27FC236}">
                <a16:creationId xmlns:a16="http://schemas.microsoft.com/office/drawing/2014/main" id="{7E5245AF-3F2B-F2E0-A288-DAE99816ED1E}"/>
              </a:ext>
            </a:extLst>
          </p:cNvPr>
          <p:cNvSpPr>
            <a:spLocks noChangeShapeType="1"/>
          </p:cNvSpPr>
          <p:nvPr/>
        </p:nvSpPr>
        <p:spPr bwMode="auto">
          <a:xfrm>
            <a:off x="2667000" y="367347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1" name="Line 18">
            <a:extLst>
              <a:ext uri="{FF2B5EF4-FFF2-40B4-BE49-F238E27FC236}">
                <a16:creationId xmlns:a16="http://schemas.microsoft.com/office/drawing/2014/main" id="{0253FF64-6480-B98B-8F97-6E5B541AB816}"/>
              </a:ext>
            </a:extLst>
          </p:cNvPr>
          <p:cNvSpPr>
            <a:spLocks noChangeShapeType="1"/>
          </p:cNvSpPr>
          <p:nvPr/>
        </p:nvSpPr>
        <p:spPr bwMode="auto">
          <a:xfrm flipH="1">
            <a:off x="2300288" y="4130675"/>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2" name="Line 19">
            <a:extLst>
              <a:ext uri="{FF2B5EF4-FFF2-40B4-BE49-F238E27FC236}">
                <a16:creationId xmlns:a16="http://schemas.microsoft.com/office/drawing/2014/main" id="{5ADD8344-A41F-2022-3FBF-E96262D39C73}"/>
              </a:ext>
            </a:extLst>
          </p:cNvPr>
          <p:cNvSpPr>
            <a:spLocks noChangeShapeType="1"/>
          </p:cNvSpPr>
          <p:nvPr/>
        </p:nvSpPr>
        <p:spPr bwMode="auto">
          <a:xfrm>
            <a:off x="1203325" y="3673475"/>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3" name="Line 20">
            <a:extLst>
              <a:ext uri="{FF2B5EF4-FFF2-40B4-BE49-F238E27FC236}">
                <a16:creationId xmlns:a16="http://schemas.microsoft.com/office/drawing/2014/main" id="{D3302090-3585-70CE-9B1B-B25906186828}"/>
              </a:ext>
            </a:extLst>
          </p:cNvPr>
          <p:cNvSpPr>
            <a:spLocks noChangeShapeType="1"/>
          </p:cNvSpPr>
          <p:nvPr/>
        </p:nvSpPr>
        <p:spPr bwMode="auto">
          <a:xfrm flipH="1" flipV="1">
            <a:off x="1203325" y="4130675"/>
            <a:ext cx="366713"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4" name="Line 21">
            <a:extLst>
              <a:ext uri="{FF2B5EF4-FFF2-40B4-BE49-F238E27FC236}">
                <a16:creationId xmlns:a16="http://schemas.microsoft.com/office/drawing/2014/main" id="{D8108548-6422-9593-166C-45E5E46035A4}"/>
              </a:ext>
            </a:extLst>
          </p:cNvPr>
          <p:cNvSpPr>
            <a:spLocks noChangeShapeType="1"/>
          </p:cNvSpPr>
          <p:nvPr/>
        </p:nvSpPr>
        <p:spPr bwMode="auto">
          <a:xfrm flipH="1">
            <a:off x="1935163" y="1936750"/>
            <a:ext cx="365125"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5" name="Line 22">
            <a:extLst>
              <a:ext uri="{FF2B5EF4-FFF2-40B4-BE49-F238E27FC236}">
                <a16:creationId xmlns:a16="http://schemas.microsoft.com/office/drawing/2014/main" id="{13B93CA6-CEF6-A57D-6F31-45F9CAF1E9A5}"/>
              </a:ext>
            </a:extLst>
          </p:cNvPr>
          <p:cNvSpPr>
            <a:spLocks noChangeShapeType="1"/>
          </p:cNvSpPr>
          <p:nvPr/>
        </p:nvSpPr>
        <p:spPr bwMode="auto">
          <a:xfrm flipH="1" flipV="1">
            <a:off x="2300288" y="1936750"/>
            <a:ext cx="366712"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6" name="Line 26">
            <a:extLst>
              <a:ext uri="{FF2B5EF4-FFF2-40B4-BE49-F238E27FC236}">
                <a16:creationId xmlns:a16="http://schemas.microsoft.com/office/drawing/2014/main" id="{7A2C9E47-4DAB-6D71-B433-45AF5919C130}"/>
              </a:ext>
            </a:extLst>
          </p:cNvPr>
          <p:cNvSpPr>
            <a:spLocks noChangeShapeType="1"/>
          </p:cNvSpPr>
          <p:nvPr/>
        </p:nvSpPr>
        <p:spPr bwMode="auto">
          <a:xfrm flipH="1">
            <a:off x="1203325" y="1936750"/>
            <a:ext cx="366713"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7" name="Line 27">
            <a:extLst>
              <a:ext uri="{FF2B5EF4-FFF2-40B4-BE49-F238E27FC236}">
                <a16:creationId xmlns:a16="http://schemas.microsoft.com/office/drawing/2014/main" id="{51E9BE36-03AF-8313-1DA5-7E518C8E3AD8}"/>
              </a:ext>
            </a:extLst>
          </p:cNvPr>
          <p:cNvSpPr>
            <a:spLocks noChangeShapeType="1"/>
          </p:cNvSpPr>
          <p:nvPr/>
        </p:nvSpPr>
        <p:spPr bwMode="auto">
          <a:xfrm flipH="1" flipV="1">
            <a:off x="1570038" y="1936750"/>
            <a:ext cx="365125"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8" name="Line 28">
            <a:extLst>
              <a:ext uri="{FF2B5EF4-FFF2-40B4-BE49-F238E27FC236}">
                <a16:creationId xmlns:a16="http://schemas.microsoft.com/office/drawing/2014/main" id="{7C742C23-028E-6FCF-FD83-562DA052DB71}"/>
              </a:ext>
            </a:extLst>
          </p:cNvPr>
          <p:cNvSpPr>
            <a:spLocks noChangeShapeType="1"/>
          </p:cNvSpPr>
          <p:nvPr/>
        </p:nvSpPr>
        <p:spPr bwMode="auto">
          <a:xfrm>
            <a:off x="1935163" y="2209800"/>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79" name="Line 29">
            <a:extLst>
              <a:ext uri="{FF2B5EF4-FFF2-40B4-BE49-F238E27FC236}">
                <a16:creationId xmlns:a16="http://schemas.microsoft.com/office/drawing/2014/main" id="{AE869E95-F10B-E7BC-2D16-7A6DF6E405D2}"/>
              </a:ext>
            </a:extLst>
          </p:cNvPr>
          <p:cNvSpPr>
            <a:spLocks noChangeShapeType="1"/>
          </p:cNvSpPr>
          <p:nvPr/>
        </p:nvSpPr>
        <p:spPr bwMode="auto">
          <a:xfrm flipH="1">
            <a:off x="1570038" y="26670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0" name="Line 30">
            <a:extLst>
              <a:ext uri="{FF2B5EF4-FFF2-40B4-BE49-F238E27FC236}">
                <a16:creationId xmlns:a16="http://schemas.microsoft.com/office/drawing/2014/main" id="{33D1ADC1-600D-BAA6-2FED-12E0338757AF}"/>
              </a:ext>
            </a:extLst>
          </p:cNvPr>
          <p:cNvSpPr>
            <a:spLocks noChangeShapeType="1"/>
          </p:cNvSpPr>
          <p:nvPr/>
        </p:nvSpPr>
        <p:spPr bwMode="auto">
          <a:xfrm flipH="1" flipV="1">
            <a:off x="1935163" y="2667000"/>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1" name="Line 31">
            <a:extLst>
              <a:ext uri="{FF2B5EF4-FFF2-40B4-BE49-F238E27FC236}">
                <a16:creationId xmlns:a16="http://schemas.microsoft.com/office/drawing/2014/main" id="{3402AD15-AAB2-2325-F1F0-B8A7842BB541}"/>
              </a:ext>
            </a:extLst>
          </p:cNvPr>
          <p:cNvSpPr>
            <a:spLocks noChangeShapeType="1"/>
          </p:cNvSpPr>
          <p:nvPr/>
        </p:nvSpPr>
        <p:spPr bwMode="auto">
          <a:xfrm>
            <a:off x="2667000" y="2209800"/>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2" name="Line 32">
            <a:extLst>
              <a:ext uri="{FF2B5EF4-FFF2-40B4-BE49-F238E27FC236}">
                <a16:creationId xmlns:a16="http://schemas.microsoft.com/office/drawing/2014/main" id="{F47CE955-AF82-AA23-EA52-C67557A4945F}"/>
              </a:ext>
            </a:extLst>
          </p:cNvPr>
          <p:cNvSpPr>
            <a:spLocks noChangeShapeType="1"/>
          </p:cNvSpPr>
          <p:nvPr/>
        </p:nvSpPr>
        <p:spPr bwMode="auto">
          <a:xfrm flipH="1">
            <a:off x="2300288" y="2667000"/>
            <a:ext cx="366712"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3" name="Line 33">
            <a:extLst>
              <a:ext uri="{FF2B5EF4-FFF2-40B4-BE49-F238E27FC236}">
                <a16:creationId xmlns:a16="http://schemas.microsoft.com/office/drawing/2014/main" id="{D2EF8A9F-A2A1-50DE-1978-4870A87BE6C9}"/>
              </a:ext>
            </a:extLst>
          </p:cNvPr>
          <p:cNvSpPr>
            <a:spLocks noChangeShapeType="1"/>
          </p:cNvSpPr>
          <p:nvPr/>
        </p:nvSpPr>
        <p:spPr bwMode="auto">
          <a:xfrm flipH="1" flipV="1">
            <a:off x="2667000" y="2667000"/>
            <a:ext cx="365125"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4" name="Line 34">
            <a:extLst>
              <a:ext uri="{FF2B5EF4-FFF2-40B4-BE49-F238E27FC236}">
                <a16:creationId xmlns:a16="http://schemas.microsoft.com/office/drawing/2014/main" id="{AEC6E0CF-4FF1-B3C8-7A7F-1F546B5A84FC}"/>
              </a:ext>
            </a:extLst>
          </p:cNvPr>
          <p:cNvSpPr>
            <a:spLocks noChangeShapeType="1"/>
          </p:cNvSpPr>
          <p:nvPr/>
        </p:nvSpPr>
        <p:spPr bwMode="auto">
          <a:xfrm>
            <a:off x="1203325" y="2209800"/>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5" name="Line 35">
            <a:extLst>
              <a:ext uri="{FF2B5EF4-FFF2-40B4-BE49-F238E27FC236}">
                <a16:creationId xmlns:a16="http://schemas.microsoft.com/office/drawing/2014/main" id="{80CBD9E9-A1A3-D264-2DDB-EBF32109F324}"/>
              </a:ext>
            </a:extLst>
          </p:cNvPr>
          <p:cNvSpPr>
            <a:spLocks noChangeShapeType="1"/>
          </p:cNvSpPr>
          <p:nvPr/>
        </p:nvSpPr>
        <p:spPr bwMode="auto">
          <a:xfrm flipH="1">
            <a:off x="838200" y="2667000"/>
            <a:ext cx="365125"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6" name="Line 36">
            <a:extLst>
              <a:ext uri="{FF2B5EF4-FFF2-40B4-BE49-F238E27FC236}">
                <a16:creationId xmlns:a16="http://schemas.microsoft.com/office/drawing/2014/main" id="{0CA45CDF-6185-2BEA-BC52-1D868356FD37}"/>
              </a:ext>
            </a:extLst>
          </p:cNvPr>
          <p:cNvSpPr>
            <a:spLocks noChangeShapeType="1"/>
          </p:cNvSpPr>
          <p:nvPr/>
        </p:nvSpPr>
        <p:spPr bwMode="auto">
          <a:xfrm flipH="1" flipV="1">
            <a:off x="1203325" y="2667000"/>
            <a:ext cx="366713"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7" name="Line 46">
            <a:extLst>
              <a:ext uri="{FF2B5EF4-FFF2-40B4-BE49-F238E27FC236}">
                <a16:creationId xmlns:a16="http://schemas.microsoft.com/office/drawing/2014/main" id="{72D8866E-F71E-0472-C9FC-FBE77D5ACFD6}"/>
              </a:ext>
            </a:extLst>
          </p:cNvPr>
          <p:cNvSpPr>
            <a:spLocks noChangeShapeType="1"/>
          </p:cNvSpPr>
          <p:nvPr/>
        </p:nvSpPr>
        <p:spPr bwMode="auto">
          <a:xfrm flipH="1">
            <a:off x="3398838" y="33988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8" name="Line 47">
            <a:extLst>
              <a:ext uri="{FF2B5EF4-FFF2-40B4-BE49-F238E27FC236}">
                <a16:creationId xmlns:a16="http://schemas.microsoft.com/office/drawing/2014/main" id="{94F8FB9B-CE08-7DF9-628B-48F1C327D5C6}"/>
              </a:ext>
            </a:extLst>
          </p:cNvPr>
          <p:cNvSpPr>
            <a:spLocks noChangeShapeType="1"/>
          </p:cNvSpPr>
          <p:nvPr/>
        </p:nvSpPr>
        <p:spPr bwMode="auto">
          <a:xfrm flipH="1" flipV="1">
            <a:off x="3763963" y="3398838"/>
            <a:ext cx="365125" cy="2746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89" name="Line 50">
            <a:extLst>
              <a:ext uri="{FF2B5EF4-FFF2-40B4-BE49-F238E27FC236}">
                <a16:creationId xmlns:a16="http://schemas.microsoft.com/office/drawing/2014/main" id="{C4BA3D07-F8D4-449F-33BC-9996BDE9A7A8}"/>
              </a:ext>
            </a:extLst>
          </p:cNvPr>
          <p:cNvSpPr>
            <a:spLocks noChangeShapeType="1"/>
          </p:cNvSpPr>
          <p:nvPr/>
        </p:nvSpPr>
        <p:spPr bwMode="auto">
          <a:xfrm>
            <a:off x="3763963" y="440531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0" name="Line 51">
            <a:extLst>
              <a:ext uri="{FF2B5EF4-FFF2-40B4-BE49-F238E27FC236}">
                <a16:creationId xmlns:a16="http://schemas.microsoft.com/office/drawing/2014/main" id="{86F22B88-DE69-2DCC-740F-919AFF1285F8}"/>
              </a:ext>
            </a:extLst>
          </p:cNvPr>
          <p:cNvSpPr>
            <a:spLocks noChangeShapeType="1"/>
          </p:cNvSpPr>
          <p:nvPr/>
        </p:nvSpPr>
        <p:spPr bwMode="auto">
          <a:xfrm flipH="1">
            <a:off x="3398838" y="4862513"/>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1" name="Line 52">
            <a:extLst>
              <a:ext uri="{FF2B5EF4-FFF2-40B4-BE49-F238E27FC236}">
                <a16:creationId xmlns:a16="http://schemas.microsoft.com/office/drawing/2014/main" id="{C48B306D-9BAB-6161-C741-DDD9D5B643B0}"/>
              </a:ext>
            </a:extLst>
          </p:cNvPr>
          <p:cNvSpPr>
            <a:spLocks noChangeShapeType="1"/>
          </p:cNvSpPr>
          <p:nvPr/>
        </p:nvSpPr>
        <p:spPr bwMode="auto">
          <a:xfrm flipH="1" flipV="1">
            <a:off x="3763963" y="4862513"/>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2" name="Line 53">
            <a:extLst>
              <a:ext uri="{FF2B5EF4-FFF2-40B4-BE49-F238E27FC236}">
                <a16:creationId xmlns:a16="http://schemas.microsoft.com/office/drawing/2014/main" id="{F3CC0E70-011E-37B5-B32C-65C5B3C53783}"/>
              </a:ext>
            </a:extLst>
          </p:cNvPr>
          <p:cNvSpPr>
            <a:spLocks noChangeShapeType="1"/>
          </p:cNvSpPr>
          <p:nvPr/>
        </p:nvSpPr>
        <p:spPr bwMode="auto">
          <a:xfrm>
            <a:off x="4495800" y="440531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3" name="Line 54">
            <a:extLst>
              <a:ext uri="{FF2B5EF4-FFF2-40B4-BE49-F238E27FC236}">
                <a16:creationId xmlns:a16="http://schemas.microsoft.com/office/drawing/2014/main" id="{2DC3B4C6-91CF-FEEC-4851-E31746FE9709}"/>
              </a:ext>
            </a:extLst>
          </p:cNvPr>
          <p:cNvSpPr>
            <a:spLocks noChangeShapeType="1"/>
          </p:cNvSpPr>
          <p:nvPr/>
        </p:nvSpPr>
        <p:spPr bwMode="auto">
          <a:xfrm flipH="1">
            <a:off x="4129088" y="4862513"/>
            <a:ext cx="366712"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4" name="Line 55">
            <a:extLst>
              <a:ext uri="{FF2B5EF4-FFF2-40B4-BE49-F238E27FC236}">
                <a16:creationId xmlns:a16="http://schemas.microsoft.com/office/drawing/2014/main" id="{2C8BE3F9-7641-435F-DE5C-3EA7C6C7B48B}"/>
              </a:ext>
            </a:extLst>
          </p:cNvPr>
          <p:cNvSpPr>
            <a:spLocks noChangeShapeType="1"/>
          </p:cNvSpPr>
          <p:nvPr/>
        </p:nvSpPr>
        <p:spPr bwMode="auto">
          <a:xfrm>
            <a:off x="2300288" y="440531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5" name="Line 56">
            <a:extLst>
              <a:ext uri="{FF2B5EF4-FFF2-40B4-BE49-F238E27FC236}">
                <a16:creationId xmlns:a16="http://schemas.microsoft.com/office/drawing/2014/main" id="{F699BFC8-4A48-7DA8-7A5F-C45965029E35}"/>
              </a:ext>
            </a:extLst>
          </p:cNvPr>
          <p:cNvSpPr>
            <a:spLocks noChangeShapeType="1"/>
          </p:cNvSpPr>
          <p:nvPr/>
        </p:nvSpPr>
        <p:spPr bwMode="auto">
          <a:xfrm flipH="1" flipV="1">
            <a:off x="2300288" y="4862513"/>
            <a:ext cx="366712" cy="2730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6" name="Line 57">
            <a:extLst>
              <a:ext uri="{FF2B5EF4-FFF2-40B4-BE49-F238E27FC236}">
                <a16:creationId xmlns:a16="http://schemas.microsoft.com/office/drawing/2014/main" id="{32A5B883-CD7A-C6E0-FA1A-DD971EC79BE3}"/>
              </a:ext>
            </a:extLst>
          </p:cNvPr>
          <p:cNvSpPr>
            <a:spLocks noChangeShapeType="1"/>
          </p:cNvSpPr>
          <p:nvPr/>
        </p:nvSpPr>
        <p:spPr bwMode="auto">
          <a:xfrm>
            <a:off x="3032125" y="440531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7" name="Line 58">
            <a:extLst>
              <a:ext uri="{FF2B5EF4-FFF2-40B4-BE49-F238E27FC236}">
                <a16:creationId xmlns:a16="http://schemas.microsoft.com/office/drawing/2014/main" id="{CF602758-50D3-3EAA-B3E7-8B23B414642C}"/>
              </a:ext>
            </a:extLst>
          </p:cNvPr>
          <p:cNvSpPr>
            <a:spLocks noChangeShapeType="1"/>
          </p:cNvSpPr>
          <p:nvPr/>
        </p:nvSpPr>
        <p:spPr bwMode="auto">
          <a:xfrm flipH="1">
            <a:off x="2667000" y="4862513"/>
            <a:ext cx="365125"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8" name="Line 59">
            <a:extLst>
              <a:ext uri="{FF2B5EF4-FFF2-40B4-BE49-F238E27FC236}">
                <a16:creationId xmlns:a16="http://schemas.microsoft.com/office/drawing/2014/main" id="{1911614B-D0D4-C673-D179-E97DC6787526}"/>
              </a:ext>
            </a:extLst>
          </p:cNvPr>
          <p:cNvSpPr>
            <a:spLocks noChangeShapeType="1"/>
          </p:cNvSpPr>
          <p:nvPr/>
        </p:nvSpPr>
        <p:spPr bwMode="auto">
          <a:xfrm flipH="1" flipV="1">
            <a:off x="3032125" y="4862513"/>
            <a:ext cx="366713"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799" name="Line 60">
            <a:extLst>
              <a:ext uri="{FF2B5EF4-FFF2-40B4-BE49-F238E27FC236}">
                <a16:creationId xmlns:a16="http://schemas.microsoft.com/office/drawing/2014/main" id="{5957E85E-003A-0458-7D03-F64CA95D404B}"/>
              </a:ext>
            </a:extLst>
          </p:cNvPr>
          <p:cNvSpPr>
            <a:spLocks noChangeShapeType="1"/>
          </p:cNvSpPr>
          <p:nvPr/>
        </p:nvSpPr>
        <p:spPr bwMode="auto">
          <a:xfrm>
            <a:off x="3398838" y="5135563"/>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0" name="Line 61">
            <a:extLst>
              <a:ext uri="{FF2B5EF4-FFF2-40B4-BE49-F238E27FC236}">
                <a16:creationId xmlns:a16="http://schemas.microsoft.com/office/drawing/2014/main" id="{0E5901C5-A542-E0BF-A983-E222C22C0C1B}"/>
              </a:ext>
            </a:extLst>
          </p:cNvPr>
          <p:cNvSpPr>
            <a:spLocks noChangeShapeType="1"/>
          </p:cNvSpPr>
          <p:nvPr/>
        </p:nvSpPr>
        <p:spPr bwMode="auto">
          <a:xfrm flipH="1">
            <a:off x="3032125" y="5592763"/>
            <a:ext cx="366713"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1" name="Line 62">
            <a:extLst>
              <a:ext uri="{FF2B5EF4-FFF2-40B4-BE49-F238E27FC236}">
                <a16:creationId xmlns:a16="http://schemas.microsoft.com/office/drawing/2014/main" id="{27D8E79A-815D-C30E-CA97-DFDAA376E848}"/>
              </a:ext>
            </a:extLst>
          </p:cNvPr>
          <p:cNvSpPr>
            <a:spLocks noChangeShapeType="1"/>
          </p:cNvSpPr>
          <p:nvPr/>
        </p:nvSpPr>
        <p:spPr bwMode="auto">
          <a:xfrm flipH="1" flipV="1">
            <a:off x="3398838" y="559276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2" name="Line 63">
            <a:extLst>
              <a:ext uri="{FF2B5EF4-FFF2-40B4-BE49-F238E27FC236}">
                <a16:creationId xmlns:a16="http://schemas.microsoft.com/office/drawing/2014/main" id="{D85B4A44-7D6D-DE58-67B1-48F783A1E8FD}"/>
              </a:ext>
            </a:extLst>
          </p:cNvPr>
          <p:cNvSpPr>
            <a:spLocks noChangeShapeType="1"/>
          </p:cNvSpPr>
          <p:nvPr/>
        </p:nvSpPr>
        <p:spPr bwMode="auto">
          <a:xfrm>
            <a:off x="4129088" y="51355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3" name="Line 64">
            <a:extLst>
              <a:ext uri="{FF2B5EF4-FFF2-40B4-BE49-F238E27FC236}">
                <a16:creationId xmlns:a16="http://schemas.microsoft.com/office/drawing/2014/main" id="{F36554A3-025B-EE94-2BDC-CF1F9A2CF3EF}"/>
              </a:ext>
            </a:extLst>
          </p:cNvPr>
          <p:cNvSpPr>
            <a:spLocks noChangeShapeType="1"/>
          </p:cNvSpPr>
          <p:nvPr/>
        </p:nvSpPr>
        <p:spPr bwMode="auto">
          <a:xfrm flipH="1">
            <a:off x="3763963" y="559276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4" name="Line 65">
            <a:extLst>
              <a:ext uri="{FF2B5EF4-FFF2-40B4-BE49-F238E27FC236}">
                <a16:creationId xmlns:a16="http://schemas.microsoft.com/office/drawing/2014/main" id="{54D0B0CC-5648-F400-C6D9-52CDC57EDA4F}"/>
              </a:ext>
            </a:extLst>
          </p:cNvPr>
          <p:cNvSpPr>
            <a:spLocks noChangeShapeType="1"/>
          </p:cNvSpPr>
          <p:nvPr/>
        </p:nvSpPr>
        <p:spPr bwMode="auto">
          <a:xfrm>
            <a:off x="2667000" y="5135563"/>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5" name="Line 66">
            <a:extLst>
              <a:ext uri="{FF2B5EF4-FFF2-40B4-BE49-F238E27FC236}">
                <a16:creationId xmlns:a16="http://schemas.microsoft.com/office/drawing/2014/main" id="{C99C6890-3035-48B5-EEAA-B5605D492CB0}"/>
              </a:ext>
            </a:extLst>
          </p:cNvPr>
          <p:cNvSpPr>
            <a:spLocks noChangeShapeType="1"/>
          </p:cNvSpPr>
          <p:nvPr/>
        </p:nvSpPr>
        <p:spPr bwMode="auto">
          <a:xfrm flipH="1" flipV="1">
            <a:off x="2667000" y="5592763"/>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6" name="Line 67">
            <a:extLst>
              <a:ext uri="{FF2B5EF4-FFF2-40B4-BE49-F238E27FC236}">
                <a16:creationId xmlns:a16="http://schemas.microsoft.com/office/drawing/2014/main" id="{6CFBE856-49CB-B50C-52F5-30889397D13C}"/>
              </a:ext>
            </a:extLst>
          </p:cNvPr>
          <p:cNvSpPr>
            <a:spLocks noChangeShapeType="1"/>
          </p:cNvSpPr>
          <p:nvPr/>
        </p:nvSpPr>
        <p:spPr bwMode="auto">
          <a:xfrm flipH="1">
            <a:off x="3398838" y="3398838"/>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7" name="Line 68">
            <a:extLst>
              <a:ext uri="{FF2B5EF4-FFF2-40B4-BE49-F238E27FC236}">
                <a16:creationId xmlns:a16="http://schemas.microsoft.com/office/drawing/2014/main" id="{7F3F486B-DA1B-F6B0-F3D2-867FB63B014F}"/>
              </a:ext>
            </a:extLst>
          </p:cNvPr>
          <p:cNvSpPr>
            <a:spLocks noChangeShapeType="1"/>
          </p:cNvSpPr>
          <p:nvPr/>
        </p:nvSpPr>
        <p:spPr bwMode="auto">
          <a:xfrm flipH="1" flipV="1">
            <a:off x="3763963" y="3398838"/>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8" name="Line 70">
            <a:extLst>
              <a:ext uri="{FF2B5EF4-FFF2-40B4-BE49-F238E27FC236}">
                <a16:creationId xmlns:a16="http://schemas.microsoft.com/office/drawing/2014/main" id="{87321B37-E140-45A6-F723-BB4C0D3F0D80}"/>
              </a:ext>
            </a:extLst>
          </p:cNvPr>
          <p:cNvSpPr>
            <a:spLocks noChangeShapeType="1"/>
          </p:cNvSpPr>
          <p:nvPr/>
        </p:nvSpPr>
        <p:spPr bwMode="auto">
          <a:xfrm flipH="1">
            <a:off x="2667000" y="3398838"/>
            <a:ext cx="365125"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09" name="Line 71">
            <a:extLst>
              <a:ext uri="{FF2B5EF4-FFF2-40B4-BE49-F238E27FC236}">
                <a16:creationId xmlns:a16="http://schemas.microsoft.com/office/drawing/2014/main" id="{B7F17CD0-8E69-DBEC-6DD6-8191E862F305}"/>
              </a:ext>
            </a:extLst>
          </p:cNvPr>
          <p:cNvSpPr>
            <a:spLocks noChangeShapeType="1"/>
          </p:cNvSpPr>
          <p:nvPr/>
        </p:nvSpPr>
        <p:spPr bwMode="auto">
          <a:xfrm flipH="1" flipV="1">
            <a:off x="3032125" y="3398838"/>
            <a:ext cx="366713" cy="274637"/>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0" name="Line 72">
            <a:extLst>
              <a:ext uri="{FF2B5EF4-FFF2-40B4-BE49-F238E27FC236}">
                <a16:creationId xmlns:a16="http://schemas.microsoft.com/office/drawing/2014/main" id="{06625069-4ABA-E1A2-5C2E-195EA990638F}"/>
              </a:ext>
            </a:extLst>
          </p:cNvPr>
          <p:cNvSpPr>
            <a:spLocks noChangeShapeType="1"/>
          </p:cNvSpPr>
          <p:nvPr/>
        </p:nvSpPr>
        <p:spPr bwMode="auto">
          <a:xfrm>
            <a:off x="3398838" y="3673475"/>
            <a:ext cx="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1" name="Line 73">
            <a:extLst>
              <a:ext uri="{FF2B5EF4-FFF2-40B4-BE49-F238E27FC236}">
                <a16:creationId xmlns:a16="http://schemas.microsoft.com/office/drawing/2014/main" id="{E4AD17C1-4293-D4D2-7A6C-8258A9BC0C32}"/>
              </a:ext>
            </a:extLst>
          </p:cNvPr>
          <p:cNvSpPr>
            <a:spLocks noChangeShapeType="1"/>
          </p:cNvSpPr>
          <p:nvPr/>
        </p:nvSpPr>
        <p:spPr bwMode="auto">
          <a:xfrm flipH="1">
            <a:off x="3032125" y="4130675"/>
            <a:ext cx="366713"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2" name="Line 74">
            <a:extLst>
              <a:ext uri="{FF2B5EF4-FFF2-40B4-BE49-F238E27FC236}">
                <a16:creationId xmlns:a16="http://schemas.microsoft.com/office/drawing/2014/main" id="{8512C53D-823C-063A-F2F0-AF8F9E56CBAB}"/>
              </a:ext>
            </a:extLst>
          </p:cNvPr>
          <p:cNvSpPr>
            <a:spLocks noChangeShapeType="1"/>
          </p:cNvSpPr>
          <p:nvPr/>
        </p:nvSpPr>
        <p:spPr bwMode="auto">
          <a:xfrm flipH="1" flipV="1">
            <a:off x="3398838" y="413067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3" name="Line 75">
            <a:extLst>
              <a:ext uri="{FF2B5EF4-FFF2-40B4-BE49-F238E27FC236}">
                <a16:creationId xmlns:a16="http://schemas.microsoft.com/office/drawing/2014/main" id="{BE6DA6BB-6D57-A908-1879-D5AEF30F8010}"/>
              </a:ext>
            </a:extLst>
          </p:cNvPr>
          <p:cNvSpPr>
            <a:spLocks noChangeShapeType="1"/>
          </p:cNvSpPr>
          <p:nvPr/>
        </p:nvSpPr>
        <p:spPr bwMode="auto">
          <a:xfrm>
            <a:off x="4129088" y="3673475"/>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4" name="Line 76">
            <a:extLst>
              <a:ext uri="{FF2B5EF4-FFF2-40B4-BE49-F238E27FC236}">
                <a16:creationId xmlns:a16="http://schemas.microsoft.com/office/drawing/2014/main" id="{DFCB09BE-20A2-9B61-21B3-C696EB5DDDB2}"/>
              </a:ext>
            </a:extLst>
          </p:cNvPr>
          <p:cNvSpPr>
            <a:spLocks noChangeShapeType="1"/>
          </p:cNvSpPr>
          <p:nvPr/>
        </p:nvSpPr>
        <p:spPr bwMode="auto">
          <a:xfrm flipH="1">
            <a:off x="3763963" y="413067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5" name="Line 77">
            <a:extLst>
              <a:ext uri="{FF2B5EF4-FFF2-40B4-BE49-F238E27FC236}">
                <a16:creationId xmlns:a16="http://schemas.microsoft.com/office/drawing/2014/main" id="{C40DDC59-941C-0AE3-9317-ECCE42439D66}"/>
              </a:ext>
            </a:extLst>
          </p:cNvPr>
          <p:cNvSpPr>
            <a:spLocks noChangeShapeType="1"/>
          </p:cNvSpPr>
          <p:nvPr/>
        </p:nvSpPr>
        <p:spPr bwMode="auto">
          <a:xfrm flipH="1" flipV="1">
            <a:off x="4129088" y="4130675"/>
            <a:ext cx="366712"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6" name="Line 78">
            <a:extLst>
              <a:ext uri="{FF2B5EF4-FFF2-40B4-BE49-F238E27FC236}">
                <a16:creationId xmlns:a16="http://schemas.microsoft.com/office/drawing/2014/main" id="{CA6FD9CA-DC7B-D156-E9B2-7132110C806D}"/>
              </a:ext>
            </a:extLst>
          </p:cNvPr>
          <p:cNvSpPr>
            <a:spLocks noChangeShapeType="1"/>
          </p:cNvSpPr>
          <p:nvPr/>
        </p:nvSpPr>
        <p:spPr bwMode="auto">
          <a:xfrm>
            <a:off x="2667000" y="3673475"/>
            <a:ext cx="0" cy="457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7" name="Line 79">
            <a:extLst>
              <a:ext uri="{FF2B5EF4-FFF2-40B4-BE49-F238E27FC236}">
                <a16:creationId xmlns:a16="http://schemas.microsoft.com/office/drawing/2014/main" id="{54FBF523-15F0-9C65-56DB-64D9CA24F77D}"/>
              </a:ext>
            </a:extLst>
          </p:cNvPr>
          <p:cNvSpPr>
            <a:spLocks noChangeShapeType="1"/>
          </p:cNvSpPr>
          <p:nvPr/>
        </p:nvSpPr>
        <p:spPr bwMode="auto">
          <a:xfrm flipH="1">
            <a:off x="2300288" y="4130675"/>
            <a:ext cx="366712" cy="27463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8" name="Line 80">
            <a:extLst>
              <a:ext uri="{FF2B5EF4-FFF2-40B4-BE49-F238E27FC236}">
                <a16:creationId xmlns:a16="http://schemas.microsoft.com/office/drawing/2014/main" id="{A5FCC0C4-E333-80D6-4DEA-37AEE695C38F}"/>
              </a:ext>
            </a:extLst>
          </p:cNvPr>
          <p:cNvSpPr>
            <a:spLocks noChangeShapeType="1"/>
          </p:cNvSpPr>
          <p:nvPr/>
        </p:nvSpPr>
        <p:spPr bwMode="auto">
          <a:xfrm flipH="1" flipV="1">
            <a:off x="2667000" y="4130675"/>
            <a:ext cx="365125" cy="2746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19" name="Text Box 81">
            <a:extLst>
              <a:ext uri="{FF2B5EF4-FFF2-40B4-BE49-F238E27FC236}">
                <a16:creationId xmlns:a16="http://schemas.microsoft.com/office/drawing/2014/main" id="{D3663869-3211-6205-DB25-B5697DC1A66E}"/>
              </a:ext>
            </a:extLst>
          </p:cNvPr>
          <p:cNvSpPr txBox="1">
            <a:spLocks noChangeArrowheads="1"/>
          </p:cNvSpPr>
          <p:nvPr/>
        </p:nvSpPr>
        <p:spPr bwMode="auto">
          <a:xfrm>
            <a:off x="1752600" y="29575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4820" name="Text Box 82">
            <a:extLst>
              <a:ext uri="{FF2B5EF4-FFF2-40B4-BE49-F238E27FC236}">
                <a16:creationId xmlns:a16="http://schemas.microsoft.com/office/drawing/2014/main" id="{A738948E-5FC9-59D1-D0D3-270B1613E536}"/>
              </a:ext>
            </a:extLst>
          </p:cNvPr>
          <p:cNvSpPr txBox="1">
            <a:spLocks noChangeArrowheads="1"/>
          </p:cNvSpPr>
          <p:nvPr/>
        </p:nvSpPr>
        <p:spPr bwMode="auto">
          <a:xfrm>
            <a:off x="2057400" y="22558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4821" name="Text Box 83">
            <a:extLst>
              <a:ext uri="{FF2B5EF4-FFF2-40B4-BE49-F238E27FC236}">
                <a16:creationId xmlns:a16="http://schemas.microsoft.com/office/drawing/2014/main" id="{5D133966-FB55-3CEA-7B59-F9E368EE6C45}"/>
              </a:ext>
            </a:extLst>
          </p:cNvPr>
          <p:cNvSpPr txBox="1">
            <a:spLocks noChangeArrowheads="1"/>
          </p:cNvSpPr>
          <p:nvPr/>
        </p:nvSpPr>
        <p:spPr bwMode="auto">
          <a:xfrm>
            <a:off x="2438400" y="2941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4822" name="Text Box 84">
            <a:extLst>
              <a:ext uri="{FF2B5EF4-FFF2-40B4-BE49-F238E27FC236}">
                <a16:creationId xmlns:a16="http://schemas.microsoft.com/office/drawing/2014/main" id="{76EFB89C-DDBF-3B49-AD43-F81CCA032C37}"/>
              </a:ext>
            </a:extLst>
          </p:cNvPr>
          <p:cNvSpPr txBox="1">
            <a:spLocks noChangeArrowheads="1"/>
          </p:cNvSpPr>
          <p:nvPr/>
        </p:nvSpPr>
        <p:spPr bwMode="auto">
          <a:xfrm>
            <a:off x="2057400" y="3703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F4</a:t>
            </a:r>
          </a:p>
        </p:txBody>
      </p:sp>
      <p:sp>
        <p:nvSpPr>
          <p:cNvPr id="74823" name="Text Box 85">
            <a:extLst>
              <a:ext uri="{FF2B5EF4-FFF2-40B4-BE49-F238E27FC236}">
                <a16:creationId xmlns:a16="http://schemas.microsoft.com/office/drawing/2014/main" id="{DE1598F7-F8B1-9F37-1BEF-3A654CCD7B96}"/>
              </a:ext>
            </a:extLst>
          </p:cNvPr>
          <p:cNvSpPr txBox="1">
            <a:spLocks noChangeArrowheads="1"/>
          </p:cNvSpPr>
          <p:nvPr/>
        </p:nvSpPr>
        <p:spPr bwMode="auto">
          <a:xfrm>
            <a:off x="1371600" y="3703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F5</a:t>
            </a:r>
          </a:p>
        </p:txBody>
      </p:sp>
      <p:sp>
        <p:nvSpPr>
          <p:cNvPr id="74824" name="Text Box 86">
            <a:extLst>
              <a:ext uri="{FF2B5EF4-FFF2-40B4-BE49-F238E27FC236}">
                <a16:creationId xmlns:a16="http://schemas.microsoft.com/office/drawing/2014/main" id="{A726E317-7A8A-DC3D-BCE1-B964E0EF1AC9}"/>
              </a:ext>
            </a:extLst>
          </p:cNvPr>
          <p:cNvSpPr txBox="1">
            <a:spLocks noChangeArrowheads="1"/>
          </p:cNvSpPr>
          <p:nvPr/>
        </p:nvSpPr>
        <p:spPr bwMode="auto">
          <a:xfrm>
            <a:off x="990600" y="29575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F6</a:t>
            </a:r>
          </a:p>
        </p:txBody>
      </p:sp>
      <p:sp>
        <p:nvSpPr>
          <p:cNvPr id="74825" name="Text Box 87">
            <a:extLst>
              <a:ext uri="{FF2B5EF4-FFF2-40B4-BE49-F238E27FC236}">
                <a16:creationId xmlns:a16="http://schemas.microsoft.com/office/drawing/2014/main" id="{E4985C5C-0DD6-EF69-AC19-E60FAF9A7F04}"/>
              </a:ext>
            </a:extLst>
          </p:cNvPr>
          <p:cNvSpPr txBox="1">
            <a:spLocks noChangeArrowheads="1"/>
          </p:cNvSpPr>
          <p:nvPr/>
        </p:nvSpPr>
        <p:spPr bwMode="auto">
          <a:xfrm>
            <a:off x="1371600" y="22558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F7</a:t>
            </a:r>
          </a:p>
        </p:txBody>
      </p:sp>
      <p:sp>
        <p:nvSpPr>
          <p:cNvPr id="74826" name="Text Box 94">
            <a:extLst>
              <a:ext uri="{FF2B5EF4-FFF2-40B4-BE49-F238E27FC236}">
                <a16:creationId xmlns:a16="http://schemas.microsoft.com/office/drawing/2014/main" id="{7B86945C-5277-3D09-F298-8D3D1E98E4BA}"/>
              </a:ext>
            </a:extLst>
          </p:cNvPr>
          <p:cNvSpPr txBox="1">
            <a:spLocks noChangeArrowheads="1"/>
          </p:cNvSpPr>
          <p:nvPr/>
        </p:nvSpPr>
        <p:spPr bwMode="auto">
          <a:xfrm>
            <a:off x="3200400" y="44053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4827" name="Text Box 95">
            <a:extLst>
              <a:ext uri="{FF2B5EF4-FFF2-40B4-BE49-F238E27FC236}">
                <a16:creationId xmlns:a16="http://schemas.microsoft.com/office/drawing/2014/main" id="{CA3A28DE-41CF-349C-0F6C-9ECFCEC025EE}"/>
              </a:ext>
            </a:extLst>
          </p:cNvPr>
          <p:cNvSpPr txBox="1">
            <a:spLocks noChangeArrowheads="1"/>
          </p:cNvSpPr>
          <p:nvPr/>
        </p:nvSpPr>
        <p:spPr bwMode="auto">
          <a:xfrm>
            <a:off x="3505200" y="3703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F2</a:t>
            </a:r>
          </a:p>
        </p:txBody>
      </p:sp>
      <p:sp>
        <p:nvSpPr>
          <p:cNvPr id="74828" name="Text Box 96">
            <a:extLst>
              <a:ext uri="{FF2B5EF4-FFF2-40B4-BE49-F238E27FC236}">
                <a16:creationId xmlns:a16="http://schemas.microsoft.com/office/drawing/2014/main" id="{B51016C8-9D06-30D5-3533-3FB76F9DF1A4}"/>
              </a:ext>
            </a:extLst>
          </p:cNvPr>
          <p:cNvSpPr txBox="1">
            <a:spLocks noChangeArrowheads="1"/>
          </p:cNvSpPr>
          <p:nvPr/>
        </p:nvSpPr>
        <p:spPr bwMode="auto">
          <a:xfrm>
            <a:off x="3886200" y="4389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F3</a:t>
            </a:r>
          </a:p>
        </p:txBody>
      </p:sp>
      <p:sp>
        <p:nvSpPr>
          <p:cNvPr id="74829" name="Text Box 97">
            <a:extLst>
              <a:ext uri="{FF2B5EF4-FFF2-40B4-BE49-F238E27FC236}">
                <a16:creationId xmlns:a16="http://schemas.microsoft.com/office/drawing/2014/main" id="{6B654025-D35D-F627-682B-08DAC19A3E14}"/>
              </a:ext>
            </a:extLst>
          </p:cNvPr>
          <p:cNvSpPr txBox="1">
            <a:spLocks noChangeArrowheads="1"/>
          </p:cNvSpPr>
          <p:nvPr/>
        </p:nvSpPr>
        <p:spPr bwMode="auto">
          <a:xfrm>
            <a:off x="3505200" y="5151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F4</a:t>
            </a:r>
          </a:p>
        </p:txBody>
      </p:sp>
      <p:sp>
        <p:nvSpPr>
          <p:cNvPr id="74830" name="Text Box 98">
            <a:extLst>
              <a:ext uri="{FF2B5EF4-FFF2-40B4-BE49-F238E27FC236}">
                <a16:creationId xmlns:a16="http://schemas.microsoft.com/office/drawing/2014/main" id="{D712B1A5-F4DD-62C6-5469-24F79227B2B7}"/>
              </a:ext>
            </a:extLst>
          </p:cNvPr>
          <p:cNvSpPr txBox="1">
            <a:spLocks noChangeArrowheads="1"/>
          </p:cNvSpPr>
          <p:nvPr/>
        </p:nvSpPr>
        <p:spPr bwMode="auto">
          <a:xfrm>
            <a:off x="2819400" y="51514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F5</a:t>
            </a:r>
          </a:p>
        </p:txBody>
      </p:sp>
      <p:sp>
        <p:nvSpPr>
          <p:cNvPr id="74831" name="Text Box 99">
            <a:extLst>
              <a:ext uri="{FF2B5EF4-FFF2-40B4-BE49-F238E27FC236}">
                <a16:creationId xmlns:a16="http://schemas.microsoft.com/office/drawing/2014/main" id="{E1D8B9D0-8B4E-1940-1596-FEF186DB903F}"/>
              </a:ext>
            </a:extLst>
          </p:cNvPr>
          <p:cNvSpPr txBox="1">
            <a:spLocks noChangeArrowheads="1"/>
          </p:cNvSpPr>
          <p:nvPr/>
        </p:nvSpPr>
        <p:spPr bwMode="auto">
          <a:xfrm>
            <a:off x="2438400" y="44053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F6</a:t>
            </a:r>
          </a:p>
        </p:txBody>
      </p:sp>
      <p:sp>
        <p:nvSpPr>
          <p:cNvPr id="74832" name="Text Box 100">
            <a:extLst>
              <a:ext uri="{FF2B5EF4-FFF2-40B4-BE49-F238E27FC236}">
                <a16:creationId xmlns:a16="http://schemas.microsoft.com/office/drawing/2014/main" id="{7B29583A-58E9-6772-2D48-9399C502D207}"/>
              </a:ext>
            </a:extLst>
          </p:cNvPr>
          <p:cNvSpPr txBox="1">
            <a:spLocks noChangeArrowheads="1"/>
          </p:cNvSpPr>
          <p:nvPr/>
        </p:nvSpPr>
        <p:spPr bwMode="auto">
          <a:xfrm>
            <a:off x="2819400" y="370363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F7</a:t>
            </a:r>
          </a:p>
        </p:txBody>
      </p:sp>
      <p:sp>
        <p:nvSpPr>
          <p:cNvPr id="74833" name="AutoShape 101">
            <a:extLst>
              <a:ext uri="{FF2B5EF4-FFF2-40B4-BE49-F238E27FC236}">
                <a16:creationId xmlns:a16="http://schemas.microsoft.com/office/drawing/2014/main" id="{F176A469-90B6-A88A-6A6C-69D525FF5BA9}"/>
              </a:ext>
            </a:extLst>
          </p:cNvPr>
          <p:cNvSpPr>
            <a:spLocks noChangeArrowheads="1"/>
          </p:cNvSpPr>
          <p:nvPr/>
        </p:nvSpPr>
        <p:spPr bwMode="auto">
          <a:xfrm rot="-5400000">
            <a:off x="1431925" y="2795588"/>
            <a:ext cx="1004887" cy="731838"/>
          </a:xfrm>
          <a:prstGeom prst="hexagon">
            <a:avLst>
              <a:gd name="adj" fmla="val 36921"/>
              <a:gd name="vf" fmla="val 115470"/>
            </a:avLst>
          </a:prstGeom>
          <a:solidFill>
            <a:srgbClr val="3399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4834" name="AutoShape 102">
            <a:extLst>
              <a:ext uri="{FF2B5EF4-FFF2-40B4-BE49-F238E27FC236}">
                <a16:creationId xmlns:a16="http://schemas.microsoft.com/office/drawing/2014/main" id="{9B006A2D-686D-AD63-3D05-1BE5D9088C39}"/>
              </a:ext>
            </a:extLst>
          </p:cNvPr>
          <p:cNvSpPr>
            <a:spLocks noChangeArrowheads="1"/>
          </p:cNvSpPr>
          <p:nvPr/>
        </p:nvSpPr>
        <p:spPr bwMode="auto">
          <a:xfrm rot="-5400000">
            <a:off x="2901157" y="4274343"/>
            <a:ext cx="996950" cy="722313"/>
          </a:xfrm>
          <a:prstGeom prst="hexagon">
            <a:avLst>
              <a:gd name="adj" fmla="val 37113"/>
              <a:gd name="vf" fmla="val 115470"/>
            </a:avLst>
          </a:prstGeom>
          <a:solidFill>
            <a:srgbClr val="3399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4835" name="Text Box 103">
            <a:extLst>
              <a:ext uri="{FF2B5EF4-FFF2-40B4-BE49-F238E27FC236}">
                <a16:creationId xmlns:a16="http://schemas.microsoft.com/office/drawing/2014/main" id="{A3E105C1-E123-6F75-8E77-1EAAFE8B5569}"/>
              </a:ext>
            </a:extLst>
          </p:cNvPr>
          <p:cNvSpPr txBox="1">
            <a:spLocks noChangeArrowheads="1"/>
          </p:cNvSpPr>
          <p:nvPr/>
        </p:nvSpPr>
        <p:spPr bwMode="auto">
          <a:xfrm>
            <a:off x="3124200" y="4421188"/>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000">
                <a:latin typeface="Times New Roman" panose="02020603050405020304" pitchFamily="18" charset="0"/>
              </a:rPr>
              <a:t>F1</a:t>
            </a:r>
          </a:p>
        </p:txBody>
      </p:sp>
      <p:sp>
        <p:nvSpPr>
          <p:cNvPr id="74836" name="Text Box 104">
            <a:extLst>
              <a:ext uri="{FF2B5EF4-FFF2-40B4-BE49-F238E27FC236}">
                <a16:creationId xmlns:a16="http://schemas.microsoft.com/office/drawing/2014/main" id="{454B37D9-8FB7-7A3A-B6F7-5ABF0CAFDC54}"/>
              </a:ext>
            </a:extLst>
          </p:cNvPr>
          <p:cNvSpPr txBox="1">
            <a:spLocks noChangeArrowheads="1"/>
          </p:cNvSpPr>
          <p:nvPr/>
        </p:nvSpPr>
        <p:spPr bwMode="auto">
          <a:xfrm>
            <a:off x="1676400" y="2957513"/>
            <a:ext cx="533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000">
                <a:latin typeface="Times New Roman" panose="02020603050405020304" pitchFamily="18" charset="0"/>
              </a:rPr>
              <a:t>F1</a:t>
            </a:r>
          </a:p>
        </p:txBody>
      </p:sp>
      <p:sp>
        <p:nvSpPr>
          <p:cNvPr id="74837" name="Line 107">
            <a:extLst>
              <a:ext uri="{FF2B5EF4-FFF2-40B4-BE49-F238E27FC236}">
                <a16:creationId xmlns:a16="http://schemas.microsoft.com/office/drawing/2014/main" id="{0193C44C-41FB-CA3D-D5D3-553DB219ADB5}"/>
              </a:ext>
            </a:extLst>
          </p:cNvPr>
          <p:cNvSpPr>
            <a:spLocks noChangeShapeType="1"/>
          </p:cNvSpPr>
          <p:nvPr/>
        </p:nvSpPr>
        <p:spPr bwMode="auto">
          <a:xfrm flipH="1">
            <a:off x="381000" y="3276600"/>
            <a:ext cx="1447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38" name="Line 108">
            <a:extLst>
              <a:ext uri="{FF2B5EF4-FFF2-40B4-BE49-F238E27FC236}">
                <a16:creationId xmlns:a16="http://schemas.microsoft.com/office/drawing/2014/main" id="{AD017E60-5968-025F-2ECE-30AB25423312}"/>
              </a:ext>
            </a:extLst>
          </p:cNvPr>
          <p:cNvSpPr>
            <a:spLocks noChangeShapeType="1"/>
          </p:cNvSpPr>
          <p:nvPr/>
        </p:nvSpPr>
        <p:spPr bwMode="auto">
          <a:xfrm flipH="1">
            <a:off x="1905000" y="4724400"/>
            <a:ext cx="1447800" cy="1447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39" name="Line 109">
            <a:extLst>
              <a:ext uri="{FF2B5EF4-FFF2-40B4-BE49-F238E27FC236}">
                <a16:creationId xmlns:a16="http://schemas.microsoft.com/office/drawing/2014/main" id="{B7DC857C-089F-1989-FB3C-EAFDCF8CA5E3}"/>
              </a:ext>
            </a:extLst>
          </p:cNvPr>
          <p:cNvSpPr>
            <a:spLocks noChangeShapeType="1"/>
          </p:cNvSpPr>
          <p:nvPr/>
        </p:nvSpPr>
        <p:spPr bwMode="auto">
          <a:xfrm>
            <a:off x="685800" y="4419600"/>
            <a:ext cx="1447800" cy="1447800"/>
          </a:xfrm>
          <a:prstGeom prst="line">
            <a:avLst/>
          </a:prstGeom>
          <a:noFill/>
          <a:ln w="9525">
            <a:solidFill>
              <a:schemeClr val="tx1"/>
            </a:solidFill>
            <a:round/>
            <a:headEnd type="triangle" w="sm" len="sm"/>
            <a:tailEnd type="triangle" w="sm" len="sm"/>
          </a:ln>
          <a:extLst>
            <a:ext uri="{909E8E84-426E-40DD-AFC4-6F175D3DCCD1}">
              <a14:hiddenFill xmlns:a14="http://schemas.microsoft.com/office/drawing/2010/main">
                <a:noFill/>
              </a14:hiddenFill>
            </a:ext>
          </a:extLst>
        </p:spPr>
        <p:txBody>
          <a:bodyPr/>
          <a:lstStyle/>
          <a:p>
            <a:endParaRPr lang="en-IN"/>
          </a:p>
        </p:txBody>
      </p:sp>
      <p:sp>
        <p:nvSpPr>
          <p:cNvPr id="74840" name="Text Box 110">
            <a:extLst>
              <a:ext uri="{FF2B5EF4-FFF2-40B4-BE49-F238E27FC236}">
                <a16:creationId xmlns:a16="http://schemas.microsoft.com/office/drawing/2014/main" id="{97E173D6-2365-EF9C-12A7-06DBEFA0CCB2}"/>
              </a:ext>
            </a:extLst>
          </p:cNvPr>
          <p:cNvSpPr txBox="1">
            <a:spLocks noChangeArrowheads="1"/>
          </p:cNvSpPr>
          <p:nvPr/>
        </p:nvSpPr>
        <p:spPr bwMode="auto">
          <a:xfrm rot="2700079">
            <a:off x="388144" y="5188744"/>
            <a:ext cx="1905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Reuse distance D</a:t>
            </a:r>
          </a:p>
        </p:txBody>
      </p:sp>
      <p:sp>
        <p:nvSpPr>
          <p:cNvPr id="74841" name="Text Box 111">
            <a:extLst>
              <a:ext uri="{FF2B5EF4-FFF2-40B4-BE49-F238E27FC236}">
                <a16:creationId xmlns:a16="http://schemas.microsoft.com/office/drawing/2014/main" id="{FEC2DF64-FC7A-C798-DD22-535022D789E0}"/>
              </a:ext>
            </a:extLst>
          </p:cNvPr>
          <p:cNvSpPr txBox="1">
            <a:spLocks noChangeArrowheads="1"/>
          </p:cNvSpPr>
          <p:nvPr/>
        </p:nvSpPr>
        <p:spPr bwMode="auto">
          <a:xfrm>
            <a:off x="4876800" y="1600200"/>
            <a:ext cx="4114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Char char="•"/>
            </a:pPr>
            <a:r>
              <a:rPr lang="en-US" altLang="en-US" sz="2400">
                <a:latin typeface="Times New Roman" panose="02020603050405020304" pitchFamily="18" charset="0"/>
              </a:rPr>
              <a:t> For hexagonal cells, the reuse  distance is given by</a:t>
            </a:r>
          </a:p>
        </p:txBody>
      </p:sp>
      <p:graphicFrame>
        <p:nvGraphicFramePr>
          <p:cNvPr id="74842" name="Object 0">
            <a:extLst>
              <a:ext uri="{FF2B5EF4-FFF2-40B4-BE49-F238E27FC236}">
                <a16:creationId xmlns:a16="http://schemas.microsoft.com/office/drawing/2014/main" id="{FFEF7FA6-6D6A-33B0-DFBD-1E2043451E53}"/>
              </a:ext>
            </a:extLst>
          </p:cNvPr>
          <p:cNvGraphicFramePr>
            <a:graphicFrameLocks noChangeAspect="1"/>
          </p:cNvGraphicFramePr>
          <p:nvPr/>
        </p:nvGraphicFramePr>
        <p:xfrm>
          <a:off x="5486400" y="2590800"/>
          <a:ext cx="1371600" cy="433388"/>
        </p:xfrm>
        <a:graphic>
          <a:graphicData uri="http://schemas.openxmlformats.org/presentationml/2006/ole">
            <mc:AlternateContent xmlns:mc="http://schemas.openxmlformats.org/markup-compatibility/2006">
              <mc:Choice xmlns:v="urn:schemas-microsoft-com:vml" Requires="v">
                <p:oleObj name="Equation" r:id="rId2" imgW="723586" imgH="228501" progId="Equation.3">
                  <p:embed/>
                </p:oleObj>
              </mc:Choice>
              <mc:Fallback>
                <p:oleObj name="Equation" r:id="rId2" imgW="723586" imgH="228501" progId="Equation.3">
                  <p:embed/>
                  <p:pic>
                    <p:nvPicPr>
                      <p:cNvPr id="74842" name="Object 0">
                        <a:extLst>
                          <a:ext uri="{FF2B5EF4-FFF2-40B4-BE49-F238E27FC236}">
                            <a16:creationId xmlns:a16="http://schemas.microsoft.com/office/drawing/2014/main" id="{FFEF7FA6-6D6A-33B0-DFBD-1E2043451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2590800"/>
                        <a:ext cx="1371600" cy="433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843" name="Line 113">
            <a:extLst>
              <a:ext uri="{FF2B5EF4-FFF2-40B4-BE49-F238E27FC236}">
                <a16:creationId xmlns:a16="http://schemas.microsoft.com/office/drawing/2014/main" id="{9C728860-4C50-D64C-A3E2-848F43DD7B6B}"/>
              </a:ext>
            </a:extLst>
          </p:cNvPr>
          <p:cNvSpPr>
            <a:spLocks noChangeShapeType="1"/>
          </p:cNvSpPr>
          <p:nvPr/>
        </p:nvSpPr>
        <p:spPr bwMode="auto">
          <a:xfrm flipH="1" flipV="1">
            <a:off x="838200" y="1752600"/>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44" name="Line 114">
            <a:extLst>
              <a:ext uri="{FF2B5EF4-FFF2-40B4-BE49-F238E27FC236}">
                <a16:creationId xmlns:a16="http://schemas.microsoft.com/office/drawing/2014/main" id="{D3C89CE7-535A-AC5C-B43C-7A24DC0B283A}"/>
              </a:ext>
            </a:extLst>
          </p:cNvPr>
          <p:cNvSpPr>
            <a:spLocks noChangeShapeType="1"/>
          </p:cNvSpPr>
          <p:nvPr/>
        </p:nvSpPr>
        <p:spPr bwMode="auto">
          <a:xfrm flipH="1" flipV="1">
            <a:off x="1219200" y="1524000"/>
            <a:ext cx="381000" cy="4572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4845" name="Line 115">
            <a:extLst>
              <a:ext uri="{FF2B5EF4-FFF2-40B4-BE49-F238E27FC236}">
                <a16:creationId xmlns:a16="http://schemas.microsoft.com/office/drawing/2014/main" id="{2ACEE30E-BB50-9B4A-5F25-9123695FEB36}"/>
              </a:ext>
            </a:extLst>
          </p:cNvPr>
          <p:cNvSpPr>
            <a:spLocks noChangeShapeType="1"/>
          </p:cNvSpPr>
          <p:nvPr/>
        </p:nvSpPr>
        <p:spPr bwMode="auto">
          <a:xfrm flipH="1">
            <a:off x="914400" y="1600200"/>
            <a:ext cx="381000" cy="304800"/>
          </a:xfrm>
          <a:prstGeom prst="line">
            <a:avLst/>
          </a:prstGeom>
          <a:noFill/>
          <a:ln w="9525">
            <a:solidFill>
              <a:schemeClr val="tx1"/>
            </a:solidFill>
            <a:round/>
            <a:headEnd type="triangle" w="sm" len="med"/>
            <a:tailEnd type="triangle" w="sm" len="med"/>
          </a:ln>
          <a:extLst>
            <a:ext uri="{909E8E84-426E-40DD-AFC4-6F175D3DCCD1}">
              <a14:hiddenFill xmlns:a14="http://schemas.microsoft.com/office/drawing/2010/main">
                <a:noFill/>
              </a14:hiddenFill>
            </a:ext>
          </a:extLst>
        </p:spPr>
        <p:txBody>
          <a:bodyPr/>
          <a:lstStyle/>
          <a:p>
            <a:endParaRPr lang="en-IN"/>
          </a:p>
        </p:txBody>
      </p:sp>
      <p:sp>
        <p:nvSpPr>
          <p:cNvPr id="74846" name="Text Box 116">
            <a:extLst>
              <a:ext uri="{FF2B5EF4-FFF2-40B4-BE49-F238E27FC236}">
                <a16:creationId xmlns:a16="http://schemas.microsoft.com/office/drawing/2014/main" id="{A13CC0ED-8978-EBA3-D613-E760E6494A77}"/>
              </a:ext>
            </a:extLst>
          </p:cNvPr>
          <p:cNvSpPr txBox="1">
            <a:spLocks noChangeArrowheads="1"/>
          </p:cNvSpPr>
          <p:nvPr/>
        </p:nvSpPr>
        <p:spPr bwMode="auto">
          <a:xfrm>
            <a:off x="762000" y="13716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spcBef>
                <a:spcPct val="50000"/>
              </a:spcBef>
            </a:pPr>
            <a:r>
              <a:rPr lang="en-US" altLang="en-US" sz="2400">
                <a:latin typeface="Times New Roman" panose="02020603050405020304" pitchFamily="18" charset="0"/>
              </a:rPr>
              <a:t>R</a:t>
            </a:r>
          </a:p>
        </p:txBody>
      </p:sp>
      <p:sp>
        <p:nvSpPr>
          <p:cNvPr id="74847" name="Text Box 117">
            <a:extLst>
              <a:ext uri="{FF2B5EF4-FFF2-40B4-BE49-F238E27FC236}">
                <a16:creationId xmlns:a16="http://schemas.microsoft.com/office/drawing/2014/main" id="{18C0CEFE-E07C-820B-E077-87928D4465A2}"/>
              </a:ext>
            </a:extLst>
          </p:cNvPr>
          <p:cNvSpPr txBox="1">
            <a:spLocks noChangeArrowheads="1"/>
          </p:cNvSpPr>
          <p:nvPr/>
        </p:nvSpPr>
        <p:spPr bwMode="auto">
          <a:xfrm>
            <a:off x="5105400" y="3200400"/>
            <a:ext cx="38862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where </a:t>
            </a:r>
            <a:r>
              <a:rPr lang="en-US" altLang="en-US" sz="2000" i="1">
                <a:latin typeface="Times New Roman" panose="02020603050405020304" pitchFamily="18" charset="0"/>
              </a:rPr>
              <a:t>R</a:t>
            </a:r>
            <a:r>
              <a:rPr lang="en-US" altLang="en-US" sz="2000">
                <a:latin typeface="Times New Roman" panose="02020603050405020304" pitchFamily="18" charset="0"/>
              </a:rPr>
              <a:t> is cell radius and </a:t>
            </a:r>
            <a:r>
              <a:rPr lang="en-US" altLang="en-US" sz="2000" i="1">
                <a:latin typeface="Times New Roman" panose="02020603050405020304" pitchFamily="18" charset="0"/>
              </a:rPr>
              <a:t>N</a:t>
            </a:r>
            <a:r>
              <a:rPr lang="en-US" altLang="en-US" sz="2000">
                <a:latin typeface="Times New Roman" panose="02020603050405020304" pitchFamily="18" charset="0"/>
              </a:rPr>
              <a:t> is the reuse pattern (the cluster size or the number of cells per cluster).</a:t>
            </a:r>
          </a:p>
        </p:txBody>
      </p:sp>
      <p:graphicFrame>
        <p:nvGraphicFramePr>
          <p:cNvPr id="74848" name="Object 1">
            <a:extLst>
              <a:ext uri="{FF2B5EF4-FFF2-40B4-BE49-F238E27FC236}">
                <a16:creationId xmlns:a16="http://schemas.microsoft.com/office/drawing/2014/main" id="{801574CD-45F9-60A3-FBE6-EEDCB562E31D}"/>
              </a:ext>
            </a:extLst>
          </p:cNvPr>
          <p:cNvGraphicFramePr>
            <a:graphicFrameLocks noChangeAspect="1"/>
          </p:cNvGraphicFramePr>
          <p:nvPr/>
        </p:nvGraphicFramePr>
        <p:xfrm>
          <a:off x="5068888" y="4733925"/>
          <a:ext cx="2278062" cy="1000125"/>
        </p:xfrm>
        <a:graphic>
          <a:graphicData uri="http://schemas.openxmlformats.org/presentationml/2006/ole">
            <mc:AlternateContent xmlns:mc="http://schemas.openxmlformats.org/markup-compatibility/2006">
              <mc:Choice xmlns:v="urn:schemas-microsoft-com:vml" Requires="v">
                <p:oleObj name="Equation" r:id="rId4" imgW="1155700" imgH="508000" progId="Equation.3">
                  <p:embed/>
                </p:oleObj>
              </mc:Choice>
              <mc:Fallback>
                <p:oleObj name="Equation" r:id="rId4" imgW="1155700" imgH="508000" progId="Equation.3">
                  <p:embed/>
                  <p:pic>
                    <p:nvPicPr>
                      <p:cNvPr id="74848" name="Object 1">
                        <a:extLst>
                          <a:ext uri="{FF2B5EF4-FFF2-40B4-BE49-F238E27FC236}">
                            <a16:creationId xmlns:a16="http://schemas.microsoft.com/office/drawing/2014/main" id="{801574CD-45F9-60A3-FBE6-EEDCB562E3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68888" y="4733925"/>
                        <a:ext cx="2278062" cy="100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4849" name="Text Box 119">
            <a:extLst>
              <a:ext uri="{FF2B5EF4-FFF2-40B4-BE49-F238E27FC236}">
                <a16:creationId xmlns:a16="http://schemas.microsoft.com/office/drawing/2014/main" id="{A75891DD-EA32-AA56-FBAE-7D04A497AA88}"/>
              </a:ext>
            </a:extLst>
          </p:cNvPr>
          <p:cNvSpPr txBox="1">
            <a:spLocks noChangeArrowheads="1"/>
          </p:cNvSpPr>
          <p:nvPr/>
        </p:nvSpPr>
        <p:spPr bwMode="auto">
          <a:xfrm>
            <a:off x="4876800" y="4267200"/>
            <a:ext cx="411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FontTx/>
              <a:buChar char="•"/>
            </a:pPr>
            <a:r>
              <a:rPr lang="en-US" altLang="en-US" sz="2400">
                <a:latin typeface="Times New Roman" panose="02020603050405020304" pitchFamily="18" charset="0"/>
              </a:rPr>
              <a:t> Reuse factor is</a:t>
            </a:r>
          </a:p>
        </p:txBody>
      </p:sp>
      <p:sp>
        <p:nvSpPr>
          <p:cNvPr id="74850" name="Line 120">
            <a:extLst>
              <a:ext uri="{FF2B5EF4-FFF2-40B4-BE49-F238E27FC236}">
                <a16:creationId xmlns:a16="http://schemas.microsoft.com/office/drawing/2014/main" id="{F6F4C9EF-CA4B-26A7-0FF2-3D9C0AAADAD1}"/>
              </a:ext>
            </a:extLst>
          </p:cNvPr>
          <p:cNvSpPr>
            <a:spLocks noChangeShapeType="1"/>
          </p:cNvSpPr>
          <p:nvPr/>
        </p:nvSpPr>
        <p:spPr bwMode="auto">
          <a:xfrm flipH="1">
            <a:off x="2438400" y="1600200"/>
            <a:ext cx="381000" cy="457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4851" name="Text Box 121">
            <a:extLst>
              <a:ext uri="{FF2B5EF4-FFF2-40B4-BE49-F238E27FC236}">
                <a16:creationId xmlns:a16="http://schemas.microsoft.com/office/drawing/2014/main" id="{0511A42C-1E87-4AB7-FAD2-3CA462FF756A}"/>
              </a:ext>
            </a:extLst>
          </p:cNvPr>
          <p:cNvSpPr txBox="1">
            <a:spLocks noChangeArrowheads="1"/>
          </p:cNvSpPr>
          <p:nvPr/>
        </p:nvSpPr>
        <p:spPr bwMode="auto">
          <a:xfrm>
            <a:off x="2819400" y="1295400"/>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imes New Roman" panose="02020603050405020304" pitchFamily="18" charset="0"/>
              </a:rPr>
              <a:t>Cluster</a:t>
            </a:r>
          </a:p>
        </p:txBody>
      </p:sp>
    </p:spTree>
    <p:extLst>
      <p:ext uri="{BB962C8B-B14F-4D97-AF65-F5344CB8AC3E}">
        <p14:creationId xmlns:p14="http://schemas.microsoft.com/office/powerpoint/2010/main" val="4706081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8E25E29D-D2F8-AD24-5F5D-A976F20611FC}"/>
              </a:ext>
            </a:extLst>
          </p:cNvPr>
          <p:cNvSpPr>
            <a:spLocks noGrp="1" noChangeArrowheads="1"/>
          </p:cNvSpPr>
          <p:nvPr>
            <p:ph type="title"/>
          </p:nvPr>
        </p:nvSpPr>
        <p:spPr>
          <a:xfrm>
            <a:off x="914400" y="228600"/>
            <a:ext cx="7772400" cy="685800"/>
          </a:xfrm>
        </p:spPr>
        <p:txBody>
          <a:bodyPr/>
          <a:lstStyle/>
          <a:p>
            <a:r>
              <a:rPr lang="en-US" altLang="en-US" sz="3600">
                <a:solidFill>
                  <a:schemeClr val="tx1"/>
                </a:solidFill>
                <a:latin typeface="Times New Roman" panose="02020603050405020304" pitchFamily="18" charset="0"/>
              </a:rPr>
              <a:t>Reuse Distance (Cont’d)</a:t>
            </a:r>
          </a:p>
        </p:txBody>
      </p:sp>
      <p:sp>
        <p:nvSpPr>
          <p:cNvPr id="75779" name="Slide Number Placeholder 4">
            <a:extLst>
              <a:ext uri="{FF2B5EF4-FFF2-40B4-BE49-F238E27FC236}">
                <a16:creationId xmlns:a16="http://schemas.microsoft.com/office/drawing/2014/main" id="{07F62EBB-30D2-2830-0584-FE93AB584652}"/>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644D4A6-E31E-4E35-B5C3-7350A897839A}" type="slidenum">
              <a:rPr lang="en-US" altLang="en-US" smtClean="0"/>
              <a:pPr/>
              <a:t>69</a:t>
            </a:fld>
            <a:endParaRPr lang="en-US" altLang="en-US"/>
          </a:p>
        </p:txBody>
      </p:sp>
      <p:sp>
        <p:nvSpPr>
          <p:cNvPr id="75780" name="Text Box 3">
            <a:extLst>
              <a:ext uri="{FF2B5EF4-FFF2-40B4-BE49-F238E27FC236}">
                <a16:creationId xmlns:a16="http://schemas.microsoft.com/office/drawing/2014/main" id="{FF8BD068-B91E-7E71-4687-BA354C728B4A}"/>
              </a:ext>
            </a:extLst>
          </p:cNvPr>
          <p:cNvSpPr txBox="1">
            <a:spLocks noChangeArrowheads="1"/>
          </p:cNvSpPr>
          <p:nvPr/>
        </p:nvSpPr>
        <p:spPr bwMode="auto">
          <a:xfrm>
            <a:off x="685800" y="1447800"/>
            <a:ext cx="8229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SzPct val="120000"/>
              <a:buFont typeface="Wingdings" panose="05000000000000000000" pitchFamily="2" charset="2"/>
              <a:buChar char="§"/>
            </a:pPr>
            <a:r>
              <a:rPr lang="en-US" altLang="en-US" sz="2400">
                <a:latin typeface="Times New Roman" panose="02020603050405020304" pitchFamily="18" charset="0"/>
              </a:rPr>
              <a:t> The cluster size or the number of cells per cluster is given by</a:t>
            </a:r>
          </a:p>
        </p:txBody>
      </p:sp>
      <p:graphicFrame>
        <p:nvGraphicFramePr>
          <p:cNvPr id="75781" name="Object 0">
            <a:extLst>
              <a:ext uri="{FF2B5EF4-FFF2-40B4-BE49-F238E27FC236}">
                <a16:creationId xmlns:a16="http://schemas.microsoft.com/office/drawing/2014/main" id="{8294D3E3-E67E-4BDA-D82E-9679BA6F4081}"/>
              </a:ext>
            </a:extLst>
          </p:cNvPr>
          <p:cNvGraphicFramePr>
            <a:graphicFrameLocks noChangeAspect="1"/>
          </p:cNvGraphicFramePr>
          <p:nvPr/>
        </p:nvGraphicFramePr>
        <p:xfrm>
          <a:off x="1905000" y="2057400"/>
          <a:ext cx="1987550" cy="490538"/>
        </p:xfrm>
        <a:graphic>
          <a:graphicData uri="http://schemas.openxmlformats.org/presentationml/2006/ole">
            <mc:AlternateContent xmlns:mc="http://schemas.openxmlformats.org/markup-compatibility/2006">
              <mc:Choice xmlns:v="urn:schemas-microsoft-com:vml" Requires="v">
                <p:oleObj name="Equation" r:id="rId2" imgW="927100" imgH="228600" progId="Equation.3">
                  <p:embed/>
                </p:oleObj>
              </mc:Choice>
              <mc:Fallback>
                <p:oleObj name="Equation" r:id="rId2" imgW="927100" imgH="228600" progId="Equation.3">
                  <p:embed/>
                  <p:pic>
                    <p:nvPicPr>
                      <p:cNvPr id="75781" name="Object 0">
                        <a:extLst>
                          <a:ext uri="{FF2B5EF4-FFF2-40B4-BE49-F238E27FC236}">
                            <a16:creationId xmlns:a16="http://schemas.microsoft.com/office/drawing/2014/main" id="{8294D3E3-E67E-4BDA-D82E-9679BA6F4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2057400"/>
                        <a:ext cx="1987550" cy="49053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5782" name="Text Box 5">
            <a:extLst>
              <a:ext uri="{FF2B5EF4-FFF2-40B4-BE49-F238E27FC236}">
                <a16:creationId xmlns:a16="http://schemas.microsoft.com/office/drawing/2014/main" id="{993AFBCF-40E9-79FB-D829-C36A0BBA2E94}"/>
              </a:ext>
            </a:extLst>
          </p:cNvPr>
          <p:cNvSpPr txBox="1">
            <a:spLocks noChangeArrowheads="1"/>
          </p:cNvSpPr>
          <p:nvPr/>
        </p:nvSpPr>
        <p:spPr bwMode="auto">
          <a:xfrm>
            <a:off x="990600" y="27432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imes New Roman" panose="02020603050405020304" pitchFamily="18" charset="0"/>
              </a:rPr>
              <a:t>where </a:t>
            </a:r>
            <a:r>
              <a:rPr lang="en-US" altLang="en-US" sz="2400" i="1">
                <a:latin typeface="Times New Roman" panose="02020603050405020304" pitchFamily="18" charset="0"/>
              </a:rPr>
              <a:t>i</a:t>
            </a:r>
            <a:r>
              <a:rPr lang="en-US" altLang="en-US" sz="2400">
                <a:latin typeface="Times New Roman" panose="02020603050405020304" pitchFamily="18" charset="0"/>
              </a:rPr>
              <a:t> and </a:t>
            </a:r>
            <a:r>
              <a:rPr lang="en-US" altLang="en-US" sz="2400" i="1">
                <a:latin typeface="Times New Roman" panose="02020603050405020304" pitchFamily="18" charset="0"/>
              </a:rPr>
              <a:t>j</a:t>
            </a:r>
            <a:r>
              <a:rPr lang="en-US" altLang="en-US" sz="2400">
                <a:latin typeface="Times New Roman" panose="02020603050405020304" pitchFamily="18" charset="0"/>
              </a:rPr>
              <a:t> are integers. </a:t>
            </a:r>
          </a:p>
        </p:txBody>
      </p:sp>
      <p:sp>
        <p:nvSpPr>
          <p:cNvPr id="75783" name="Text Box 6">
            <a:extLst>
              <a:ext uri="{FF2B5EF4-FFF2-40B4-BE49-F238E27FC236}">
                <a16:creationId xmlns:a16="http://schemas.microsoft.com/office/drawing/2014/main" id="{E5E4592C-1F24-4644-1062-F2E3A339E5DD}"/>
              </a:ext>
            </a:extLst>
          </p:cNvPr>
          <p:cNvSpPr txBox="1">
            <a:spLocks noChangeArrowheads="1"/>
          </p:cNvSpPr>
          <p:nvPr/>
        </p:nvSpPr>
        <p:spPr bwMode="auto">
          <a:xfrm>
            <a:off x="1066800" y="4724400"/>
            <a:ext cx="69342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SzPct val="120000"/>
              <a:buFont typeface="Wingdings" panose="05000000000000000000" pitchFamily="2" charset="2"/>
              <a:buChar char="§"/>
            </a:pPr>
            <a:r>
              <a:rPr lang="en-US" altLang="en-US" sz="2400" i="1">
                <a:latin typeface="Times New Roman" panose="02020603050405020304" pitchFamily="18" charset="0"/>
              </a:rPr>
              <a:t> N</a:t>
            </a:r>
            <a:r>
              <a:rPr lang="en-US" altLang="en-US" sz="2400">
                <a:latin typeface="Times New Roman" panose="02020603050405020304" pitchFamily="18" charset="0"/>
              </a:rPr>
              <a:t> = 1, 3, 4, 7, 9, 12, 13, 16, 19, 21, 28, …, etc.</a:t>
            </a:r>
          </a:p>
          <a:p>
            <a:pPr eaLnBrk="1" hangingPunct="1">
              <a:spcBef>
                <a:spcPct val="50000"/>
              </a:spcBef>
            </a:pPr>
            <a:r>
              <a:rPr lang="en-US" altLang="en-US" sz="2400">
                <a:latin typeface="Times New Roman" panose="02020603050405020304" pitchFamily="18" charset="0"/>
              </a:rPr>
              <a:t>   The popular value of </a:t>
            </a:r>
            <a:r>
              <a:rPr lang="en-US" altLang="en-US" sz="2400" i="1">
                <a:latin typeface="Times New Roman" panose="02020603050405020304" pitchFamily="18" charset="0"/>
              </a:rPr>
              <a:t>N</a:t>
            </a:r>
            <a:r>
              <a:rPr lang="en-US" altLang="en-US" sz="2400">
                <a:latin typeface="Times New Roman" panose="02020603050405020304" pitchFamily="18" charset="0"/>
              </a:rPr>
              <a:t> being 4 and 7. </a:t>
            </a:r>
          </a:p>
        </p:txBody>
      </p:sp>
      <p:sp>
        <p:nvSpPr>
          <p:cNvPr id="75784" name="AutoShape 7">
            <a:extLst>
              <a:ext uri="{FF2B5EF4-FFF2-40B4-BE49-F238E27FC236}">
                <a16:creationId xmlns:a16="http://schemas.microsoft.com/office/drawing/2014/main" id="{E128D703-4101-CBE2-EF08-F12FAD2B95DC}"/>
              </a:ext>
            </a:extLst>
          </p:cNvPr>
          <p:cNvSpPr>
            <a:spLocks noChangeArrowheads="1"/>
          </p:cNvSpPr>
          <p:nvPr/>
        </p:nvSpPr>
        <p:spPr bwMode="auto">
          <a:xfrm rot="-5400000">
            <a:off x="5414962" y="2971801"/>
            <a:ext cx="1514475" cy="1219200"/>
          </a:xfrm>
          <a:prstGeom prst="hexagon">
            <a:avLst>
              <a:gd name="adj" fmla="val 31055"/>
              <a:gd name="vf" fmla="val 115470"/>
            </a:avLst>
          </a:prstGeom>
          <a:solidFill>
            <a:schemeClr val="accent1">
              <a:alpha val="50195"/>
            </a:schemeClr>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5785" name="Line 8">
            <a:extLst>
              <a:ext uri="{FF2B5EF4-FFF2-40B4-BE49-F238E27FC236}">
                <a16:creationId xmlns:a16="http://schemas.microsoft.com/office/drawing/2014/main" id="{F6A30F0C-30DD-9FCD-592E-60C4DFC8EB15}"/>
              </a:ext>
            </a:extLst>
          </p:cNvPr>
          <p:cNvSpPr>
            <a:spLocks noChangeShapeType="1"/>
          </p:cNvSpPr>
          <p:nvPr/>
        </p:nvSpPr>
        <p:spPr bwMode="auto">
          <a:xfrm>
            <a:off x="6176963" y="3581400"/>
            <a:ext cx="1600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5786" name="Line 9">
            <a:extLst>
              <a:ext uri="{FF2B5EF4-FFF2-40B4-BE49-F238E27FC236}">
                <a16:creationId xmlns:a16="http://schemas.microsoft.com/office/drawing/2014/main" id="{C3CA6822-E5AF-7C16-B9B4-CCEF4373F4EE}"/>
              </a:ext>
            </a:extLst>
          </p:cNvPr>
          <p:cNvSpPr>
            <a:spLocks noChangeShapeType="1"/>
          </p:cNvSpPr>
          <p:nvPr/>
        </p:nvSpPr>
        <p:spPr bwMode="auto">
          <a:xfrm flipV="1">
            <a:off x="6176963" y="2133600"/>
            <a:ext cx="838200"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5787" name="Text Box 10">
            <a:extLst>
              <a:ext uri="{FF2B5EF4-FFF2-40B4-BE49-F238E27FC236}">
                <a16:creationId xmlns:a16="http://schemas.microsoft.com/office/drawing/2014/main" id="{BB7119E5-981F-C690-26C6-0674CF231023}"/>
              </a:ext>
            </a:extLst>
          </p:cNvPr>
          <p:cNvSpPr txBox="1">
            <a:spLocks noChangeArrowheads="1"/>
          </p:cNvSpPr>
          <p:nvPr/>
        </p:nvSpPr>
        <p:spPr bwMode="auto">
          <a:xfrm>
            <a:off x="7853363" y="33528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i="1">
                <a:latin typeface="Times New Roman" panose="02020603050405020304" pitchFamily="18" charset="0"/>
              </a:rPr>
              <a:t>i</a:t>
            </a:r>
          </a:p>
        </p:txBody>
      </p:sp>
      <p:sp>
        <p:nvSpPr>
          <p:cNvPr id="75788" name="Text Box 11">
            <a:extLst>
              <a:ext uri="{FF2B5EF4-FFF2-40B4-BE49-F238E27FC236}">
                <a16:creationId xmlns:a16="http://schemas.microsoft.com/office/drawing/2014/main" id="{152A7B4F-F5C3-095E-D378-BB59B3FD61C2}"/>
              </a:ext>
            </a:extLst>
          </p:cNvPr>
          <p:cNvSpPr txBox="1">
            <a:spLocks noChangeArrowheads="1"/>
          </p:cNvSpPr>
          <p:nvPr/>
        </p:nvSpPr>
        <p:spPr bwMode="auto">
          <a:xfrm>
            <a:off x="7091363" y="1905000"/>
            <a:ext cx="38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i="1">
                <a:latin typeface="Times New Roman" panose="02020603050405020304" pitchFamily="18" charset="0"/>
              </a:rPr>
              <a:t>j</a:t>
            </a:r>
          </a:p>
        </p:txBody>
      </p:sp>
      <p:sp>
        <p:nvSpPr>
          <p:cNvPr id="75789" name="Arc 12">
            <a:extLst>
              <a:ext uri="{FF2B5EF4-FFF2-40B4-BE49-F238E27FC236}">
                <a16:creationId xmlns:a16="http://schemas.microsoft.com/office/drawing/2014/main" id="{411148C3-43CD-7760-209C-E4BBA21C63C2}"/>
              </a:ext>
            </a:extLst>
          </p:cNvPr>
          <p:cNvSpPr>
            <a:spLocks/>
          </p:cNvSpPr>
          <p:nvPr/>
        </p:nvSpPr>
        <p:spPr bwMode="auto">
          <a:xfrm rot="-1282472">
            <a:off x="6862763" y="2668588"/>
            <a:ext cx="381000" cy="965200"/>
          </a:xfrm>
          <a:custGeom>
            <a:avLst/>
            <a:gdLst>
              <a:gd name="T0" fmla="*/ 0 w 21600"/>
              <a:gd name="T1" fmla="*/ 0 h 39651"/>
              <a:gd name="T2" fmla="*/ 2147483646 w 21600"/>
              <a:gd name="T3" fmla="*/ 2147483646 h 39651"/>
              <a:gd name="T4" fmla="*/ 0 w 21600"/>
              <a:gd name="T5" fmla="*/ 2147483646 h 39651"/>
              <a:gd name="T6" fmla="*/ 0 60000 65536"/>
              <a:gd name="T7" fmla="*/ 0 60000 65536"/>
              <a:gd name="T8" fmla="*/ 0 60000 65536"/>
              <a:gd name="T9" fmla="*/ 0 w 21600"/>
              <a:gd name="T10" fmla="*/ 0 h 39651"/>
              <a:gd name="T11" fmla="*/ 21600 w 21600"/>
              <a:gd name="T12" fmla="*/ 39651 h 39651"/>
            </a:gdLst>
            <a:ahLst/>
            <a:cxnLst>
              <a:cxn ang="T6">
                <a:pos x="T0" y="T1"/>
              </a:cxn>
              <a:cxn ang="T7">
                <a:pos x="T2" y="T3"/>
              </a:cxn>
              <a:cxn ang="T8">
                <a:pos x="T4" y="T5"/>
              </a:cxn>
            </a:cxnLst>
            <a:rect l="T9" t="T10" r="T11" b="T12"/>
            <a:pathLst>
              <a:path w="21600" h="39651" fill="none" extrusionOk="0">
                <a:moveTo>
                  <a:pt x="-1" y="0"/>
                </a:moveTo>
                <a:cubicBezTo>
                  <a:pt x="11929" y="0"/>
                  <a:pt x="21600" y="9670"/>
                  <a:pt x="21600" y="21600"/>
                </a:cubicBezTo>
                <a:cubicBezTo>
                  <a:pt x="21600" y="28872"/>
                  <a:pt x="17940" y="35657"/>
                  <a:pt x="11862" y="39651"/>
                </a:cubicBezTo>
              </a:path>
              <a:path w="21600" h="39651" stroke="0" extrusionOk="0">
                <a:moveTo>
                  <a:pt x="-1" y="0"/>
                </a:moveTo>
                <a:cubicBezTo>
                  <a:pt x="11929" y="0"/>
                  <a:pt x="21600" y="9670"/>
                  <a:pt x="21600" y="21600"/>
                </a:cubicBezTo>
                <a:cubicBezTo>
                  <a:pt x="21600" y="28872"/>
                  <a:pt x="17940" y="35657"/>
                  <a:pt x="11862" y="39651"/>
                </a:cubicBezTo>
                <a:lnTo>
                  <a:pt x="0" y="21600"/>
                </a:lnTo>
                <a:lnTo>
                  <a:pt x="-1" y="0"/>
                </a:lnTo>
                <a:close/>
              </a:path>
            </a:pathLst>
          </a:custGeom>
          <a:noFill/>
          <a:ln w="9525">
            <a:solidFill>
              <a:schemeClr val="tx1"/>
            </a:solidFill>
            <a:round/>
            <a:headEn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75790" name="Text Box 13">
            <a:extLst>
              <a:ext uri="{FF2B5EF4-FFF2-40B4-BE49-F238E27FC236}">
                <a16:creationId xmlns:a16="http://schemas.microsoft.com/office/drawing/2014/main" id="{19D0C1CF-2D7D-CC2B-0219-BEBD4A4E4A3E}"/>
              </a:ext>
            </a:extLst>
          </p:cNvPr>
          <p:cNvSpPr txBox="1">
            <a:spLocks noChangeArrowheads="1"/>
          </p:cNvSpPr>
          <p:nvPr/>
        </p:nvSpPr>
        <p:spPr bwMode="auto">
          <a:xfrm>
            <a:off x="7243763" y="26670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400">
                <a:latin typeface="Times New Roman" panose="02020603050405020304" pitchFamily="18" charset="0"/>
              </a:rPr>
              <a:t>60</a:t>
            </a:r>
            <a:r>
              <a:rPr lang="en-US" altLang="en-US" sz="2400" baseline="30000">
                <a:latin typeface="Times New Roman" panose="02020603050405020304" pitchFamily="18" charset="0"/>
              </a:rPr>
              <a:t>o</a:t>
            </a:r>
            <a:endParaRPr lang="en-US" altLang="en-US" sz="2400">
              <a:latin typeface="Times New Roman" panose="02020603050405020304" pitchFamily="18" charset="0"/>
            </a:endParaRPr>
          </a:p>
        </p:txBody>
      </p:sp>
    </p:spTree>
    <p:extLst>
      <p:ext uri="{BB962C8B-B14F-4D97-AF65-F5344CB8AC3E}">
        <p14:creationId xmlns:p14="http://schemas.microsoft.com/office/powerpoint/2010/main" val="31070377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3">
            <a:extLst>
              <a:ext uri="{FF2B5EF4-FFF2-40B4-BE49-F238E27FC236}">
                <a16:creationId xmlns:a16="http://schemas.microsoft.com/office/drawing/2014/main" id="{96CC6089-13A0-9C01-F3FA-82D05FD9FC0F}"/>
              </a:ext>
            </a:extLst>
          </p:cNvPr>
          <p:cNvSpPr>
            <a:spLocks noGrp="1" noChangeArrowheads="1"/>
          </p:cNvSpPr>
          <p:nvPr>
            <p:ph type="body" idx="1"/>
          </p:nvPr>
        </p:nvSpPr>
        <p:spPr>
          <a:xfrm>
            <a:off x="685800" y="-76200"/>
            <a:ext cx="7772400" cy="5257800"/>
          </a:xfrm>
        </p:spPr>
        <p:txBody>
          <a:bodyPr/>
          <a:lstStyle/>
          <a:p>
            <a:pPr>
              <a:buFont typeface="Wingdings" panose="05000000000000000000" pitchFamily="2" charset="2"/>
              <a:buNone/>
            </a:pPr>
            <a:r>
              <a:rPr lang="en-US" altLang="en-US" sz="2400"/>
              <a:t>1986	C-Netz in Germany</a:t>
            </a:r>
          </a:p>
          <a:p>
            <a:pPr lvl="1"/>
            <a:r>
              <a:rPr lang="en-US" altLang="en-US" sz="2400"/>
              <a:t>analog voice transmission, 450MHz, hand-over possible, digital signaling, automatic location of mobile device</a:t>
            </a:r>
          </a:p>
          <a:p>
            <a:pPr lvl="1"/>
            <a:r>
              <a:rPr lang="en-US" altLang="en-US" sz="2400"/>
              <a:t>still in use today (as </a:t>
            </a:r>
            <a:r>
              <a:rPr lang="en-US" altLang="en-US" sz="2400">
                <a:hlinkClick r:id="rId2"/>
              </a:rPr>
              <a:t>T-C-Tel</a:t>
            </a:r>
            <a:r>
              <a:rPr lang="en-US" altLang="en-US" sz="2400"/>
              <a:t>), services: FAX, modem, X.25, e-mail, 98% coverage</a:t>
            </a:r>
          </a:p>
          <a:p>
            <a:pPr>
              <a:buFont typeface="Wingdings" panose="05000000000000000000" pitchFamily="2" charset="2"/>
              <a:buNone/>
            </a:pPr>
            <a:r>
              <a:rPr lang="en-US" altLang="en-US" sz="2400"/>
              <a:t>1991	Specification of </a:t>
            </a:r>
            <a:r>
              <a:rPr lang="en-US" altLang="en-US" sz="2400">
                <a:hlinkClick r:id="rId3"/>
              </a:rPr>
              <a:t>DECT</a:t>
            </a:r>
            <a:endParaRPr lang="en-US" altLang="en-US" sz="2400"/>
          </a:p>
          <a:p>
            <a:pPr lvl="1"/>
            <a:r>
              <a:rPr lang="en-US" altLang="en-US" sz="2400"/>
              <a:t>Digital European Cordless Telephone (today: Digital Enhanced Cordless Telecommunications)</a:t>
            </a:r>
          </a:p>
          <a:p>
            <a:pPr lvl="1"/>
            <a:r>
              <a:rPr lang="en-US" altLang="en-US" sz="2400"/>
              <a:t>1880-1900MHz, ~100-500m range, 120 duplex channels, 1.2Mbit/s data transmission, voice encryption, authentication, up to several 10000 user/km</a:t>
            </a:r>
            <a:r>
              <a:rPr lang="en-US" altLang="en-US" sz="2400" baseline="30000"/>
              <a:t>2</a:t>
            </a:r>
            <a:r>
              <a:rPr lang="en-US" altLang="en-US" sz="2400"/>
              <a:t>, used in more than 40 countries</a:t>
            </a:r>
          </a:p>
          <a:p>
            <a:pPr>
              <a:buFont typeface="Wingdings" panose="05000000000000000000" pitchFamily="2" charset="2"/>
              <a:buNone/>
            </a:pPr>
            <a:r>
              <a:rPr lang="en-US" altLang="en-US" sz="2400"/>
              <a:t>1992	Start of GSM</a:t>
            </a:r>
          </a:p>
          <a:p>
            <a:pPr lvl="1"/>
            <a:r>
              <a:rPr lang="en-US" altLang="en-US" sz="2400"/>
              <a:t>in D as </a:t>
            </a:r>
            <a:r>
              <a:rPr lang="en-US" altLang="en-US" sz="2400">
                <a:hlinkClick r:id="rId2"/>
              </a:rPr>
              <a:t>D1</a:t>
            </a:r>
            <a:r>
              <a:rPr lang="en-US" altLang="en-US" sz="2400"/>
              <a:t> and </a:t>
            </a:r>
            <a:r>
              <a:rPr lang="en-US" altLang="en-US" sz="2400">
                <a:hlinkClick r:id="rId4"/>
              </a:rPr>
              <a:t>D2</a:t>
            </a:r>
            <a:r>
              <a:rPr lang="en-US" altLang="en-US" sz="2400"/>
              <a:t>, fully digital, 900MHz, 124 channels</a:t>
            </a:r>
          </a:p>
          <a:p>
            <a:pPr lvl="1"/>
            <a:r>
              <a:rPr lang="en-US" altLang="en-US" sz="2400"/>
              <a:t>automatic location, hand-over, cellular</a:t>
            </a:r>
          </a:p>
          <a:p>
            <a:pPr lvl="1"/>
            <a:r>
              <a:rPr lang="en-US" altLang="en-US" sz="2400"/>
              <a:t>roaming in Europe - now worldwide in more than 100 countries</a:t>
            </a:r>
          </a:p>
          <a:p>
            <a:pPr lvl="1"/>
            <a:r>
              <a:rPr lang="en-US" altLang="en-US" sz="2400"/>
              <a:t>services: data with 9.6kbit/s, FAX, voice, ...</a:t>
            </a:r>
          </a:p>
          <a:p>
            <a:pPr lvl="1"/>
            <a:endParaRPr lang="en-US" altLang="en-US" sz="2400"/>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D2183235-D665-A13B-7204-1F2CF9003624}"/>
              </a:ext>
            </a:extLst>
          </p:cNvPr>
          <p:cNvSpPr>
            <a:spLocks noGrp="1" noChangeArrowheads="1"/>
          </p:cNvSpPr>
          <p:nvPr>
            <p:ph type="title"/>
          </p:nvPr>
        </p:nvSpPr>
        <p:spPr>
          <a:xfrm>
            <a:off x="914400" y="228600"/>
            <a:ext cx="7793038" cy="762000"/>
          </a:xfrm>
        </p:spPr>
        <p:txBody>
          <a:bodyPr/>
          <a:lstStyle/>
          <a:p>
            <a:r>
              <a:rPr lang="en-US" altLang="en-US" sz="4000">
                <a:solidFill>
                  <a:schemeClr val="tx1"/>
                </a:solidFill>
                <a:latin typeface="Times New Roman" panose="02020603050405020304" pitchFamily="18" charset="0"/>
              </a:rPr>
              <a:t>Reuse Distance (Cont’d)</a:t>
            </a:r>
          </a:p>
        </p:txBody>
      </p:sp>
      <p:sp>
        <p:nvSpPr>
          <p:cNvPr id="76803" name="Slide Number Placeholder 5">
            <a:extLst>
              <a:ext uri="{FF2B5EF4-FFF2-40B4-BE49-F238E27FC236}">
                <a16:creationId xmlns:a16="http://schemas.microsoft.com/office/drawing/2014/main" id="{E21950F6-9FBE-4395-3CE2-E0832645225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F800604F-ADBD-4AF5-9EB7-30E4DC613CC8}" type="slidenum">
              <a:rPr lang="en-US" altLang="en-US" smtClean="0"/>
              <a:pPr/>
              <a:t>70</a:t>
            </a:fld>
            <a:endParaRPr lang="en-US" altLang="en-US"/>
          </a:p>
        </p:txBody>
      </p:sp>
      <p:sp>
        <p:nvSpPr>
          <p:cNvPr id="76804" name="Text Box 41">
            <a:extLst>
              <a:ext uri="{FF2B5EF4-FFF2-40B4-BE49-F238E27FC236}">
                <a16:creationId xmlns:a16="http://schemas.microsoft.com/office/drawing/2014/main" id="{6EFE1427-2446-439B-BF6D-82B0A6D58FFF}"/>
              </a:ext>
            </a:extLst>
          </p:cNvPr>
          <p:cNvSpPr txBox="1">
            <a:spLocks noChangeArrowheads="1"/>
          </p:cNvSpPr>
          <p:nvPr/>
        </p:nvSpPr>
        <p:spPr bwMode="auto">
          <a:xfrm>
            <a:off x="5029200" y="2695575"/>
            <a:ext cx="3352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imes New Roman" panose="02020603050405020304" pitchFamily="18" charset="0"/>
              </a:rPr>
              <a:t>(b) Formation of a cluster for N = 7 with i=2 and j=1</a:t>
            </a:r>
          </a:p>
        </p:txBody>
      </p:sp>
      <p:sp>
        <p:nvSpPr>
          <p:cNvPr id="76805" name="Text Box 42">
            <a:extLst>
              <a:ext uri="{FF2B5EF4-FFF2-40B4-BE49-F238E27FC236}">
                <a16:creationId xmlns:a16="http://schemas.microsoft.com/office/drawing/2014/main" id="{014CD6FB-25ED-98F2-3ADE-D9ED517FB232}"/>
              </a:ext>
            </a:extLst>
          </p:cNvPr>
          <p:cNvSpPr txBox="1">
            <a:spLocks noChangeArrowheads="1"/>
          </p:cNvSpPr>
          <p:nvPr/>
        </p:nvSpPr>
        <p:spPr bwMode="auto">
          <a:xfrm>
            <a:off x="3124200" y="1524000"/>
            <a:ext cx="533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latin typeface="Times New Roman" panose="02020603050405020304" pitchFamily="18" charset="0"/>
              </a:rPr>
              <a:t>60</a:t>
            </a:r>
            <a:r>
              <a:rPr lang="en-US" altLang="en-US" sz="1600" baseline="30000">
                <a:latin typeface="Times New Roman" panose="02020603050405020304" pitchFamily="18" charset="0"/>
              </a:rPr>
              <a:t>°</a:t>
            </a:r>
            <a:endParaRPr lang="en-US" altLang="en-US" sz="1600">
              <a:latin typeface="Times New Roman" panose="02020603050405020304" pitchFamily="18" charset="0"/>
            </a:endParaRPr>
          </a:p>
        </p:txBody>
      </p:sp>
      <p:sp>
        <p:nvSpPr>
          <p:cNvPr id="76806" name="AutoShape 43">
            <a:extLst>
              <a:ext uri="{FF2B5EF4-FFF2-40B4-BE49-F238E27FC236}">
                <a16:creationId xmlns:a16="http://schemas.microsoft.com/office/drawing/2014/main" id="{72392569-7D17-5EE3-EEDD-7C6A512D0B51}"/>
              </a:ext>
            </a:extLst>
          </p:cNvPr>
          <p:cNvSpPr>
            <a:spLocks noChangeArrowheads="1"/>
          </p:cNvSpPr>
          <p:nvPr/>
        </p:nvSpPr>
        <p:spPr bwMode="auto">
          <a:xfrm rot="-5400000">
            <a:off x="765175" y="1755775"/>
            <a:ext cx="603250" cy="457200"/>
          </a:xfrm>
          <a:prstGeom prst="hexagon">
            <a:avLst>
              <a:gd name="adj" fmla="val 32986"/>
              <a:gd name="vf" fmla="val 115470"/>
            </a:avLst>
          </a:prstGeom>
          <a:solidFill>
            <a:srgbClr val="FFFFFF"/>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6807" name="Text Box 44">
            <a:extLst>
              <a:ext uri="{FF2B5EF4-FFF2-40B4-BE49-F238E27FC236}">
                <a16:creationId xmlns:a16="http://schemas.microsoft.com/office/drawing/2014/main" id="{2401DCD5-EF83-8502-2120-5E8CB4BEB7F0}"/>
              </a:ext>
            </a:extLst>
          </p:cNvPr>
          <p:cNvSpPr txBox="1">
            <a:spLocks noChangeArrowheads="1"/>
          </p:cNvSpPr>
          <p:nvPr/>
        </p:nvSpPr>
        <p:spPr bwMode="auto">
          <a:xfrm>
            <a:off x="1066800" y="2101850"/>
            <a:ext cx="2743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latin typeface="Times New Roman" panose="02020603050405020304" pitchFamily="18" charset="0"/>
              </a:rPr>
              <a:t>      1    2     3 …  i</a:t>
            </a:r>
          </a:p>
        </p:txBody>
      </p:sp>
      <p:sp>
        <p:nvSpPr>
          <p:cNvPr id="76808" name="Line 45">
            <a:extLst>
              <a:ext uri="{FF2B5EF4-FFF2-40B4-BE49-F238E27FC236}">
                <a16:creationId xmlns:a16="http://schemas.microsoft.com/office/drawing/2014/main" id="{ED0D80E4-D621-C5D7-58CD-AB3C3D16FEAC}"/>
              </a:ext>
            </a:extLst>
          </p:cNvPr>
          <p:cNvSpPr>
            <a:spLocks noChangeShapeType="1"/>
          </p:cNvSpPr>
          <p:nvPr/>
        </p:nvSpPr>
        <p:spPr bwMode="auto">
          <a:xfrm>
            <a:off x="1066800" y="1981200"/>
            <a:ext cx="1676400" cy="0"/>
          </a:xfrm>
          <a:prstGeom prst="line">
            <a:avLst/>
          </a:prstGeom>
          <a:noFill/>
          <a:ln w="9525">
            <a:solidFill>
              <a:schemeClr val="tx1"/>
            </a:solidFill>
            <a:prstDash val="dash"/>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6809" name="Line 46">
            <a:extLst>
              <a:ext uri="{FF2B5EF4-FFF2-40B4-BE49-F238E27FC236}">
                <a16:creationId xmlns:a16="http://schemas.microsoft.com/office/drawing/2014/main" id="{A63AA2B1-73F7-8F3E-70BC-79B14351E5A2}"/>
              </a:ext>
            </a:extLst>
          </p:cNvPr>
          <p:cNvSpPr>
            <a:spLocks noChangeShapeType="1"/>
          </p:cNvSpPr>
          <p:nvPr/>
        </p:nvSpPr>
        <p:spPr bwMode="auto">
          <a:xfrm flipV="1">
            <a:off x="2743200" y="1447800"/>
            <a:ext cx="30480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6810" name="Line 47">
            <a:extLst>
              <a:ext uri="{FF2B5EF4-FFF2-40B4-BE49-F238E27FC236}">
                <a16:creationId xmlns:a16="http://schemas.microsoft.com/office/drawing/2014/main" id="{00683C7F-0B47-5A50-B8F5-3A4F2D798D46}"/>
              </a:ext>
            </a:extLst>
          </p:cNvPr>
          <p:cNvSpPr>
            <a:spLocks noChangeShapeType="1"/>
          </p:cNvSpPr>
          <p:nvPr/>
        </p:nvSpPr>
        <p:spPr bwMode="auto">
          <a:xfrm>
            <a:off x="2743200" y="19812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76811" name="Arc 48">
            <a:extLst>
              <a:ext uri="{FF2B5EF4-FFF2-40B4-BE49-F238E27FC236}">
                <a16:creationId xmlns:a16="http://schemas.microsoft.com/office/drawing/2014/main" id="{A74239DA-5118-9451-D1CE-22077483ECE9}"/>
              </a:ext>
            </a:extLst>
          </p:cNvPr>
          <p:cNvSpPr>
            <a:spLocks/>
          </p:cNvSpPr>
          <p:nvPr/>
        </p:nvSpPr>
        <p:spPr bwMode="auto">
          <a:xfrm>
            <a:off x="2819400" y="1752600"/>
            <a:ext cx="215900" cy="298450"/>
          </a:xfrm>
          <a:custGeom>
            <a:avLst/>
            <a:gdLst>
              <a:gd name="T0" fmla="*/ 2147483646 w 20325"/>
              <a:gd name="T1" fmla="*/ 0 h 21104"/>
              <a:gd name="T2" fmla="*/ 2147483646 w 20325"/>
              <a:gd name="T3" fmla="*/ 2147483646 h 21104"/>
              <a:gd name="T4" fmla="*/ 0 w 20325"/>
              <a:gd name="T5" fmla="*/ 2147483646 h 21104"/>
              <a:gd name="T6" fmla="*/ 0 60000 65536"/>
              <a:gd name="T7" fmla="*/ 0 60000 65536"/>
              <a:gd name="T8" fmla="*/ 0 60000 65536"/>
              <a:gd name="T9" fmla="*/ 0 w 20325"/>
              <a:gd name="T10" fmla="*/ 0 h 21104"/>
              <a:gd name="T11" fmla="*/ 20325 w 20325"/>
              <a:gd name="T12" fmla="*/ 21104 h 21104"/>
            </a:gdLst>
            <a:ahLst/>
            <a:cxnLst>
              <a:cxn ang="T6">
                <a:pos x="T0" y="T1"/>
              </a:cxn>
              <a:cxn ang="T7">
                <a:pos x="T2" y="T3"/>
              </a:cxn>
              <a:cxn ang="T8">
                <a:pos x="T4" y="T5"/>
              </a:cxn>
            </a:cxnLst>
            <a:rect l="T9" t="T10" r="T11" b="T12"/>
            <a:pathLst>
              <a:path w="20325" h="21104" fill="none" extrusionOk="0">
                <a:moveTo>
                  <a:pt x="4604" y="0"/>
                </a:moveTo>
                <a:cubicBezTo>
                  <a:pt x="11869" y="1585"/>
                  <a:pt x="17807" y="6795"/>
                  <a:pt x="20324" y="13792"/>
                </a:cubicBezTo>
              </a:path>
              <a:path w="20325" h="21104" stroke="0" extrusionOk="0">
                <a:moveTo>
                  <a:pt x="4604" y="0"/>
                </a:moveTo>
                <a:cubicBezTo>
                  <a:pt x="11869" y="1585"/>
                  <a:pt x="17807" y="6795"/>
                  <a:pt x="20324" y="13792"/>
                </a:cubicBezTo>
                <a:lnTo>
                  <a:pt x="0" y="21104"/>
                </a:lnTo>
                <a:lnTo>
                  <a:pt x="4604" y="0"/>
                </a:lnTo>
                <a:close/>
              </a:path>
            </a:pathLst>
          </a:custGeom>
          <a:noFill/>
          <a:ln w="9525">
            <a:solidFill>
              <a:schemeClr val="tx1"/>
            </a:solidFill>
            <a:round/>
            <a:headEnd type="arrow" w="med" len="med"/>
            <a:tailEnd type="arrow" w="med" len="med"/>
          </a:ln>
          <a:extLst>
            <a:ext uri="{909E8E84-426E-40DD-AFC4-6F175D3DCCD1}">
              <a14:hiddenFill xmlns:a14="http://schemas.microsoft.com/office/drawing/2010/main">
                <a:solidFill>
                  <a:srgbClr val="FFFFFF"/>
                </a:solidFill>
              </a14:hiddenFill>
            </a:ext>
          </a:extLst>
        </p:spPr>
        <p:txBody>
          <a:bodyPr wrap="none" anchor="ctr"/>
          <a:lstStyle/>
          <a:p>
            <a:endParaRPr lang="en-IN"/>
          </a:p>
        </p:txBody>
      </p:sp>
      <p:sp>
        <p:nvSpPr>
          <p:cNvPr id="76812" name="Text Box 49">
            <a:extLst>
              <a:ext uri="{FF2B5EF4-FFF2-40B4-BE49-F238E27FC236}">
                <a16:creationId xmlns:a16="http://schemas.microsoft.com/office/drawing/2014/main" id="{23F6BE1B-6171-E51A-2D4A-0BCE88C336F6}"/>
              </a:ext>
            </a:extLst>
          </p:cNvPr>
          <p:cNvSpPr txBox="1">
            <a:spLocks noChangeArrowheads="1"/>
          </p:cNvSpPr>
          <p:nvPr/>
        </p:nvSpPr>
        <p:spPr bwMode="auto">
          <a:xfrm>
            <a:off x="2971800" y="111125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latin typeface="Times New Roman" panose="02020603050405020304" pitchFamily="18" charset="0"/>
              </a:rPr>
              <a:t>j direction</a:t>
            </a:r>
            <a:endParaRPr lang="en-US" altLang="en-US" sz="1600"/>
          </a:p>
        </p:txBody>
      </p:sp>
      <p:sp>
        <p:nvSpPr>
          <p:cNvPr id="76813" name="Text Box 50">
            <a:extLst>
              <a:ext uri="{FF2B5EF4-FFF2-40B4-BE49-F238E27FC236}">
                <a16:creationId xmlns:a16="http://schemas.microsoft.com/office/drawing/2014/main" id="{823125A8-2135-7854-58B8-6EB24A694467}"/>
              </a:ext>
            </a:extLst>
          </p:cNvPr>
          <p:cNvSpPr txBox="1">
            <a:spLocks noChangeArrowheads="1"/>
          </p:cNvSpPr>
          <p:nvPr/>
        </p:nvSpPr>
        <p:spPr bwMode="auto">
          <a:xfrm>
            <a:off x="3352800" y="1797050"/>
            <a:ext cx="12954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600">
                <a:latin typeface="Times New Roman" panose="02020603050405020304" pitchFamily="18" charset="0"/>
              </a:rPr>
              <a:t>i direction</a:t>
            </a:r>
            <a:endParaRPr lang="en-US" altLang="en-US" sz="1600"/>
          </a:p>
        </p:txBody>
      </p:sp>
      <p:sp>
        <p:nvSpPr>
          <p:cNvPr id="76814" name="Line 51">
            <a:extLst>
              <a:ext uri="{FF2B5EF4-FFF2-40B4-BE49-F238E27FC236}">
                <a16:creationId xmlns:a16="http://schemas.microsoft.com/office/drawing/2014/main" id="{300F980F-2CC6-2AB9-B201-200C093BA6D9}"/>
              </a:ext>
            </a:extLst>
          </p:cNvPr>
          <p:cNvSpPr>
            <a:spLocks noChangeShapeType="1"/>
          </p:cNvSpPr>
          <p:nvPr/>
        </p:nvSpPr>
        <p:spPr bwMode="auto">
          <a:xfrm>
            <a:off x="1524000" y="1905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15" name="Line 52">
            <a:extLst>
              <a:ext uri="{FF2B5EF4-FFF2-40B4-BE49-F238E27FC236}">
                <a16:creationId xmlns:a16="http://schemas.microsoft.com/office/drawing/2014/main" id="{B550627F-26FA-0A75-C0F9-F8324128CA0D}"/>
              </a:ext>
            </a:extLst>
          </p:cNvPr>
          <p:cNvSpPr>
            <a:spLocks noChangeShapeType="1"/>
          </p:cNvSpPr>
          <p:nvPr/>
        </p:nvSpPr>
        <p:spPr bwMode="auto">
          <a:xfrm>
            <a:off x="1828800" y="1905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16" name="Line 53">
            <a:extLst>
              <a:ext uri="{FF2B5EF4-FFF2-40B4-BE49-F238E27FC236}">
                <a16:creationId xmlns:a16="http://schemas.microsoft.com/office/drawing/2014/main" id="{F5447D1E-EBD9-FC18-4A1E-6A02B7955E38}"/>
              </a:ext>
            </a:extLst>
          </p:cNvPr>
          <p:cNvSpPr>
            <a:spLocks noChangeShapeType="1"/>
          </p:cNvSpPr>
          <p:nvPr/>
        </p:nvSpPr>
        <p:spPr bwMode="auto">
          <a:xfrm>
            <a:off x="2209800" y="1905000"/>
            <a:ext cx="0" cy="1524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17" name="Text Box 54">
            <a:extLst>
              <a:ext uri="{FF2B5EF4-FFF2-40B4-BE49-F238E27FC236}">
                <a16:creationId xmlns:a16="http://schemas.microsoft.com/office/drawing/2014/main" id="{9250754E-6140-184B-7CEF-14CAD765A2B7}"/>
              </a:ext>
            </a:extLst>
          </p:cNvPr>
          <p:cNvSpPr txBox="1">
            <a:spLocks noChangeArrowheads="1"/>
          </p:cNvSpPr>
          <p:nvPr/>
        </p:nvSpPr>
        <p:spPr bwMode="auto">
          <a:xfrm>
            <a:off x="533400" y="2667000"/>
            <a:ext cx="4038600"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imes New Roman" panose="02020603050405020304" pitchFamily="18" charset="0"/>
              </a:rPr>
              <a:t>(a) Finding the center of an adjacent cluster using integers i and j (direction of i and j can be interchanged).</a:t>
            </a:r>
          </a:p>
        </p:txBody>
      </p:sp>
      <p:sp>
        <p:nvSpPr>
          <p:cNvPr id="76818" name="AutoShape 55">
            <a:extLst>
              <a:ext uri="{FF2B5EF4-FFF2-40B4-BE49-F238E27FC236}">
                <a16:creationId xmlns:a16="http://schemas.microsoft.com/office/drawing/2014/main" id="{E95B0701-3861-6DEF-0501-E99DE7265FCC}"/>
              </a:ext>
            </a:extLst>
          </p:cNvPr>
          <p:cNvSpPr>
            <a:spLocks noChangeArrowheads="1"/>
          </p:cNvSpPr>
          <p:nvPr/>
        </p:nvSpPr>
        <p:spPr bwMode="auto">
          <a:xfrm rot="5400000">
            <a:off x="6281737" y="1330326"/>
            <a:ext cx="695325" cy="609600"/>
          </a:xfrm>
          <a:prstGeom prst="hexagon">
            <a:avLst>
              <a:gd name="adj" fmla="val 2851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6819" name="AutoShape 56">
            <a:extLst>
              <a:ext uri="{FF2B5EF4-FFF2-40B4-BE49-F238E27FC236}">
                <a16:creationId xmlns:a16="http://schemas.microsoft.com/office/drawing/2014/main" id="{E54B9605-3256-5306-C8DC-5ED634639764}"/>
              </a:ext>
            </a:extLst>
          </p:cNvPr>
          <p:cNvSpPr>
            <a:spLocks noChangeArrowheads="1"/>
          </p:cNvSpPr>
          <p:nvPr/>
        </p:nvSpPr>
        <p:spPr bwMode="auto">
          <a:xfrm rot="5400000">
            <a:off x="6587331" y="804069"/>
            <a:ext cx="693738" cy="609600"/>
          </a:xfrm>
          <a:prstGeom prst="hexagon">
            <a:avLst>
              <a:gd name="adj" fmla="val 28451"/>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p:txBody>
      </p:sp>
      <p:sp>
        <p:nvSpPr>
          <p:cNvPr id="76820" name="AutoShape 57">
            <a:extLst>
              <a:ext uri="{FF2B5EF4-FFF2-40B4-BE49-F238E27FC236}">
                <a16:creationId xmlns:a16="http://schemas.microsoft.com/office/drawing/2014/main" id="{1A097C7C-8D22-DD09-FF42-48844A111F55}"/>
              </a:ext>
            </a:extLst>
          </p:cNvPr>
          <p:cNvSpPr>
            <a:spLocks noChangeArrowheads="1"/>
          </p:cNvSpPr>
          <p:nvPr/>
        </p:nvSpPr>
        <p:spPr bwMode="auto">
          <a:xfrm rot="5400000">
            <a:off x="5977731" y="804069"/>
            <a:ext cx="693738" cy="609600"/>
          </a:xfrm>
          <a:prstGeom prst="hexagon">
            <a:avLst>
              <a:gd name="adj" fmla="val 28451"/>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p:txBody>
      </p:sp>
      <p:sp>
        <p:nvSpPr>
          <p:cNvPr id="76821" name="AutoShape 58">
            <a:extLst>
              <a:ext uri="{FF2B5EF4-FFF2-40B4-BE49-F238E27FC236}">
                <a16:creationId xmlns:a16="http://schemas.microsoft.com/office/drawing/2014/main" id="{FBC736D3-A5FE-08E3-836C-3102259366DC}"/>
              </a:ext>
            </a:extLst>
          </p:cNvPr>
          <p:cNvSpPr>
            <a:spLocks noChangeArrowheads="1"/>
          </p:cNvSpPr>
          <p:nvPr/>
        </p:nvSpPr>
        <p:spPr bwMode="auto">
          <a:xfrm rot="5400000">
            <a:off x="6891337" y="1330326"/>
            <a:ext cx="695325" cy="609600"/>
          </a:xfrm>
          <a:prstGeom prst="hexagon">
            <a:avLst>
              <a:gd name="adj" fmla="val 2851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p:txBody>
      </p:sp>
      <p:sp>
        <p:nvSpPr>
          <p:cNvPr id="76822" name="AutoShape 59">
            <a:extLst>
              <a:ext uri="{FF2B5EF4-FFF2-40B4-BE49-F238E27FC236}">
                <a16:creationId xmlns:a16="http://schemas.microsoft.com/office/drawing/2014/main" id="{23F01894-F023-9888-03EC-E0EA29306D46}"/>
              </a:ext>
            </a:extLst>
          </p:cNvPr>
          <p:cNvSpPr>
            <a:spLocks noChangeArrowheads="1"/>
          </p:cNvSpPr>
          <p:nvPr/>
        </p:nvSpPr>
        <p:spPr bwMode="auto">
          <a:xfrm rot="5400000">
            <a:off x="6587331" y="1856582"/>
            <a:ext cx="693737" cy="609600"/>
          </a:xfrm>
          <a:prstGeom prst="hexagon">
            <a:avLst>
              <a:gd name="adj" fmla="val 28451"/>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p:txBody>
      </p:sp>
      <p:sp>
        <p:nvSpPr>
          <p:cNvPr id="76823" name="AutoShape 60">
            <a:extLst>
              <a:ext uri="{FF2B5EF4-FFF2-40B4-BE49-F238E27FC236}">
                <a16:creationId xmlns:a16="http://schemas.microsoft.com/office/drawing/2014/main" id="{95EC283D-9457-A0C0-011E-2759B55F8879}"/>
              </a:ext>
            </a:extLst>
          </p:cNvPr>
          <p:cNvSpPr>
            <a:spLocks noChangeArrowheads="1"/>
          </p:cNvSpPr>
          <p:nvPr/>
        </p:nvSpPr>
        <p:spPr bwMode="auto">
          <a:xfrm rot="5400000">
            <a:off x="5977731" y="1856582"/>
            <a:ext cx="693737" cy="609600"/>
          </a:xfrm>
          <a:prstGeom prst="hexagon">
            <a:avLst>
              <a:gd name="adj" fmla="val 28451"/>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p:txBody>
      </p:sp>
      <p:sp>
        <p:nvSpPr>
          <p:cNvPr id="76824" name="AutoShape 61">
            <a:extLst>
              <a:ext uri="{FF2B5EF4-FFF2-40B4-BE49-F238E27FC236}">
                <a16:creationId xmlns:a16="http://schemas.microsoft.com/office/drawing/2014/main" id="{FDD12038-1266-7BC2-F0F4-00BC16D25F3C}"/>
              </a:ext>
            </a:extLst>
          </p:cNvPr>
          <p:cNvSpPr>
            <a:spLocks noChangeArrowheads="1"/>
          </p:cNvSpPr>
          <p:nvPr/>
        </p:nvSpPr>
        <p:spPr bwMode="auto">
          <a:xfrm rot="5400000">
            <a:off x="5672137" y="1330326"/>
            <a:ext cx="695325" cy="609600"/>
          </a:xfrm>
          <a:prstGeom prst="hexagon">
            <a:avLst>
              <a:gd name="adj" fmla="val 2851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p:txBody>
      </p:sp>
      <p:sp>
        <p:nvSpPr>
          <p:cNvPr id="76825" name="Line 62">
            <a:extLst>
              <a:ext uri="{FF2B5EF4-FFF2-40B4-BE49-F238E27FC236}">
                <a16:creationId xmlns:a16="http://schemas.microsoft.com/office/drawing/2014/main" id="{52245690-9113-A93E-FE06-4461A5388104}"/>
              </a:ext>
            </a:extLst>
          </p:cNvPr>
          <p:cNvSpPr>
            <a:spLocks noChangeShapeType="1"/>
          </p:cNvSpPr>
          <p:nvPr/>
        </p:nvSpPr>
        <p:spPr bwMode="auto">
          <a:xfrm>
            <a:off x="6629400" y="1287463"/>
            <a:ext cx="0" cy="7016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26" name="Line 63">
            <a:extLst>
              <a:ext uri="{FF2B5EF4-FFF2-40B4-BE49-F238E27FC236}">
                <a16:creationId xmlns:a16="http://schemas.microsoft.com/office/drawing/2014/main" id="{AE32C1AB-3FF5-007D-1163-E36840B50A0D}"/>
              </a:ext>
            </a:extLst>
          </p:cNvPr>
          <p:cNvSpPr>
            <a:spLocks noChangeShapeType="1"/>
          </p:cNvSpPr>
          <p:nvPr/>
        </p:nvSpPr>
        <p:spPr bwMode="auto">
          <a:xfrm>
            <a:off x="6324600" y="16383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27" name="Line 64">
            <a:extLst>
              <a:ext uri="{FF2B5EF4-FFF2-40B4-BE49-F238E27FC236}">
                <a16:creationId xmlns:a16="http://schemas.microsoft.com/office/drawing/2014/main" id="{8DA73AEC-8AF1-3A31-D9C3-BBD6731E3FD4}"/>
              </a:ext>
            </a:extLst>
          </p:cNvPr>
          <p:cNvSpPr>
            <a:spLocks noChangeShapeType="1"/>
          </p:cNvSpPr>
          <p:nvPr/>
        </p:nvSpPr>
        <p:spPr bwMode="auto">
          <a:xfrm flipH="1">
            <a:off x="6324600" y="1638300"/>
            <a:ext cx="304800" cy="527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28" name="Line 65">
            <a:extLst>
              <a:ext uri="{FF2B5EF4-FFF2-40B4-BE49-F238E27FC236}">
                <a16:creationId xmlns:a16="http://schemas.microsoft.com/office/drawing/2014/main" id="{424DCE77-2380-C908-FCD5-C356D18D97B4}"/>
              </a:ext>
            </a:extLst>
          </p:cNvPr>
          <p:cNvSpPr>
            <a:spLocks noChangeShapeType="1"/>
          </p:cNvSpPr>
          <p:nvPr/>
        </p:nvSpPr>
        <p:spPr bwMode="auto">
          <a:xfrm>
            <a:off x="6629400" y="1638300"/>
            <a:ext cx="304800" cy="527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29" name="Line 66">
            <a:extLst>
              <a:ext uri="{FF2B5EF4-FFF2-40B4-BE49-F238E27FC236}">
                <a16:creationId xmlns:a16="http://schemas.microsoft.com/office/drawing/2014/main" id="{E9D16FC8-7CB0-0218-29DE-19B37DDDD8E4}"/>
              </a:ext>
            </a:extLst>
          </p:cNvPr>
          <p:cNvSpPr>
            <a:spLocks noChangeShapeType="1"/>
          </p:cNvSpPr>
          <p:nvPr/>
        </p:nvSpPr>
        <p:spPr bwMode="auto">
          <a:xfrm>
            <a:off x="6731000" y="1638300"/>
            <a:ext cx="508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0" name="Line 67">
            <a:extLst>
              <a:ext uri="{FF2B5EF4-FFF2-40B4-BE49-F238E27FC236}">
                <a16:creationId xmlns:a16="http://schemas.microsoft.com/office/drawing/2014/main" id="{8D338A37-B65A-6788-32A2-ABBE43D80141}"/>
              </a:ext>
            </a:extLst>
          </p:cNvPr>
          <p:cNvSpPr>
            <a:spLocks noChangeShapeType="1"/>
          </p:cNvSpPr>
          <p:nvPr/>
        </p:nvSpPr>
        <p:spPr bwMode="auto">
          <a:xfrm flipV="1">
            <a:off x="6629400" y="1025525"/>
            <a:ext cx="304800" cy="612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1" name="Line 68">
            <a:extLst>
              <a:ext uri="{FF2B5EF4-FFF2-40B4-BE49-F238E27FC236}">
                <a16:creationId xmlns:a16="http://schemas.microsoft.com/office/drawing/2014/main" id="{BC6D37DC-9C6A-A03C-4AAC-8564F441AA60}"/>
              </a:ext>
            </a:extLst>
          </p:cNvPr>
          <p:cNvSpPr>
            <a:spLocks noChangeShapeType="1"/>
          </p:cNvSpPr>
          <p:nvPr/>
        </p:nvSpPr>
        <p:spPr bwMode="auto">
          <a:xfrm flipH="1" flipV="1">
            <a:off x="6324600" y="1112838"/>
            <a:ext cx="304800" cy="5254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2" name="Line 69">
            <a:extLst>
              <a:ext uri="{FF2B5EF4-FFF2-40B4-BE49-F238E27FC236}">
                <a16:creationId xmlns:a16="http://schemas.microsoft.com/office/drawing/2014/main" id="{B4A40ECE-35F4-78C8-46E0-FD445AA093FE}"/>
              </a:ext>
            </a:extLst>
          </p:cNvPr>
          <p:cNvSpPr>
            <a:spLocks noChangeShapeType="1"/>
          </p:cNvSpPr>
          <p:nvPr/>
        </p:nvSpPr>
        <p:spPr bwMode="auto">
          <a:xfrm flipH="1">
            <a:off x="6019800" y="1638300"/>
            <a:ext cx="609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3" name="Line 70">
            <a:extLst>
              <a:ext uri="{FF2B5EF4-FFF2-40B4-BE49-F238E27FC236}">
                <a16:creationId xmlns:a16="http://schemas.microsoft.com/office/drawing/2014/main" id="{194BBD18-A9F1-2EA7-5C9D-E27E9A68E39F}"/>
              </a:ext>
            </a:extLst>
          </p:cNvPr>
          <p:cNvSpPr>
            <a:spLocks noChangeShapeType="1"/>
          </p:cNvSpPr>
          <p:nvPr/>
        </p:nvSpPr>
        <p:spPr bwMode="auto">
          <a:xfrm>
            <a:off x="6934200" y="2165350"/>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4" name="Line 71">
            <a:extLst>
              <a:ext uri="{FF2B5EF4-FFF2-40B4-BE49-F238E27FC236}">
                <a16:creationId xmlns:a16="http://schemas.microsoft.com/office/drawing/2014/main" id="{2922AD22-9613-B3AF-75EA-0155ACC61D9D}"/>
              </a:ext>
            </a:extLst>
          </p:cNvPr>
          <p:cNvSpPr>
            <a:spLocks noChangeShapeType="1"/>
          </p:cNvSpPr>
          <p:nvPr/>
        </p:nvSpPr>
        <p:spPr bwMode="auto">
          <a:xfrm flipV="1">
            <a:off x="7239000" y="1371600"/>
            <a:ext cx="152400" cy="266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5" name="Line 72">
            <a:extLst>
              <a:ext uri="{FF2B5EF4-FFF2-40B4-BE49-F238E27FC236}">
                <a16:creationId xmlns:a16="http://schemas.microsoft.com/office/drawing/2014/main" id="{6208F863-98E7-670F-2D46-4FAD2F8C0683}"/>
              </a:ext>
            </a:extLst>
          </p:cNvPr>
          <p:cNvSpPr>
            <a:spLocks noChangeShapeType="1"/>
          </p:cNvSpPr>
          <p:nvPr/>
        </p:nvSpPr>
        <p:spPr bwMode="auto">
          <a:xfrm flipH="1" flipV="1">
            <a:off x="6781800" y="838200"/>
            <a:ext cx="152400" cy="1873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6" name="Line 73">
            <a:extLst>
              <a:ext uri="{FF2B5EF4-FFF2-40B4-BE49-F238E27FC236}">
                <a16:creationId xmlns:a16="http://schemas.microsoft.com/office/drawing/2014/main" id="{DB450182-CD4D-9155-5147-DA49AD318851}"/>
              </a:ext>
            </a:extLst>
          </p:cNvPr>
          <p:cNvSpPr>
            <a:spLocks noChangeShapeType="1"/>
          </p:cNvSpPr>
          <p:nvPr/>
        </p:nvSpPr>
        <p:spPr bwMode="auto">
          <a:xfrm flipH="1">
            <a:off x="6019800" y="1112838"/>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7" name="Line 74">
            <a:extLst>
              <a:ext uri="{FF2B5EF4-FFF2-40B4-BE49-F238E27FC236}">
                <a16:creationId xmlns:a16="http://schemas.microsoft.com/office/drawing/2014/main" id="{3A2CB468-B3A0-7CFC-42E0-816CC924BBE3}"/>
              </a:ext>
            </a:extLst>
          </p:cNvPr>
          <p:cNvSpPr>
            <a:spLocks noChangeShapeType="1"/>
          </p:cNvSpPr>
          <p:nvPr/>
        </p:nvSpPr>
        <p:spPr bwMode="auto">
          <a:xfrm flipH="1">
            <a:off x="5867400" y="1638300"/>
            <a:ext cx="152400" cy="2667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8" name="Line 75">
            <a:extLst>
              <a:ext uri="{FF2B5EF4-FFF2-40B4-BE49-F238E27FC236}">
                <a16:creationId xmlns:a16="http://schemas.microsoft.com/office/drawing/2014/main" id="{EEFDEF31-94B5-2F7C-BAF6-C83B4A818FBE}"/>
              </a:ext>
            </a:extLst>
          </p:cNvPr>
          <p:cNvSpPr>
            <a:spLocks noChangeShapeType="1"/>
          </p:cNvSpPr>
          <p:nvPr/>
        </p:nvSpPr>
        <p:spPr bwMode="auto">
          <a:xfrm>
            <a:off x="6324600" y="2165350"/>
            <a:ext cx="152400" cy="2730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6839" name="Text Box 76">
            <a:extLst>
              <a:ext uri="{FF2B5EF4-FFF2-40B4-BE49-F238E27FC236}">
                <a16:creationId xmlns:a16="http://schemas.microsoft.com/office/drawing/2014/main" id="{A780F87B-D5EA-48E3-0F01-5D3C932A3BF4}"/>
              </a:ext>
            </a:extLst>
          </p:cNvPr>
          <p:cNvSpPr txBox="1">
            <a:spLocks noChangeArrowheads="1"/>
          </p:cNvSpPr>
          <p:nvPr/>
        </p:nvSpPr>
        <p:spPr bwMode="auto">
          <a:xfrm>
            <a:off x="6172200" y="838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6840" name="Text Box 77">
            <a:extLst>
              <a:ext uri="{FF2B5EF4-FFF2-40B4-BE49-F238E27FC236}">
                <a16:creationId xmlns:a16="http://schemas.microsoft.com/office/drawing/2014/main" id="{7BE35BE6-7A24-C18D-B54F-6BF327AE66E3}"/>
              </a:ext>
            </a:extLst>
          </p:cNvPr>
          <p:cNvSpPr txBox="1">
            <a:spLocks noChangeArrowheads="1"/>
          </p:cNvSpPr>
          <p:nvPr/>
        </p:nvSpPr>
        <p:spPr bwMode="auto">
          <a:xfrm>
            <a:off x="6858000" y="990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6841" name="Text Box 78">
            <a:extLst>
              <a:ext uri="{FF2B5EF4-FFF2-40B4-BE49-F238E27FC236}">
                <a16:creationId xmlns:a16="http://schemas.microsoft.com/office/drawing/2014/main" id="{051551CA-2E0F-30FA-B33D-8917306CCF3E}"/>
              </a:ext>
            </a:extLst>
          </p:cNvPr>
          <p:cNvSpPr txBox="1">
            <a:spLocks noChangeArrowheads="1"/>
          </p:cNvSpPr>
          <p:nvPr/>
        </p:nvSpPr>
        <p:spPr bwMode="auto">
          <a:xfrm>
            <a:off x="5638800" y="914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j=1</a:t>
            </a:r>
          </a:p>
        </p:txBody>
      </p:sp>
      <p:sp>
        <p:nvSpPr>
          <p:cNvPr id="76842" name="Text Box 79">
            <a:extLst>
              <a:ext uri="{FF2B5EF4-FFF2-40B4-BE49-F238E27FC236}">
                <a16:creationId xmlns:a16="http://schemas.microsoft.com/office/drawing/2014/main" id="{D1483BFF-C212-DBF0-BBF6-EDC48A4AFD67}"/>
              </a:ext>
            </a:extLst>
          </p:cNvPr>
          <p:cNvSpPr txBox="1">
            <a:spLocks noChangeArrowheads="1"/>
          </p:cNvSpPr>
          <p:nvPr/>
        </p:nvSpPr>
        <p:spPr bwMode="auto">
          <a:xfrm>
            <a:off x="6553200" y="5334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j=1</a:t>
            </a:r>
          </a:p>
        </p:txBody>
      </p:sp>
      <p:sp>
        <p:nvSpPr>
          <p:cNvPr id="76843" name="Text Box 80">
            <a:extLst>
              <a:ext uri="{FF2B5EF4-FFF2-40B4-BE49-F238E27FC236}">
                <a16:creationId xmlns:a16="http://schemas.microsoft.com/office/drawing/2014/main" id="{93B4051F-938B-ABD6-B2BB-592C7B785867}"/>
              </a:ext>
            </a:extLst>
          </p:cNvPr>
          <p:cNvSpPr txBox="1">
            <a:spLocks noChangeArrowheads="1"/>
          </p:cNvSpPr>
          <p:nvPr/>
        </p:nvSpPr>
        <p:spPr bwMode="auto">
          <a:xfrm>
            <a:off x="5562600" y="1828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j=1</a:t>
            </a:r>
          </a:p>
        </p:txBody>
      </p:sp>
      <p:sp>
        <p:nvSpPr>
          <p:cNvPr id="76844" name="Text Box 81">
            <a:extLst>
              <a:ext uri="{FF2B5EF4-FFF2-40B4-BE49-F238E27FC236}">
                <a16:creationId xmlns:a16="http://schemas.microsoft.com/office/drawing/2014/main" id="{639F1457-8C18-D88C-84E7-90250D56E2AC}"/>
              </a:ext>
            </a:extLst>
          </p:cNvPr>
          <p:cNvSpPr txBox="1">
            <a:spLocks noChangeArrowheads="1"/>
          </p:cNvSpPr>
          <p:nvPr/>
        </p:nvSpPr>
        <p:spPr bwMode="auto">
          <a:xfrm>
            <a:off x="6400800" y="2362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j=1</a:t>
            </a:r>
          </a:p>
        </p:txBody>
      </p:sp>
      <p:sp>
        <p:nvSpPr>
          <p:cNvPr id="76845" name="Text Box 82">
            <a:extLst>
              <a:ext uri="{FF2B5EF4-FFF2-40B4-BE49-F238E27FC236}">
                <a16:creationId xmlns:a16="http://schemas.microsoft.com/office/drawing/2014/main" id="{899A8C53-29BC-2C50-0F28-73427C4F87C2}"/>
              </a:ext>
            </a:extLst>
          </p:cNvPr>
          <p:cNvSpPr txBox="1">
            <a:spLocks noChangeArrowheads="1"/>
          </p:cNvSpPr>
          <p:nvPr/>
        </p:nvSpPr>
        <p:spPr bwMode="auto">
          <a:xfrm>
            <a:off x="7315200" y="10668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j=1</a:t>
            </a:r>
          </a:p>
        </p:txBody>
      </p:sp>
      <p:sp>
        <p:nvSpPr>
          <p:cNvPr id="76846" name="Text Box 83">
            <a:extLst>
              <a:ext uri="{FF2B5EF4-FFF2-40B4-BE49-F238E27FC236}">
                <a16:creationId xmlns:a16="http://schemas.microsoft.com/office/drawing/2014/main" id="{3E4C8BB2-7EAC-A5F9-1322-062D138D347A}"/>
              </a:ext>
            </a:extLst>
          </p:cNvPr>
          <p:cNvSpPr txBox="1">
            <a:spLocks noChangeArrowheads="1"/>
          </p:cNvSpPr>
          <p:nvPr/>
        </p:nvSpPr>
        <p:spPr bwMode="auto">
          <a:xfrm>
            <a:off x="7239000" y="1981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j=1</a:t>
            </a:r>
          </a:p>
        </p:txBody>
      </p:sp>
      <p:sp>
        <p:nvSpPr>
          <p:cNvPr id="76847" name="Text Box 84">
            <a:extLst>
              <a:ext uri="{FF2B5EF4-FFF2-40B4-BE49-F238E27FC236}">
                <a16:creationId xmlns:a16="http://schemas.microsoft.com/office/drawing/2014/main" id="{8D814712-EC2B-A854-9635-778411B38EF3}"/>
              </a:ext>
            </a:extLst>
          </p:cNvPr>
          <p:cNvSpPr txBox="1">
            <a:spLocks noChangeArrowheads="1"/>
          </p:cNvSpPr>
          <p:nvPr/>
        </p:nvSpPr>
        <p:spPr bwMode="auto">
          <a:xfrm>
            <a:off x="5867400" y="1371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6848" name="Text Box 85">
            <a:extLst>
              <a:ext uri="{FF2B5EF4-FFF2-40B4-BE49-F238E27FC236}">
                <a16:creationId xmlns:a16="http://schemas.microsoft.com/office/drawing/2014/main" id="{B6E1AAAA-1181-5700-447F-9463DF6D17CF}"/>
              </a:ext>
            </a:extLst>
          </p:cNvPr>
          <p:cNvSpPr txBox="1">
            <a:spLocks noChangeArrowheads="1"/>
          </p:cNvSpPr>
          <p:nvPr/>
        </p:nvSpPr>
        <p:spPr bwMode="auto">
          <a:xfrm>
            <a:off x="7162800" y="16002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6849" name="Text Box 86">
            <a:extLst>
              <a:ext uri="{FF2B5EF4-FFF2-40B4-BE49-F238E27FC236}">
                <a16:creationId xmlns:a16="http://schemas.microsoft.com/office/drawing/2014/main" id="{C5AB3189-46D1-4C08-6520-7294EAE5575E}"/>
              </a:ext>
            </a:extLst>
          </p:cNvPr>
          <p:cNvSpPr txBox="1">
            <a:spLocks noChangeArrowheads="1"/>
          </p:cNvSpPr>
          <p:nvPr/>
        </p:nvSpPr>
        <p:spPr bwMode="auto">
          <a:xfrm>
            <a:off x="6781800" y="2133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6850" name="Text Box 87">
            <a:extLst>
              <a:ext uri="{FF2B5EF4-FFF2-40B4-BE49-F238E27FC236}">
                <a16:creationId xmlns:a16="http://schemas.microsoft.com/office/drawing/2014/main" id="{4C8DD5E6-1454-531F-1F5F-D85AF8352733}"/>
              </a:ext>
            </a:extLst>
          </p:cNvPr>
          <p:cNvSpPr txBox="1">
            <a:spLocks noChangeArrowheads="1"/>
          </p:cNvSpPr>
          <p:nvPr/>
        </p:nvSpPr>
        <p:spPr bwMode="auto">
          <a:xfrm>
            <a:off x="6019800" y="2133600"/>
            <a:ext cx="457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pic>
        <p:nvPicPr>
          <p:cNvPr id="76851" name="Picture 2">
            <a:extLst>
              <a:ext uri="{FF2B5EF4-FFF2-40B4-BE49-F238E27FC236}">
                <a16:creationId xmlns:a16="http://schemas.microsoft.com/office/drawing/2014/main" id="{384D34D6-CEFB-2EC4-257F-133DFE8E04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3762375"/>
            <a:ext cx="7315200" cy="305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35983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050">
            <a:extLst>
              <a:ext uri="{FF2B5EF4-FFF2-40B4-BE49-F238E27FC236}">
                <a16:creationId xmlns:a16="http://schemas.microsoft.com/office/drawing/2014/main" id="{C07D19CA-7CCA-05EF-59C5-278C4FA45946}"/>
              </a:ext>
            </a:extLst>
          </p:cNvPr>
          <p:cNvSpPr>
            <a:spLocks noGrp="1" noChangeArrowheads="1"/>
          </p:cNvSpPr>
          <p:nvPr>
            <p:ph type="title"/>
          </p:nvPr>
        </p:nvSpPr>
        <p:spPr>
          <a:xfrm>
            <a:off x="1066800" y="228600"/>
            <a:ext cx="7793038" cy="762000"/>
          </a:xfrm>
        </p:spPr>
        <p:txBody>
          <a:bodyPr/>
          <a:lstStyle/>
          <a:p>
            <a:r>
              <a:rPr lang="en-US" altLang="en-US" sz="4000">
                <a:solidFill>
                  <a:schemeClr val="tx1"/>
                </a:solidFill>
                <a:latin typeface="Times New Roman" panose="02020603050405020304" pitchFamily="18" charset="0"/>
              </a:rPr>
              <a:t>Reuse Distance (Cont’d)</a:t>
            </a:r>
          </a:p>
        </p:txBody>
      </p:sp>
      <p:sp>
        <p:nvSpPr>
          <p:cNvPr id="77827" name="Slide Number Placeholder 5">
            <a:extLst>
              <a:ext uri="{FF2B5EF4-FFF2-40B4-BE49-F238E27FC236}">
                <a16:creationId xmlns:a16="http://schemas.microsoft.com/office/drawing/2014/main" id="{CDCD05AB-3AD5-0740-93BA-33C0B43C807B}"/>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B682C95-9F3E-483F-84AB-5D4DBE5401FD}" type="slidenum">
              <a:rPr lang="en-US" altLang="en-US" smtClean="0"/>
              <a:pPr/>
              <a:t>71</a:t>
            </a:fld>
            <a:endParaRPr lang="en-US" altLang="en-US"/>
          </a:p>
        </p:txBody>
      </p:sp>
      <p:sp>
        <p:nvSpPr>
          <p:cNvPr id="77828" name="Text Box 2052">
            <a:extLst>
              <a:ext uri="{FF2B5EF4-FFF2-40B4-BE49-F238E27FC236}">
                <a16:creationId xmlns:a16="http://schemas.microsoft.com/office/drawing/2014/main" id="{AD75A0E7-8C2B-277B-58EE-9EF9D6B652C5}"/>
              </a:ext>
            </a:extLst>
          </p:cNvPr>
          <p:cNvSpPr txBox="1">
            <a:spLocks noChangeArrowheads="1"/>
          </p:cNvSpPr>
          <p:nvPr/>
        </p:nvSpPr>
        <p:spPr bwMode="auto">
          <a:xfrm>
            <a:off x="685800" y="4905375"/>
            <a:ext cx="4114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imes New Roman" panose="02020603050405020304" pitchFamily="18" charset="0"/>
              </a:rPr>
              <a:t>(c) A cluster with N =12 with i=2 and j=2</a:t>
            </a:r>
          </a:p>
        </p:txBody>
      </p:sp>
      <p:grpSp>
        <p:nvGrpSpPr>
          <p:cNvPr id="77829" name="Group 2053">
            <a:extLst>
              <a:ext uri="{FF2B5EF4-FFF2-40B4-BE49-F238E27FC236}">
                <a16:creationId xmlns:a16="http://schemas.microsoft.com/office/drawing/2014/main" id="{48B23A63-2172-15C8-BC4A-F04DDD2EAA34}"/>
              </a:ext>
            </a:extLst>
          </p:cNvPr>
          <p:cNvGrpSpPr>
            <a:grpSpLocks/>
          </p:cNvGrpSpPr>
          <p:nvPr/>
        </p:nvGrpSpPr>
        <p:grpSpPr bwMode="auto">
          <a:xfrm>
            <a:off x="5334000" y="2117725"/>
            <a:ext cx="2895600" cy="2590800"/>
            <a:chOff x="3456" y="2256"/>
            <a:chExt cx="1440" cy="1532"/>
          </a:xfrm>
        </p:grpSpPr>
        <p:sp>
          <p:nvSpPr>
            <p:cNvPr id="77869" name="AutoShape 2054">
              <a:extLst>
                <a:ext uri="{FF2B5EF4-FFF2-40B4-BE49-F238E27FC236}">
                  <a16:creationId xmlns:a16="http://schemas.microsoft.com/office/drawing/2014/main" id="{23EDF881-3E5E-04E0-F707-5951935A5377}"/>
                </a:ext>
              </a:extLst>
            </p:cNvPr>
            <p:cNvSpPr>
              <a:spLocks noChangeArrowheads="1"/>
            </p:cNvSpPr>
            <p:nvPr/>
          </p:nvSpPr>
          <p:spPr bwMode="auto">
            <a:xfrm rot="5400000">
              <a:off x="3986" y="2878"/>
              <a:ext cx="380" cy="288"/>
            </a:xfrm>
            <a:prstGeom prst="hexagon">
              <a:avLst>
                <a:gd name="adj" fmla="val 3298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7870" name="AutoShape 2055">
              <a:extLst>
                <a:ext uri="{FF2B5EF4-FFF2-40B4-BE49-F238E27FC236}">
                  <a16:creationId xmlns:a16="http://schemas.microsoft.com/office/drawing/2014/main" id="{B4CEC87E-B21A-4B5F-D417-9B5DF595FCC0}"/>
                </a:ext>
              </a:extLst>
            </p:cNvPr>
            <p:cNvSpPr>
              <a:spLocks noChangeArrowheads="1"/>
            </p:cNvSpPr>
            <p:nvPr/>
          </p:nvSpPr>
          <p:spPr bwMode="auto">
            <a:xfrm rot="5400000">
              <a:off x="3842" y="2590"/>
              <a:ext cx="380" cy="288"/>
            </a:xfrm>
            <a:prstGeom prst="hexagon">
              <a:avLst>
                <a:gd name="adj" fmla="val 3298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7871" name="AutoShape 2056">
              <a:extLst>
                <a:ext uri="{FF2B5EF4-FFF2-40B4-BE49-F238E27FC236}">
                  <a16:creationId xmlns:a16="http://schemas.microsoft.com/office/drawing/2014/main" id="{012CF2D1-E0D9-618C-C9D4-BC319E819431}"/>
                </a:ext>
              </a:extLst>
            </p:cNvPr>
            <p:cNvSpPr>
              <a:spLocks noChangeArrowheads="1"/>
            </p:cNvSpPr>
            <p:nvPr/>
          </p:nvSpPr>
          <p:spPr bwMode="auto">
            <a:xfrm rot="5400000">
              <a:off x="3842" y="3166"/>
              <a:ext cx="380" cy="288"/>
            </a:xfrm>
            <a:prstGeom prst="hexagon">
              <a:avLst>
                <a:gd name="adj" fmla="val 3298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7872" name="AutoShape 2057">
              <a:extLst>
                <a:ext uri="{FF2B5EF4-FFF2-40B4-BE49-F238E27FC236}">
                  <a16:creationId xmlns:a16="http://schemas.microsoft.com/office/drawing/2014/main" id="{A88D34AC-3761-DCAD-09B0-6095685E7D69}"/>
                </a:ext>
              </a:extLst>
            </p:cNvPr>
            <p:cNvSpPr>
              <a:spLocks noChangeArrowheads="1"/>
            </p:cNvSpPr>
            <p:nvPr/>
          </p:nvSpPr>
          <p:spPr bwMode="auto">
            <a:xfrm rot="5400000">
              <a:off x="3410" y="2878"/>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rPr>
                <a:t>i=3</a:t>
              </a:r>
            </a:p>
            <a:p>
              <a:pPr algn="ctr" eaLnBrk="1" hangingPunct="1"/>
              <a:endParaRPr lang="en-US" altLang="en-US" sz="1400">
                <a:latin typeface="Times New Roman" panose="02020603050405020304" pitchFamily="18" charset="0"/>
              </a:endParaRPr>
            </a:p>
          </p:txBody>
        </p:sp>
        <p:sp>
          <p:nvSpPr>
            <p:cNvPr id="77873" name="AutoShape 2058">
              <a:extLst>
                <a:ext uri="{FF2B5EF4-FFF2-40B4-BE49-F238E27FC236}">
                  <a16:creationId xmlns:a16="http://schemas.microsoft.com/office/drawing/2014/main" id="{6AF49E8C-1034-C1C8-5393-53F511FD6DC2}"/>
                </a:ext>
              </a:extLst>
            </p:cNvPr>
            <p:cNvSpPr>
              <a:spLocks noChangeArrowheads="1"/>
            </p:cNvSpPr>
            <p:nvPr/>
          </p:nvSpPr>
          <p:spPr bwMode="auto">
            <a:xfrm rot="5400000">
              <a:off x="3554" y="2590"/>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a:p>
              <a:pPr algn="ctr" eaLnBrk="1" hangingPunct="1"/>
              <a:r>
                <a:rPr lang="en-US" altLang="en-US" sz="1400">
                  <a:latin typeface="Times New Roman" panose="02020603050405020304" pitchFamily="18" charset="0"/>
                </a:rPr>
                <a:t>j=2</a:t>
              </a:r>
            </a:p>
          </p:txBody>
        </p:sp>
        <p:sp>
          <p:nvSpPr>
            <p:cNvPr id="77874" name="AutoShape 2059">
              <a:extLst>
                <a:ext uri="{FF2B5EF4-FFF2-40B4-BE49-F238E27FC236}">
                  <a16:creationId xmlns:a16="http://schemas.microsoft.com/office/drawing/2014/main" id="{9A987C57-4A81-E598-4E9C-6CD84ED8BC93}"/>
                </a:ext>
              </a:extLst>
            </p:cNvPr>
            <p:cNvSpPr>
              <a:spLocks noChangeArrowheads="1"/>
            </p:cNvSpPr>
            <p:nvPr/>
          </p:nvSpPr>
          <p:spPr bwMode="auto">
            <a:xfrm rot="5400000">
              <a:off x="3698" y="2302"/>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rPr>
                <a:t>i=3</a:t>
              </a:r>
            </a:p>
            <a:p>
              <a:pPr algn="ctr" eaLnBrk="1" hangingPunct="1"/>
              <a:endParaRPr lang="en-US" altLang="en-US" sz="1400">
                <a:latin typeface="Times New Roman" panose="02020603050405020304" pitchFamily="18" charset="0"/>
              </a:endParaRPr>
            </a:p>
          </p:txBody>
        </p:sp>
        <p:sp>
          <p:nvSpPr>
            <p:cNvPr id="77875" name="AutoShape 2060">
              <a:extLst>
                <a:ext uri="{FF2B5EF4-FFF2-40B4-BE49-F238E27FC236}">
                  <a16:creationId xmlns:a16="http://schemas.microsoft.com/office/drawing/2014/main" id="{11199617-51C0-DD1E-5FFD-8DAC7B7AF744}"/>
                </a:ext>
              </a:extLst>
            </p:cNvPr>
            <p:cNvSpPr>
              <a:spLocks noChangeArrowheads="1"/>
            </p:cNvSpPr>
            <p:nvPr/>
          </p:nvSpPr>
          <p:spPr bwMode="auto">
            <a:xfrm rot="5400000">
              <a:off x="3986" y="2302"/>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rPr>
                <a:t>j=2</a:t>
              </a:r>
            </a:p>
            <a:p>
              <a:pPr algn="ctr" eaLnBrk="1" hangingPunct="1"/>
              <a:endParaRPr lang="en-US" altLang="en-US" sz="1400">
                <a:latin typeface="Times New Roman" panose="02020603050405020304" pitchFamily="18" charset="0"/>
              </a:endParaRPr>
            </a:p>
          </p:txBody>
        </p:sp>
        <p:sp>
          <p:nvSpPr>
            <p:cNvPr id="77876" name="AutoShape 2061">
              <a:extLst>
                <a:ext uri="{FF2B5EF4-FFF2-40B4-BE49-F238E27FC236}">
                  <a16:creationId xmlns:a16="http://schemas.microsoft.com/office/drawing/2014/main" id="{9D7B6CA5-9399-F383-9A5B-989C9627C822}"/>
                </a:ext>
              </a:extLst>
            </p:cNvPr>
            <p:cNvSpPr>
              <a:spLocks noChangeArrowheads="1"/>
            </p:cNvSpPr>
            <p:nvPr/>
          </p:nvSpPr>
          <p:spPr bwMode="auto">
            <a:xfrm rot="5400000">
              <a:off x="4274" y="2302"/>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rPr>
                <a:t>i=3</a:t>
              </a:r>
            </a:p>
            <a:p>
              <a:pPr algn="ctr" eaLnBrk="1" hangingPunct="1"/>
              <a:endParaRPr lang="en-US" altLang="en-US" sz="1400">
                <a:latin typeface="Times New Roman" panose="02020603050405020304" pitchFamily="18" charset="0"/>
              </a:endParaRPr>
            </a:p>
          </p:txBody>
        </p:sp>
        <p:sp>
          <p:nvSpPr>
            <p:cNvPr id="77877" name="AutoShape 2062">
              <a:extLst>
                <a:ext uri="{FF2B5EF4-FFF2-40B4-BE49-F238E27FC236}">
                  <a16:creationId xmlns:a16="http://schemas.microsoft.com/office/drawing/2014/main" id="{12C1F6E0-074E-9D93-3FD2-0840EC55400E}"/>
                </a:ext>
              </a:extLst>
            </p:cNvPr>
            <p:cNvSpPr>
              <a:spLocks noChangeArrowheads="1"/>
            </p:cNvSpPr>
            <p:nvPr/>
          </p:nvSpPr>
          <p:spPr bwMode="auto">
            <a:xfrm rot="5400000">
              <a:off x="4418" y="2590"/>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rPr>
                <a:t>j=2</a:t>
              </a:r>
            </a:p>
            <a:p>
              <a:pPr algn="ctr" eaLnBrk="1" hangingPunct="1"/>
              <a:endParaRPr lang="en-US" altLang="en-US" sz="1400">
                <a:latin typeface="Times New Roman" panose="02020603050405020304" pitchFamily="18" charset="0"/>
              </a:endParaRPr>
            </a:p>
          </p:txBody>
        </p:sp>
        <p:sp>
          <p:nvSpPr>
            <p:cNvPr id="77878" name="AutoShape 2063">
              <a:extLst>
                <a:ext uri="{FF2B5EF4-FFF2-40B4-BE49-F238E27FC236}">
                  <a16:creationId xmlns:a16="http://schemas.microsoft.com/office/drawing/2014/main" id="{745A39D3-A060-D07F-988C-B8579B307298}"/>
                </a:ext>
              </a:extLst>
            </p:cNvPr>
            <p:cNvSpPr>
              <a:spLocks noChangeArrowheads="1"/>
            </p:cNvSpPr>
            <p:nvPr/>
          </p:nvSpPr>
          <p:spPr bwMode="auto">
            <a:xfrm rot="5400000">
              <a:off x="4562" y="2878"/>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a:p>
              <a:pPr algn="ctr" eaLnBrk="1" hangingPunct="1"/>
              <a:r>
                <a:rPr lang="en-US" altLang="en-US" sz="1400">
                  <a:latin typeface="Times New Roman" panose="02020603050405020304" pitchFamily="18" charset="0"/>
                </a:rPr>
                <a:t>i=3</a:t>
              </a:r>
            </a:p>
          </p:txBody>
        </p:sp>
        <p:sp>
          <p:nvSpPr>
            <p:cNvPr id="77879" name="AutoShape 2064">
              <a:extLst>
                <a:ext uri="{FF2B5EF4-FFF2-40B4-BE49-F238E27FC236}">
                  <a16:creationId xmlns:a16="http://schemas.microsoft.com/office/drawing/2014/main" id="{6ABF96F1-7EFC-28A4-F0AD-D6E6093CD806}"/>
                </a:ext>
              </a:extLst>
            </p:cNvPr>
            <p:cNvSpPr>
              <a:spLocks noChangeArrowheads="1"/>
            </p:cNvSpPr>
            <p:nvPr/>
          </p:nvSpPr>
          <p:spPr bwMode="auto">
            <a:xfrm rot="5400000">
              <a:off x="4418" y="3166"/>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1400">
                  <a:latin typeface="Times New Roman" panose="02020603050405020304" pitchFamily="18" charset="0"/>
                </a:rPr>
                <a:t>j=2</a:t>
              </a:r>
            </a:p>
            <a:p>
              <a:pPr algn="ctr" eaLnBrk="1" hangingPunct="1"/>
              <a:endParaRPr lang="en-US" altLang="en-US" sz="1400">
                <a:latin typeface="Times New Roman" panose="02020603050405020304" pitchFamily="18" charset="0"/>
              </a:endParaRPr>
            </a:p>
          </p:txBody>
        </p:sp>
        <p:sp>
          <p:nvSpPr>
            <p:cNvPr id="77880" name="AutoShape 2065">
              <a:extLst>
                <a:ext uri="{FF2B5EF4-FFF2-40B4-BE49-F238E27FC236}">
                  <a16:creationId xmlns:a16="http://schemas.microsoft.com/office/drawing/2014/main" id="{439C23E7-F097-75DD-9C36-FF51CD3CFA64}"/>
                </a:ext>
              </a:extLst>
            </p:cNvPr>
            <p:cNvSpPr>
              <a:spLocks noChangeArrowheads="1"/>
            </p:cNvSpPr>
            <p:nvPr/>
          </p:nvSpPr>
          <p:spPr bwMode="auto">
            <a:xfrm rot="5400000">
              <a:off x="4130" y="3166"/>
              <a:ext cx="380" cy="288"/>
            </a:xfrm>
            <a:prstGeom prst="hexagon">
              <a:avLst>
                <a:gd name="adj" fmla="val 3298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7881" name="AutoShape 2066">
              <a:extLst>
                <a:ext uri="{FF2B5EF4-FFF2-40B4-BE49-F238E27FC236}">
                  <a16:creationId xmlns:a16="http://schemas.microsoft.com/office/drawing/2014/main" id="{BEE55520-CF6A-88DA-4E10-60C3F46F88D6}"/>
                </a:ext>
              </a:extLst>
            </p:cNvPr>
            <p:cNvSpPr>
              <a:spLocks noChangeArrowheads="1"/>
            </p:cNvSpPr>
            <p:nvPr/>
          </p:nvSpPr>
          <p:spPr bwMode="auto">
            <a:xfrm rot="5400000">
              <a:off x="3698" y="2878"/>
              <a:ext cx="380" cy="288"/>
            </a:xfrm>
            <a:prstGeom prst="hexagon">
              <a:avLst>
                <a:gd name="adj" fmla="val 3298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7882" name="AutoShape 2067">
              <a:extLst>
                <a:ext uri="{FF2B5EF4-FFF2-40B4-BE49-F238E27FC236}">
                  <a16:creationId xmlns:a16="http://schemas.microsoft.com/office/drawing/2014/main" id="{780A3A76-E043-F7CF-52A3-116A7A70707E}"/>
                </a:ext>
              </a:extLst>
            </p:cNvPr>
            <p:cNvSpPr>
              <a:spLocks noChangeArrowheads="1"/>
            </p:cNvSpPr>
            <p:nvPr/>
          </p:nvSpPr>
          <p:spPr bwMode="auto">
            <a:xfrm rot="5400000">
              <a:off x="4274" y="2878"/>
              <a:ext cx="380" cy="288"/>
            </a:xfrm>
            <a:prstGeom prst="hexagon">
              <a:avLst>
                <a:gd name="adj" fmla="val 3298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7883" name="AutoShape 2068">
              <a:extLst>
                <a:ext uri="{FF2B5EF4-FFF2-40B4-BE49-F238E27FC236}">
                  <a16:creationId xmlns:a16="http://schemas.microsoft.com/office/drawing/2014/main" id="{A89DD2ED-8CD6-D70F-418E-6E7FF4C06CFA}"/>
                </a:ext>
              </a:extLst>
            </p:cNvPr>
            <p:cNvSpPr>
              <a:spLocks noChangeArrowheads="1"/>
            </p:cNvSpPr>
            <p:nvPr/>
          </p:nvSpPr>
          <p:spPr bwMode="auto">
            <a:xfrm rot="5400000">
              <a:off x="4130" y="2590"/>
              <a:ext cx="380" cy="288"/>
            </a:xfrm>
            <a:prstGeom prst="hexagon">
              <a:avLst>
                <a:gd name="adj" fmla="val 3298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7884" name="AutoShape 2069">
              <a:extLst>
                <a:ext uri="{FF2B5EF4-FFF2-40B4-BE49-F238E27FC236}">
                  <a16:creationId xmlns:a16="http://schemas.microsoft.com/office/drawing/2014/main" id="{A97A6DA9-7185-E0D9-8B22-DFC7FCB1502B}"/>
                </a:ext>
              </a:extLst>
            </p:cNvPr>
            <p:cNvSpPr>
              <a:spLocks noChangeArrowheads="1"/>
            </p:cNvSpPr>
            <p:nvPr/>
          </p:nvSpPr>
          <p:spPr bwMode="auto">
            <a:xfrm rot="5400000">
              <a:off x="4274" y="3454"/>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a:p>
              <a:pPr algn="ctr" eaLnBrk="1" hangingPunct="1"/>
              <a:r>
                <a:rPr lang="en-US" altLang="en-US" sz="1400">
                  <a:latin typeface="Times New Roman" panose="02020603050405020304" pitchFamily="18" charset="0"/>
                </a:rPr>
                <a:t>i=3</a:t>
              </a:r>
            </a:p>
          </p:txBody>
        </p:sp>
        <p:sp>
          <p:nvSpPr>
            <p:cNvPr id="77885" name="AutoShape 2070">
              <a:extLst>
                <a:ext uri="{FF2B5EF4-FFF2-40B4-BE49-F238E27FC236}">
                  <a16:creationId xmlns:a16="http://schemas.microsoft.com/office/drawing/2014/main" id="{ED7D702D-A3F0-C108-4C6B-078C915D4BCA}"/>
                </a:ext>
              </a:extLst>
            </p:cNvPr>
            <p:cNvSpPr>
              <a:spLocks noChangeArrowheads="1"/>
            </p:cNvSpPr>
            <p:nvPr/>
          </p:nvSpPr>
          <p:spPr bwMode="auto">
            <a:xfrm rot="5400000">
              <a:off x="3986" y="3454"/>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a:p>
              <a:pPr algn="ctr" eaLnBrk="1" hangingPunct="1"/>
              <a:r>
                <a:rPr lang="en-US" altLang="en-US" sz="1400">
                  <a:latin typeface="Times New Roman" panose="02020603050405020304" pitchFamily="18" charset="0"/>
                </a:rPr>
                <a:t>j=2</a:t>
              </a:r>
            </a:p>
          </p:txBody>
        </p:sp>
        <p:sp>
          <p:nvSpPr>
            <p:cNvPr id="77886" name="AutoShape 2071">
              <a:extLst>
                <a:ext uri="{FF2B5EF4-FFF2-40B4-BE49-F238E27FC236}">
                  <a16:creationId xmlns:a16="http://schemas.microsoft.com/office/drawing/2014/main" id="{4F885897-A425-70D4-6C0E-4DC8074BA97E}"/>
                </a:ext>
              </a:extLst>
            </p:cNvPr>
            <p:cNvSpPr>
              <a:spLocks noChangeArrowheads="1"/>
            </p:cNvSpPr>
            <p:nvPr/>
          </p:nvSpPr>
          <p:spPr bwMode="auto">
            <a:xfrm rot="5400000">
              <a:off x="3698" y="3454"/>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a:p>
              <a:pPr algn="ctr" eaLnBrk="1" hangingPunct="1"/>
              <a:r>
                <a:rPr lang="en-US" altLang="en-US" sz="1400">
                  <a:latin typeface="Times New Roman" panose="02020603050405020304" pitchFamily="18" charset="0"/>
                </a:rPr>
                <a:t>i=3</a:t>
              </a:r>
            </a:p>
          </p:txBody>
        </p:sp>
        <p:sp>
          <p:nvSpPr>
            <p:cNvPr id="77887" name="AutoShape 2072">
              <a:extLst>
                <a:ext uri="{FF2B5EF4-FFF2-40B4-BE49-F238E27FC236}">
                  <a16:creationId xmlns:a16="http://schemas.microsoft.com/office/drawing/2014/main" id="{483A29BF-F445-E63A-065B-D0A1CD44AB3E}"/>
                </a:ext>
              </a:extLst>
            </p:cNvPr>
            <p:cNvSpPr>
              <a:spLocks noChangeArrowheads="1"/>
            </p:cNvSpPr>
            <p:nvPr/>
          </p:nvSpPr>
          <p:spPr bwMode="auto">
            <a:xfrm rot="5400000">
              <a:off x="3554" y="3166"/>
              <a:ext cx="380" cy="288"/>
            </a:xfrm>
            <a:prstGeom prst="hexagon">
              <a:avLst>
                <a:gd name="adj" fmla="val 3298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latin typeface="Times New Roman" panose="02020603050405020304" pitchFamily="18" charset="0"/>
              </a:endParaRPr>
            </a:p>
            <a:p>
              <a:pPr algn="ctr" eaLnBrk="1" hangingPunct="1"/>
              <a:r>
                <a:rPr lang="en-US" altLang="en-US" sz="1400">
                  <a:latin typeface="Times New Roman" panose="02020603050405020304" pitchFamily="18" charset="0"/>
                </a:rPr>
                <a:t>j=2</a:t>
              </a:r>
            </a:p>
          </p:txBody>
        </p:sp>
        <p:sp>
          <p:nvSpPr>
            <p:cNvPr id="77888" name="Line 2073">
              <a:extLst>
                <a:ext uri="{FF2B5EF4-FFF2-40B4-BE49-F238E27FC236}">
                  <a16:creationId xmlns:a16="http://schemas.microsoft.com/office/drawing/2014/main" id="{F38E1071-D7E0-C9DD-F85B-3495979D7941}"/>
                </a:ext>
              </a:extLst>
            </p:cNvPr>
            <p:cNvSpPr>
              <a:spLocks noChangeShapeType="1"/>
            </p:cNvSpPr>
            <p:nvPr/>
          </p:nvSpPr>
          <p:spPr bwMode="auto">
            <a:xfrm>
              <a:off x="4176" y="2832"/>
              <a:ext cx="0"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89" name="Line 2074">
              <a:extLst>
                <a:ext uri="{FF2B5EF4-FFF2-40B4-BE49-F238E27FC236}">
                  <a16:creationId xmlns:a16="http://schemas.microsoft.com/office/drawing/2014/main" id="{BA4E0F80-C130-C5F3-E3BA-87AAB66D9763}"/>
                </a:ext>
              </a:extLst>
            </p:cNvPr>
            <p:cNvSpPr>
              <a:spLocks noChangeShapeType="1"/>
            </p:cNvSpPr>
            <p:nvPr/>
          </p:nvSpPr>
          <p:spPr bwMode="auto">
            <a:xfrm>
              <a:off x="4032" y="3024"/>
              <a:ext cx="33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0" name="Line 2075">
              <a:extLst>
                <a:ext uri="{FF2B5EF4-FFF2-40B4-BE49-F238E27FC236}">
                  <a16:creationId xmlns:a16="http://schemas.microsoft.com/office/drawing/2014/main" id="{22271650-96ED-3BBE-9D9B-2796AF3D21C1}"/>
                </a:ext>
              </a:extLst>
            </p:cNvPr>
            <p:cNvSpPr>
              <a:spLocks noChangeShapeType="1"/>
            </p:cNvSpPr>
            <p:nvPr/>
          </p:nvSpPr>
          <p:spPr bwMode="auto">
            <a:xfrm flipH="1">
              <a:off x="3888" y="3024"/>
              <a:ext cx="28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1" name="Line 2076">
              <a:extLst>
                <a:ext uri="{FF2B5EF4-FFF2-40B4-BE49-F238E27FC236}">
                  <a16:creationId xmlns:a16="http://schemas.microsoft.com/office/drawing/2014/main" id="{8F22DD7D-8CB0-55F5-3E7F-66C45220CBC8}"/>
                </a:ext>
              </a:extLst>
            </p:cNvPr>
            <p:cNvSpPr>
              <a:spLocks noChangeShapeType="1"/>
            </p:cNvSpPr>
            <p:nvPr/>
          </p:nvSpPr>
          <p:spPr bwMode="auto">
            <a:xfrm>
              <a:off x="3936" y="3600"/>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2" name="Line 2077">
              <a:extLst>
                <a:ext uri="{FF2B5EF4-FFF2-40B4-BE49-F238E27FC236}">
                  <a16:creationId xmlns:a16="http://schemas.microsoft.com/office/drawing/2014/main" id="{B6668276-0AB8-50EC-67E3-37DD87196BE1}"/>
                </a:ext>
              </a:extLst>
            </p:cNvPr>
            <p:cNvSpPr>
              <a:spLocks noChangeShapeType="1"/>
            </p:cNvSpPr>
            <p:nvPr/>
          </p:nvSpPr>
          <p:spPr bwMode="auto">
            <a:xfrm>
              <a:off x="4176" y="3024"/>
              <a:ext cx="28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3" name="Line 2078">
              <a:extLst>
                <a:ext uri="{FF2B5EF4-FFF2-40B4-BE49-F238E27FC236}">
                  <a16:creationId xmlns:a16="http://schemas.microsoft.com/office/drawing/2014/main" id="{0F8B28E0-B5F1-9F49-FE5E-60C9BD44C493}"/>
                </a:ext>
              </a:extLst>
            </p:cNvPr>
            <p:cNvSpPr>
              <a:spLocks noChangeShapeType="1"/>
            </p:cNvSpPr>
            <p:nvPr/>
          </p:nvSpPr>
          <p:spPr bwMode="auto">
            <a:xfrm flipH="1">
              <a:off x="4464" y="3312"/>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4" name="Line 2079">
              <a:extLst>
                <a:ext uri="{FF2B5EF4-FFF2-40B4-BE49-F238E27FC236}">
                  <a16:creationId xmlns:a16="http://schemas.microsoft.com/office/drawing/2014/main" id="{AC6C24F8-3BC1-A10D-11B5-18DADDC5E526}"/>
                </a:ext>
              </a:extLst>
            </p:cNvPr>
            <p:cNvSpPr>
              <a:spLocks noChangeShapeType="1"/>
            </p:cNvSpPr>
            <p:nvPr/>
          </p:nvSpPr>
          <p:spPr bwMode="auto">
            <a:xfrm>
              <a:off x="4224" y="3024"/>
              <a:ext cx="52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5" name="Line 2080">
              <a:extLst>
                <a:ext uri="{FF2B5EF4-FFF2-40B4-BE49-F238E27FC236}">
                  <a16:creationId xmlns:a16="http://schemas.microsoft.com/office/drawing/2014/main" id="{B9FE2510-54EC-9E53-61C1-29EE3F4170E0}"/>
                </a:ext>
              </a:extLst>
            </p:cNvPr>
            <p:cNvSpPr>
              <a:spLocks noChangeShapeType="1"/>
            </p:cNvSpPr>
            <p:nvPr/>
          </p:nvSpPr>
          <p:spPr bwMode="auto">
            <a:xfrm>
              <a:off x="4608" y="2736"/>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6" name="Line 2081">
              <a:extLst>
                <a:ext uri="{FF2B5EF4-FFF2-40B4-BE49-F238E27FC236}">
                  <a16:creationId xmlns:a16="http://schemas.microsoft.com/office/drawing/2014/main" id="{10F06FBC-D503-34DA-95E0-2358E1A5F9BA}"/>
                </a:ext>
              </a:extLst>
            </p:cNvPr>
            <p:cNvSpPr>
              <a:spLocks noChangeShapeType="1"/>
            </p:cNvSpPr>
            <p:nvPr/>
          </p:nvSpPr>
          <p:spPr bwMode="auto">
            <a:xfrm flipV="1">
              <a:off x="4176" y="2448"/>
              <a:ext cx="28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7" name="Line 2082">
              <a:extLst>
                <a:ext uri="{FF2B5EF4-FFF2-40B4-BE49-F238E27FC236}">
                  <a16:creationId xmlns:a16="http://schemas.microsoft.com/office/drawing/2014/main" id="{C988806B-8109-E540-BD45-3CF2215A04F5}"/>
                </a:ext>
              </a:extLst>
            </p:cNvPr>
            <p:cNvSpPr>
              <a:spLocks noChangeShapeType="1"/>
            </p:cNvSpPr>
            <p:nvPr/>
          </p:nvSpPr>
          <p:spPr bwMode="auto">
            <a:xfrm flipH="1">
              <a:off x="4176" y="2448"/>
              <a:ext cx="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8" name="Line 2083">
              <a:extLst>
                <a:ext uri="{FF2B5EF4-FFF2-40B4-BE49-F238E27FC236}">
                  <a16:creationId xmlns:a16="http://schemas.microsoft.com/office/drawing/2014/main" id="{D5E6A572-5D69-44F5-0C98-FB78E43DA1D1}"/>
                </a:ext>
              </a:extLst>
            </p:cNvPr>
            <p:cNvSpPr>
              <a:spLocks noChangeShapeType="1"/>
            </p:cNvSpPr>
            <p:nvPr/>
          </p:nvSpPr>
          <p:spPr bwMode="auto">
            <a:xfrm flipH="1" flipV="1">
              <a:off x="3888" y="2448"/>
              <a:ext cx="288" cy="5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99" name="Line 2084">
              <a:extLst>
                <a:ext uri="{FF2B5EF4-FFF2-40B4-BE49-F238E27FC236}">
                  <a16:creationId xmlns:a16="http://schemas.microsoft.com/office/drawing/2014/main" id="{76E512DB-FB0A-8E2B-92EA-3E60B3135615}"/>
                </a:ext>
              </a:extLst>
            </p:cNvPr>
            <p:cNvSpPr>
              <a:spLocks noChangeShapeType="1"/>
            </p:cNvSpPr>
            <p:nvPr/>
          </p:nvSpPr>
          <p:spPr bwMode="auto">
            <a:xfrm flipH="1">
              <a:off x="3600" y="3024"/>
              <a:ext cx="57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900" name="Line 2085">
              <a:extLst>
                <a:ext uri="{FF2B5EF4-FFF2-40B4-BE49-F238E27FC236}">
                  <a16:creationId xmlns:a16="http://schemas.microsoft.com/office/drawing/2014/main" id="{6B9B6EF8-3A53-424D-ABDF-B1DC8C350F61}"/>
                </a:ext>
              </a:extLst>
            </p:cNvPr>
            <p:cNvSpPr>
              <a:spLocks noChangeShapeType="1"/>
            </p:cNvSpPr>
            <p:nvPr/>
          </p:nvSpPr>
          <p:spPr bwMode="auto">
            <a:xfrm>
              <a:off x="3600" y="3024"/>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901" name="Line 2086">
              <a:extLst>
                <a:ext uri="{FF2B5EF4-FFF2-40B4-BE49-F238E27FC236}">
                  <a16:creationId xmlns:a16="http://schemas.microsoft.com/office/drawing/2014/main" id="{CC540BF4-BFC8-5349-7C79-C8D0DA87798D}"/>
                </a:ext>
              </a:extLst>
            </p:cNvPr>
            <p:cNvSpPr>
              <a:spLocks noChangeShapeType="1"/>
            </p:cNvSpPr>
            <p:nvPr/>
          </p:nvSpPr>
          <p:spPr bwMode="auto">
            <a:xfrm flipH="1">
              <a:off x="3744" y="2448"/>
              <a:ext cx="14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902" name="Line 2087">
              <a:extLst>
                <a:ext uri="{FF2B5EF4-FFF2-40B4-BE49-F238E27FC236}">
                  <a16:creationId xmlns:a16="http://schemas.microsoft.com/office/drawing/2014/main" id="{D5B2B248-A346-2398-6693-823363A1DF8B}"/>
                </a:ext>
              </a:extLst>
            </p:cNvPr>
            <p:cNvSpPr>
              <a:spLocks noChangeShapeType="1"/>
            </p:cNvSpPr>
            <p:nvPr/>
          </p:nvSpPr>
          <p:spPr bwMode="auto">
            <a:xfrm>
              <a:off x="3888" y="3600"/>
              <a:ext cx="9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grpSp>
      <p:sp>
        <p:nvSpPr>
          <p:cNvPr id="77830" name="Text Box 2088">
            <a:extLst>
              <a:ext uri="{FF2B5EF4-FFF2-40B4-BE49-F238E27FC236}">
                <a16:creationId xmlns:a16="http://schemas.microsoft.com/office/drawing/2014/main" id="{39EEA318-5992-7545-9226-4807CFD10CFE}"/>
              </a:ext>
            </a:extLst>
          </p:cNvPr>
          <p:cNvSpPr txBox="1">
            <a:spLocks noChangeArrowheads="1"/>
          </p:cNvSpPr>
          <p:nvPr/>
        </p:nvSpPr>
        <p:spPr bwMode="auto">
          <a:xfrm>
            <a:off x="4953000" y="4905375"/>
            <a:ext cx="3581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1600">
                <a:latin typeface="Times New Roman" panose="02020603050405020304" pitchFamily="18" charset="0"/>
              </a:rPr>
              <a:t>(d) A Cluster with N = 19 cells with i=3 and j=2</a:t>
            </a:r>
          </a:p>
        </p:txBody>
      </p:sp>
      <p:sp>
        <p:nvSpPr>
          <p:cNvPr id="77831" name="AutoShape 2136">
            <a:extLst>
              <a:ext uri="{FF2B5EF4-FFF2-40B4-BE49-F238E27FC236}">
                <a16:creationId xmlns:a16="http://schemas.microsoft.com/office/drawing/2014/main" id="{51B432A4-F920-3FBB-5A65-89A6EA263A1E}"/>
              </a:ext>
            </a:extLst>
          </p:cNvPr>
          <p:cNvSpPr>
            <a:spLocks noChangeArrowheads="1"/>
          </p:cNvSpPr>
          <p:nvPr/>
        </p:nvSpPr>
        <p:spPr bwMode="auto">
          <a:xfrm rot="5400000">
            <a:off x="1993107" y="3196431"/>
            <a:ext cx="641350" cy="585787"/>
          </a:xfrm>
          <a:prstGeom prst="hexagon">
            <a:avLst>
              <a:gd name="adj" fmla="val 27371"/>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77832" name="AutoShape 2137">
            <a:extLst>
              <a:ext uri="{FF2B5EF4-FFF2-40B4-BE49-F238E27FC236}">
                <a16:creationId xmlns:a16="http://schemas.microsoft.com/office/drawing/2014/main" id="{EFD65879-F6BC-D42A-ACDF-F9A4D4094E7A}"/>
              </a:ext>
            </a:extLst>
          </p:cNvPr>
          <p:cNvSpPr>
            <a:spLocks noChangeArrowheads="1"/>
          </p:cNvSpPr>
          <p:nvPr/>
        </p:nvSpPr>
        <p:spPr bwMode="auto">
          <a:xfrm rot="5400000">
            <a:off x="2284413" y="2709863"/>
            <a:ext cx="642937" cy="585787"/>
          </a:xfrm>
          <a:prstGeom prst="hexagon">
            <a:avLst>
              <a:gd name="adj" fmla="val 27439"/>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33" name="AutoShape 2138">
            <a:extLst>
              <a:ext uri="{FF2B5EF4-FFF2-40B4-BE49-F238E27FC236}">
                <a16:creationId xmlns:a16="http://schemas.microsoft.com/office/drawing/2014/main" id="{C82CE72E-CB2C-49BB-BB42-ACBC30D92FE7}"/>
              </a:ext>
            </a:extLst>
          </p:cNvPr>
          <p:cNvSpPr>
            <a:spLocks noChangeArrowheads="1"/>
          </p:cNvSpPr>
          <p:nvPr/>
        </p:nvSpPr>
        <p:spPr bwMode="auto">
          <a:xfrm rot="5400000">
            <a:off x="2284413" y="3683000"/>
            <a:ext cx="642938" cy="585787"/>
          </a:xfrm>
          <a:prstGeom prst="hexagon">
            <a:avLst>
              <a:gd name="adj" fmla="val 27439"/>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34" name="AutoShape 2139">
            <a:extLst>
              <a:ext uri="{FF2B5EF4-FFF2-40B4-BE49-F238E27FC236}">
                <a16:creationId xmlns:a16="http://schemas.microsoft.com/office/drawing/2014/main" id="{95901710-1C5B-1C96-62D5-862E9DCC0371}"/>
              </a:ext>
            </a:extLst>
          </p:cNvPr>
          <p:cNvSpPr>
            <a:spLocks noChangeArrowheads="1"/>
          </p:cNvSpPr>
          <p:nvPr/>
        </p:nvSpPr>
        <p:spPr bwMode="auto">
          <a:xfrm rot="5400000">
            <a:off x="2578100" y="3197225"/>
            <a:ext cx="641350" cy="584200"/>
          </a:xfrm>
          <a:prstGeom prst="hexagon">
            <a:avLst>
              <a:gd name="adj" fmla="val 27446"/>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35" name="AutoShape 2140">
            <a:extLst>
              <a:ext uri="{FF2B5EF4-FFF2-40B4-BE49-F238E27FC236}">
                <a16:creationId xmlns:a16="http://schemas.microsoft.com/office/drawing/2014/main" id="{3E2CDD5C-7188-DB47-B2FF-FE95259217EE}"/>
              </a:ext>
            </a:extLst>
          </p:cNvPr>
          <p:cNvSpPr>
            <a:spLocks noChangeArrowheads="1"/>
          </p:cNvSpPr>
          <p:nvPr/>
        </p:nvSpPr>
        <p:spPr bwMode="auto">
          <a:xfrm rot="5400000">
            <a:off x="1699419" y="2710657"/>
            <a:ext cx="642937" cy="584200"/>
          </a:xfrm>
          <a:prstGeom prst="hexagon">
            <a:avLst>
              <a:gd name="adj" fmla="val 27514"/>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36" name="AutoShape 2141">
            <a:extLst>
              <a:ext uri="{FF2B5EF4-FFF2-40B4-BE49-F238E27FC236}">
                <a16:creationId xmlns:a16="http://schemas.microsoft.com/office/drawing/2014/main" id="{1F08E263-725D-4323-D667-5BD9EF6A035C}"/>
              </a:ext>
            </a:extLst>
          </p:cNvPr>
          <p:cNvSpPr>
            <a:spLocks noChangeArrowheads="1"/>
          </p:cNvSpPr>
          <p:nvPr/>
        </p:nvSpPr>
        <p:spPr bwMode="auto">
          <a:xfrm rot="5400000">
            <a:off x="1407319" y="3196431"/>
            <a:ext cx="641350" cy="585788"/>
          </a:xfrm>
          <a:prstGeom prst="hexagon">
            <a:avLst>
              <a:gd name="adj" fmla="val 27371"/>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a:p>
            <a:pPr algn="ctr" eaLnBrk="1" hangingPunct="1"/>
            <a:endParaRPr lang="en-US" altLang="en-US" sz="1400"/>
          </a:p>
        </p:txBody>
      </p:sp>
      <p:sp>
        <p:nvSpPr>
          <p:cNvPr id="77837" name="AutoShape 2142">
            <a:extLst>
              <a:ext uri="{FF2B5EF4-FFF2-40B4-BE49-F238E27FC236}">
                <a16:creationId xmlns:a16="http://schemas.microsoft.com/office/drawing/2014/main" id="{D58F1958-8EA4-1CC1-5F6F-50958D036E1F}"/>
              </a:ext>
            </a:extLst>
          </p:cNvPr>
          <p:cNvSpPr>
            <a:spLocks noChangeArrowheads="1"/>
          </p:cNvSpPr>
          <p:nvPr/>
        </p:nvSpPr>
        <p:spPr bwMode="auto">
          <a:xfrm rot="5400000">
            <a:off x="1992313" y="4170363"/>
            <a:ext cx="642937" cy="585787"/>
          </a:xfrm>
          <a:prstGeom prst="hexagon">
            <a:avLst>
              <a:gd name="adj" fmla="val 27439"/>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38" name="AutoShape 2143">
            <a:extLst>
              <a:ext uri="{FF2B5EF4-FFF2-40B4-BE49-F238E27FC236}">
                <a16:creationId xmlns:a16="http://schemas.microsoft.com/office/drawing/2014/main" id="{FEB2E842-210C-91BF-AAB9-EB458544E016}"/>
              </a:ext>
            </a:extLst>
          </p:cNvPr>
          <p:cNvSpPr>
            <a:spLocks noChangeArrowheads="1"/>
          </p:cNvSpPr>
          <p:nvPr/>
        </p:nvSpPr>
        <p:spPr bwMode="auto">
          <a:xfrm rot="5400000">
            <a:off x="1699419" y="3683794"/>
            <a:ext cx="642938" cy="584200"/>
          </a:xfrm>
          <a:prstGeom prst="hexagon">
            <a:avLst>
              <a:gd name="adj" fmla="val 27514"/>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39" name="AutoShape 2144">
            <a:extLst>
              <a:ext uri="{FF2B5EF4-FFF2-40B4-BE49-F238E27FC236}">
                <a16:creationId xmlns:a16="http://schemas.microsoft.com/office/drawing/2014/main" id="{9517908C-A8C1-298C-D3B9-486B75553CB6}"/>
              </a:ext>
            </a:extLst>
          </p:cNvPr>
          <p:cNvSpPr>
            <a:spLocks noChangeArrowheads="1"/>
          </p:cNvSpPr>
          <p:nvPr/>
        </p:nvSpPr>
        <p:spPr bwMode="auto">
          <a:xfrm rot="5400000">
            <a:off x="1114425" y="2709863"/>
            <a:ext cx="642937" cy="585788"/>
          </a:xfrm>
          <a:prstGeom prst="hexagon">
            <a:avLst>
              <a:gd name="adj" fmla="val 27439"/>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40" name="AutoShape 2145">
            <a:extLst>
              <a:ext uri="{FF2B5EF4-FFF2-40B4-BE49-F238E27FC236}">
                <a16:creationId xmlns:a16="http://schemas.microsoft.com/office/drawing/2014/main" id="{5D382788-CD8C-3BB9-B813-8E88627CC2D7}"/>
              </a:ext>
            </a:extLst>
          </p:cNvPr>
          <p:cNvSpPr>
            <a:spLocks noChangeArrowheads="1"/>
          </p:cNvSpPr>
          <p:nvPr/>
        </p:nvSpPr>
        <p:spPr bwMode="auto">
          <a:xfrm rot="5400000">
            <a:off x="2870200" y="3683000"/>
            <a:ext cx="642938" cy="585788"/>
          </a:xfrm>
          <a:prstGeom prst="hexagon">
            <a:avLst>
              <a:gd name="adj" fmla="val 27439"/>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41" name="AutoShape 2146">
            <a:extLst>
              <a:ext uri="{FF2B5EF4-FFF2-40B4-BE49-F238E27FC236}">
                <a16:creationId xmlns:a16="http://schemas.microsoft.com/office/drawing/2014/main" id="{66ACCA19-2B88-A479-7557-0EBBFBBA56B8}"/>
              </a:ext>
            </a:extLst>
          </p:cNvPr>
          <p:cNvSpPr>
            <a:spLocks noChangeArrowheads="1"/>
          </p:cNvSpPr>
          <p:nvPr/>
        </p:nvSpPr>
        <p:spPr bwMode="auto">
          <a:xfrm rot="5400000">
            <a:off x="1114425" y="3683000"/>
            <a:ext cx="642938" cy="585788"/>
          </a:xfrm>
          <a:prstGeom prst="hexagon">
            <a:avLst>
              <a:gd name="adj" fmla="val 27439"/>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42" name="AutoShape 2147">
            <a:extLst>
              <a:ext uri="{FF2B5EF4-FFF2-40B4-BE49-F238E27FC236}">
                <a16:creationId xmlns:a16="http://schemas.microsoft.com/office/drawing/2014/main" id="{913E95A9-B3EF-4DC4-D755-054C66572766}"/>
              </a:ext>
            </a:extLst>
          </p:cNvPr>
          <p:cNvSpPr>
            <a:spLocks noChangeArrowheads="1"/>
          </p:cNvSpPr>
          <p:nvPr/>
        </p:nvSpPr>
        <p:spPr bwMode="auto">
          <a:xfrm rot="5400000">
            <a:off x="2870200" y="2709863"/>
            <a:ext cx="642937" cy="585788"/>
          </a:xfrm>
          <a:prstGeom prst="hexagon">
            <a:avLst>
              <a:gd name="adj" fmla="val 27439"/>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43" name="AutoShape 2148">
            <a:extLst>
              <a:ext uri="{FF2B5EF4-FFF2-40B4-BE49-F238E27FC236}">
                <a16:creationId xmlns:a16="http://schemas.microsoft.com/office/drawing/2014/main" id="{5C185529-924C-9F26-6970-F7D01603A38A}"/>
              </a:ext>
            </a:extLst>
          </p:cNvPr>
          <p:cNvSpPr>
            <a:spLocks noChangeArrowheads="1"/>
          </p:cNvSpPr>
          <p:nvPr/>
        </p:nvSpPr>
        <p:spPr bwMode="auto">
          <a:xfrm rot="5400000">
            <a:off x="1992313" y="2222500"/>
            <a:ext cx="642938" cy="585787"/>
          </a:xfrm>
          <a:prstGeom prst="hexagon">
            <a:avLst>
              <a:gd name="adj" fmla="val 27439"/>
              <a:gd name="vf" fmla="val 115470"/>
            </a:avLst>
          </a:prstGeom>
          <a:solidFill>
            <a:schemeClr val="bg1"/>
          </a:solidFill>
          <a:ln w="9525">
            <a:solidFill>
              <a:schemeClr val="tx1"/>
            </a:solidFill>
            <a:miter lim="800000"/>
            <a:headEnd/>
            <a:tailEnd/>
          </a:ln>
        </p:spPr>
        <p:txBody>
          <a:bodyPr rot="10800000" vert="eaVert"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endParaRPr lang="en-US" altLang="en-US" sz="1400"/>
          </a:p>
        </p:txBody>
      </p:sp>
      <p:sp>
        <p:nvSpPr>
          <p:cNvPr id="77844" name="Line 2149">
            <a:extLst>
              <a:ext uri="{FF2B5EF4-FFF2-40B4-BE49-F238E27FC236}">
                <a16:creationId xmlns:a16="http://schemas.microsoft.com/office/drawing/2014/main" id="{087B9752-78D4-F4FD-293F-72B43B341461}"/>
              </a:ext>
            </a:extLst>
          </p:cNvPr>
          <p:cNvSpPr>
            <a:spLocks noChangeShapeType="1"/>
          </p:cNvSpPr>
          <p:nvPr/>
        </p:nvSpPr>
        <p:spPr bwMode="auto">
          <a:xfrm>
            <a:off x="2020888" y="3979863"/>
            <a:ext cx="292100" cy="487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45" name="Line 2150">
            <a:extLst>
              <a:ext uri="{FF2B5EF4-FFF2-40B4-BE49-F238E27FC236}">
                <a16:creationId xmlns:a16="http://schemas.microsoft.com/office/drawing/2014/main" id="{5E8D7CE7-E7DE-FA83-21C1-AD966AD1F28E}"/>
              </a:ext>
            </a:extLst>
          </p:cNvPr>
          <p:cNvSpPr>
            <a:spLocks noChangeShapeType="1"/>
          </p:cNvSpPr>
          <p:nvPr/>
        </p:nvSpPr>
        <p:spPr bwMode="auto">
          <a:xfrm>
            <a:off x="2117725" y="3492500"/>
            <a:ext cx="48895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46" name="Line 2151">
            <a:extLst>
              <a:ext uri="{FF2B5EF4-FFF2-40B4-BE49-F238E27FC236}">
                <a16:creationId xmlns:a16="http://schemas.microsoft.com/office/drawing/2014/main" id="{742C080F-E2B9-A372-D6BF-61A73CE83CAE}"/>
              </a:ext>
            </a:extLst>
          </p:cNvPr>
          <p:cNvSpPr>
            <a:spLocks noChangeShapeType="1"/>
          </p:cNvSpPr>
          <p:nvPr/>
        </p:nvSpPr>
        <p:spPr bwMode="auto">
          <a:xfrm flipH="1">
            <a:off x="2020888" y="3492500"/>
            <a:ext cx="292100" cy="487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47" name="Line 2152">
            <a:extLst>
              <a:ext uri="{FF2B5EF4-FFF2-40B4-BE49-F238E27FC236}">
                <a16:creationId xmlns:a16="http://schemas.microsoft.com/office/drawing/2014/main" id="{AC3769EE-8E7C-7F02-C2D3-66A4B1BDF764}"/>
              </a:ext>
            </a:extLst>
          </p:cNvPr>
          <p:cNvSpPr>
            <a:spLocks noChangeShapeType="1"/>
          </p:cNvSpPr>
          <p:nvPr/>
        </p:nvSpPr>
        <p:spPr bwMode="auto">
          <a:xfrm flipH="1">
            <a:off x="2312988" y="3005138"/>
            <a:ext cx="293687" cy="487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48" name="Line 2153">
            <a:extLst>
              <a:ext uri="{FF2B5EF4-FFF2-40B4-BE49-F238E27FC236}">
                <a16:creationId xmlns:a16="http://schemas.microsoft.com/office/drawing/2014/main" id="{9720DCC8-9361-7AB0-BE06-CF5B0FF751E8}"/>
              </a:ext>
            </a:extLst>
          </p:cNvPr>
          <p:cNvSpPr>
            <a:spLocks noChangeShapeType="1"/>
          </p:cNvSpPr>
          <p:nvPr/>
        </p:nvSpPr>
        <p:spPr bwMode="auto">
          <a:xfrm>
            <a:off x="2312988" y="2519363"/>
            <a:ext cx="293687" cy="48577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49" name="Line 2154">
            <a:extLst>
              <a:ext uri="{FF2B5EF4-FFF2-40B4-BE49-F238E27FC236}">
                <a16:creationId xmlns:a16="http://schemas.microsoft.com/office/drawing/2014/main" id="{7E03D4DB-3D4E-9054-800D-25803AC256E8}"/>
              </a:ext>
            </a:extLst>
          </p:cNvPr>
          <p:cNvSpPr>
            <a:spLocks noChangeShapeType="1"/>
          </p:cNvSpPr>
          <p:nvPr/>
        </p:nvSpPr>
        <p:spPr bwMode="auto">
          <a:xfrm flipH="1">
            <a:off x="2898775" y="3005138"/>
            <a:ext cx="292100" cy="487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50" name="Line 2155">
            <a:extLst>
              <a:ext uri="{FF2B5EF4-FFF2-40B4-BE49-F238E27FC236}">
                <a16:creationId xmlns:a16="http://schemas.microsoft.com/office/drawing/2014/main" id="{BB92E3E1-9DF9-E69A-0D8C-59FB14430095}"/>
              </a:ext>
            </a:extLst>
          </p:cNvPr>
          <p:cNvSpPr>
            <a:spLocks noChangeShapeType="1"/>
          </p:cNvSpPr>
          <p:nvPr/>
        </p:nvSpPr>
        <p:spPr bwMode="auto">
          <a:xfrm>
            <a:off x="2606675" y="3979863"/>
            <a:ext cx="5842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51" name="Line 2156">
            <a:extLst>
              <a:ext uri="{FF2B5EF4-FFF2-40B4-BE49-F238E27FC236}">
                <a16:creationId xmlns:a16="http://schemas.microsoft.com/office/drawing/2014/main" id="{2937DE8B-78EF-320C-E42B-7A5091509DEB}"/>
              </a:ext>
            </a:extLst>
          </p:cNvPr>
          <p:cNvSpPr>
            <a:spLocks noChangeShapeType="1"/>
          </p:cNvSpPr>
          <p:nvPr/>
        </p:nvSpPr>
        <p:spPr bwMode="auto">
          <a:xfrm>
            <a:off x="2312988" y="3492500"/>
            <a:ext cx="293687" cy="487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52" name="Line 2157">
            <a:extLst>
              <a:ext uri="{FF2B5EF4-FFF2-40B4-BE49-F238E27FC236}">
                <a16:creationId xmlns:a16="http://schemas.microsoft.com/office/drawing/2014/main" id="{6FBEF7B1-E497-0B7A-4054-1C1F46B1D0F4}"/>
              </a:ext>
            </a:extLst>
          </p:cNvPr>
          <p:cNvSpPr>
            <a:spLocks noChangeShapeType="1"/>
          </p:cNvSpPr>
          <p:nvPr/>
        </p:nvSpPr>
        <p:spPr bwMode="auto">
          <a:xfrm flipH="1">
            <a:off x="1728788" y="3492500"/>
            <a:ext cx="487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53" name="Line 2158">
            <a:extLst>
              <a:ext uri="{FF2B5EF4-FFF2-40B4-BE49-F238E27FC236}">
                <a16:creationId xmlns:a16="http://schemas.microsoft.com/office/drawing/2014/main" id="{022A183F-31B4-37B5-C0C6-1D38E957F018}"/>
              </a:ext>
            </a:extLst>
          </p:cNvPr>
          <p:cNvSpPr>
            <a:spLocks noChangeShapeType="1"/>
          </p:cNvSpPr>
          <p:nvPr/>
        </p:nvSpPr>
        <p:spPr bwMode="auto">
          <a:xfrm flipH="1">
            <a:off x="1435100" y="3492500"/>
            <a:ext cx="293688" cy="487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54" name="Line 2159">
            <a:extLst>
              <a:ext uri="{FF2B5EF4-FFF2-40B4-BE49-F238E27FC236}">
                <a16:creationId xmlns:a16="http://schemas.microsoft.com/office/drawing/2014/main" id="{A9A009A3-457D-BEE1-088F-E3AC7BB160FF}"/>
              </a:ext>
            </a:extLst>
          </p:cNvPr>
          <p:cNvSpPr>
            <a:spLocks noChangeShapeType="1"/>
          </p:cNvSpPr>
          <p:nvPr/>
        </p:nvSpPr>
        <p:spPr bwMode="auto">
          <a:xfrm>
            <a:off x="2020888" y="3005138"/>
            <a:ext cx="292100" cy="48736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55" name="Line 2160">
            <a:extLst>
              <a:ext uri="{FF2B5EF4-FFF2-40B4-BE49-F238E27FC236}">
                <a16:creationId xmlns:a16="http://schemas.microsoft.com/office/drawing/2014/main" id="{7CCD7492-1375-1F5D-A900-DE7CD1672598}"/>
              </a:ext>
            </a:extLst>
          </p:cNvPr>
          <p:cNvSpPr>
            <a:spLocks noChangeShapeType="1"/>
          </p:cNvSpPr>
          <p:nvPr/>
        </p:nvSpPr>
        <p:spPr bwMode="auto">
          <a:xfrm flipH="1">
            <a:off x="1435100" y="3005138"/>
            <a:ext cx="5857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56" name="Line 2161">
            <a:extLst>
              <a:ext uri="{FF2B5EF4-FFF2-40B4-BE49-F238E27FC236}">
                <a16:creationId xmlns:a16="http://schemas.microsoft.com/office/drawing/2014/main" id="{A7FE18E7-0DCE-2200-673A-F3E16EF98D72}"/>
              </a:ext>
            </a:extLst>
          </p:cNvPr>
          <p:cNvSpPr>
            <a:spLocks noChangeShapeType="1"/>
          </p:cNvSpPr>
          <p:nvPr/>
        </p:nvSpPr>
        <p:spPr bwMode="auto">
          <a:xfrm>
            <a:off x="2411413" y="3492500"/>
            <a:ext cx="48736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77857" name="Text Box 2162">
            <a:extLst>
              <a:ext uri="{FF2B5EF4-FFF2-40B4-BE49-F238E27FC236}">
                <a16:creationId xmlns:a16="http://schemas.microsoft.com/office/drawing/2014/main" id="{37C587E0-CE63-3BE1-C3AD-6629176706C6}"/>
              </a:ext>
            </a:extLst>
          </p:cNvPr>
          <p:cNvSpPr txBox="1">
            <a:spLocks noChangeArrowheads="1"/>
          </p:cNvSpPr>
          <p:nvPr/>
        </p:nvSpPr>
        <p:spPr bwMode="auto">
          <a:xfrm>
            <a:off x="2995613" y="2681288"/>
            <a:ext cx="585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j=2</a:t>
            </a:r>
          </a:p>
        </p:txBody>
      </p:sp>
      <p:sp>
        <p:nvSpPr>
          <p:cNvPr id="77858" name="Text Box 2163">
            <a:extLst>
              <a:ext uri="{FF2B5EF4-FFF2-40B4-BE49-F238E27FC236}">
                <a16:creationId xmlns:a16="http://schemas.microsoft.com/office/drawing/2014/main" id="{F4558354-56E6-6467-3818-DE8F0744FF41}"/>
              </a:ext>
            </a:extLst>
          </p:cNvPr>
          <p:cNvSpPr txBox="1">
            <a:spLocks noChangeArrowheads="1"/>
          </p:cNvSpPr>
          <p:nvPr/>
        </p:nvSpPr>
        <p:spPr bwMode="auto">
          <a:xfrm>
            <a:off x="2133600" y="2193925"/>
            <a:ext cx="585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j=2</a:t>
            </a:r>
          </a:p>
        </p:txBody>
      </p:sp>
      <p:sp>
        <p:nvSpPr>
          <p:cNvPr id="77859" name="Text Box 2164">
            <a:extLst>
              <a:ext uri="{FF2B5EF4-FFF2-40B4-BE49-F238E27FC236}">
                <a16:creationId xmlns:a16="http://schemas.microsoft.com/office/drawing/2014/main" id="{B3DAD363-ED7C-FDC9-2AE7-3F6301A6EAD1}"/>
              </a:ext>
            </a:extLst>
          </p:cNvPr>
          <p:cNvSpPr txBox="1">
            <a:spLocks noChangeArrowheads="1"/>
          </p:cNvSpPr>
          <p:nvPr/>
        </p:nvSpPr>
        <p:spPr bwMode="auto">
          <a:xfrm>
            <a:off x="1243013" y="2727325"/>
            <a:ext cx="585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j=2</a:t>
            </a:r>
          </a:p>
        </p:txBody>
      </p:sp>
      <p:sp>
        <p:nvSpPr>
          <p:cNvPr id="77860" name="Text Box 2165">
            <a:extLst>
              <a:ext uri="{FF2B5EF4-FFF2-40B4-BE49-F238E27FC236}">
                <a16:creationId xmlns:a16="http://schemas.microsoft.com/office/drawing/2014/main" id="{16F710E3-6FC6-1E15-0403-0AB75783C42F}"/>
              </a:ext>
            </a:extLst>
          </p:cNvPr>
          <p:cNvSpPr txBox="1">
            <a:spLocks noChangeArrowheads="1"/>
          </p:cNvSpPr>
          <p:nvPr/>
        </p:nvSpPr>
        <p:spPr bwMode="auto">
          <a:xfrm>
            <a:off x="3071813" y="3946525"/>
            <a:ext cx="585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j=2</a:t>
            </a:r>
          </a:p>
        </p:txBody>
      </p:sp>
      <p:sp>
        <p:nvSpPr>
          <p:cNvPr id="77861" name="Text Box 2166">
            <a:extLst>
              <a:ext uri="{FF2B5EF4-FFF2-40B4-BE49-F238E27FC236}">
                <a16:creationId xmlns:a16="http://schemas.microsoft.com/office/drawing/2014/main" id="{7757EE9B-5303-52CD-689C-E51F1E24EF52}"/>
              </a:ext>
            </a:extLst>
          </p:cNvPr>
          <p:cNvSpPr txBox="1">
            <a:spLocks noChangeArrowheads="1"/>
          </p:cNvSpPr>
          <p:nvPr/>
        </p:nvSpPr>
        <p:spPr bwMode="auto">
          <a:xfrm>
            <a:off x="1243013" y="3946525"/>
            <a:ext cx="585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j=2</a:t>
            </a:r>
          </a:p>
        </p:txBody>
      </p:sp>
      <p:sp>
        <p:nvSpPr>
          <p:cNvPr id="77862" name="Text Box 2167">
            <a:extLst>
              <a:ext uri="{FF2B5EF4-FFF2-40B4-BE49-F238E27FC236}">
                <a16:creationId xmlns:a16="http://schemas.microsoft.com/office/drawing/2014/main" id="{D05B13CF-104D-15CD-CF2A-F8906F0ACB1A}"/>
              </a:ext>
            </a:extLst>
          </p:cNvPr>
          <p:cNvSpPr txBox="1">
            <a:spLocks noChangeArrowheads="1"/>
          </p:cNvSpPr>
          <p:nvPr/>
        </p:nvSpPr>
        <p:spPr bwMode="auto">
          <a:xfrm>
            <a:off x="2157413" y="4403725"/>
            <a:ext cx="585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j=2</a:t>
            </a:r>
          </a:p>
        </p:txBody>
      </p:sp>
      <p:sp>
        <p:nvSpPr>
          <p:cNvPr id="77863" name="Text Box 2168">
            <a:extLst>
              <a:ext uri="{FF2B5EF4-FFF2-40B4-BE49-F238E27FC236}">
                <a16:creationId xmlns:a16="http://schemas.microsoft.com/office/drawing/2014/main" id="{9ACDA266-21A2-D630-C0C6-DFC4BE28FCE2}"/>
              </a:ext>
            </a:extLst>
          </p:cNvPr>
          <p:cNvSpPr txBox="1">
            <a:spLocks noChangeArrowheads="1"/>
          </p:cNvSpPr>
          <p:nvPr/>
        </p:nvSpPr>
        <p:spPr bwMode="auto">
          <a:xfrm>
            <a:off x="1852613" y="2727325"/>
            <a:ext cx="585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7864" name="Text Box 2169">
            <a:extLst>
              <a:ext uri="{FF2B5EF4-FFF2-40B4-BE49-F238E27FC236}">
                <a16:creationId xmlns:a16="http://schemas.microsoft.com/office/drawing/2014/main" id="{82B20CD5-D35E-BFBE-5932-9F117D092CF0}"/>
              </a:ext>
            </a:extLst>
          </p:cNvPr>
          <p:cNvSpPr txBox="1">
            <a:spLocks noChangeArrowheads="1"/>
          </p:cNvSpPr>
          <p:nvPr/>
        </p:nvSpPr>
        <p:spPr bwMode="auto">
          <a:xfrm>
            <a:off x="1524000" y="3184525"/>
            <a:ext cx="58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7865" name="Text Box 2170">
            <a:extLst>
              <a:ext uri="{FF2B5EF4-FFF2-40B4-BE49-F238E27FC236}">
                <a16:creationId xmlns:a16="http://schemas.microsoft.com/office/drawing/2014/main" id="{DA404931-184B-DD8A-8447-471F3019FEDF}"/>
              </a:ext>
            </a:extLst>
          </p:cNvPr>
          <p:cNvSpPr txBox="1">
            <a:spLocks noChangeArrowheads="1"/>
          </p:cNvSpPr>
          <p:nvPr/>
        </p:nvSpPr>
        <p:spPr bwMode="auto">
          <a:xfrm>
            <a:off x="1700213" y="3717925"/>
            <a:ext cx="585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7866" name="Text Box 2171">
            <a:extLst>
              <a:ext uri="{FF2B5EF4-FFF2-40B4-BE49-F238E27FC236}">
                <a16:creationId xmlns:a16="http://schemas.microsoft.com/office/drawing/2014/main" id="{722E3F0A-DB5D-01AD-9F83-0140A3B0347A}"/>
              </a:ext>
            </a:extLst>
          </p:cNvPr>
          <p:cNvSpPr txBox="1">
            <a:spLocks noChangeArrowheads="1"/>
          </p:cNvSpPr>
          <p:nvPr/>
        </p:nvSpPr>
        <p:spPr bwMode="auto">
          <a:xfrm>
            <a:off x="2411413" y="3946525"/>
            <a:ext cx="58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7867" name="Text Box 2172">
            <a:extLst>
              <a:ext uri="{FF2B5EF4-FFF2-40B4-BE49-F238E27FC236}">
                <a16:creationId xmlns:a16="http://schemas.microsoft.com/office/drawing/2014/main" id="{81985F98-DBF1-D3C4-2225-46E821073504}"/>
              </a:ext>
            </a:extLst>
          </p:cNvPr>
          <p:cNvSpPr txBox="1">
            <a:spLocks noChangeArrowheads="1"/>
          </p:cNvSpPr>
          <p:nvPr/>
        </p:nvSpPr>
        <p:spPr bwMode="auto">
          <a:xfrm>
            <a:off x="2819400" y="3413125"/>
            <a:ext cx="5857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
        <p:nvSpPr>
          <p:cNvPr id="77868" name="Text Box 2173">
            <a:extLst>
              <a:ext uri="{FF2B5EF4-FFF2-40B4-BE49-F238E27FC236}">
                <a16:creationId xmlns:a16="http://schemas.microsoft.com/office/drawing/2014/main" id="{44CAA4FE-DE92-33AF-C34A-D728054C4627}"/>
              </a:ext>
            </a:extLst>
          </p:cNvPr>
          <p:cNvSpPr txBox="1">
            <a:spLocks noChangeArrowheads="1"/>
          </p:cNvSpPr>
          <p:nvPr/>
        </p:nvSpPr>
        <p:spPr bwMode="auto">
          <a:xfrm>
            <a:off x="2538413" y="2843213"/>
            <a:ext cx="58578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i=2</a:t>
            </a:r>
          </a:p>
        </p:txBody>
      </p:sp>
    </p:spTree>
    <p:extLst>
      <p:ext uri="{BB962C8B-B14F-4D97-AF65-F5344CB8AC3E}">
        <p14:creationId xmlns:p14="http://schemas.microsoft.com/office/powerpoint/2010/main" val="3688712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0EE0FD94-2370-1C4F-C43E-071E34121210}"/>
              </a:ext>
            </a:extLst>
          </p:cNvPr>
          <p:cNvSpPr>
            <a:spLocks noGrp="1" noChangeArrowheads="1"/>
          </p:cNvSpPr>
          <p:nvPr>
            <p:ph type="title"/>
          </p:nvPr>
        </p:nvSpPr>
        <p:spPr/>
        <p:txBody>
          <a:bodyPr/>
          <a:lstStyle/>
          <a:p>
            <a:r>
              <a:rPr kumimoji="1" lang="en-GB" altLang="en-US"/>
              <a:t>Frequency Reuse Example</a:t>
            </a:r>
          </a:p>
        </p:txBody>
      </p:sp>
      <p:pic>
        <p:nvPicPr>
          <p:cNvPr id="78851" name="Picture 4" descr="Frequency Reuse 2                                              002828C9  Mnementh                      BEAE7A2F:">
            <a:extLst>
              <a:ext uri="{FF2B5EF4-FFF2-40B4-BE49-F238E27FC236}">
                <a16:creationId xmlns:a16="http://schemas.microsoft.com/office/drawing/2014/main" id="{8629872D-131B-AAC6-573D-B1196FC49A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159" t="9265" r="7159" b="27794"/>
          <a:stretch>
            <a:fillRect/>
          </a:stretch>
        </p:blipFill>
        <p:spPr bwMode="auto">
          <a:xfrm>
            <a:off x="762000" y="1676400"/>
            <a:ext cx="7751763" cy="439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4818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a:extLst>
              <a:ext uri="{FF2B5EF4-FFF2-40B4-BE49-F238E27FC236}">
                <a16:creationId xmlns:a16="http://schemas.microsoft.com/office/drawing/2014/main" id="{221BFE22-086E-BCB0-BA44-D6691A4728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82438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364C6DAA-352A-4AD0-357D-2AF9A1776ADC}"/>
              </a:ext>
            </a:extLst>
          </p:cNvPr>
          <p:cNvSpPr txBox="1"/>
          <p:nvPr/>
        </p:nvSpPr>
        <p:spPr>
          <a:xfrm>
            <a:off x="533400" y="228600"/>
            <a:ext cx="1312863" cy="369888"/>
          </a:xfrm>
          <a:prstGeom prst="rect">
            <a:avLst/>
          </a:prstGeom>
          <a:noFill/>
        </p:spPr>
        <p:txBody>
          <a:bodyPr wrap="none">
            <a:spAutoFit/>
          </a:bodyPr>
          <a:lstStyle/>
          <a:p>
            <a:pPr eaLnBrk="1" hangingPunct="1">
              <a:defRPr/>
            </a:pPr>
            <a:r>
              <a:rPr lang="en-IN" b="1" dirty="0">
                <a:solidFill>
                  <a:schemeClr val="tx2">
                    <a:lumMod val="60000"/>
                    <a:lumOff val="40000"/>
                  </a:schemeClr>
                </a:solidFill>
              </a:rPr>
              <a:t>Question1</a:t>
            </a:r>
          </a:p>
        </p:txBody>
      </p:sp>
    </p:spTree>
    <p:extLst>
      <p:ext uri="{BB962C8B-B14F-4D97-AF65-F5344CB8AC3E}">
        <p14:creationId xmlns:p14="http://schemas.microsoft.com/office/powerpoint/2010/main" val="40607183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a:extLst>
              <a:ext uri="{FF2B5EF4-FFF2-40B4-BE49-F238E27FC236}">
                <a16:creationId xmlns:a16="http://schemas.microsoft.com/office/drawing/2014/main" id="{E23BF7B0-63DA-1E74-872A-2F009CF8F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82438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CD75FE2-9741-BAF6-06D9-2B6630C9B8B8}"/>
              </a:ext>
            </a:extLst>
          </p:cNvPr>
          <p:cNvSpPr txBox="1"/>
          <p:nvPr/>
        </p:nvSpPr>
        <p:spPr>
          <a:xfrm>
            <a:off x="533400" y="228600"/>
            <a:ext cx="1312863" cy="369888"/>
          </a:xfrm>
          <a:prstGeom prst="rect">
            <a:avLst/>
          </a:prstGeom>
          <a:noFill/>
        </p:spPr>
        <p:txBody>
          <a:bodyPr wrap="none">
            <a:spAutoFit/>
          </a:bodyPr>
          <a:lstStyle/>
          <a:p>
            <a:pPr eaLnBrk="1" hangingPunct="1">
              <a:defRPr/>
            </a:pPr>
            <a:r>
              <a:rPr lang="en-IN" b="1" dirty="0">
                <a:solidFill>
                  <a:schemeClr val="tx2">
                    <a:lumMod val="60000"/>
                    <a:lumOff val="40000"/>
                  </a:schemeClr>
                </a:solidFill>
              </a:rPr>
              <a:t>Question1</a:t>
            </a:r>
          </a:p>
        </p:txBody>
      </p:sp>
      <p:pic>
        <p:nvPicPr>
          <p:cNvPr id="81924" name="Picture 5">
            <a:extLst>
              <a:ext uri="{FF2B5EF4-FFF2-40B4-BE49-F238E27FC236}">
                <a16:creationId xmlns:a16="http://schemas.microsoft.com/office/drawing/2014/main" id="{7542F338-6CC5-3CEE-5134-0101AA94C1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89275"/>
            <a:ext cx="5943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42365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a:extLst>
              <a:ext uri="{FF2B5EF4-FFF2-40B4-BE49-F238E27FC236}">
                <a16:creationId xmlns:a16="http://schemas.microsoft.com/office/drawing/2014/main" id="{CE979DA6-C679-BAAB-6FA6-9CEFE79A65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685800"/>
            <a:ext cx="82438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647FFAEE-3D8D-B237-169A-8043C48060B0}"/>
              </a:ext>
            </a:extLst>
          </p:cNvPr>
          <p:cNvSpPr txBox="1"/>
          <p:nvPr/>
        </p:nvSpPr>
        <p:spPr>
          <a:xfrm>
            <a:off x="533400" y="228600"/>
            <a:ext cx="1312863" cy="369888"/>
          </a:xfrm>
          <a:prstGeom prst="rect">
            <a:avLst/>
          </a:prstGeom>
          <a:noFill/>
        </p:spPr>
        <p:txBody>
          <a:bodyPr wrap="none">
            <a:spAutoFit/>
          </a:bodyPr>
          <a:lstStyle/>
          <a:p>
            <a:pPr eaLnBrk="1" hangingPunct="1">
              <a:defRPr/>
            </a:pPr>
            <a:r>
              <a:rPr lang="en-IN" b="1" dirty="0">
                <a:solidFill>
                  <a:schemeClr val="tx2">
                    <a:lumMod val="60000"/>
                    <a:lumOff val="40000"/>
                  </a:schemeClr>
                </a:solidFill>
              </a:rPr>
              <a:t>Question1</a:t>
            </a:r>
          </a:p>
        </p:txBody>
      </p:sp>
      <p:pic>
        <p:nvPicPr>
          <p:cNvPr id="82948" name="Picture 5">
            <a:extLst>
              <a:ext uri="{FF2B5EF4-FFF2-40B4-BE49-F238E27FC236}">
                <a16:creationId xmlns:a16="http://schemas.microsoft.com/office/drawing/2014/main" id="{AAD2669E-166A-E3B5-210C-20260059B4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089275"/>
            <a:ext cx="5943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7">
            <a:extLst>
              <a:ext uri="{FF2B5EF4-FFF2-40B4-BE49-F238E27FC236}">
                <a16:creationId xmlns:a16="http://schemas.microsoft.com/office/drawing/2014/main" id="{6E4AC179-D981-FA0D-DC66-0FB21F11C4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876800"/>
            <a:ext cx="65579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45158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a:extLst>
              <a:ext uri="{FF2B5EF4-FFF2-40B4-BE49-F238E27FC236}">
                <a16:creationId xmlns:a16="http://schemas.microsoft.com/office/drawing/2014/main" id="{07B1B055-C1B3-CC71-3795-BD1BB818D3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800225"/>
            <a:ext cx="7196138"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461588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083884-68DF-399B-BEF6-E1660D406B88}"/>
              </a:ext>
            </a:extLst>
          </p:cNvPr>
          <p:cNvSpPr txBox="1"/>
          <p:nvPr/>
        </p:nvSpPr>
        <p:spPr>
          <a:xfrm>
            <a:off x="381000" y="3105835"/>
            <a:ext cx="8153400" cy="954107"/>
          </a:xfrm>
          <a:prstGeom prst="rect">
            <a:avLst/>
          </a:prstGeom>
          <a:noFill/>
        </p:spPr>
        <p:txBody>
          <a:bodyPr wrap="square">
            <a:spAutoFit/>
          </a:bodyPr>
          <a:lstStyle/>
          <a:p>
            <a:pPr algn="ctr"/>
            <a:r>
              <a:rPr lang="en-IN" sz="2800" b="1" i="0" dirty="0">
                <a:solidFill>
                  <a:srgbClr val="000000"/>
                </a:solidFill>
                <a:effectLst/>
                <a:latin typeface="FEF9981BC9E-Roman"/>
              </a:rPr>
              <a:t>Channel Assignment Strategies Distance to frequency reuse ratio, </a:t>
            </a:r>
          </a:p>
        </p:txBody>
      </p:sp>
    </p:spTree>
    <p:extLst>
      <p:ext uri="{BB962C8B-B14F-4D97-AF65-F5344CB8AC3E}">
        <p14:creationId xmlns:p14="http://schemas.microsoft.com/office/powerpoint/2010/main" val="296347485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51E3CF22-0846-DCAE-F8CE-8A0351378606}"/>
              </a:ext>
            </a:extLst>
          </p:cNvPr>
          <p:cNvSpPr>
            <a:spLocks noGrp="1" noChangeArrowheads="1"/>
          </p:cNvSpPr>
          <p:nvPr>
            <p:ph type="title"/>
          </p:nvPr>
        </p:nvSpPr>
        <p:spPr/>
        <p:txBody>
          <a:bodyPr/>
          <a:lstStyle/>
          <a:p>
            <a:pPr eaLnBrk="1" hangingPunct="1"/>
            <a:r>
              <a:rPr lang="en-US" altLang="en-US"/>
              <a:t>What if we had a smaller cluster?</a:t>
            </a:r>
          </a:p>
        </p:txBody>
      </p:sp>
      <p:sp>
        <p:nvSpPr>
          <p:cNvPr id="55299" name="Rectangle 3">
            <a:extLst>
              <a:ext uri="{FF2B5EF4-FFF2-40B4-BE49-F238E27FC236}">
                <a16:creationId xmlns:a16="http://schemas.microsoft.com/office/drawing/2014/main" id="{023926E4-FA12-40D4-1BB1-ECB6BE42136E}"/>
              </a:ext>
            </a:extLst>
          </p:cNvPr>
          <p:cNvSpPr>
            <a:spLocks noGrp="1" noChangeArrowheads="1"/>
          </p:cNvSpPr>
          <p:nvPr>
            <p:ph type="body" idx="1"/>
          </p:nvPr>
        </p:nvSpPr>
        <p:spPr/>
        <p:txBody>
          <a:bodyPr/>
          <a:lstStyle/>
          <a:p>
            <a:pPr eaLnBrk="1" hangingPunct="1">
              <a:lnSpc>
                <a:spcPct val="90000"/>
              </a:lnSpc>
            </a:pPr>
            <a:r>
              <a:rPr lang="en-US" altLang="en-US" sz="2600"/>
              <a:t>Now consider a system with a cluster of 4.</a:t>
            </a:r>
          </a:p>
          <a:p>
            <a:pPr eaLnBrk="1" hangingPunct="1">
              <a:lnSpc>
                <a:spcPct val="90000"/>
              </a:lnSpc>
            </a:pPr>
            <a:endParaRPr lang="en-US" altLang="en-US" sz="2600"/>
          </a:p>
          <a:p>
            <a:pPr eaLnBrk="1" hangingPunct="1">
              <a:lnSpc>
                <a:spcPct val="90000"/>
              </a:lnSpc>
            </a:pPr>
            <a:r>
              <a:rPr lang="en-US" altLang="en-US" sz="2600"/>
              <a:t>Then the number of voice channels per cell is 395/4, which is roughly 98.  </a:t>
            </a:r>
          </a:p>
          <a:p>
            <a:pPr eaLnBrk="1" hangingPunct="1">
              <a:lnSpc>
                <a:spcPct val="90000"/>
              </a:lnSpc>
            </a:pPr>
            <a:endParaRPr lang="en-US" altLang="en-US" sz="2600"/>
          </a:p>
          <a:p>
            <a:pPr eaLnBrk="1" hangingPunct="1">
              <a:lnSpc>
                <a:spcPct val="90000"/>
              </a:lnSpc>
            </a:pPr>
            <a:r>
              <a:rPr lang="en-US" altLang="en-US" sz="2600"/>
              <a:t>Thus, in theory, we can hold more users per cell if this were true.</a:t>
            </a:r>
          </a:p>
          <a:p>
            <a:pPr eaLnBrk="1" hangingPunct="1">
              <a:lnSpc>
                <a:spcPct val="90000"/>
              </a:lnSpc>
            </a:pPr>
            <a:endParaRPr lang="en-US" altLang="en-US" sz="2600"/>
          </a:p>
          <a:p>
            <a:pPr eaLnBrk="1" hangingPunct="1">
              <a:lnSpc>
                <a:spcPct val="90000"/>
              </a:lnSpc>
            </a:pPr>
            <a:r>
              <a:rPr lang="en-US" altLang="en-US" sz="2600"/>
              <a:t>But there is a problem with a clustersize.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7CA6034D-DABB-8363-9818-1B948822F498}"/>
              </a:ext>
            </a:extLst>
          </p:cNvPr>
          <p:cNvSpPr>
            <a:spLocks noGrp="1" noChangeArrowheads="1"/>
          </p:cNvSpPr>
          <p:nvPr>
            <p:ph type="title"/>
          </p:nvPr>
        </p:nvSpPr>
        <p:spPr/>
        <p:txBody>
          <a:bodyPr/>
          <a:lstStyle/>
          <a:p>
            <a:pPr eaLnBrk="1" hangingPunct="1"/>
            <a:r>
              <a:rPr lang="en-US" altLang="en-US"/>
              <a:t>Problem with Smaller Clustersize</a:t>
            </a:r>
          </a:p>
        </p:txBody>
      </p:sp>
      <p:grpSp>
        <p:nvGrpSpPr>
          <p:cNvPr id="56323" name="Group 181">
            <a:extLst>
              <a:ext uri="{FF2B5EF4-FFF2-40B4-BE49-F238E27FC236}">
                <a16:creationId xmlns:a16="http://schemas.microsoft.com/office/drawing/2014/main" id="{AB93FE7A-620E-94A9-3F46-7E279ADF79CD}"/>
              </a:ext>
            </a:extLst>
          </p:cNvPr>
          <p:cNvGrpSpPr>
            <a:grpSpLocks/>
          </p:cNvGrpSpPr>
          <p:nvPr/>
        </p:nvGrpSpPr>
        <p:grpSpPr bwMode="auto">
          <a:xfrm>
            <a:off x="381000" y="1533525"/>
            <a:ext cx="4267200" cy="4852988"/>
            <a:chOff x="2508" y="966"/>
            <a:chExt cx="2688" cy="3057"/>
          </a:xfrm>
        </p:grpSpPr>
        <p:sp>
          <p:nvSpPr>
            <p:cNvPr id="56431" name="AutoShape 87">
              <a:extLst>
                <a:ext uri="{FF2B5EF4-FFF2-40B4-BE49-F238E27FC236}">
                  <a16:creationId xmlns:a16="http://schemas.microsoft.com/office/drawing/2014/main" id="{F0622B08-0127-CA3D-F42C-F6ACE6D5DB24}"/>
                </a:ext>
              </a:extLst>
            </p:cNvPr>
            <p:cNvSpPr>
              <a:spLocks noChangeArrowheads="1"/>
            </p:cNvSpPr>
            <p:nvPr/>
          </p:nvSpPr>
          <p:spPr bwMode="auto">
            <a:xfrm>
              <a:off x="2511" y="2499"/>
              <a:ext cx="432" cy="384"/>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32" name="AutoShape 88">
              <a:extLst>
                <a:ext uri="{FF2B5EF4-FFF2-40B4-BE49-F238E27FC236}">
                  <a16:creationId xmlns:a16="http://schemas.microsoft.com/office/drawing/2014/main" id="{2DCFCFB8-2917-88FD-105B-5B676E64DA83}"/>
                </a:ext>
              </a:extLst>
            </p:cNvPr>
            <p:cNvSpPr>
              <a:spLocks noChangeArrowheads="1"/>
            </p:cNvSpPr>
            <p:nvPr/>
          </p:nvSpPr>
          <p:spPr bwMode="auto">
            <a:xfrm>
              <a:off x="2517" y="2112"/>
              <a:ext cx="432" cy="384"/>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33" name="AutoShape 89">
              <a:extLst>
                <a:ext uri="{FF2B5EF4-FFF2-40B4-BE49-F238E27FC236}">
                  <a16:creationId xmlns:a16="http://schemas.microsoft.com/office/drawing/2014/main" id="{FC995CA0-ED9F-7917-EFE8-21898B078F5E}"/>
                </a:ext>
              </a:extLst>
            </p:cNvPr>
            <p:cNvSpPr>
              <a:spLocks noChangeArrowheads="1"/>
            </p:cNvSpPr>
            <p:nvPr/>
          </p:nvSpPr>
          <p:spPr bwMode="auto">
            <a:xfrm>
              <a:off x="2508" y="1728"/>
              <a:ext cx="432" cy="384"/>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34" name="AutoShape 90">
              <a:extLst>
                <a:ext uri="{FF2B5EF4-FFF2-40B4-BE49-F238E27FC236}">
                  <a16:creationId xmlns:a16="http://schemas.microsoft.com/office/drawing/2014/main" id="{7B2369F3-0004-B8EB-D0B6-54F19C41FB42}"/>
                </a:ext>
              </a:extLst>
            </p:cNvPr>
            <p:cNvSpPr>
              <a:spLocks noChangeArrowheads="1"/>
            </p:cNvSpPr>
            <p:nvPr/>
          </p:nvSpPr>
          <p:spPr bwMode="auto">
            <a:xfrm>
              <a:off x="2835" y="1917"/>
              <a:ext cx="432" cy="384"/>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35" name="AutoShape 91">
              <a:extLst>
                <a:ext uri="{FF2B5EF4-FFF2-40B4-BE49-F238E27FC236}">
                  <a16:creationId xmlns:a16="http://schemas.microsoft.com/office/drawing/2014/main" id="{B4B2D278-FBFF-F088-3EB3-E0676A384853}"/>
                </a:ext>
              </a:extLst>
            </p:cNvPr>
            <p:cNvSpPr>
              <a:spLocks noChangeArrowheads="1"/>
            </p:cNvSpPr>
            <p:nvPr/>
          </p:nvSpPr>
          <p:spPr bwMode="auto">
            <a:xfrm>
              <a:off x="2832" y="2301"/>
              <a:ext cx="432" cy="384"/>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36" name="AutoShape 92">
              <a:extLst>
                <a:ext uri="{FF2B5EF4-FFF2-40B4-BE49-F238E27FC236}">
                  <a16:creationId xmlns:a16="http://schemas.microsoft.com/office/drawing/2014/main" id="{D057E165-0553-6743-2E08-8B41B8C4288C}"/>
                </a:ext>
              </a:extLst>
            </p:cNvPr>
            <p:cNvSpPr>
              <a:spLocks noChangeArrowheads="1"/>
            </p:cNvSpPr>
            <p:nvPr/>
          </p:nvSpPr>
          <p:spPr bwMode="auto">
            <a:xfrm>
              <a:off x="2688" y="1863"/>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37" name="AutoShape 93">
              <a:extLst>
                <a:ext uri="{FF2B5EF4-FFF2-40B4-BE49-F238E27FC236}">
                  <a16:creationId xmlns:a16="http://schemas.microsoft.com/office/drawing/2014/main" id="{A02C8448-369A-8594-7ECB-C5F7B9CA4037}"/>
                </a:ext>
              </a:extLst>
            </p:cNvPr>
            <p:cNvSpPr>
              <a:spLocks noChangeArrowheads="1"/>
            </p:cNvSpPr>
            <p:nvPr/>
          </p:nvSpPr>
          <p:spPr bwMode="auto">
            <a:xfrm>
              <a:off x="2688" y="2226"/>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38" name="AutoShape 94">
              <a:extLst>
                <a:ext uri="{FF2B5EF4-FFF2-40B4-BE49-F238E27FC236}">
                  <a16:creationId xmlns:a16="http://schemas.microsoft.com/office/drawing/2014/main" id="{674A14CD-B112-2D13-F4A8-12EC90439A33}"/>
                </a:ext>
              </a:extLst>
            </p:cNvPr>
            <p:cNvSpPr>
              <a:spLocks noChangeArrowheads="1"/>
            </p:cNvSpPr>
            <p:nvPr/>
          </p:nvSpPr>
          <p:spPr bwMode="auto">
            <a:xfrm>
              <a:off x="2688" y="2640"/>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39" name="AutoShape 95">
              <a:extLst>
                <a:ext uri="{FF2B5EF4-FFF2-40B4-BE49-F238E27FC236}">
                  <a16:creationId xmlns:a16="http://schemas.microsoft.com/office/drawing/2014/main" id="{7A3C51A6-8804-F19F-3F0D-36155822E104}"/>
                </a:ext>
              </a:extLst>
            </p:cNvPr>
            <p:cNvSpPr>
              <a:spLocks noChangeArrowheads="1"/>
            </p:cNvSpPr>
            <p:nvPr/>
          </p:nvSpPr>
          <p:spPr bwMode="auto">
            <a:xfrm>
              <a:off x="3006" y="2430"/>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0" name="AutoShape 96">
              <a:extLst>
                <a:ext uri="{FF2B5EF4-FFF2-40B4-BE49-F238E27FC236}">
                  <a16:creationId xmlns:a16="http://schemas.microsoft.com/office/drawing/2014/main" id="{01577CB6-3F4A-1F37-518C-33694E7240CC}"/>
                </a:ext>
              </a:extLst>
            </p:cNvPr>
            <p:cNvSpPr>
              <a:spLocks noChangeArrowheads="1"/>
            </p:cNvSpPr>
            <p:nvPr/>
          </p:nvSpPr>
          <p:spPr bwMode="auto">
            <a:xfrm>
              <a:off x="3024" y="2034"/>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1" name="AutoShape 97">
              <a:extLst>
                <a:ext uri="{FF2B5EF4-FFF2-40B4-BE49-F238E27FC236}">
                  <a16:creationId xmlns:a16="http://schemas.microsoft.com/office/drawing/2014/main" id="{23CA9974-7383-A2E9-37CC-05C0DB53BE8B}"/>
                </a:ext>
              </a:extLst>
            </p:cNvPr>
            <p:cNvSpPr>
              <a:spLocks noChangeArrowheads="1"/>
            </p:cNvSpPr>
            <p:nvPr/>
          </p:nvSpPr>
          <p:spPr bwMode="auto">
            <a:xfrm>
              <a:off x="3153" y="2103"/>
              <a:ext cx="432" cy="384"/>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2" name="AutoShape 98">
              <a:extLst>
                <a:ext uri="{FF2B5EF4-FFF2-40B4-BE49-F238E27FC236}">
                  <a16:creationId xmlns:a16="http://schemas.microsoft.com/office/drawing/2014/main" id="{0BFF674D-B989-B5A6-3CF7-61F8B9554017}"/>
                </a:ext>
              </a:extLst>
            </p:cNvPr>
            <p:cNvSpPr>
              <a:spLocks noChangeArrowheads="1"/>
            </p:cNvSpPr>
            <p:nvPr/>
          </p:nvSpPr>
          <p:spPr bwMode="auto">
            <a:xfrm>
              <a:off x="3159" y="2478"/>
              <a:ext cx="432" cy="384"/>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3" name="AutoShape 99">
              <a:extLst>
                <a:ext uri="{FF2B5EF4-FFF2-40B4-BE49-F238E27FC236}">
                  <a16:creationId xmlns:a16="http://schemas.microsoft.com/office/drawing/2014/main" id="{7946228A-48AF-4AD7-F1B8-784CEC9D4E0F}"/>
                </a:ext>
              </a:extLst>
            </p:cNvPr>
            <p:cNvSpPr>
              <a:spLocks noChangeArrowheads="1"/>
            </p:cNvSpPr>
            <p:nvPr/>
          </p:nvSpPr>
          <p:spPr bwMode="auto">
            <a:xfrm>
              <a:off x="3480" y="2679"/>
              <a:ext cx="432" cy="384"/>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4" name="AutoShape 100">
              <a:extLst>
                <a:ext uri="{FF2B5EF4-FFF2-40B4-BE49-F238E27FC236}">
                  <a16:creationId xmlns:a16="http://schemas.microsoft.com/office/drawing/2014/main" id="{56FF3F1A-9BC5-30FA-A5E4-B1DD2E53A3D2}"/>
                </a:ext>
              </a:extLst>
            </p:cNvPr>
            <p:cNvSpPr>
              <a:spLocks noChangeArrowheads="1"/>
            </p:cNvSpPr>
            <p:nvPr/>
          </p:nvSpPr>
          <p:spPr bwMode="auto">
            <a:xfrm>
              <a:off x="3486" y="2292"/>
              <a:ext cx="432" cy="384"/>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5" name="AutoShape 101">
              <a:extLst>
                <a:ext uri="{FF2B5EF4-FFF2-40B4-BE49-F238E27FC236}">
                  <a16:creationId xmlns:a16="http://schemas.microsoft.com/office/drawing/2014/main" id="{82E9DD79-F18E-95BA-14ED-2A5372211F1D}"/>
                </a:ext>
              </a:extLst>
            </p:cNvPr>
            <p:cNvSpPr>
              <a:spLocks noChangeArrowheads="1"/>
            </p:cNvSpPr>
            <p:nvPr/>
          </p:nvSpPr>
          <p:spPr bwMode="auto">
            <a:xfrm>
              <a:off x="3477" y="1908"/>
              <a:ext cx="432" cy="384"/>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6" name="AutoShape 102">
              <a:extLst>
                <a:ext uri="{FF2B5EF4-FFF2-40B4-BE49-F238E27FC236}">
                  <a16:creationId xmlns:a16="http://schemas.microsoft.com/office/drawing/2014/main" id="{94BC5F71-458D-EB97-C2F0-DC5C41055EEE}"/>
                </a:ext>
              </a:extLst>
            </p:cNvPr>
            <p:cNvSpPr>
              <a:spLocks noChangeArrowheads="1"/>
            </p:cNvSpPr>
            <p:nvPr/>
          </p:nvSpPr>
          <p:spPr bwMode="auto">
            <a:xfrm>
              <a:off x="3804" y="2097"/>
              <a:ext cx="432" cy="384"/>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7" name="AutoShape 103">
              <a:extLst>
                <a:ext uri="{FF2B5EF4-FFF2-40B4-BE49-F238E27FC236}">
                  <a16:creationId xmlns:a16="http://schemas.microsoft.com/office/drawing/2014/main" id="{387444B5-F0E6-A0D1-91B8-74BB3B7D45A0}"/>
                </a:ext>
              </a:extLst>
            </p:cNvPr>
            <p:cNvSpPr>
              <a:spLocks noChangeArrowheads="1"/>
            </p:cNvSpPr>
            <p:nvPr/>
          </p:nvSpPr>
          <p:spPr bwMode="auto">
            <a:xfrm>
              <a:off x="3801" y="2481"/>
              <a:ext cx="432" cy="384"/>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8" name="AutoShape 104">
              <a:extLst>
                <a:ext uri="{FF2B5EF4-FFF2-40B4-BE49-F238E27FC236}">
                  <a16:creationId xmlns:a16="http://schemas.microsoft.com/office/drawing/2014/main" id="{BA3FD377-22FF-34E9-5D3A-09FBFD810BEB}"/>
                </a:ext>
              </a:extLst>
            </p:cNvPr>
            <p:cNvSpPr>
              <a:spLocks noChangeArrowheads="1"/>
            </p:cNvSpPr>
            <p:nvPr/>
          </p:nvSpPr>
          <p:spPr bwMode="auto">
            <a:xfrm>
              <a:off x="3339" y="2607"/>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49" name="AutoShape 105">
              <a:extLst>
                <a:ext uri="{FF2B5EF4-FFF2-40B4-BE49-F238E27FC236}">
                  <a16:creationId xmlns:a16="http://schemas.microsoft.com/office/drawing/2014/main" id="{49930471-D84A-BB8B-8109-BEC98E1368F3}"/>
                </a:ext>
              </a:extLst>
            </p:cNvPr>
            <p:cNvSpPr>
              <a:spLocks noChangeArrowheads="1"/>
            </p:cNvSpPr>
            <p:nvPr/>
          </p:nvSpPr>
          <p:spPr bwMode="auto">
            <a:xfrm>
              <a:off x="3321" y="2244"/>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0" name="AutoShape 106">
              <a:extLst>
                <a:ext uri="{FF2B5EF4-FFF2-40B4-BE49-F238E27FC236}">
                  <a16:creationId xmlns:a16="http://schemas.microsoft.com/office/drawing/2014/main" id="{AB2BFAC0-3E2A-22FF-84C2-F51FDCB5CA00}"/>
                </a:ext>
              </a:extLst>
            </p:cNvPr>
            <p:cNvSpPr>
              <a:spLocks noChangeArrowheads="1"/>
            </p:cNvSpPr>
            <p:nvPr/>
          </p:nvSpPr>
          <p:spPr bwMode="auto">
            <a:xfrm>
              <a:off x="3657" y="2043"/>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1" name="AutoShape 107">
              <a:extLst>
                <a:ext uri="{FF2B5EF4-FFF2-40B4-BE49-F238E27FC236}">
                  <a16:creationId xmlns:a16="http://schemas.microsoft.com/office/drawing/2014/main" id="{44E4B147-9ECB-6CB2-6250-703066CE32EE}"/>
                </a:ext>
              </a:extLst>
            </p:cNvPr>
            <p:cNvSpPr>
              <a:spLocks noChangeArrowheads="1"/>
            </p:cNvSpPr>
            <p:nvPr/>
          </p:nvSpPr>
          <p:spPr bwMode="auto">
            <a:xfrm>
              <a:off x="3657" y="2406"/>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2" name="AutoShape 108">
              <a:extLst>
                <a:ext uri="{FF2B5EF4-FFF2-40B4-BE49-F238E27FC236}">
                  <a16:creationId xmlns:a16="http://schemas.microsoft.com/office/drawing/2014/main" id="{DA3F2D34-9F6E-EF8D-DA96-FDC5B1F2EA2C}"/>
                </a:ext>
              </a:extLst>
            </p:cNvPr>
            <p:cNvSpPr>
              <a:spLocks noChangeArrowheads="1"/>
            </p:cNvSpPr>
            <p:nvPr/>
          </p:nvSpPr>
          <p:spPr bwMode="auto">
            <a:xfrm>
              <a:off x="3657" y="2820"/>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3" name="AutoShape 109">
              <a:extLst>
                <a:ext uri="{FF2B5EF4-FFF2-40B4-BE49-F238E27FC236}">
                  <a16:creationId xmlns:a16="http://schemas.microsoft.com/office/drawing/2014/main" id="{C00FE48F-58E0-6075-B132-DB894204A54C}"/>
                </a:ext>
              </a:extLst>
            </p:cNvPr>
            <p:cNvSpPr>
              <a:spLocks noChangeArrowheads="1"/>
            </p:cNvSpPr>
            <p:nvPr/>
          </p:nvSpPr>
          <p:spPr bwMode="auto">
            <a:xfrm>
              <a:off x="3975" y="2610"/>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4" name="AutoShape 110">
              <a:extLst>
                <a:ext uri="{FF2B5EF4-FFF2-40B4-BE49-F238E27FC236}">
                  <a16:creationId xmlns:a16="http://schemas.microsoft.com/office/drawing/2014/main" id="{E0E45CBB-99D0-0808-1321-EBFF2B5BF841}"/>
                </a:ext>
              </a:extLst>
            </p:cNvPr>
            <p:cNvSpPr>
              <a:spLocks noChangeArrowheads="1"/>
            </p:cNvSpPr>
            <p:nvPr/>
          </p:nvSpPr>
          <p:spPr bwMode="auto">
            <a:xfrm>
              <a:off x="3993" y="2214"/>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5" name="AutoShape 111">
              <a:extLst>
                <a:ext uri="{FF2B5EF4-FFF2-40B4-BE49-F238E27FC236}">
                  <a16:creationId xmlns:a16="http://schemas.microsoft.com/office/drawing/2014/main" id="{606FE23E-7BA1-6539-EAF2-B6C97296A11D}"/>
                </a:ext>
              </a:extLst>
            </p:cNvPr>
            <p:cNvSpPr>
              <a:spLocks noChangeArrowheads="1"/>
            </p:cNvSpPr>
            <p:nvPr/>
          </p:nvSpPr>
          <p:spPr bwMode="auto">
            <a:xfrm>
              <a:off x="2517" y="2871"/>
              <a:ext cx="432" cy="384"/>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6" name="AutoShape 112">
              <a:extLst>
                <a:ext uri="{FF2B5EF4-FFF2-40B4-BE49-F238E27FC236}">
                  <a16:creationId xmlns:a16="http://schemas.microsoft.com/office/drawing/2014/main" id="{D4660B44-CC57-0164-9EF9-99B420DB33D3}"/>
                </a:ext>
              </a:extLst>
            </p:cNvPr>
            <p:cNvSpPr>
              <a:spLocks noChangeArrowheads="1"/>
            </p:cNvSpPr>
            <p:nvPr/>
          </p:nvSpPr>
          <p:spPr bwMode="auto">
            <a:xfrm>
              <a:off x="2523" y="3246"/>
              <a:ext cx="432" cy="384"/>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7" name="AutoShape 113">
              <a:extLst>
                <a:ext uri="{FF2B5EF4-FFF2-40B4-BE49-F238E27FC236}">
                  <a16:creationId xmlns:a16="http://schemas.microsoft.com/office/drawing/2014/main" id="{CF62294A-65F1-E932-C6AB-AB4535D1AB44}"/>
                </a:ext>
              </a:extLst>
            </p:cNvPr>
            <p:cNvSpPr>
              <a:spLocks noChangeArrowheads="1"/>
            </p:cNvSpPr>
            <p:nvPr/>
          </p:nvSpPr>
          <p:spPr bwMode="auto">
            <a:xfrm>
              <a:off x="2844" y="3447"/>
              <a:ext cx="432" cy="384"/>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8" name="AutoShape 114">
              <a:extLst>
                <a:ext uri="{FF2B5EF4-FFF2-40B4-BE49-F238E27FC236}">
                  <a16:creationId xmlns:a16="http://schemas.microsoft.com/office/drawing/2014/main" id="{9CAFAC26-AFBD-F66D-5B42-9179969FE180}"/>
                </a:ext>
              </a:extLst>
            </p:cNvPr>
            <p:cNvSpPr>
              <a:spLocks noChangeArrowheads="1"/>
            </p:cNvSpPr>
            <p:nvPr/>
          </p:nvSpPr>
          <p:spPr bwMode="auto">
            <a:xfrm>
              <a:off x="2850" y="3060"/>
              <a:ext cx="432" cy="384"/>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59" name="AutoShape 115">
              <a:extLst>
                <a:ext uri="{FF2B5EF4-FFF2-40B4-BE49-F238E27FC236}">
                  <a16:creationId xmlns:a16="http://schemas.microsoft.com/office/drawing/2014/main" id="{A4337F5A-8C90-1F92-C192-3E4D6F831ABF}"/>
                </a:ext>
              </a:extLst>
            </p:cNvPr>
            <p:cNvSpPr>
              <a:spLocks noChangeArrowheads="1"/>
            </p:cNvSpPr>
            <p:nvPr/>
          </p:nvSpPr>
          <p:spPr bwMode="auto">
            <a:xfrm>
              <a:off x="2841" y="2676"/>
              <a:ext cx="432" cy="384"/>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0" name="AutoShape 116">
              <a:extLst>
                <a:ext uri="{FF2B5EF4-FFF2-40B4-BE49-F238E27FC236}">
                  <a16:creationId xmlns:a16="http://schemas.microsoft.com/office/drawing/2014/main" id="{7F978996-A35E-7363-A062-3E470EFC568C}"/>
                </a:ext>
              </a:extLst>
            </p:cNvPr>
            <p:cNvSpPr>
              <a:spLocks noChangeArrowheads="1"/>
            </p:cNvSpPr>
            <p:nvPr/>
          </p:nvSpPr>
          <p:spPr bwMode="auto">
            <a:xfrm>
              <a:off x="3168" y="2865"/>
              <a:ext cx="432" cy="384"/>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1" name="AutoShape 117">
              <a:extLst>
                <a:ext uri="{FF2B5EF4-FFF2-40B4-BE49-F238E27FC236}">
                  <a16:creationId xmlns:a16="http://schemas.microsoft.com/office/drawing/2014/main" id="{ABB6B5B9-3D3F-AD92-8063-3926EF94EB30}"/>
                </a:ext>
              </a:extLst>
            </p:cNvPr>
            <p:cNvSpPr>
              <a:spLocks noChangeArrowheads="1"/>
            </p:cNvSpPr>
            <p:nvPr/>
          </p:nvSpPr>
          <p:spPr bwMode="auto">
            <a:xfrm>
              <a:off x="3165" y="3249"/>
              <a:ext cx="432" cy="384"/>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2" name="AutoShape 118">
              <a:extLst>
                <a:ext uri="{FF2B5EF4-FFF2-40B4-BE49-F238E27FC236}">
                  <a16:creationId xmlns:a16="http://schemas.microsoft.com/office/drawing/2014/main" id="{BC41F149-A0A4-B43E-2733-1E1A15D14A83}"/>
                </a:ext>
              </a:extLst>
            </p:cNvPr>
            <p:cNvSpPr>
              <a:spLocks noChangeArrowheads="1"/>
            </p:cNvSpPr>
            <p:nvPr/>
          </p:nvSpPr>
          <p:spPr bwMode="auto">
            <a:xfrm>
              <a:off x="2703" y="3375"/>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3" name="AutoShape 119">
              <a:extLst>
                <a:ext uri="{FF2B5EF4-FFF2-40B4-BE49-F238E27FC236}">
                  <a16:creationId xmlns:a16="http://schemas.microsoft.com/office/drawing/2014/main" id="{BE17A46B-3956-96EB-3CD6-EC8596CE1AD7}"/>
                </a:ext>
              </a:extLst>
            </p:cNvPr>
            <p:cNvSpPr>
              <a:spLocks noChangeArrowheads="1"/>
            </p:cNvSpPr>
            <p:nvPr/>
          </p:nvSpPr>
          <p:spPr bwMode="auto">
            <a:xfrm>
              <a:off x="2685" y="3012"/>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4" name="AutoShape 120">
              <a:extLst>
                <a:ext uri="{FF2B5EF4-FFF2-40B4-BE49-F238E27FC236}">
                  <a16:creationId xmlns:a16="http://schemas.microsoft.com/office/drawing/2014/main" id="{B8858BF2-321C-48FA-BC39-0C7CF78D8239}"/>
                </a:ext>
              </a:extLst>
            </p:cNvPr>
            <p:cNvSpPr>
              <a:spLocks noChangeArrowheads="1"/>
            </p:cNvSpPr>
            <p:nvPr/>
          </p:nvSpPr>
          <p:spPr bwMode="auto">
            <a:xfrm>
              <a:off x="3021" y="2811"/>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5" name="AutoShape 121">
              <a:extLst>
                <a:ext uri="{FF2B5EF4-FFF2-40B4-BE49-F238E27FC236}">
                  <a16:creationId xmlns:a16="http://schemas.microsoft.com/office/drawing/2014/main" id="{3D5992D5-DC28-1316-0C55-B71C13E225AC}"/>
                </a:ext>
              </a:extLst>
            </p:cNvPr>
            <p:cNvSpPr>
              <a:spLocks noChangeArrowheads="1"/>
            </p:cNvSpPr>
            <p:nvPr/>
          </p:nvSpPr>
          <p:spPr bwMode="auto">
            <a:xfrm>
              <a:off x="3021" y="3174"/>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6" name="AutoShape 122">
              <a:extLst>
                <a:ext uri="{FF2B5EF4-FFF2-40B4-BE49-F238E27FC236}">
                  <a16:creationId xmlns:a16="http://schemas.microsoft.com/office/drawing/2014/main" id="{49AFF7F6-A851-A348-D428-ED7E9BECBABD}"/>
                </a:ext>
              </a:extLst>
            </p:cNvPr>
            <p:cNvSpPr>
              <a:spLocks noChangeArrowheads="1"/>
            </p:cNvSpPr>
            <p:nvPr/>
          </p:nvSpPr>
          <p:spPr bwMode="auto">
            <a:xfrm>
              <a:off x="3021" y="3588"/>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7" name="AutoShape 123">
              <a:extLst>
                <a:ext uri="{FF2B5EF4-FFF2-40B4-BE49-F238E27FC236}">
                  <a16:creationId xmlns:a16="http://schemas.microsoft.com/office/drawing/2014/main" id="{2FF7563A-AA3D-FB0A-C4AB-75844F596DCF}"/>
                </a:ext>
              </a:extLst>
            </p:cNvPr>
            <p:cNvSpPr>
              <a:spLocks noChangeArrowheads="1"/>
            </p:cNvSpPr>
            <p:nvPr/>
          </p:nvSpPr>
          <p:spPr bwMode="auto">
            <a:xfrm>
              <a:off x="3339" y="3378"/>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8" name="AutoShape 124">
              <a:extLst>
                <a:ext uri="{FF2B5EF4-FFF2-40B4-BE49-F238E27FC236}">
                  <a16:creationId xmlns:a16="http://schemas.microsoft.com/office/drawing/2014/main" id="{F52D2FE4-992D-6AF3-9E1C-0735960BD3E5}"/>
                </a:ext>
              </a:extLst>
            </p:cNvPr>
            <p:cNvSpPr>
              <a:spLocks noChangeArrowheads="1"/>
            </p:cNvSpPr>
            <p:nvPr/>
          </p:nvSpPr>
          <p:spPr bwMode="auto">
            <a:xfrm>
              <a:off x="3357" y="2982"/>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69" name="AutoShape 125">
              <a:extLst>
                <a:ext uri="{FF2B5EF4-FFF2-40B4-BE49-F238E27FC236}">
                  <a16:creationId xmlns:a16="http://schemas.microsoft.com/office/drawing/2014/main" id="{01E5DA96-2F61-ACCA-A351-1860565C637A}"/>
                </a:ext>
              </a:extLst>
            </p:cNvPr>
            <p:cNvSpPr>
              <a:spLocks noChangeArrowheads="1"/>
            </p:cNvSpPr>
            <p:nvPr/>
          </p:nvSpPr>
          <p:spPr bwMode="auto">
            <a:xfrm>
              <a:off x="3480" y="3063"/>
              <a:ext cx="432" cy="384"/>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0" name="AutoShape 126">
              <a:extLst>
                <a:ext uri="{FF2B5EF4-FFF2-40B4-BE49-F238E27FC236}">
                  <a16:creationId xmlns:a16="http://schemas.microsoft.com/office/drawing/2014/main" id="{35311CEA-1670-6333-CAD4-D73A432EF369}"/>
                </a:ext>
              </a:extLst>
            </p:cNvPr>
            <p:cNvSpPr>
              <a:spLocks noChangeArrowheads="1"/>
            </p:cNvSpPr>
            <p:nvPr/>
          </p:nvSpPr>
          <p:spPr bwMode="auto">
            <a:xfrm>
              <a:off x="3486" y="3438"/>
              <a:ext cx="432" cy="384"/>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1" name="AutoShape 127">
              <a:extLst>
                <a:ext uri="{FF2B5EF4-FFF2-40B4-BE49-F238E27FC236}">
                  <a16:creationId xmlns:a16="http://schemas.microsoft.com/office/drawing/2014/main" id="{79763229-981E-C8F4-99E9-4113CB93C2C4}"/>
                </a:ext>
              </a:extLst>
            </p:cNvPr>
            <p:cNvSpPr>
              <a:spLocks noChangeArrowheads="1"/>
            </p:cNvSpPr>
            <p:nvPr/>
          </p:nvSpPr>
          <p:spPr bwMode="auto">
            <a:xfrm>
              <a:off x="3807" y="3639"/>
              <a:ext cx="432" cy="384"/>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2" name="AutoShape 128">
              <a:extLst>
                <a:ext uri="{FF2B5EF4-FFF2-40B4-BE49-F238E27FC236}">
                  <a16:creationId xmlns:a16="http://schemas.microsoft.com/office/drawing/2014/main" id="{20546172-8C93-3D80-EA9C-8ABC18271634}"/>
                </a:ext>
              </a:extLst>
            </p:cNvPr>
            <p:cNvSpPr>
              <a:spLocks noChangeArrowheads="1"/>
            </p:cNvSpPr>
            <p:nvPr/>
          </p:nvSpPr>
          <p:spPr bwMode="auto">
            <a:xfrm>
              <a:off x="3813" y="3252"/>
              <a:ext cx="432" cy="384"/>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3" name="AutoShape 129">
              <a:extLst>
                <a:ext uri="{FF2B5EF4-FFF2-40B4-BE49-F238E27FC236}">
                  <a16:creationId xmlns:a16="http://schemas.microsoft.com/office/drawing/2014/main" id="{C1D75E40-6C69-E1FB-161E-7057F0DBB1DA}"/>
                </a:ext>
              </a:extLst>
            </p:cNvPr>
            <p:cNvSpPr>
              <a:spLocks noChangeArrowheads="1"/>
            </p:cNvSpPr>
            <p:nvPr/>
          </p:nvSpPr>
          <p:spPr bwMode="auto">
            <a:xfrm>
              <a:off x="3804" y="2868"/>
              <a:ext cx="432" cy="384"/>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4" name="AutoShape 130">
              <a:extLst>
                <a:ext uri="{FF2B5EF4-FFF2-40B4-BE49-F238E27FC236}">
                  <a16:creationId xmlns:a16="http://schemas.microsoft.com/office/drawing/2014/main" id="{D7B64BB3-4A98-4D29-0D7A-A7E9F7342663}"/>
                </a:ext>
              </a:extLst>
            </p:cNvPr>
            <p:cNvSpPr>
              <a:spLocks noChangeArrowheads="1"/>
            </p:cNvSpPr>
            <p:nvPr/>
          </p:nvSpPr>
          <p:spPr bwMode="auto">
            <a:xfrm>
              <a:off x="4131" y="3057"/>
              <a:ext cx="432" cy="384"/>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5" name="AutoShape 131">
              <a:extLst>
                <a:ext uri="{FF2B5EF4-FFF2-40B4-BE49-F238E27FC236}">
                  <a16:creationId xmlns:a16="http://schemas.microsoft.com/office/drawing/2014/main" id="{33FC792F-87B3-5276-031D-79DCDF83C603}"/>
                </a:ext>
              </a:extLst>
            </p:cNvPr>
            <p:cNvSpPr>
              <a:spLocks noChangeArrowheads="1"/>
            </p:cNvSpPr>
            <p:nvPr/>
          </p:nvSpPr>
          <p:spPr bwMode="auto">
            <a:xfrm>
              <a:off x="4128" y="3441"/>
              <a:ext cx="432" cy="384"/>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6" name="AutoShape 132">
              <a:extLst>
                <a:ext uri="{FF2B5EF4-FFF2-40B4-BE49-F238E27FC236}">
                  <a16:creationId xmlns:a16="http://schemas.microsoft.com/office/drawing/2014/main" id="{33B177BA-E4D5-7B8E-168B-BA1222FCB36C}"/>
                </a:ext>
              </a:extLst>
            </p:cNvPr>
            <p:cNvSpPr>
              <a:spLocks noChangeArrowheads="1"/>
            </p:cNvSpPr>
            <p:nvPr/>
          </p:nvSpPr>
          <p:spPr bwMode="auto">
            <a:xfrm>
              <a:off x="3666" y="3567"/>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7" name="AutoShape 133">
              <a:extLst>
                <a:ext uri="{FF2B5EF4-FFF2-40B4-BE49-F238E27FC236}">
                  <a16:creationId xmlns:a16="http://schemas.microsoft.com/office/drawing/2014/main" id="{FD06F9B6-F714-C7F6-4A20-982211A64950}"/>
                </a:ext>
              </a:extLst>
            </p:cNvPr>
            <p:cNvSpPr>
              <a:spLocks noChangeArrowheads="1"/>
            </p:cNvSpPr>
            <p:nvPr/>
          </p:nvSpPr>
          <p:spPr bwMode="auto">
            <a:xfrm>
              <a:off x="3648" y="3204"/>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8" name="AutoShape 134">
              <a:extLst>
                <a:ext uri="{FF2B5EF4-FFF2-40B4-BE49-F238E27FC236}">
                  <a16:creationId xmlns:a16="http://schemas.microsoft.com/office/drawing/2014/main" id="{570ACD38-2B43-A328-7B25-5519B27ABF03}"/>
                </a:ext>
              </a:extLst>
            </p:cNvPr>
            <p:cNvSpPr>
              <a:spLocks noChangeArrowheads="1"/>
            </p:cNvSpPr>
            <p:nvPr/>
          </p:nvSpPr>
          <p:spPr bwMode="auto">
            <a:xfrm>
              <a:off x="3984" y="3003"/>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79" name="AutoShape 135">
              <a:extLst>
                <a:ext uri="{FF2B5EF4-FFF2-40B4-BE49-F238E27FC236}">
                  <a16:creationId xmlns:a16="http://schemas.microsoft.com/office/drawing/2014/main" id="{B974B5DE-97A6-3FC3-B2DF-821CF6C9DC01}"/>
                </a:ext>
              </a:extLst>
            </p:cNvPr>
            <p:cNvSpPr>
              <a:spLocks noChangeArrowheads="1"/>
            </p:cNvSpPr>
            <p:nvPr/>
          </p:nvSpPr>
          <p:spPr bwMode="auto">
            <a:xfrm>
              <a:off x="3984" y="3366"/>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0" name="AutoShape 136">
              <a:extLst>
                <a:ext uri="{FF2B5EF4-FFF2-40B4-BE49-F238E27FC236}">
                  <a16:creationId xmlns:a16="http://schemas.microsoft.com/office/drawing/2014/main" id="{2CD1207C-2A04-9C74-A53D-E696D36562AB}"/>
                </a:ext>
              </a:extLst>
            </p:cNvPr>
            <p:cNvSpPr>
              <a:spLocks noChangeArrowheads="1"/>
            </p:cNvSpPr>
            <p:nvPr/>
          </p:nvSpPr>
          <p:spPr bwMode="auto">
            <a:xfrm>
              <a:off x="3984" y="3780"/>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1" name="AutoShape 137">
              <a:extLst>
                <a:ext uri="{FF2B5EF4-FFF2-40B4-BE49-F238E27FC236}">
                  <a16:creationId xmlns:a16="http://schemas.microsoft.com/office/drawing/2014/main" id="{06A6C35D-43FA-C63F-F89D-1A5795BEF36F}"/>
                </a:ext>
              </a:extLst>
            </p:cNvPr>
            <p:cNvSpPr>
              <a:spLocks noChangeArrowheads="1"/>
            </p:cNvSpPr>
            <p:nvPr/>
          </p:nvSpPr>
          <p:spPr bwMode="auto">
            <a:xfrm>
              <a:off x="4302" y="3570"/>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2" name="AutoShape 138">
              <a:extLst>
                <a:ext uri="{FF2B5EF4-FFF2-40B4-BE49-F238E27FC236}">
                  <a16:creationId xmlns:a16="http://schemas.microsoft.com/office/drawing/2014/main" id="{86484B6A-A54D-88B5-2609-EAF49B86161B}"/>
                </a:ext>
              </a:extLst>
            </p:cNvPr>
            <p:cNvSpPr>
              <a:spLocks noChangeArrowheads="1"/>
            </p:cNvSpPr>
            <p:nvPr/>
          </p:nvSpPr>
          <p:spPr bwMode="auto">
            <a:xfrm>
              <a:off x="4320" y="3174"/>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3" name="AutoShape 139">
              <a:extLst>
                <a:ext uri="{FF2B5EF4-FFF2-40B4-BE49-F238E27FC236}">
                  <a16:creationId xmlns:a16="http://schemas.microsoft.com/office/drawing/2014/main" id="{1911AC80-3DC4-3BE6-B8D5-8D316D82D99E}"/>
                </a:ext>
              </a:extLst>
            </p:cNvPr>
            <p:cNvSpPr>
              <a:spLocks noChangeArrowheads="1"/>
            </p:cNvSpPr>
            <p:nvPr/>
          </p:nvSpPr>
          <p:spPr bwMode="auto">
            <a:xfrm>
              <a:off x="4113" y="2301"/>
              <a:ext cx="432" cy="384"/>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4" name="AutoShape 140">
              <a:extLst>
                <a:ext uri="{FF2B5EF4-FFF2-40B4-BE49-F238E27FC236}">
                  <a16:creationId xmlns:a16="http://schemas.microsoft.com/office/drawing/2014/main" id="{263827CA-1AF6-24A8-2F24-FDA8253593A9}"/>
                </a:ext>
              </a:extLst>
            </p:cNvPr>
            <p:cNvSpPr>
              <a:spLocks noChangeArrowheads="1"/>
            </p:cNvSpPr>
            <p:nvPr/>
          </p:nvSpPr>
          <p:spPr bwMode="auto">
            <a:xfrm>
              <a:off x="4119" y="2676"/>
              <a:ext cx="432" cy="384"/>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5" name="AutoShape 141">
              <a:extLst>
                <a:ext uri="{FF2B5EF4-FFF2-40B4-BE49-F238E27FC236}">
                  <a16:creationId xmlns:a16="http://schemas.microsoft.com/office/drawing/2014/main" id="{451720B9-08C8-0678-1312-E4D1E5D884F7}"/>
                </a:ext>
              </a:extLst>
            </p:cNvPr>
            <p:cNvSpPr>
              <a:spLocks noChangeArrowheads="1"/>
            </p:cNvSpPr>
            <p:nvPr/>
          </p:nvSpPr>
          <p:spPr bwMode="auto">
            <a:xfrm>
              <a:off x="4440" y="2877"/>
              <a:ext cx="432" cy="384"/>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6" name="AutoShape 142">
              <a:extLst>
                <a:ext uri="{FF2B5EF4-FFF2-40B4-BE49-F238E27FC236}">
                  <a16:creationId xmlns:a16="http://schemas.microsoft.com/office/drawing/2014/main" id="{A7EF8105-F80A-1443-50FD-5F9AC3389C67}"/>
                </a:ext>
              </a:extLst>
            </p:cNvPr>
            <p:cNvSpPr>
              <a:spLocks noChangeArrowheads="1"/>
            </p:cNvSpPr>
            <p:nvPr/>
          </p:nvSpPr>
          <p:spPr bwMode="auto">
            <a:xfrm>
              <a:off x="4446" y="2490"/>
              <a:ext cx="432" cy="384"/>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7" name="AutoShape 143">
              <a:extLst>
                <a:ext uri="{FF2B5EF4-FFF2-40B4-BE49-F238E27FC236}">
                  <a16:creationId xmlns:a16="http://schemas.microsoft.com/office/drawing/2014/main" id="{8C20074B-8A95-7B21-A81C-E6C326BBAF9E}"/>
                </a:ext>
              </a:extLst>
            </p:cNvPr>
            <p:cNvSpPr>
              <a:spLocks noChangeArrowheads="1"/>
            </p:cNvSpPr>
            <p:nvPr/>
          </p:nvSpPr>
          <p:spPr bwMode="auto">
            <a:xfrm>
              <a:off x="4437" y="2106"/>
              <a:ext cx="432" cy="384"/>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8" name="AutoShape 144">
              <a:extLst>
                <a:ext uri="{FF2B5EF4-FFF2-40B4-BE49-F238E27FC236}">
                  <a16:creationId xmlns:a16="http://schemas.microsoft.com/office/drawing/2014/main" id="{09F22499-812A-8050-7FB8-A491D270DC5D}"/>
                </a:ext>
              </a:extLst>
            </p:cNvPr>
            <p:cNvSpPr>
              <a:spLocks noChangeArrowheads="1"/>
            </p:cNvSpPr>
            <p:nvPr/>
          </p:nvSpPr>
          <p:spPr bwMode="auto">
            <a:xfrm>
              <a:off x="4764" y="2295"/>
              <a:ext cx="432" cy="384"/>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89" name="AutoShape 145">
              <a:extLst>
                <a:ext uri="{FF2B5EF4-FFF2-40B4-BE49-F238E27FC236}">
                  <a16:creationId xmlns:a16="http://schemas.microsoft.com/office/drawing/2014/main" id="{61C3EDA6-F3EF-D94C-55DA-C5B8CE33DB16}"/>
                </a:ext>
              </a:extLst>
            </p:cNvPr>
            <p:cNvSpPr>
              <a:spLocks noChangeArrowheads="1"/>
            </p:cNvSpPr>
            <p:nvPr/>
          </p:nvSpPr>
          <p:spPr bwMode="auto">
            <a:xfrm>
              <a:off x="4761" y="2679"/>
              <a:ext cx="432" cy="384"/>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0" name="AutoShape 146">
              <a:extLst>
                <a:ext uri="{FF2B5EF4-FFF2-40B4-BE49-F238E27FC236}">
                  <a16:creationId xmlns:a16="http://schemas.microsoft.com/office/drawing/2014/main" id="{E759CA14-A7CB-5ADF-0631-B0476A576292}"/>
                </a:ext>
              </a:extLst>
            </p:cNvPr>
            <p:cNvSpPr>
              <a:spLocks noChangeArrowheads="1"/>
            </p:cNvSpPr>
            <p:nvPr/>
          </p:nvSpPr>
          <p:spPr bwMode="auto">
            <a:xfrm>
              <a:off x="4299" y="2805"/>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1" name="AutoShape 147">
              <a:extLst>
                <a:ext uri="{FF2B5EF4-FFF2-40B4-BE49-F238E27FC236}">
                  <a16:creationId xmlns:a16="http://schemas.microsoft.com/office/drawing/2014/main" id="{DE29374F-EFD6-CBD4-8EC4-BA9DA01883D6}"/>
                </a:ext>
              </a:extLst>
            </p:cNvPr>
            <p:cNvSpPr>
              <a:spLocks noChangeArrowheads="1"/>
            </p:cNvSpPr>
            <p:nvPr/>
          </p:nvSpPr>
          <p:spPr bwMode="auto">
            <a:xfrm>
              <a:off x="4281" y="2442"/>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2" name="AutoShape 148">
              <a:extLst>
                <a:ext uri="{FF2B5EF4-FFF2-40B4-BE49-F238E27FC236}">
                  <a16:creationId xmlns:a16="http://schemas.microsoft.com/office/drawing/2014/main" id="{D4E70751-762F-77A0-6C2C-6B27344202B6}"/>
                </a:ext>
              </a:extLst>
            </p:cNvPr>
            <p:cNvSpPr>
              <a:spLocks noChangeArrowheads="1"/>
            </p:cNvSpPr>
            <p:nvPr/>
          </p:nvSpPr>
          <p:spPr bwMode="auto">
            <a:xfrm>
              <a:off x="4617" y="2241"/>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3" name="AutoShape 149">
              <a:extLst>
                <a:ext uri="{FF2B5EF4-FFF2-40B4-BE49-F238E27FC236}">
                  <a16:creationId xmlns:a16="http://schemas.microsoft.com/office/drawing/2014/main" id="{D5D3D057-AE6D-491C-29C4-2B238939C28A}"/>
                </a:ext>
              </a:extLst>
            </p:cNvPr>
            <p:cNvSpPr>
              <a:spLocks noChangeArrowheads="1"/>
            </p:cNvSpPr>
            <p:nvPr/>
          </p:nvSpPr>
          <p:spPr bwMode="auto">
            <a:xfrm>
              <a:off x="4617" y="2604"/>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4" name="AutoShape 150">
              <a:extLst>
                <a:ext uri="{FF2B5EF4-FFF2-40B4-BE49-F238E27FC236}">
                  <a16:creationId xmlns:a16="http://schemas.microsoft.com/office/drawing/2014/main" id="{0C18BEB5-61C8-0ADB-021D-11637992ABB4}"/>
                </a:ext>
              </a:extLst>
            </p:cNvPr>
            <p:cNvSpPr>
              <a:spLocks noChangeArrowheads="1"/>
            </p:cNvSpPr>
            <p:nvPr/>
          </p:nvSpPr>
          <p:spPr bwMode="auto">
            <a:xfrm>
              <a:off x="4617" y="3018"/>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5" name="AutoShape 151">
              <a:extLst>
                <a:ext uri="{FF2B5EF4-FFF2-40B4-BE49-F238E27FC236}">
                  <a16:creationId xmlns:a16="http://schemas.microsoft.com/office/drawing/2014/main" id="{20B13E1E-0A40-853E-0A9D-2CAF8437A88B}"/>
                </a:ext>
              </a:extLst>
            </p:cNvPr>
            <p:cNvSpPr>
              <a:spLocks noChangeArrowheads="1"/>
            </p:cNvSpPr>
            <p:nvPr/>
          </p:nvSpPr>
          <p:spPr bwMode="auto">
            <a:xfrm>
              <a:off x="4935" y="2808"/>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6" name="AutoShape 152">
              <a:extLst>
                <a:ext uri="{FF2B5EF4-FFF2-40B4-BE49-F238E27FC236}">
                  <a16:creationId xmlns:a16="http://schemas.microsoft.com/office/drawing/2014/main" id="{7F838644-3076-A9BE-7629-9D01B0835A23}"/>
                </a:ext>
              </a:extLst>
            </p:cNvPr>
            <p:cNvSpPr>
              <a:spLocks noChangeArrowheads="1"/>
            </p:cNvSpPr>
            <p:nvPr/>
          </p:nvSpPr>
          <p:spPr bwMode="auto">
            <a:xfrm>
              <a:off x="4953" y="2412"/>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7" name="AutoShape 153">
              <a:extLst>
                <a:ext uri="{FF2B5EF4-FFF2-40B4-BE49-F238E27FC236}">
                  <a16:creationId xmlns:a16="http://schemas.microsoft.com/office/drawing/2014/main" id="{F85CE38F-C610-CFA9-FAB0-3AFA7C608394}"/>
                </a:ext>
              </a:extLst>
            </p:cNvPr>
            <p:cNvSpPr>
              <a:spLocks noChangeArrowheads="1"/>
            </p:cNvSpPr>
            <p:nvPr/>
          </p:nvSpPr>
          <p:spPr bwMode="auto">
            <a:xfrm>
              <a:off x="3792" y="1335"/>
              <a:ext cx="432" cy="384"/>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8" name="AutoShape 154">
              <a:extLst>
                <a:ext uri="{FF2B5EF4-FFF2-40B4-BE49-F238E27FC236}">
                  <a16:creationId xmlns:a16="http://schemas.microsoft.com/office/drawing/2014/main" id="{8BE1DDE9-6C19-C05F-EA71-13092B36520A}"/>
                </a:ext>
              </a:extLst>
            </p:cNvPr>
            <p:cNvSpPr>
              <a:spLocks noChangeArrowheads="1"/>
            </p:cNvSpPr>
            <p:nvPr/>
          </p:nvSpPr>
          <p:spPr bwMode="auto">
            <a:xfrm>
              <a:off x="3798" y="1710"/>
              <a:ext cx="432" cy="384"/>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99" name="AutoShape 155">
              <a:extLst>
                <a:ext uri="{FF2B5EF4-FFF2-40B4-BE49-F238E27FC236}">
                  <a16:creationId xmlns:a16="http://schemas.microsoft.com/office/drawing/2014/main" id="{C5708582-7CF6-6F70-130F-13D65F4FD6F2}"/>
                </a:ext>
              </a:extLst>
            </p:cNvPr>
            <p:cNvSpPr>
              <a:spLocks noChangeArrowheads="1"/>
            </p:cNvSpPr>
            <p:nvPr/>
          </p:nvSpPr>
          <p:spPr bwMode="auto">
            <a:xfrm>
              <a:off x="4119" y="1911"/>
              <a:ext cx="432" cy="384"/>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0" name="AutoShape 156">
              <a:extLst>
                <a:ext uri="{FF2B5EF4-FFF2-40B4-BE49-F238E27FC236}">
                  <a16:creationId xmlns:a16="http://schemas.microsoft.com/office/drawing/2014/main" id="{FA090C40-E8EB-AFCF-ABC3-C8057C8A6599}"/>
                </a:ext>
              </a:extLst>
            </p:cNvPr>
            <p:cNvSpPr>
              <a:spLocks noChangeArrowheads="1"/>
            </p:cNvSpPr>
            <p:nvPr/>
          </p:nvSpPr>
          <p:spPr bwMode="auto">
            <a:xfrm>
              <a:off x="4125" y="1524"/>
              <a:ext cx="432" cy="384"/>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1" name="AutoShape 157">
              <a:extLst>
                <a:ext uri="{FF2B5EF4-FFF2-40B4-BE49-F238E27FC236}">
                  <a16:creationId xmlns:a16="http://schemas.microsoft.com/office/drawing/2014/main" id="{A658F2AC-2FA9-0D6E-74EA-9D6D8F24C24A}"/>
                </a:ext>
              </a:extLst>
            </p:cNvPr>
            <p:cNvSpPr>
              <a:spLocks noChangeArrowheads="1"/>
            </p:cNvSpPr>
            <p:nvPr/>
          </p:nvSpPr>
          <p:spPr bwMode="auto">
            <a:xfrm>
              <a:off x="4116" y="1140"/>
              <a:ext cx="432" cy="384"/>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2" name="AutoShape 158">
              <a:extLst>
                <a:ext uri="{FF2B5EF4-FFF2-40B4-BE49-F238E27FC236}">
                  <a16:creationId xmlns:a16="http://schemas.microsoft.com/office/drawing/2014/main" id="{F4677327-6CD6-C925-35D9-4257E20AE129}"/>
                </a:ext>
              </a:extLst>
            </p:cNvPr>
            <p:cNvSpPr>
              <a:spLocks noChangeArrowheads="1"/>
            </p:cNvSpPr>
            <p:nvPr/>
          </p:nvSpPr>
          <p:spPr bwMode="auto">
            <a:xfrm>
              <a:off x="4443" y="1329"/>
              <a:ext cx="432" cy="384"/>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3" name="AutoShape 159">
              <a:extLst>
                <a:ext uri="{FF2B5EF4-FFF2-40B4-BE49-F238E27FC236}">
                  <a16:creationId xmlns:a16="http://schemas.microsoft.com/office/drawing/2014/main" id="{77303595-76A3-0199-F79D-53412E22A6AD}"/>
                </a:ext>
              </a:extLst>
            </p:cNvPr>
            <p:cNvSpPr>
              <a:spLocks noChangeArrowheads="1"/>
            </p:cNvSpPr>
            <p:nvPr/>
          </p:nvSpPr>
          <p:spPr bwMode="auto">
            <a:xfrm>
              <a:off x="4440" y="1713"/>
              <a:ext cx="432" cy="384"/>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4" name="AutoShape 160">
              <a:extLst>
                <a:ext uri="{FF2B5EF4-FFF2-40B4-BE49-F238E27FC236}">
                  <a16:creationId xmlns:a16="http://schemas.microsoft.com/office/drawing/2014/main" id="{F26E9275-C730-B61D-9B5F-F31DCC60FBFA}"/>
                </a:ext>
              </a:extLst>
            </p:cNvPr>
            <p:cNvSpPr>
              <a:spLocks noChangeArrowheads="1"/>
            </p:cNvSpPr>
            <p:nvPr/>
          </p:nvSpPr>
          <p:spPr bwMode="auto">
            <a:xfrm>
              <a:off x="3978" y="1839"/>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5" name="AutoShape 161">
              <a:extLst>
                <a:ext uri="{FF2B5EF4-FFF2-40B4-BE49-F238E27FC236}">
                  <a16:creationId xmlns:a16="http://schemas.microsoft.com/office/drawing/2014/main" id="{E344BE54-26F5-B70F-40DD-0C6113AAD60D}"/>
                </a:ext>
              </a:extLst>
            </p:cNvPr>
            <p:cNvSpPr>
              <a:spLocks noChangeArrowheads="1"/>
            </p:cNvSpPr>
            <p:nvPr/>
          </p:nvSpPr>
          <p:spPr bwMode="auto">
            <a:xfrm>
              <a:off x="3960" y="1476"/>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6" name="AutoShape 162">
              <a:extLst>
                <a:ext uri="{FF2B5EF4-FFF2-40B4-BE49-F238E27FC236}">
                  <a16:creationId xmlns:a16="http://schemas.microsoft.com/office/drawing/2014/main" id="{D61A1CB3-7FB1-4682-24E5-5ED844291BDF}"/>
                </a:ext>
              </a:extLst>
            </p:cNvPr>
            <p:cNvSpPr>
              <a:spLocks noChangeArrowheads="1"/>
            </p:cNvSpPr>
            <p:nvPr/>
          </p:nvSpPr>
          <p:spPr bwMode="auto">
            <a:xfrm>
              <a:off x="4296" y="1275"/>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7" name="AutoShape 163">
              <a:extLst>
                <a:ext uri="{FF2B5EF4-FFF2-40B4-BE49-F238E27FC236}">
                  <a16:creationId xmlns:a16="http://schemas.microsoft.com/office/drawing/2014/main" id="{A9B3943E-0176-6676-7B14-DC4CA1F2AAF0}"/>
                </a:ext>
              </a:extLst>
            </p:cNvPr>
            <p:cNvSpPr>
              <a:spLocks noChangeArrowheads="1"/>
            </p:cNvSpPr>
            <p:nvPr/>
          </p:nvSpPr>
          <p:spPr bwMode="auto">
            <a:xfrm>
              <a:off x="4296" y="1638"/>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8" name="AutoShape 164">
              <a:extLst>
                <a:ext uri="{FF2B5EF4-FFF2-40B4-BE49-F238E27FC236}">
                  <a16:creationId xmlns:a16="http://schemas.microsoft.com/office/drawing/2014/main" id="{25F2BFD7-0573-191C-9C0E-137D54707EB3}"/>
                </a:ext>
              </a:extLst>
            </p:cNvPr>
            <p:cNvSpPr>
              <a:spLocks noChangeArrowheads="1"/>
            </p:cNvSpPr>
            <p:nvPr/>
          </p:nvSpPr>
          <p:spPr bwMode="auto">
            <a:xfrm>
              <a:off x="4296" y="2052"/>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09" name="AutoShape 165">
              <a:extLst>
                <a:ext uri="{FF2B5EF4-FFF2-40B4-BE49-F238E27FC236}">
                  <a16:creationId xmlns:a16="http://schemas.microsoft.com/office/drawing/2014/main" id="{AAFD081B-6AD6-9B29-566D-12E48D20BC77}"/>
                </a:ext>
              </a:extLst>
            </p:cNvPr>
            <p:cNvSpPr>
              <a:spLocks noChangeArrowheads="1"/>
            </p:cNvSpPr>
            <p:nvPr/>
          </p:nvSpPr>
          <p:spPr bwMode="auto">
            <a:xfrm>
              <a:off x="4614" y="1842"/>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0" name="AutoShape 166">
              <a:extLst>
                <a:ext uri="{FF2B5EF4-FFF2-40B4-BE49-F238E27FC236}">
                  <a16:creationId xmlns:a16="http://schemas.microsoft.com/office/drawing/2014/main" id="{CFD1528F-0D30-A67B-DB5A-6D63C25414EC}"/>
                </a:ext>
              </a:extLst>
            </p:cNvPr>
            <p:cNvSpPr>
              <a:spLocks noChangeArrowheads="1"/>
            </p:cNvSpPr>
            <p:nvPr/>
          </p:nvSpPr>
          <p:spPr bwMode="auto">
            <a:xfrm>
              <a:off x="4632" y="1446"/>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1" name="AutoShape 167">
              <a:extLst>
                <a:ext uri="{FF2B5EF4-FFF2-40B4-BE49-F238E27FC236}">
                  <a16:creationId xmlns:a16="http://schemas.microsoft.com/office/drawing/2014/main" id="{C092229E-4422-3E53-89BE-8FB09D195F2D}"/>
                </a:ext>
              </a:extLst>
            </p:cNvPr>
            <p:cNvSpPr>
              <a:spLocks noChangeArrowheads="1"/>
            </p:cNvSpPr>
            <p:nvPr/>
          </p:nvSpPr>
          <p:spPr bwMode="auto">
            <a:xfrm>
              <a:off x="2823" y="1161"/>
              <a:ext cx="432" cy="384"/>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2" name="AutoShape 168">
              <a:extLst>
                <a:ext uri="{FF2B5EF4-FFF2-40B4-BE49-F238E27FC236}">
                  <a16:creationId xmlns:a16="http://schemas.microsoft.com/office/drawing/2014/main" id="{8467272F-6E35-1852-8ADD-A377F8AA6EF3}"/>
                </a:ext>
              </a:extLst>
            </p:cNvPr>
            <p:cNvSpPr>
              <a:spLocks noChangeArrowheads="1"/>
            </p:cNvSpPr>
            <p:nvPr/>
          </p:nvSpPr>
          <p:spPr bwMode="auto">
            <a:xfrm>
              <a:off x="2829" y="1536"/>
              <a:ext cx="432" cy="384"/>
            </a:xfrm>
            <a:prstGeom prst="hexagon">
              <a:avLst>
                <a:gd name="adj" fmla="val 28125"/>
                <a:gd name="vf" fmla="val 11547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3" name="AutoShape 169">
              <a:extLst>
                <a:ext uri="{FF2B5EF4-FFF2-40B4-BE49-F238E27FC236}">
                  <a16:creationId xmlns:a16="http://schemas.microsoft.com/office/drawing/2014/main" id="{200AE0F4-DA93-14A7-9848-94CB2138D2DF}"/>
                </a:ext>
              </a:extLst>
            </p:cNvPr>
            <p:cNvSpPr>
              <a:spLocks noChangeArrowheads="1"/>
            </p:cNvSpPr>
            <p:nvPr/>
          </p:nvSpPr>
          <p:spPr bwMode="auto">
            <a:xfrm>
              <a:off x="3150" y="1737"/>
              <a:ext cx="432" cy="384"/>
            </a:xfrm>
            <a:prstGeom prst="hexagon">
              <a:avLst>
                <a:gd name="adj" fmla="val 28125"/>
                <a:gd name="vf" fmla="val 115470"/>
              </a:avLst>
            </a:prstGeom>
            <a:solidFill>
              <a:schemeClr val="accent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4" name="AutoShape 170">
              <a:extLst>
                <a:ext uri="{FF2B5EF4-FFF2-40B4-BE49-F238E27FC236}">
                  <a16:creationId xmlns:a16="http://schemas.microsoft.com/office/drawing/2014/main" id="{7889FC9F-2CD0-47FD-E41F-892213B4E615}"/>
                </a:ext>
              </a:extLst>
            </p:cNvPr>
            <p:cNvSpPr>
              <a:spLocks noChangeArrowheads="1"/>
            </p:cNvSpPr>
            <p:nvPr/>
          </p:nvSpPr>
          <p:spPr bwMode="auto">
            <a:xfrm>
              <a:off x="3156" y="1350"/>
              <a:ext cx="432" cy="384"/>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5" name="AutoShape 171">
              <a:extLst>
                <a:ext uri="{FF2B5EF4-FFF2-40B4-BE49-F238E27FC236}">
                  <a16:creationId xmlns:a16="http://schemas.microsoft.com/office/drawing/2014/main" id="{37671419-74F6-DE61-69CE-61763D3D3D57}"/>
                </a:ext>
              </a:extLst>
            </p:cNvPr>
            <p:cNvSpPr>
              <a:spLocks noChangeArrowheads="1"/>
            </p:cNvSpPr>
            <p:nvPr/>
          </p:nvSpPr>
          <p:spPr bwMode="auto">
            <a:xfrm>
              <a:off x="3147" y="966"/>
              <a:ext cx="432" cy="384"/>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6" name="AutoShape 172">
              <a:extLst>
                <a:ext uri="{FF2B5EF4-FFF2-40B4-BE49-F238E27FC236}">
                  <a16:creationId xmlns:a16="http://schemas.microsoft.com/office/drawing/2014/main" id="{80FF54D2-97E4-86F7-5497-BF8938AF3E3E}"/>
                </a:ext>
              </a:extLst>
            </p:cNvPr>
            <p:cNvSpPr>
              <a:spLocks noChangeArrowheads="1"/>
            </p:cNvSpPr>
            <p:nvPr/>
          </p:nvSpPr>
          <p:spPr bwMode="auto">
            <a:xfrm>
              <a:off x="3474" y="1155"/>
              <a:ext cx="432" cy="384"/>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7" name="AutoShape 173">
              <a:extLst>
                <a:ext uri="{FF2B5EF4-FFF2-40B4-BE49-F238E27FC236}">
                  <a16:creationId xmlns:a16="http://schemas.microsoft.com/office/drawing/2014/main" id="{CD30309A-C20E-77BA-4D4F-4ED2168D58E5}"/>
                </a:ext>
              </a:extLst>
            </p:cNvPr>
            <p:cNvSpPr>
              <a:spLocks noChangeArrowheads="1"/>
            </p:cNvSpPr>
            <p:nvPr/>
          </p:nvSpPr>
          <p:spPr bwMode="auto">
            <a:xfrm>
              <a:off x="3471" y="1539"/>
              <a:ext cx="432" cy="384"/>
            </a:xfrm>
            <a:prstGeom prst="hexagon">
              <a:avLst>
                <a:gd name="adj" fmla="val 28125"/>
                <a:gd name="vf" fmla="val 115470"/>
              </a:avLst>
            </a:prstGeom>
            <a:solidFill>
              <a:schemeClr val="hlink"/>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8" name="AutoShape 174">
              <a:extLst>
                <a:ext uri="{FF2B5EF4-FFF2-40B4-BE49-F238E27FC236}">
                  <a16:creationId xmlns:a16="http://schemas.microsoft.com/office/drawing/2014/main" id="{086307CE-B392-5294-44F8-5F8792C9D15F}"/>
                </a:ext>
              </a:extLst>
            </p:cNvPr>
            <p:cNvSpPr>
              <a:spLocks noChangeArrowheads="1"/>
            </p:cNvSpPr>
            <p:nvPr/>
          </p:nvSpPr>
          <p:spPr bwMode="auto">
            <a:xfrm>
              <a:off x="3009" y="1665"/>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19" name="AutoShape 175">
              <a:extLst>
                <a:ext uri="{FF2B5EF4-FFF2-40B4-BE49-F238E27FC236}">
                  <a16:creationId xmlns:a16="http://schemas.microsoft.com/office/drawing/2014/main" id="{2F3FC8E0-CB1E-A60C-420D-F07BA0F0A797}"/>
                </a:ext>
              </a:extLst>
            </p:cNvPr>
            <p:cNvSpPr>
              <a:spLocks noChangeArrowheads="1"/>
            </p:cNvSpPr>
            <p:nvPr/>
          </p:nvSpPr>
          <p:spPr bwMode="auto">
            <a:xfrm>
              <a:off x="2991" y="1302"/>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20" name="AutoShape 176">
              <a:extLst>
                <a:ext uri="{FF2B5EF4-FFF2-40B4-BE49-F238E27FC236}">
                  <a16:creationId xmlns:a16="http://schemas.microsoft.com/office/drawing/2014/main" id="{8DC56083-86A6-3764-0980-F5069D47DFEB}"/>
                </a:ext>
              </a:extLst>
            </p:cNvPr>
            <p:cNvSpPr>
              <a:spLocks noChangeArrowheads="1"/>
            </p:cNvSpPr>
            <p:nvPr/>
          </p:nvSpPr>
          <p:spPr bwMode="auto">
            <a:xfrm>
              <a:off x="3327" y="1101"/>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21" name="AutoShape 177">
              <a:extLst>
                <a:ext uri="{FF2B5EF4-FFF2-40B4-BE49-F238E27FC236}">
                  <a16:creationId xmlns:a16="http://schemas.microsoft.com/office/drawing/2014/main" id="{E1907BA5-8DBC-F422-5962-34B52A360E8B}"/>
                </a:ext>
              </a:extLst>
            </p:cNvPr>
            <p:cNvSpPr>
              <a:spLocks noChangeArrowheads="1"/>
            </p:cNvSpPr>
            <p:nvPr/>
          </p:nvSpPr>
          <p:spPr bwMode="auto">
            <a:xfrm>
              <a:off x="3327" y="1464"/>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22" name="AutoShape 178">
              <a:extLst>
                <a:ext uri="{FF2B5EF4-FFF2-40B4-BE49-F238E27FC236}">
                  <a16:creationId xmlns:a16="http://schemas.microsoft.com/office/drawing/2014/main" id="{A8FD7621-D371-5E1A-2475-11E1961ABE29}"/>
                </a:ext>
              </a:extLst>
            </p:cNvPr>
            <p:cNvSpPr>
              <a:spLocks noChangeArrowheads="1"/>
            </p:cNvSpPr>
            <p:nvPr/>
          </p:nvSpPr>
          <p:spPr bwMode="auto">
            <a:xfrm>
              <a:off x="3327" y="1878"/>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23" name="AutoShape 179">
              <a:extLst>
                <a:ext uri="{FF2B5EF4-FFF2-40B4-BE49-F238E27FC236}">
                  <a16:creationId xmlns:a16="http://schemas.microsoft.com/office/drawing/2014/main" id="{B5C70152-1A94-0959-F8D8-7A5D8995F743}"/>
                </a:ext>
              </a:extLst>
            </p:cNvPr>
            <p:cNvSpPr>
              <a:spLocks noChangeArrowheads="1"/>
            </p:cNvSpPr>
            <p:nvPr/>
          </p:nvSpPr>
          <p:spPr bwMode="auto">
            <a:xfrm>
              <a:off x="3645" y="1668"/>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524" name="AutoShape 180">
              <a:extLst>
                <a:ext uri="{FF2B5EF4-FFF2-40B4-BE49-F238E27FC236}">
                  <a16:creationId xmlns:a16="http://schemas.microsoft.com/office/drawing/2014/main" id="{49E5FBAB-5096-A066-6FAB-FF0DA3B9178B}"/>
                </a:ext>
              </a:extLst>
            </p:cNvPr>
            <p:cNvSpPr>
              <a:spLocks noChangeArrowheads="1"/>
            </p:cNvSpPr>
            <p:nvPr/>
          </p:nvSpPr>
          <p:spPr bwMode="auto">
            <a:xfrm>
              <a:off x="3663" y="1272"/>
              <a:ext cx="96" cy="96"/>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grpSp>
      <p:sp>
        <p:nvSpPr>
          <p:cNvPr id="56324" name="AutoShape 182">
            <a:extLst>
              <a:ext uri="{FF2B5EF4-FFF2-40B4-BE49-F238E27FC236}">
                <a16:creationId xmlns:a16="http://schemas.microsoft.com/office/drawing/2014/main" id="{406857AE-32F7-B3BA-2A25-16E6FAD16D83}"/>
              </a:ext>
            </a:extLst>
          </p:cNvPr>
          <p:cNvSpPr>
            <a:spLocks noChangeArrowheads="1"/>
          </p:cNvSpPr>
          <p:nvPr/>
        </p:nvSpPr>
        <p:spPr bwMode="auto">
          <a:xfrm>
            <a:off x="4805363" y="3967163"/>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25" name="AutoShape 183">
            <a:extLst>
              <a:ext uri="{FF2B5EF4-FFF2-40B4-BE49-F238E27FC236}">
                <a16:creationId xmlns:a16="http://schemas.microsoft.com/office/drawing/2014/main" id="{4FE5FB9E-45CF-FF5D-FA6F-E3A2D7320635}"/>
              </a:ext>
            </a:extLst>
          </p:cNvPr>
          <p:cNvSpPr>
            <a:spLocks noChangeArrowheads="1"/>
          </p:cNvSpPr>
          <p:nvPr/>
        </p:nvSpPr>
        <p:spPr bwMode="auto">
          <a:xfrm>
            <a:off x="4814888" y="3352800"/>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26" name="AutoShape 184">
            <a:extLst>
              <a:ext uri="{FF2B5EF4-FFF2-40B4-BE49-F238E27FC236}">
                <a16:creationId xmlns:a16="http://schemas.microsoft.com/office/drawing/2014/main" id="{19E482D1-16CE-73F4-ABDF-1B05AFC385BE}"/>
              </a:ext>
            </a:extLst>
          </p:cNvPr>
          <p:cNvSpPr>
            <a:spLocks noChangeArrowheads="1"/>
          </p:cNvSpPr>
          <p:nvPr/>
        </p:nvSpPr>
        <p:spPr bwMode="auto">
          <a:xfrm>
            <a:off x="4800600" y="274320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27" name="AutoShape 185">
            <a:extLst>
              <a:ext uri="{FF2B5EF4-FFF2-40B4-BE49-F238E27FC236}">
                <a16:creationId xmlns:a16="http://schemas.microsoft.com/office/drawing/2014/main" id="{256B0324-8C2E-53E2-DE95-3E5C0ED9F75D}"/>
              </a:ext>
            </a:extLst>
          </p:cNvPr>
          <p:cNvSpPr>
            <a:spLocks noChangeArrowheads="1"/>
          </p:cNvSpPr>
          <p:nvPr/>
        </p:nvSpPr>
        <p:spPr bwMode="auto">
          <a:xfrm>
            <a:off x="5319713" y="3043238"/>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28" name="AutoShape 186">
            <a:extLst>
              <a:ext uri="{FF2B5EF4-FFF2-40B4-BE49-F238E27FC236}">
                <a16:creationId xmlns:a16="http://schemas.microsoft.com/office/drawing/2014/main" id="{9AC0C0E7-5E3B-76BE-1334-198F0844CC0C}"/>
              </a:ext>
            </a:extLst>
          </p:cNvPr>
          <p:cNvSpPr>
            <a:spLocks noChangeArrowheads="1"/>
          </p:cNvSpPr>
          <p:nvPr/>
        </p:nvSpPr>
        <p:spPr bwMode="auto">
          <a:xfrm>
            <a:off x="5314950" y="3652838"/>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29" name="AutoShape 187">
            <a:extLst>
              <a:ext uri="{FF2B5EF4-FFF2-40B4-BE49-F238E27FC236}">
                <a16:creationId xmlns:a16="http://schemas.microsoft.com/office/drawing/2014/main" id="{04DC0F4A-AF41-D7B9-85F7-FCCE97B139DA}"/>
              </a:ext>
            </a:extLst>
          </p:cNvPr>
          <p:cNvSpPr>
            <a:spLocks noChangeArrowheads="1"/>
          </p:cNvSpPr>
          <p:nvPr/>
        </p:nvSpPr>
        <p:spPr bwMode="auto">
          <a:xfrm>
            <a:off x="5086350" y="29575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0" name="AutoShape 188">
            <a:extLst>
              <a:ext uri="{FF2B5EF4-FFF2-40B4-BE49-F238E27FC236}">
                <a16:creationId xmlns:a16="http://schemas.microsoft.com/office/drawing/2014/main" id="{47F8AE3A-C1AE-2B96-0C8A-47E9C8B12826}"/>
              </a:ext>
            </a:extLst>
          </p:cNvPr>
          <p:cNvSpPr>
            <a:spLocks noChangeArrowheads="1"/>
          </p:cNvSpPr>
          <p:nvPr/>
        </p:nvSpPr>
        <p:spPr bwMode="auto">
          <a:xfrm>
            <a:off x="5086350" y="35337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1" name="AutoShape 189">
            <a:extLst>
              <a:ext uri="{FF2B5EF4-FFF2-40B4-BE49-F238E27FC236}">
                <a16:creationId xmlns:a16="http://schemas.microsoft.com/office/drawing/2014/main" id="{5D3E4F9A-BEFA-25B1-98D3-497ED365ED85}"/>
              </a:ext>
            </a:extLst>
          </p:cNvPr>
          <p:cNvSpPr>
            <a:spLocks noChangeArrowheads="1"/>
          </p:cNvSpPr>
          <p:nvPr/>
        </p:nvSpPr>
        <p:spPr bwMode="auto">
          <a:xfrm>
            <a:off x="5086350" y="41910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2" name="AutoShape 190">
            <a:extLst>
              <a:ext uri="{FF2B5EF4-FFF2-40B4-BE49-F238E27FC236}">
                <a16:creationId xmlns:a16="http://schemas.microsoft.com/office/drawing/2014/main" id="{DD561A8F-791B-A846-D812-DD5958F976C2}"/>
              </a:ext>
            </a:extLst>
          </p:cNvPr>
          <p:cNvSpPr>
            <a:spLocks noChangeArrowheads="1"/>
          </p:cNvSpPr>
          <p:nvPr/>
        </p:nvSpPr>
        <p:spPr bwMode="auto">
          <a:xfrm>
            <a:off x="5591175" y="38576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3" name="AutoShape 191">
            <a:extLst>
              <a:ext uri="{FF2B5EF4-FFF2-40B4-BE49-F238E27FC236}">
                <a16:creationId xmlns:a16="http://schemas.microsoft.com/office/drawing/2014/main" id="{E9CFB28B-447E-9289-75B3-F4FCD1B8A083}"/>
              </a:ext>
            </a:extLst>
          </p:cNvPr>
          <p:cNvSpPr>
            <a:spLocks noChangeArrowheads="1"/>
          </p:cNvSpPr>
          <p:nvPr/>
        </p:nvSpPr>
        <p:spPr bwMode="auto">
          <a:xfrm>
            <a:off x="5619750" y="32289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4" name="AutoShape 192">
            <a:extLst>
              <a:ext uri="{FF2B5EF4-FFF2-40B4-BE49-F238E27FC236}">
                <a16:creationId xmlns:a16="http://schemas.microsoft.com/office/drawing/2014/main" id="{5F903045-2AA3-959C-D97F-732FE2C0D8A2}"/>
              </a:ext>
            </a:extLst>
          </p:cNvPr>
          <p:cNvSpPr>
            <a:spLocks noChangeArrowheads="1"/>
          </p:cNvSpPr>
          <p:nvPr/>
        </p:nvSpPr>
        <p:spPr bwMode="auto">
          <a:xfrm>
            <a:off x="5824538" y="3338513"/>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5" name="AutoShape 193">
            <a:extLst>
              <a:ext uri="{FF2B5EF4-FFF2-40B4-BE49-F238E27FC236}">
                <a16:creationId xmlns:a16="http://schemas.microsoft.com/office/drawing/2014/main" id="{47FE2712-E818-8CD2-A51B-2C3F75FE5CE3}"/>
              </a:ext>
            </a:extLst>
          </p:cNvPr>
          <p:cNvSpPr>
            <a:spLocks noChangeArrowheads="1"/>
          </p:cNvSpPr>
          <p:nvPr/>
        </p:nvSpPr>
        <p:spPr bwMode="auto">
          <a:xfrm>
            <a:off x="5834063" y="3933825"/>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6" name="AutoShape 194">
            <a:extLst>
              <a:ext uri="{FF2B5EF4-FFF2-40B4-BE49-F238E27FC236}">
                <a16:creationId xmlns:a16="http://schemas.microsoft.com/office/drawing/2014/main" id="{3CEEB1EB-C5A7-7FA1-DEF9-ABAB07C0DF12}"/>
              </a:ext>
            </a:extLst>
          </p:cNvPr>
          <p:cNvSpPr>
            <a:spLocks noChangeArrowheads="1"/>
          </p:cNvSpPr>
          <p:nvPr/>
        </p:nvSpPr>
        <p:spPr bwMode="auto">
          <a:xfrm>
            <a:off x="6343650" y="4252913"/>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7" name="AutoShape 195">
            <a:extLst>
              <a:ext uri="{FF2B5EF4-FFF2-40B4-BE49-F238E27FC236}">
                <a16:creationId xmlns:a16="http://schemas.microsoft.com/office/drawing/2014/main" id="{B6AC1C66-40BE-79D8-6F2C-F44ACE15CC82}"/>
              </a:ext>
            </a:extLst>
          </p:cNvPr>
          <p:cNvSpPr>
            <a:spLocks noChangeArrowheads="1"/>
          </p:cNvSpPr>
          <p:nvPr/>
        </p:nvSpPr>
        <p:spPr bwMode="auto">
          <a:xfrm>
            <a:off x="6353175" y="3638550"/>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8" name="AutoShape 196">
            <a:extLst>
              <a:ext uri="{FF2B5EF4-FFF2-40B4-BE49-F238E27FC236}">
                <a16:creationId xmlns:a16="http://schemas.microsoft.com/office/drawing/2014/main" id="{579AED2C-02CA-9308-C653-4050A3E9CEEE}"/>
              </a:ext>
            </a:extLst>
          </p:cNvPr>
          <p:cNvSpPr>
            <a:spLocks noChangeArrowheads="1"/>
          </p:cNvSpPr>
          <p:nvPr/>
        </p:nvSpPr>
        <p:spPr bwMode="auto">
          <a:xfrm>
            <a:off x="6338888" y="3028950"/>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39" name="AutoShape 197">
            <a:extLst>
              <a:ext uri="{FF2B5EF4-FFF2-40B4-BE49-F238E27FC236}">
                <a16:creationId xmlns:a16="http://schemas.microsoft.com/office/drawing/2014/main" id="{3D737356-B074-4676-6017-527618002D53}"/>
              </a:ext>
            </a:extLst>
          </p:cNvPr>
          <p:cNvSpPr>
            <a:spLocks noChangeArrowheads="1"/>
          </p:cNvSpPr>
          <p:nvPr/>
        </p:nvSpPr>
        <p:spPr bwMode="auto">
          <a:xfrm>
            <a:off x="6858000" y="3328988"/>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0" name="AutoShape 198">
            <a:extLst>
              <a:ext uri="{FF2B5EF4-FFF2-40B4-BE49-F238E27FC236}">
                <a16:creationId xmlns:a16="http://schemas.microsoft.com/office/drawing/2014/main" id="{48A08BDA-1B8E-F09D-69C3-2ABCC4AE2BF1}"/>
              </a:ext>
            </a:extLst>
          </p:cNvPr>
          <p:cNvSpPr>
            <a:spLocks noChangeArrowheads="1"/>
          </p:cNvSpPr>
          <p:nvPr/>
        </p:nvSpPr>
        <p:spPr bwMode="auto">
          <a:xfrm>
            <a:off x="6853238" y="3938588"/>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1" name="AutoShape 199">
            <a:extLst>
              <a:ext uri="{FF2B5EF4-FFF2-40B4-BE49-F238E27FC236}">
                <a16:creationId xmlns:a16="http://schemas.microsoft.com/office/drawing/2014/main" id="{348A3F7F-F0BD-B123-7211-1DB88BECAD47}"/>
              </a:ext>
            </a:extLst>
          </p:cNvPr>
          <p:cNvSpPr>
            <a:spLocks noChangeArrowheads="1"/>
          </p:cNvSpPr>
          <p:nvPr/>
        </p:nvSpPr>
        <p:spPr bwMode="auto">
          <a:xfrm>
            <a:off x="6119813" y="41386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2" name="AutoShape 200">
            <a:extLst>
              <a:ext uri="{FF2B5EF4-FFF2-40B4-BE49-F238E27FC236}">
                <a16:creationId xmlns:a16="http://schemas.microsoft.com/office/drawing/2014/main" id="{1225E5C6-89B9-6CD1-A1BE-C2B85B475C8D}"/>
              </a:ext>
            </a:extLst>
          </p:cNvPr>
          <p:cNvSpPr>
            <a:spLocks noChangeArrowheads="1"/>
          </p:cNvSpPr>
          <p:nvPr/>
        </p:nvSpPr>
        <p:spPr bwMode="auto">
          <a:xfrm>
            <a:off x="6091238" y="35623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3" name="AutoShape 201">
            <a:extLst>
              <a:ext uri="{FF2B5EF4-FFF2-40B4-BE49-F238E27FC236}">
                <a16:creationId xmlns:a16="http://schemas.microsoft.com/office/drawing/2014/main" id="{84C29323-4594-B62A-3E2B-6BB00B24773D}"/>
              </a:ext>
            </a:extLst>
          </p:cNvPr>
          <p:cNvSpPr>
            <a:spLocks noChangeArrowheads="1"/>
          </p:cNvSpPr>
          <p:nvPr/>
        </p:nvSpPr>
        <p:spPr bwMode="auto">
          <a:xfrm>
            <a:off x="6624638" y="32432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4" name="AutoShape 202">
            <a:extLst>
              <a:ext uri="{FF2B5EF4-FFF2-40B4-BE49-F238E27FC236}">
                <a16:creationId xmlns:a16="http://schemas.microsoft.com/office/drawing/2014/main" id="{D52E956F-530C-7D3E-2A25-D389D6540153}"/>
              </a:ext>
            </a:extLst>
          </p:cNvPr>
          <p:cNvSpPr>
            <a:spLocks noChangeArrowheads="1"/>
          </p:cNvSpPr>
          <p:nvPr/>
        </p:nvSpPr>
        <p:spPr bwMode="auto">
          <a:xfrm>
            <a:off x="6624638" y="38195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5" name="AutoShape 203">
            <a:extLst>
              <a:ext uri="{FF2B5EF4-FFF2-40B4-BE49-F238E27FC236}">
                <a16:creationId xmlns:a16="http://schemas.microsoft.com/office/drawing/2014/main" id="{29BEAA03-9EA0-AE19-EA97-F4B4B3B14F1D}"/>
              </a:ext>
            </a:extLst>
          </p:cNvPr>
          <p:cNvSpPr>
            <a:spLocks noChangeArrowheads="1"/>
          </p:cNvSpPr>
          <p:nvPr/>
        </p:nvSpPr>
        <p:spPr bwMode="auto">
          <a:xfrm>
            <a:off x="6624638" y="44767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6" name="AutoShape 204">
            <a:extLst>
              <a:ext uri="{FF2B5EF4-FFF2-40B4-BE49-F238E27FC236}">
                <a16:creationId xmlns:a16="http://schemas.microsoft.com/office/drawing/2014/main" id="{E550FBE0-F9E2-3295-C59F-77256895EFFA}"/>
              </a:ext>
            </a:extLst>
          </p:cNvPr>
          <p:cNvSpPr>
            <a:spLocks noChangeArrowheads="1"/>
          </p:cNvSpPr>
          <p:nvPr/>
        </p:nvSpPr>
        <p:spPr bwMode="auto">
          <a:xfrm>
            <a:off x="7129463" y="41433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7" name="AutoShape 205">
            <a:extLst>
              <a:ext uri="{FF2B5EF4-FFF2-40B4-BE49-F238E27FC236}">
                <a16:creationId xmlns:a16="http://schemas.microsoft.com/office/drawing/2014/main" id="{E81B928C-E8CF-2CE5-8C7D-04DFCB347664}"/>
              </a:ext>
            </a:extLst>
          </p:cNvPr>
          <p:cNvSpPr>
            <a:spLocks noChangeArrowheads="1"/>
          </p:cNvSpPr>
          <p:nvPr/>
        </p:nvSpPr>
        <p:spPr bwMode="auto">
          <a:xfrm>
            <a:off x="7158038" y="35147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8" name="AutoShape 206">
            <a:extLst>
              <a:ext uri="{FF2B5EF4-FFF2-40B4-BE49-F238E27FC236}">
                <a16:creationId xmlns:a16="http://schemas.microsoft.com/office/drawing/2014/main" id="{FC154EB2-77AC-AA71-C981-5BF581FA491B}"/>
              </a:ext>
            </a:extLst>
          </p:cNvPr>
          <p:cNvSpPr>
            <a:spLocks noChangeArrowheads="1"/>
          </p:cNvSpPr>
          <p:nvPr/>
        </p:nvSpPr>
        <p:spPr bwMode="auto">
          <a:xfrm>
            <a:off x="4814888" y="4557713"/>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49" name="AutoShape 207">
            <a:extLst>
              <a:ext uri="{FF2B5EF4-FFF2-40B4-BE49-F238E27FC236}">
                <a16:creationId xmlns:a16="http://schemas.microsoft.com/office/drawing/2014/main" id="{58600A02-6613-9E5B-403F-8A34E10443A1}"/>
              </a:ext>
            </a:extLst>
          </p:cNvPr>
          <p:cNvSpPr>
            <a:spLocks noChangeArrowheads="1"/>
          </p:cNvSpPr>
          <p:nvPr/>
        </p:nvSpPr>
        <p:spPr bwMode="auto">
          <a:xfrm>
            <a:off x="4824413" y="5153025"/>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0" name="AutoShape 208">
            <a:extLst>
              <a:ext uri="{FF2B5EF4-FFF2-40B4-BE49-F238E27FC236}">
                <a16:creationId xmlns:a16="http://schemas.microsoft.com/office/drawing/2014/main" id="{493D744F-43EA-E18E-0A47-6CEBB1B8F90B}"/>
              </a:ext>
            </a:extLst>
          </p:cNvPr>
          <p:cNvSpPr>
            <a:spLocks noChangeArrowheads="1"/>
          </p:cNvSpPr>
          <p:nvPr/>
        </p:nvSpPr>
        <p:spPr bwMode="auto">
          <a:xfrm>
            <a:off x="5334000" y="5472113"/>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1" name="AutoShape 209">
            <a:extLst>
              <a:ext uri="{FF2B5EF4-FFF2-40B4-BE49-F238E27FC236}">
                <a16:creationId xmlns:a16="http://schemas.microsoft.com/office/drawing/2014/main" id="{D7091625-3970-7F6A-5084-B9F2E17C9CC9}"/>
              </a:ext>
            </a:extLst>
          </p:cNvPr>
          <p:cNvSpPr>
            <a:spLocks noChangeArrowheads="1"/>
          </p:cNvSpPr>
          <p:nvPr/>
        </p:nvSpPr>
        <p:spPr bwMode="auto">
          <a:xfrm>
            <a:off x="5343525" y="485775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2" name="AutoShape 210">
            <a:extLst>
              <a:ext uri="{FF2B5EF4-FFF2-40B4-BE49-F238E27FC236}">
                <a16:creationId xmlns:a16="http://schemas.microsoft.com/office/drawing/2014/main" id="{6A409F6E-9D05-2828-9CC3-C2FEFBAFB37F}"/>
              </a:ext>
            </a:extLst>
          </p:cNvPr>
          <p:cNvSpPr>
            <a:spLocks noChangeArrowheads="1"/>
          </p:cNvSpPr>
          <p:nvPr/>
        </p:nvSpPr>
        <p:spPr bwMode="auto">
          <a:xfrm>
            <a:off x="5329238" y="4248150"/>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3" name="AutoShape 211">
            <a:extLst>
              <a:ext uri="{FF2B5EF4-FFF2-40B4-BE49-F238E27FC236}">
                <a16:creationId xmlns:a16="http://schemas.microsoft.com/office/drawing/2014/main" id="{4D64C20C-B4FD-5288-BACC-457820AA1E75}"/>
              </a:ext>
            </a:extLst>
          </p:cNvPr>
          <p:cNvSpPr>
            <a:spLocks noChangeArrowheads="1"/>
          </p:cNvSpPr>
          <p:nvPr/>
        </p:nvSpPr>
        <p:spPr bwMode="auto">
          <a:xfrm>
            <a:off x="5848350" y="4548188"/>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4" name="AutoShape 212">
            <a:extLst>
              <a:ext uri="{FF2B5EF4-FFF2-40B4-BE49-F238E27FC236}">
                <a16:creationId xmlns:a16="http://schemas.microsoft.com/office/drawing/2014/main" id="{A87D51CC-4440-7A14-3E0F-22BFD85D1EB9}"/>
              </a:ext>
            </a:extLst>
          </p:cNvPr>
          <p:cNvSpPr>
            <a:spLocks noChangeArrowheads="1"/>
          </p:cNvSpPr>
          <p:nvPr/>
        </p:nvSpPr>
        <p:spPr bwMode="auto">
          <a:xfrm>
            <a:off x="5843588" y="5157788"/>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5" name="AutoShape 213">
            <a:extLst>
              <a:ext uri="{FF2B5EF4-FFF2-40B4-BE49-F238E27FC236}">
                <a16:creationId xmlns:a16="http://schemas.microsoft.com/office/drawing/2014/main" id="{EF3E9E5E-D792-64EA-725C-919ACB9605E0}"/>
              </a:ext>
            </a:extLst>
          </p:cNvPr>
          <p:cNvSpPr>
            <a:spLocks noChangeArrowheads="1"/>
          </p:cNvSpPr>
          <p:nvPr/>
        </p:nvSpPr>
        <p:spPr bwMode="auto">
          <a:xfrm>
            <a:off x="5110163" y="53578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6" name="AutoShape 214">
            <a:extLst>
              <a:ext uri="{FF2B5EF4-FFF2-40B4-BE49-F238E27FC236}">
                <a16:creationId xmlns:a16="http://schemas.microsoft.com/office/drawing/2014/main" id="{076B4292-7288-B1A8-B5F1-06FC6FFDAEFC}"/>
              </a:ext>
            </a:extLst>
          </p:cNvPr>
          <p:cNvSpPr>
            <a:spLocks noChangeArrowheads="1"/>
          </p:cNvSpPr>
          <p:nvPr/>
        </p:nvSpPr>
        <p:spPr bwMode="auto">
          <a:xfrm>
            <a:off x="5081588" y="47815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7" name="AutoShape 215">
            <a:extLst>
              <a:ext uri="{FF2B5EF4-FFF2-40B4-BE49-F238E27FC236}">
                <a16:creationId xmlns:a16="http://schemas.microsoft.com/office/drawing/2014/main" id="{5E983123-78B3-D9E2-5316-8D00A72D4889}"/>
              </a:ext>
            </a:extLst>
          </p:cNvPr>
          <p:cNvSpPr>
            <a:spLocks noChangeArrowheads="1"/>
          </p:cNvSpPr>
          <p:nvPr/>
        </p:nvSpPr>
        <p:spPr bwMode="auto">
          <a:xfrm>
            <a:off x="5614988" y="44624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8" name="AutoShape 216">
            <a:extLst>
              <a:ext uri="{FF2B5EF4-FFF2-40B4-BE49-F238E27FC236}">
                <a16:creationId xmlns:a16="http://schemas.microsoft.com/office/drawing/2014/main" id="{5FDCA5B8-3D26-48C7-73BE-087D1A01E560}"/>
              </a:ext>
            </a:extLst>
          </p:cNvPr>
          <p:cNvSpPr>
            <a:spLocks noChangeArrowheads="1"/>
          </p:cNvSpPr>
          <p:nvPr/>
        </p:nvSpPr>
        <p:spPr bwMode="auto">
          <a:xfrm>
            <a:off x="5614988" y="50387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59" name="AutoShape 217">
            <a:extLst>
              <a:ext uri="{FF2B5EF4-FFF2-40B4-BE49-F238E27FC236}">
                <a16:creationId xmlns:a16="http://schemas.microsoft.com/office/drawing/2014/main" id="{5711FA50-F1A1-3E9A-0808-FB943F1C7E21}"/>
              </a:ext>
            </a:extLst>
          </p:cNvPr>
          <p:cNvSpPr>
            <a:spLocks noChangeArrowheads="1"/>
          </p:cNvSpPr>
          <p:nvPr/>
        </p:nvSpPr>
        <p:spPr bwMode="auto">
          <a:xfrm>
            <a:off x="5614988" y="56959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0" name="AutoShape 218">
            <a:extLst>
              <a:ext uri="{FF2B5EF4-FFF2-40B4-BE49-F238E27FC236}">
                <a16:creationId xmlns:a16="http://schemas.microsoft.com/office/drawing/2014/main" id="{00CDE692-689B-208E-D5E6-438AC0E20778}"/>
              </a:ext>
            </a:extLst>
          </p:cNvPr>
          <p:cNvSpPr>
            <a:spLocks noChangeArrowheads="1"/>
          </p:cNvSpPr>
          <p:nvPr/>
        </p:nvSpPr>
        <p:spPr bwMode="auto">
          <a:xfrm>
            <a:off x="6119813" y="53625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1" name="AutoShape 219">
            <a:extLst>
              <a:ext uri="{FF2B5EF4-FFF2-40B4-BE49-F238E27FC236}">
                <a16:creationId xmlns:a16="http://schemas.microsoft.com/office/drawing/2014/main" id="{EC27B8E7-59DA-9F00-3EED-F55293D8A4CE}"/>
              </a:ext>
            </a:extLst>
          </p:cNvPr>
          <p:cNvSpPr>
            <a:spLocks noChangeArrowheads="1"/>
          </p:cNvSpPr>
          <p:nvPr/>
        </p:nvSpPr>
        <p:spPr bwMode="auto">
          <a:xfrm>
            <a:off x="6148388" y="47339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2" name="AutoShape 220">
            <a:extLst>
              <a:ext uri="{FF2B5EF4-FFF2-40B4-BE49-F238E27FC236}">
                <a16:creationId xmlns:a16="http://schemas.microsoft.com/office/drawing/2014/main" id="{D2B1842C-09C8-BDE9-AD13-F8F6D7E94ADC}"/>
              </a:ext>
            </a:extLst>
          </p:cNvPr>
          <p:cNvSpPr>
            <a:spLocks noChangeArrowheads="1"/>
          </p:cNvSpPr>
          <p:nvPr/>
        </p:nvSpPr>
        <p:spPr bwMode="auto">
          <a:xfrm>
            <a:off x="6343650" y="4862513"/>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3" name="AutoShape 221">
            <a:extLst>
              <a:ext uri="{FF2B5EF4-FFF2-40B4-BE49-F238E27FC236}">
                <a16:creationId xmlns:a16="http://schemas.microsoft.com/office/drawing/2014/main" id="{6A6A16B2-B61C-FF57-C191-B0F130D28DFC}"/>
              </a:ext>
            </a:extLst>
          </p:cNvPr>
          <p:cNvSpPr>
            <a:spLocks noChangeArrowheads="1"/>
          </p:cNvSpPr>
          <p:nvPr/>
        </p:nvSpPr>
        <p:spPr bwMode="auto">
          <a:xfrm>
            <a:off x="6353175" y="5457825"/>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4" name="AutoShape 222">
            <a:extLst>
              <a:ext uri="{FF2B5EF4-FFF2-40B4-BE49-F238E27FC236}">
                <a16:creationId xmlns:a16="http://schemas.microsoft.com/office/drawing/2014/main" id="{B22C33CD-9503-EEB2-0E8D-879FF7700D52}"/>
              </a:ext>
            </a:extLst>
          </p:cNvPr>
          <p:cNvSpPr>
            <a:spLocks noChangeArrowheads="1"/>
          </p:cNvSpPr>
          <p:nvPr/>
        </p:nvSpPr>
        <p:spPr bwMode="auto">
          <a:xfrm>
            <a:off x="6862763" y="5776913"/>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5" name="AutoShape 223">
            <a:extLst>
              <a:ext uri="{FF2B5EF4-FFF2-40B4-BE49-F238E27FC236}">
                <a16:creationId xmlns:a16="http://schemas.microsoft.com/office/drawing/2014/main" id="{6B486657-0B7D-EB4B-4A51-513451BD79A1}"/>
              </a:ext>
            </a:extLst>
          </p:cNvPr>
          <p:cNvSpPr>
            <a:spLocks noChangeArrowheads="1"/>
          </p:cNvSpPr>
          <p:nvPr/>
        </p:nvSpPr>
        <p:spPr bwMode="auto">
          <a:xfrm>
            <a:off x="6872288" y="516255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6" name="AutoShape 224">
            <a:extLst>
              <a:ext uri="{FF2B5EF4-FFF2-40B4-BE49-F238E27FC236}">
                <a16:creationId xmlns:a16="http://schemas.microsoft.com/office/drawing/2014/main" id="{45F39706-ABA9-4351-F144-B23C166E5B66}"/>
              </a:ext>
            </a:extLst>
          </p:cNvPr>
          <p:cNvSpPr>
            <a:spLocks noChangeArrowheads="1"/>
          </p:cNvSpPr>
          <p:nvPr/>
        </p:nvSpPr>
        <p:spPr bwMode="auto">
          <a:xfrm>
            <a:off x="6858000" y="4552950"/>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7" name="AutoShape 225">
            <a:extLst>
              <a:ext uri="{FF2B5EF4-FFF2-40B4-BE49-F238E27FC236}">
                <a16:creationId xmlns:a16="http://schemas.microsoft.com/office/drawing/2014/main" id="{9F9F89F4-4A75-DBDF-DE19-63677517B2E4}"/>
              </a:ext>
            </a:extLst>
          </p:cNvPr>
          <p:cNvSpPr>
            <a:spLocks noChangeArrowheads="1"/>
          </p:cNvSpPr>
          <p:nvPr/>
        </p:nvSpPr>
        <p:spPr bwMode="auto">
          <a:xfrm>
            <a:off x="7377113" y="4852988"/>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8" name="AutoShape 226">
            <a:extLst>
              <a:ext uri="{FF2B5EF4-FFF2-40B4-BE49-F238E27FC236}">
                <a16:creationId xmlns:a16="http://schemas.microsoft.com/office/drawing/2014/main" id="{58449186-F9F6-37C3-BB80-28CFDDE2B769}"/>
              </a:ext>
            </a:extLst>
          </p:cNvPr>
          <p:cNvSpPr>
            <a:spLocks noChangeArrowheads="1"/>
          </p:cNvSpPr>
          <p:nvPr/>
        </p:nvSpPr>
        <p:spPr bwMode="auto">
          <a:xfrm>
            <a:off x="7372350" y="5462588"/>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69" name="AutoShape 227">
            <a:extLst>
              <a:ext uri="{FF2B5EF4-FFF2-40B4-BE49-F238E27FC236}">
                <a16:creationId xmlns:a16="http://schemas.microsoft.com/office/drawing/2014/main" id="{70919844-8D4C-EB02-B7BC-970930293D13}"/>
              </a:ext>
            </a:extLst>
          </p:cNvPr>
          <p:cNvSpPr>
            <a:spLocks noChangeArrowheads="1"/>
          </p:cNvSpPr>
          <p:nvPr/>
        </p:nvSpPr>
        <p:spPr bwMode="auto">
          <a:xfrm>
            <a:off x="6638925" y="56626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0" name="AutoShape 228">
            <a:extLst>
              <a:ext uri="{FF2B5EF4-FFF2-40B4-BE49-F238E27FC236}">
                <a16:creationId xmlns:a16="http://schemas.microsoft.com/office/drawing/2014/main" id="{59EDAC93-0B3F-EE43-F300-8BB296CA5BAA}"/>
              </a:ext>
            </a:extLst>
          </p:cNvPr>
          <p:cNvSpPr>
            <a:spLocks noChangeArrowheads="1"/>
          </p:cNvSpPr>
          <p:nvPr/>
        </p:nvSpPr>
        <p:spPr bwMode="auto">
          <a:xfrm>
            <a:off x="6610350" y="50863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1" name="AutoShape 229">
            <a:extLst>
              <a:ext uri="{FF2B5EF4-FFF2-40B4-BE49-F238E27FC236}">
                <a16:creationId xmlns:a16="http://schemas.microsoft.com/office/drawing/2014/main" id="{CC6D725B-E166-8184-B59D-455F0CB03CC9}"/>
              </a:ext>
            </a:extLst>
          </p:cNvPr>
          <p:cNvSpPr>
            <a:spLocks noChangeArrowheads="1"/>
          </p:cNvSpPr>
          <p:nvPr/>
        </p:nvSpPr>
        <p:spPr bwMode="auto">
          <a:xfrm>
            <a:off x="7143750" y="47672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2" name="AutoShape 230">
            <a:extLst>
              <a:ext uri="{FF2B5EF4-FFF2-40B4-BE49-F238E27FC236}">
                <a16:creationId xmlns:a16="http://schemas.microsoft.com/office/drawing/2014/main" id="{E7D6FB27-566F-125F-C6BB-418BCA100A64}"/>
              </a:ext>
            </a:extLst>
          </p:cNvPr>
          <p:cNvSpPr>
            <a:spLocks noChangeArrowheads="1"/>
          </p:cNvSpPr>
          <p:nvPr/>
        </p:nvSpPr>
        <p:spPr bwMode="auto">
          <a:xfrm>
            <a:off x="7143750" y="53435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3" name="AutoShape 231">
            <a:extLst>
              <a:ext uri="{FF2B5EF4-FFF2-40B4-BE49-F238E27FC236}">
                <a16:creationId xmlns:a16="http://schemas.microsoft.com/office/drawing/2014/main" id="{9EF1FFF6-3AC1-FF52-FC4F-06051ECC6C6D}"/>
              </a:ext>
            </a:extLst>
          </p:cNvPr>
          <p:cNvSpPr>
            <a:spLocks noChangeArrowheads="1"/>
          </p:cNvSpPr>
          <p:nvPr/>
        </p:nvSpPr>
        <p:spPr bwMode="auto">
          <a:xfrm>
            <a:off x="7143750" y="60007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4" name="AutoShape 232">
            <a:extLst>
              <a:ext uri="{FF2B5EF4-FFF2-40B4-BE49-F238E27FC236}">
                <a16:creationId xmlns:a16="http://schemas.microsoft.com/office/drawing/2014/main" id="{37FAED27-764E-F8EF-BF13-16DEE6C00FEC}"/>
              </a:ext>
            </a:extLst>
          </p:cNvPr>
          <p:cNvSpPr>
            <a:spLocks noChangeArrowheads="1"/>
          </p:cNvSpPr>
          <p:nvPr/>
        </p:nvSpPr>
        <p:spPr bwMode="auto">
          <a:xfrm>
            <a:off x="7648575" y="56673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5" name="AutoShape 233">
            <a:extLst>
              <a:ext uri="{FF2B5EF4-FFF2-40B4-BE49-F238E27FC236}">
                <a16:creationId xmlns:a16="http://schemas.microsoft.com/office/drawing/2014/main" id="{8FD078CA-4281-A310-36A4-D3310786980D}"/>
              </a:ext>
            </a:extLst>
          </p:cNvPr>
          <p:cNvSpPr>
            <a:spLocks noChangeArrowheads="1"/>
          </p:cNvSpPr>
          <p:nvPr/>
        </p:nvSpPr>
        <p:spPr bwMode="auto">
          <a:xfrm>
            <a:off x="7677150" y="50387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6" name="AutoShape 234">
            <a:extLst>
              <a:ext uri="{FF2B5EF4-FFF2-40B4-BE49-F238E27FC236}">
                <a16:creationId xmlns:a16="http://schemas.microsoft.com/office/drawing/2014/main" id="{2683EC99-A5DE-C0C0-49D8-88842E0FDB08}"/>
              </a:ext>
            </a:extLst>
          </p:cNvPr>
          <p:cNvSpPr>
            <a:spLocks noChangeArrowheads="1"/>
          </p:cNvSpPr>
          <p:nvPr/>
        </p:nvSpPr>
        <p:spPr bwMode="auto">
          <a:xfrm>
            <a:off x="7348538" y="3652838"/>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7" name="AutoShape 235">
            <a:extLst>
              <a:ext uri="{FF2B5EF4-FFF2-40B4-BE49-F238E27FC236}">
                <a16:creationId xmlns:a16="http://schemas.microsoft.com/office/drawing/2014/main" id="{B879EE30-4F7B-5AF4-65E7-1880731DFFDA}"/>
              </a:ext>
            </a:extLst>
          </p:cNvPr>
          <p:cNvSpPr>
            <a:spLocks noChangeArrowheads="1"/>
          </p:cNvSpPr>
          <p:nvPr/>
        </p:nvSpPr>
        <p:spPr bwMode="auto">
          <a:xfrm>
            <a:off x="7358063" y="424815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8" name="AutoShape 236">
            <a:extLst>
              <a:ext uri="{FF2B5EF4-FFF2-40B4-BE49-F238E27FC236}">
                <a16:creationId xmlns:a16="http://schemas.microsoft.com/office/drawing/2014/main" id="{EF71A096-F64D-4695-0726-A580D22ED83D}"/>
              </a:ext>
            </a:extLst>
          </p:cNvPr>
          <p:cNvSpPr>
            <a:spLocks noChangeArrowheads="1"/>
          </p:cNvSpPr>
          <p:nvPr/>
        </p:nvSpPr>
        <p:spPr bwMode="auto">
          <a:xfrm>
            <a:off x="7867650" y="4567238"/>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79" name="AutoShape 237">
            <a:extLst>
              <a:ext uri="{FF2B5EF4-FFF2-40B4-BE49-F238E27FC236}">
                <a16:creationId xmlns:a16="http://schemas.microsoft.com/office/drawing/2014/main" id="{439CF3FB-DCE2-25A0-8502-57C12A3EA7A8}"/>
              </a:ext>
            </a:extLst>
          </p:cNvPr>
          <p:cNvSpPr>
            <a:spLocks noChangeArrowheads="1"/>
          </p:cNvSpPr>
          <p:nvPr/>
        </p:nvSpPr>
        <p:spPr bwMode="auto">
          <a:xfrm>
            <a:off x="7877175" y="3952875"/>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0" name="AutoShape 238">
            <a:extLst>
              <a:ext uri="{FF2B5EF4-FFF2-40B4-BE49-F238E27FC236}">
                <a16:creationId xmlns:a16="http://schemas.microsoft.com/office/drawing/2014/main" id="{918205E6-BE02-AB0C-0773-AA4172DA7312}"/>
              </a:ext>
            </a:extLst>
          </p:cNvPr>
          <p:cNvSpPr>
            <a:spLocks noChangeArrowheads="1"/>
          </p:cNvSpPr>
          <p:nvPr/>
        </p:nvSpPr>
        <p:spPr bwMode="auto">
          <a:xfrm>
            <a:off x="7862888" y="3343275"/>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1" name="AutoShape 239">
            <a:extLst>
              <a:ext uri="{FF2B5EF4-FFF2-40B4-BE49-F238E27FC236}">
                <a16:creationId xmlns:a16="http://schemas.microsoft.com/office/drawing/2014/main" id="{558F12C8-3893-2619-9CB8-6190B70D5758}"/>
              </a:ext>
            </a:extLst>
          </p:cNvPr>
          <p:cNvSpPr>
            <a:spLocks noChangeArrowheads="1"/>
          </p:cNvSpPr>
          <p:nvPr/>
        </p:nvSpPr>
        <p:spPr bwMode="auto">
          <a:xfrm>
            <a:off x="8382000" y="3643313"/>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2" name="AutoShape 240">
            <a:extLst>
              <a:ext uri="{FF2B5EF4-FFF2-40B4-BE49-F238E27FC236}">
                <a16:creationId xmlns:a16="http://schemas.microsoft.com/office/drawing/2014/main" id="{55C77460-5B32-CBEB-48E3-5C02D2E32C1C}"/>
              </a:ext>
            </a:extLst>
          </p:cNvPr>
          <p:cNvSpPr>
            <a:spLocks noChangeArrowheads="1"/>
          </p:cNvSpPr>
          <p:nvPr/>
        </p:nvSpPr>
        <p:spPr bwMode="auto">
          <a:xfrm>
            <a:off x="8377238" y="4252913"/>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3" name="AutoShape 241">
            <a:extLst>
              <a:ext uri="{FF2B5EF4-FFF2-40B4-BE49-F238E27FC236}">
                <a16:creationId xmlns:a16="http://schemas.microsoft.com/office/drawing/2014/main" id="{A5007689-2037-3B01-35D9-1083D522A970}"/>
              </a:ext>
            </a:extLst>
          </p:cNvPr>
          <p:cNvSpPr>
            <a:spLocks noChangeArrowheads="1"/>
          </p:cNvSpPr>
          <p:nvPr/>
        </p:nvSpPr>
        <p:spPr bwMode="auto">
          <a:xfrm>
            <a:off x="7643813" y="445293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4" name="AutoShape 242">
            <a:extLst>
              <a:ext uri="{FF2B5EF4-FFF2-40B4-BE49-F238E27FC236}">
                <a16:creationId xmlns:a16="http://schemas.microsoft.com/office/drawing/2014/main" id="{8375A591-265C-894B-586A-6D2C72AEC8BB}"/>
              </a:ext>
            </a:extLst>
          </p:cNvPr>
          <p:cNvSpPr>
            <a:spLocks noChangeArrowheads="1"/>
          </p:cNvSpPr>
          <p:nvPr/>
        </p:nvSpPr>
        <p:spPr bwMode="auto">
          <a:xfrm>
            <a:off x="7615238" y="38766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5" name="AutoShape 243">
            <a:extLst>
              <a:ext uri="{FF2B5EF4-FFF2-40B4-BE49-F238E27FC236}">
                <a16:creationId xmlns:a16="http://schemas.microsoft.com/office/drawing/2014/main" id="{D9E09064-4314-16C0-49F0-AD60D0C324B4}"/>
              </a:ext>
            </a:extLst>
          </p:cNvPr>
          <p:cNvSpPr>
            <a:spLocks noChangeArrowheads="1"/>
          </p:cNvSpPr>
          <p:nvPr/>
        </p:nvSpPr>
        <p:spPr bwMode="auto">
          <a:xfrm>
            <a:off x="8148638" y="355758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6" name="AutoShape 244">
            <a:extLst>
              <a:ext uri="{FF2B5EF4-FFF2-40B4-BE49-F238E27FC236}">
                <a16:creationId xmlns:a16="http://schemas.microsoft.com/office/drawing/2014/main" id="{F43EDBB9-03C7-7074-CFE2-08CBB2AE1FDC}"/>
              </a:ext>
            </a:extLst>
          </p:cNvPr>
          <p:cNvSpPr>
            <a:spLocks noChangeArrowheads="1"/>
          </p:cNvSpPr>
          <p:nvPr/>
        </p:nvSpPr>
        <p:spPr bwMode="auto">
          <a:xfrm>
            <a:off x="8148638" y="41338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7" name="AutoShape 245">
            <a:extLst>
              <a:ext uri="{FF2B5EF4-FFF2-40B4-BE49-F238E27FC236}">
                <a16:creationId xmlns:a16="http://schemas.microsoft.com/office/drawing/2014/main" id="{6D784843-77F8-8CF2-D1A5-09B23FB65D25}"/>
              </a:ext>
            </a:extLst>
          </p:cNvPr>
          <p:cNvSpPr>
            <a:spLocks noChangeArrowheads="1"/>
          </p:cNvSpPr>
          <p:nvPr/>
        </p:nvSpPr>
        <p:spPr bwMode="auto">
          <a:xfrm>
            <a:off x="8148638" y="47910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8" name="AutoShape 246">
            <a:extLst>
              <a:ext uri="{FF2B5EF4-FFF2-40B4-BE49-F238E27FC236}">
                <a16:creationId xmlns:a16="http://schemas.microsoft.com/office/drawing/2014/main" id="{0521ACC6-4FE3-C55E-D5E9-42C3FBC743B8}"/>
              </a:ext>
            </a:extLst>
          </p:cNvPr>
          <p:cNvSpPr>
            <a:spLocks noChangeArrowheads="1"/>
          </p:cNvSpPr>
          <p:nvPr/>
        </p:nvSpPr>
        <p:spPr bwMode="auto">
          <a:xfrm>
            <a:off x="8653463" y="44577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89" name="AutoShape 247">
            <a:extLst>
              <a:ext uri="{FF2B5EF4-FFF2-40B4-BE49-F238E27FC236}">
                <a16:creationId xmlns:a16="http://schemas.microsoft.com/office/drawing/2014/main" id="{424AEB73-BEDC-DA7B-4779-1E5477F0DCC6}"/>
              </a:ext>
            </a:extLst>
          </p:cNvPr>
          <p:cNvSpPr>
            <a:spLocks noChangeArrowheads="1"/>
          </p:cNvSpPr>
          <p:nvPr/>
        </p:nvSpPr>
        <p:spPr bwMode="auto">
          <a:xfrm>
            <a:off x="8682038" y="38290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0" name="AutoShape 248">
            <a:extLst>
              <a:ext uri="{FF2B5EF4-FFF2-40B4-BE49-F238E27FC236}">
                <a16:creationId xmlns:a16="http://schemas.microsoft.com/office/drawing/2014/main" id="{43C5DAF0-0FB4-CB94-CF42-B87B644DD768}"/>
              </a:ext>
            </a:extLst>
          </p:cNvPr>
          <p:cNvSpPr>
            <a:spLocks noChangeArrowheads="1"/>
          </p:cNvSpPr>
          <p:nvPr/>
        </p:nvSpPr>
        <p:spPr bwMode="auto">
          <a:xfrm>
            <a:off x="6838950" y="2119313"/>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1" name="AutoShape 249">
            <a:extLst>
              <a:ext uri="{FF2B5EF4-FFF2-40B4-BE49-F238E27FC236}">
                <a16:creationId xmlns:a16="http://schemas.microsoft.com/office/drawing/2014/main" id="{94270466-8DD1-E4F5-37B7-CB86044DD682}"/>
              </a:ext>
            </a:extLst>
          </p:cNvPr>
          <p:cNvSpPr>
            <a:spLocks noChangeArrowheads="1"/>
          </p:cNvSpPr>
          <p:nvPr/>
        </p:nvSpPr>
        <p:spPr bwMode="auto">
          <a:xfrm>
            <a:off x="6848475" y="2714625"/>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2" name="AutoShape 250">
            <a:extLst>
              <a:ext uri="{FF2B5EF4-FFF2-40B4-BE49-F238E27FC236}">
                <a16:creationId xmlns:a16="http://schemas.microsoft.com/office/drawing/2014/main" id="{CF1083BE-6059-F0DC-7C4B-46CF03183508}"/>
              </a:ext>
            </a:extLst>
          </p:cNvPr>
          <p:cNvSpPr>
            <a:spLocks noChangeArrowheads="1"/>
          </p:cNvSpPr>
          <p:nvPr/>
        </p:nvSpPr>
        <p:spPr bwMode="auto">
          <a:xfrm>
            <a:off x="7358063" y="3033713"/>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3" name="AutoShape 251">
            <a:extLst>
              <a:ext uri="{FF2B5EF4-FFF2-40B4-BE49-F238E27FC236}">
                <a16:creationId xmlns:a16="http://schemas.microsoft.com/office/drawing/2014/main" id="{AD67D38B-5043-A9B8-3485-519EA30C1038}"/>
              </a:ext>
            </a:extLst>
          </p:cNvPr>
          <p:cNvSpPr>
            <a:spLocks noChangeArrowheads="1"/>
          </p:cNvSpPr>
          <p:nvPr/>
        </p:nvSpPr>
        <p:spPr bwMode="auto">
          <a:xfrm>
            <a:off x="7367588" y="2419350"/>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4" name="AutoShape 252">
            <a:extLst>
              <a:ext uri="{FF2B5EF4-FFF2-40B4-BE49-F238E27FC236}">
                <a16:creationId xmlns:a16="http://schemas.microsoft.com/office/drawing/2014/main" id="{9D475100-1545-1B72-3EE4-2EC43E984F7C}"/>
              </a:ext>
            </a:extLst>
          </p:cNvPr>
          <p:cNvSpPr>
            <a:spLocks noChangeArrowheads="1"/>
          </p:cNvSpPr>
          <p:nvPr/>
        </p:nvSpPr>
        <p:spPr bwMode="auto">
          <a:xfrm>
            <a:off x="7353300" y="1809750"/>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5" name="AutoShape 253">
            <a:extLst>
              <a:ext uri="{FF2B5EF4-FFF2-40B4-BE49-F238E27FC236}">
                <a16:creationId xmlns:a16="http://schemas.microsoft.com/office/drawing/2014/main" id="{81BCBB95-0ACE-1D17-A28F-624C03429213}"/>
              </a:ext>
            </a:extLst>
          </p:cNvPr>
          <p:cNvSpPr>
            <a:spLocks noChangeArrowheads="1"/>
          </p:cNvSpPr>
          <p:nvPr/>
        </p:nvSpPr>
        <p:spPr bwMode="auto">
          <a:xfrm>
            <a:off x="7872413" y="2109788"/>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6" name="AutoShape 254">
            <a:extLst>
              <a:ext uri="{FF2B5EF4-FFF2-40B4-BE49-F238E27FC236}">
                <a16:creationId xmlns:a16="http://schemas.microsoft.com/office/drawing/2014/main" id="{F9B889A1-3C25-B332-8577-4A212756B7D4}"/>
              </a:ext>
            </a:extLst>
          </p:cNvPr>
          <p:cNvSpPr>
            <a:spLocks noChangeArrowheads="1"/>
          </p:cNvSpPr>
          <p:nvPr/>
        </p:nvSpPr>
        <p:spPr bwMode="auto">
          <a:xfrm>
            <a:off x="7867650" y="2719388"/>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7" name="AutoShape 255">
            <a:extLst>
              <a:ext uri="{FF2B5EF4-FFF2-40B4-BE49-F238E27FC236}">
                <a16:creationId xmlns:a16="http://schemas.microsoft.com/office/drawing/2014/main" id="{C53A3385-B459-0F68-90F2-36CCD2BD067E}"/>
              </a:ext>
            </a:extLst>
          </p:cNvPr>
          <p:cNvSpPr>
            <a:spLocks noChangeArrowheads="1"/>
          </p:cNvSpPr>
          <p:nvPr/>
        </p:nvSpPr>
        <p:spPr bwMode="auto">
          <a:xfrm>
            <a:off x="7134225" y="291941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8" name="AutoShape 256">
            <a:extLst>
              <a:ext uri="{FF2B5EF4-FFF2-40B4-BE49-F238E27FC236}">
                <a16:creationId xmlns:a16="http://schemas.microsoft.com/office/drawing/2014/main" id="{46CA6386-270C-3F1F-C45E-4CAF3A7BEA5A}"/>
              </a:ext>
            </a:extLst>
          </p:cNvPr>
          <p:cNvSpPr>
            <a:spLocks noChangeArrowheads="1"/>
          </p:cNvSpPr>
          <p:nvPr/>
        </p:nvSpPr>
        <p:spPr bwMode="auto">
          <a:xfrm>
            <a:off x="7105650" y="23431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399" name="AutoShape 257">
            <a:extLst>
              <a:ext uri="{FF2B5EF4-FFF2-40B4-BE49-F238E27FC236}">
                <a16:creationId xmlns:a16="http://schemas.microsoft.com/office/drawing/2014/main" id="{BCFFB266-05E3-9B4E-760E-DFD8F9EE8456}"/>
              </a:ext>
            </a:extLst>
          </p:cNvPr>
          <p:cNvSpPr>
            <a:spLocks noChangeArrowheads="1"/>
          </p:cNvSpPr>
          <p:nvPr/>
        </p:nvSpPr>
        <p:spPr bwMode="auto">
          <a:xfrm>
            <a:off x="7639050" y="2024063"/>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0" name="AutoShape 258">
            <a:extLst>
              <a:ext uri="{FF2B5EF4-FFF2-40B4-BE49-F238E27FC236}">
                <a16:creationId xmlns:a16="http://schemas.microsoft.com/office/drawing/2014/main" id="{AE0F6927-E5FD-4239-B5F4-E4D9BAB2825A}"/>
              </a:ext>
            </a:extLst>
          </p:cNvPr>
          <p:cNvSpPr>
            <a:spLocks noChangeArrowheads="1"/>
          </p:cNvSpPr>
          <p:nvPr/>
        </p:nvSpPr>
        <p:spPr bwMode="auto">
          <a:xfrm>
            <a:off x="7639050" y="26003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1" name="AutoShape 259">
            <a:extLst>
              <a:ext uri="{FF2B5EF4-FFF2-40B4-BE49-F238E27FC236}">
                <a16:creationId xmlns:a16="http://schemas.microsoft.com/office/drawing/2014/main" id="{E5AD9894-EC33-DF24-AFC1-784DB57129B1}"/>
              </a:ext>
            </a:extLst>
          </p:cNvPr>
          <p:cNvSpPr>
            <a:spLocks noChangeArrowheads="1"/>
          </p:cNvSpPr>
          <p:nvPr/>
        </p:nvSpPr>
        <p:spPr bwMode="auto">
          <a:xfrm>
            <a:off x="7639050" y="32575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2" name="AutoShape 260">
            <a:extLst>
              <a:ext uri="{FF2B5EF4-FFF2-40B4-BE49-F238E27FC236}">
                <a16:creationId xmlns:a16="http://schemas.microsoft.com/office/drawing/2014/main" id="{0E3611D8-559E-5000-1352-2125186A3ED6}"/>
              </a:ext>
            </a:extLst>
          </p:cNvPr>
          <p:cNvSpPr>
            <a:spLocks noChangeArrowheads="1"/>
          </p:cNvSpPr>
          <p:nvPr/>
        </p:nvSpPr>
        <p:spPr bwMode="auto">
          <a:xfrm>
            <a:off x="8143875" y="292417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3" name="AutoShape 261">
            <a:extLst>
              <a:ext uri="{FF2B5EF4-FFF2-40B4-BE49-F238E27FC236}">
                <a16:creationId xmlns:a16="http://schemas.microsoft.com/office/drawing/2014/main" id="{59103158-E02A-302D-DC26-552D459D2FD4}"/>
              </a:ext>
            </a:extLst>
          </p:cNvPr>
          <p:cNvSpPr>
            <a:spLocks noChangeArrowheads="1"/>
          </p:cNvSpPr>
          <p:nvPr/>
        </p:nvSpPr>
        <p:spPr bwMode="auto">
          <a:xfrm>
            <a:off x="8172450" y="22955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4" name="AutoShape 262">
            <a:extLst>
              <a:ext uri="{FF2B5EF4-FFF2-40B4-BE49-F238E27FC236}">
                <a16:creationId xmlns:a16="http://schemas.microsoft.com/office/drawing/2014/main" id="{2588F589-25E8-3CFD-28D9-223BED561C29}"/>
              </a:ext>
            </a:extLst>
          </p:cNvPr>
          <p:cNvSpPr>
            <a:spLocks noChangeArrowheads="1"/>
          </p:cNvSpPr>
          <p:nvPr/>
        </p:nvSpPr>
        <p:spPr bwMode="auto">
          <a:xfrm>
            <a:off x="5300663" y="1843088"/>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5" name="AutoShape 263">
            <a:extLst>
              <a:ext uri="{FF2B5EF4-FFF2-40B4-BE49-F238E27FC236}">
                <a16:creationId xmlns:a16="http://schemas.microsoft.com/office/drawing/2014/main" id="{2EFBBE76-4A79-B80A-45B9-DCADA59ADA8A}"/>
              </a:ext>
            </a:extLst>
          </p:cNvPr>
          <p:cNvSpPr>
            <a:spLocks noChangeArrowheads="1"/>
          </p:cNvSpPr>
          <p:nvPr/>
        </p:nvSpPr>
        <p:spPr bwMode="auto">
          <a:xfrm>
            <a:off x="5310188" y="2438400"/>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6" name="AutoShape 264">
            <a:extLst>
              <a:ext uri="{FF2B5EF4-FFF2-40B4-BE49-F238E27FC236}">
                <a16:creationId xmlns:a16="http://schemas.microsoft.com/office/drawing/2014/main" id="{91B05E64-212A-ECD2-9D46-D6883C661CA2}"/>
              </a:ext>
            </a:extLst>
          </p:cNvPr>
          <p:cNvSpPr>
            <a:spLocks noChangeArrowheads="1"/>
          </p:cNvSpPr>
          <p:nvPr/>
        </p:nvSpPr>
        <p:spPr bwMode="auto">
          <a:xfrm>
            <a:off x="5819775" y="2757488"/>
            <a:ext cx="685800" cy="609600"/>
          </a:xfrm>
          <a:prstGeom prst="hexagon">
            <a:avLst>
              <a:gd name="adj" fmla="val 28125"/>
              <a:gd name="vf" fmla="val 115470"/>
            </a:avLst>
          </a:prstGeom>
          <a:solidFill>
            <a:schemeClr val="bg1"/>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7" name="AutoShape 265">
            <a:extLst>
              <a:ext uri="{FF2B5EF4-FFF2-40B4-BE49-F238E27FC236}">
                <a16:creationId xmlns:a16="http://schemas.microsoft.com/office/drawing/2014/main" id="{52C2139C-4E8B-FEE5-861F-02AD5E474EA9}"/>
              </a:ext>
            </a:extLst>
          </p:cNvPr>
          <p:cNvSpPr>
            <a:spLocks noChangeArrowheads="1"/>
          </p:cNvSpPr>
          <p:nvPr/>
        </p:nvSpPr>
        <p:spPr bwMode="auto">
          <a:xfrm>
            <a:off x="5829300" y="2143125"/>
            <a:ext cx="685800" cy="609600"/>
          </a:xfrm>
          <a:prstGeom prst="hexagon">
            <a:avLst>
              <a:gd name="adj" fmla="val 28125"/>
              <a:gd name="vf" fmla="val 115470"/>
            </a:avLst>
          </a:prstGeom>
          <a:solidFill>
            <a:schemeClr val="bg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8" name="AutoShape 266">
            <a:extLst>
              <a:ext uri="{FF2B5EF4-FFF2-40B4-BE49-F238E27FC236}">
                <a16:creationId xmlns:a16="http://schemas.microsoft.com/office/drawing/2014/main" id="{22C91382-992E-F36F-D4D6-1C7282F721B3}"/>
              </a:ext>
            </a:extLst>
          </p:cNvPr>
          <p:cNvSpPr>
            <a:spLocks noChangeArrowheads="1"/>
          </p:cNvSpPr>
          <p:nvPr/>
        </p:nvSpPr>
        <p:spPr bwMode="auto">
          <a:xfrm>
            <a:off x="5815013" y="1533525"/>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09" name="AutoShape 267">
            <a:extLst>
              <a:ext uri="{FF2B5EF4-FFF2-40B4-BE49-F238E27FC236}">
                <a16:creationId xmlns:a16="http://schemas.microsoft.com/office/drawing/2014/main" id="{2CC2F59A-6152-4577-78BB-467625DB1303}"/>
              </a:ext>
            </a:extLst>
          </p:cNvPr>
          <p:cNvSpPr>
            <a:spLocks noChangeArrowheads="1"/>
          </p:cNvSpPr>
          <p:nvPr/>
        </p:nvSpPr>
        <p:spPr bwMode="auto">
          <a:xfrm>
            <a:off x="6334125" y="1833563"/>
            <a:ext cx="685800" cy="609600"/>
          </a:xfrm>
          <a:prstGeom prst="hexagon">
            <a:avLst>
              <a:gd name="adj" fmla="val 28125"/>
              <a:gd name="vf" fmla="val 115470"/>
            </a:avLst>
          </a:prstGeom>
          <a:solidFill>
            <a:srgbClr val="CCEC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10" name="AutoShape 268">
            <a:extLst>
              <a:ext uri="{FF2B5EF4-FFF2-40B4-BE49-F238E27FC236}">
                <a16:creationId xmlns:a16="http://schemas.microsoft.com/office/drawing/2014/main" id="{72BAA4AE-F8F4-7FA0-3145-696E89A2A0D4}"/>
              </a:ext>
            </a:extLst>
          </p:cNvPr>
          <p:cNvSpPr>
            <a:spLocks noChangeArrowheads="1"/>
          </p:cNvSpPr>
          <p:nvPr/>
        </p:nvSpPr>
        <p:spPr bwMode="auto">
          <a:xfrm>
            <a:off x="6329363" y="2443163"/>
            <a:ext cx="685800" cy="609600"/>
          </a:xfrm>
          <a:prstGeom prst="hexagon">
            <a:avLst>
              <a:gd name="adj" fmla="val 28125"/>
              <a:gd name="vf" fmla="val 115470"/>
            </a:avLst>
          </a:prstGeom>
          <a:solidFill>
            <a:srgbClr val="CC66FF"/>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11" name="AutoShape 269">
            <a:extLst>
              <a:ext uri="{FF2B5EF4-FFF2-40B4-BE49-F238E27FC236}">
                <a16:creationId xmlns:a16="http://schemas.microsoft.com/office/drawing/2014/main" id="{B78D772A-3867-BA44-1149-57931DCA880B}"/>
              </a:ext>
            </a:extLst>
          </p:cNvPr>
          <p:cNvSpPr>
            <a:spLocks noChangeArrowheads="1"/>
          </p:cNvSpPr>
          <p:nvPr/>
        </p:nvSpPr>
        <p:spPr bwMode="auto">
          <a:xfrm>
            <a:off x="5595938" y="264318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12" name="AutoShape 270">
            <a:extLst>
              <a:ext uri="{FF2B5EF4-FFF2-40B4-BE49-F238E27FC236}">
                <a16:creationId xmlns:a16="http://schemas.microsoft.com/office/drawing/2014/main" id="{DE530A76-A2BC-9721-7B8A-CE8A0961D322}"/>
              </a:ext>
            </a:extLst>
          </p:cNvPr>
          <p:cNvSpPr>
            <a:spLocks noChangeArrowheads="1"/>
          </p:cNvSpPr>
          <p:nvPr/>
        </p:nvSpPr>
        <p:spPr bwMode="auto">
          <a:xfrm>
            <a:off x="5567363" y="20669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13" name="AutoShape 271">
            <a:extLst>
              <a:ext uri="{FF2B5EF4-FFF2-40B4-BE49-F238E27FC236}">
                <a16:creationId xmlns:a16="http://schemas.microsoft.com/office/drawing/2014/main" id="{D0B5DB1B-F450-A2BA-2478-843DD147F31D}"/>
              </a:ext>
            </a:extLst>
          </p:cNvPr>
          <p:cNvSpPr>
            <a:spLocks noChangeArrowheads="1"/>
          </p:cNvSpPr>
          <p:nvPr/>
        </p:nvSpPr>
        <p:spPr bwMode="auto">
          <a:xfrm>
            <a:off x="6100763" y="1747838"/>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14" name="AutoShape 272">
            <a:extLst>
              <a:ext uri="{FF2B5EF4-FFF2-40B4-BE49-F238E27FC236}">
                <a16:creationId xmlns:a16="http://schemas.microsoft.com/office/drawing/2014/main" id="{505A1CCA-8790-7ABB-32B8-84DA0145D268}"/>
              </a:ext>
            </a:extLst>
          </p:cNvPr>
          <p:cNvSpPr>
            <a:spLocks noChangeArrowheads="1"/>
          </p:cNvSpPr>
          <p:nvPr/>
        </p:nvSpPr>
        <p:spPr bwMode="auto">
          <a:xfrm>
            <a:off x="6100763" y="23241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15" name="AutoShape 273">
            <a:extLst>
              <a:ext uri="{FF2B5EF4-FFF2-40B4-BE49-F238E27FC236}">
                <a16:creationId xmlns:a16="http://schemas.microsoft.com/office/drawing/2014/main" id="{95E828EB-8A02-DF88-F555-D4EDA5354376}"/>
              </a:ext>
            </a:extLst>
          </p:cNvPr>
          <p:cNvSpPr>
            <a:spLocks noChangeArrowheads="1"/>
          </p:cNvSpPr>
          <p:nvPr/>
        </p:nvSpPr>
        <p:spPr bwMode="auto">
          <a:xfrm>
            <a:off x="6100763" y="2981325"/>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16" name="AutoShape 274">
            <a:extLst>
              <a:ext uri="{FF2B5EF4-FFF2-40B4-BE49-F238E27FC236}">
                <a16:creationId xmlns:a16="http://schemas.microsoft.com/office/drawing/2014/main" id="{915ED552-9506-E5D8-0225-ECFAEF46D3E1}"/>
              </a:ext>
            </a:extLst>
          </p:cNvPr>
          <p:cNvSpPr>
            <a:spLocks noChangeArrowheads="1"/>
          </p:cNvSpPr>
          <p:nvPr/>
        </p:nvSpPr>
        <p:spPr bwMode="auto">
          <a:xfrm>
            <a:off x="6605588" y="264795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17" name="AutoShape 275">
            <a:extLst>
              <a:ext uri="{FF2B5EF4-FFF2-40B4-BE49-F238E27FC236}">
                <a16:creationId xmlns:a16="http://schemas.microsoft.com/office/drawing/2014/main" id="{E3E794FF-B14D-B5E8-CD4A-7A0F1C29896D}"/>
              </a:ext>
            </a:extLst>
          </p:cNvPr>
          <p:cNvSpPr>
            <a:spLocks noChangeArrowheads="1"/>
          </p:cNvSpPr>
          <p:nvPr/>
        </p:nvSpPr>
        <p:spPr bwMode="auto">
          <a:xfrm>
            <a:off x="6634163" y="2019300"/>
            <a:ext cx="152400" cy="152400"/>
          </a:xfrm>
          <a:prstGeom prst="triangle">
            <a:avLst>
              <a:gd name="adj" fmla="val 50000"/>
            </a:avLst>
          </a:prstGeom>
          <a:solidFill>
            <a:schemeClr val="accent2"/>
          </a:solidFill>
          <a:ln w="9525">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endParaRPr lang="en-US" altLang="en-US" sz="1800"/>
          </a:p>
        </p:txBody>
      </p:sp>
      <p:sp>
        <p:nvSpPr>
          <p:cNvPr id="56418" name="Line 276">
            <a:extLst>
              <a:ext uri="{FF2B5EF4-FFF2-40B4-BE49-F238E27FC236}">
                <a16:creationId xmlns:a16="http://schemas.microsoft.com/office/drawing/2014/main" id="{33F536F6-00CC-722A-084A-F6DE874A16C4}"/>
              </a:ext>
            </a:extLst>
          </p:cNvPr>
          <p:cNvSpPr>
            <a:spLocks noChangeShapeType="1"/>
          </p:cNvSpPr>
          <p:nvPr/>
        </p:nvSpPr>
        <p:spPr bwMode="auto">
          <a:xfrm flipH="1">
            <a:off x="2286000" y="2743200"/>
            <a:ext cx="99060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19" name="Line 277">
            <a:extLst>
              <a:ext uri="{FF2B5EF4-FFF2-40B4-BE49-F238E27FC236}">
                <a16:creationId xmlns:a16="http://schemas.microsoft.com/office/drawing/2014/main" id="{D11BC4F3-CC23-6A2D-E1F0-8AB7B2A5C495}"/>
              </a:ext>
            </a:extLst>
          </p:cNvPr>
          <p:cNvSpPr>
            <a:spLocks noChangeShapeType="1"/>
          </p:cNvSpPr>
          <p:nvPr/>
        </p:nvSpPr>
        <p:spPr bwMode="auto">
          <a:xfrm flipH="1" flipV="1">
            <a:off x="2286000" y="3886200"/>
            <a:ext cx="1524000" cy="381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0" name="Line 278">
            <a:extLst>
              <a:ext uri="{FF2B5EF4-FFF2-40B4-BE49-F238E27FC236}">
                <a16:creationId xmlns:a16="http://schemas.microsoft.com/office/drawing/2014/main" id="{441B33F4-C442-82AD-577D-D06E9FBCB407}"/>
              </a:ext>
            </a:extLst>
          </p:cNvPr>
          <p:cNvSpPr>
            <a:spLocks noChangeShapeType="1"/>
          </p:cNvSpPr>
          <p:nvPr/>
        </p:nvSpPr>
        <p:spPr bwMode="auto">
          <a:xfrm flipH="1" flipV="1">
            <a:off x="2286000" y="3886200"/>
            <a:ext cx="5334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1" name="Line 279">
            <a:extLst>
              <a:ext uri="{FF2B5EF4-FFF2-40B4-BE49-F238E27FC236}">
                <a16:creationId xmlns:a16="http://schemas.microsoft.com/office/drawing/2014/main" id="{777003FF-15BA-3D42-2BE2-C4076CAC277C}"/>
              </a:ext>
            </a:extLst>
          </p:cNvPr>
          <p:cNvSpPr>
            <a:spLocks noChangeShapeType="1"/>
          </p:cNvSpPr>
          <p:nvPr/>
        </p:nvSpPr>
        <p:spPr bwMode="auto">
          <a:xfrm flipV="1">
            <a:off x="1219200" y="3886200"/>
            <a:ext cx="1066800" cy="12192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2" name="Line 280">
            <a:extLst>
              <a:ext uri="{FF2B5EF4-FFF2-40B4-BE49-F238E27FC236}">
                <a16:creationId xmlns:a16="http://schemas.microsoft.com/office/drawing/2014/main" id="{27300044-31EF-FF4D-19BA-DB499532644C}"/>
              </a:ext>
            </a:extLst>
          </p:cNvPr>
          <p:cNvSpPr>
            <a:spLocks noChangeShapeType="1"/>
          </p:cNvSpPr>
          <p:nvPr/>
        </p:nvSpPr>
        <p:spPr bwMode="auto">
          <a:xfrm>
            <a:off x="762000" y="3657600"/>
            <a:ext cx="1524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3" name="Line 281">
            <a:extLst>
              <a:ext uri="{FF2B5EF4-FFF2-40B4-BE49-F238E27FC236}">
                <a16:creationId xmlns:a16="http://schemas.microsoft.com/office/drawing/2014/main" id="{8F6922D7-38DF-2D21-4D16-4DE558CAA510}"/>
              </a:ext>
            </a:extLst>
          </p:cNvPr>
          <p:cNvSpPr>
            <a:spLocks noChangeShapeType="1"/>
          </p:cNvSpPr>
          <p:nvPr/>
        </p:nvSpPr>
        <p:spPr bwMode="auto">
          <a:xfrm>
            <a:off x="1752600" y="2438400"/>
            <a:ext cx="533400" cy="1371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4" name="Line 282">
            <a:extLst>
              <a:ext uri="{FF2B5EF4-FFF2-40B4-BE49-F238E27FC236}">
                <a16:creationId xmlns:a16="http://schemas.microsoft.com/office/drawing/2014/main" id="{0FC37283-E02A-9001-9C68-0DF551468EE1}"/>
              </a:ext>
            </a:extLst>
          </p:cNvPr>
          <p:cNvSpPr>
            <a:spLocks noChangeShapeType="1"/>
          </p:cNvSpPr>
          <p:nvPr/>
        </p:nvSpPr>
        <p:spPr bwMode="auto">
          <a:xfrm flipH="1">
            <a:off x="6705600" y="3048000"/>
            <a:ext cx="533400" cy="914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5" name="Line 283">
            <a:extLst>
              <a:ext uri="{FF2B5EF4-FFF2-40B4-BE49-F238E27FC236}">
                <a16:creationId xmlns:a16="http://schemas.microsoft.com/office/drawing/2014/main" id="{8D56B987-CB54-3966-BDEE-DA5BFAABCC15}"/>
              </a:ext>
            </a:extLst>
          </p:cNvPr>
          <p:cNvSpPr>
            <a:spLocks noChangeShapeType="1"/>
          </p:cNvSpPr>
          <p:nvPr/>
        </p:nvSpPr>
        <p:spPr bwMode="auto">
          <a:xfrm flipH="1">
            <a:off x="6705600" y="3962400"/>
            <a:ext cx="9906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6" name="Line 284">
            <a:extLst>
              <a:ext uri="{FF2B5EF4-FFF2-40B4-BE49-F238E27FC236}">
                <a16:creationId xmlns:a16="http://schemas.microsoft.com/office/drawing/2014/main" id="{CE1DC837-BC33-C95C-EF25-8D0241DA8B5E}"/>
              </a:ext>
            </a:extLst>
          </p:cNvPr>
          <p:cNvSpPr>
            <a:spLocks noChangeShapeType="1"/>
          </p:cNvSpPr>
          <p:nvPr/>
        </p:nvSpPr>
        <p:spPr bwMode="auto">
          <a:xfrm flipV="1">
            <a:off x="6705600" y="3962400"/>
            <a:ext cx="0" cy="1143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7" name="Line 285">
            <a:extLst>
              <a:ext uri="{FF2B5EF4-FFF2-40B4-BE49-F238E27FC236}">
                <a16:creationId xmlns:a16="http://schemas.microsoft.com/office/drawing/2014/main" id="{5EFE61C7-0EC4-D1C7-4E54-CB9752FB4C68}"/>
              </a:ext>
            </a:extLst>
          </p:cNvPr>
          <p:cNvSpPr>
            <a:spLocks noChangeShapeType="1"/>
          </p:cNvSpPr>
          <p:nvPr/>
        </p:nvSpPr>
        <p:spPr bwMode="auto">
          <a:xfrm flipV="1">
            <a:off x="5715000" y="3962400"/>
            <a:ext cx="990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8" name="Line 286">
            <a:extLst>
              <a:ext uri="{FF2B5EF4-FFF2-40B4-BE49-F238E27FC236}">
                <a16:creationId xmlns:a16="http://schemas.microsoft.com/office/drawing/2014/main" id="{ABC0C24C-4BC5-3854-DA6B-305E422D4139}"/>
              </a:ext>
            </a:extLst>
          </p:cNvPr>
          <p:cNvSpPr>
            <a:spLocks noChangeShapeType="1"/>
          </p:cNvSpPr>
          <p:nvPr/>
        </p:nvSpPr>
        <p:spPr bwMode="auto">
          <a:xfrm>
            <a:off x="5715000" y="3352800"/>
            <a:ext cx="990600" cy="609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29" name="Line 287">
            <a:extLst>
              <a:ext uri="{FF2B5EF4-FFF2-40B4-BE49-F238E27FC236}">
                <a16:creationId xmlns:a16="http://schemas.microsoft.com/office/drawing/2014/main" id="{DDD067F7-6335-ED14-1D65-4E036B26ED99}"/>
              </a:ext>
            </a:extLst>
          </p:cNvPr>
          <p:cNvSpPr>
            <a:spLocks noChangeShapeType="1"/>
          </p:cNvSpPr>
          <p:nvPr/>
        </p:nvSpPr>
        <p:spPr bwMode="auto">
          <a:xfrm>
            <a:off x="6172200" y="2438400"/>
            <a:ext cx="533400" cy="1447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56430" name="Text Box 288">
            <a:extLst>
              <a:ext uri="{FF2B5EF4-FFF2-40B4-BE49-F238E27FC236}">
                <a16:creationId xmlns:a16="http://schemas.microsoft.com/office/drawing/2014/main" id="{7A29A4DA-3201-7E6A-ED1C-293B4D53A8F5}"/>
              </a:ext>
            </a:extLst>
          </p:cNvPr>
          <p:cNvSpPr txBox="1">
            <a:spLocks noChangeArrowheads="1"/>
          </p:cNvSpPr>
          <p:nvPr/>
        </p:nvSpPr>
        <p:spPr bwMode="auto">
          <a:xfrm>
            <a:off x="762000" y="6388100"/>
            <a:ext cx="724217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cs typeface="Arial" panose="020B0604020202020204" pitchFamily="34" charset="0"/>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cs typeface="Arial" panose="020B0604020202020204" pitchFamily="34" charset="0"/>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cs typeface="Arial" panose="020B0604020202020204" pitchFamily="34" charset="0"/>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cs typeface="Arial" panose="020B0604020202020204" pitchFamily="34" charset="0"/>
              </a:defRPr>
            </a:lvl9pPr>
          </a:lstStyle>
          <a:p>
            <a:pPr eaLnBrk="1" hangingPunct="1">
              <a:spcBef>
                <a:spcPct val="0"/>
              </a:spcBef>
              <a:buClrTx/>
              <a:buSzTx/>
              <a:buFontTx/>
              <a:buNone/>
            </a:pPr>
            <a:r>
              <a:rPr lang="en-US" altLang="en-US" sz="2200"/>
              <a:t>Interfering cells are closer by when clustersize is smaller.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70C9B580-EED8-99A4-870E-946564802FAF}"/>
              </a:ext>
            </a:extLst>
          </p:cNvPr>
          <p:cNvSpPr>
            <a:spLocks noGrp="1" noChangeArrowheads="1"/>
          </p:cNvSpPr>
          <p:nvPr>
            <p:ph type="body" idx="1"/>
          </p:nvPr>
        </p:nvSpPr>
        <p:spPr>
          <a:xfrm>
            <a:off x="457200" y="-76200"/>
            <a:ext cx="8229600" cy="4411663"/>
          </a:xfrm>
        </p:spPr>
        <p:txBody>
          <a:bodyPr/>
          <a:lstStyle/>
          <a:p>
            <a:pPr>
              <a:buFont typeface="Wingdings" panose="05000000000000000000" pitchFamily="2" charset="2"/>
              <a:buNone/>
            </a:pPr>
            <a:r>
              <a:rPr lang="en-US" altLang="en-US" sz="2400"/>
              <a:t>1994	E-Netz in Germany</a:t>
            </a:r>
          </a:p>
          <a:p>
            <a:pPr lvl="1"/>
            <a:r>
              <a:rPr lang="en-US" altLang="en-US" sz="2400"/>
              <a:t>GSM with 1800MHz, smaller cells, supported by 11 countries</a:t>
            </a:r>
          </a:p>
          <a:p>
            <a:pPr lvl="1"/>
            <a:r>
              <a:rPr lang="en-US" altLang="en-US" sz="2400"/>
              <a:t>as </a:t>
            </a:r>
            <a:r>
              <a:rPr lang="en-US" altLang="en-US" sz="2400">
                <a:hlinkClick r:id="rId2"/>
              </a:rPr>
              <a:t>Eplus</a:t>
            </a:r>
            <a:r>
              <a:rPr lang="en-US" altLang="en-US" sz="2400"/>
              <a:t> in D (1997 98% coverage of the </a:t>
            </a:r>
            <a:r>
              <a:rPr lang="en-US" altLang="en-US" sz="2400" i="1"/>
              <a:t>population</a:t>
            </a:r>
            <a:r>
              <a:rPr lang="en-US" altLang="en-US" sz="2400"/>
              <a:t>)</a:t>
            </a:r>
          </a:p>
          <a:p>
            <a:pPr>
              <a:buFont typeface="Wingdings" panose="05000000000000000000" pitchFamily="2" charset="2"/>
              <a:buNone/>
            </a:pPr>
            <a:r>
              <a:rPr lang="en-US" altLang="en-US" sz="2400"/>
              <a:t>1996	HiperLAN (High Performance Radio Local Area Network)</a:t>
            </a:r>
          </a:p>
          <a:p>
            <a:pPr lvl="1"/>
            <a:r>
              <a:rPr lang="en-US" altLang="en-US" sz="2400">
                <a:hlinkClick r:id="rId3"/>
              </a:rPr>
              <a:t>ETSI</a:t>
            </a:r>
            <a:r>
              <a:rPr lang="en-US" altLang="en-US" sz="2400"/>
              <a:t>, standardization of type 1: 5.15 - 5.30GHz, 23.5Mbit/s</a:t>
            </a:r>
          </a:p>
          <a:p>
            <a:pPr lvl="1"/>
            <a:r>
              <a:rPr lang="en-US" altLang="en-US" sz="2400"/>
              <a:t>recommendations for type 2 and 3 (both 5GHz) and 4 (17GHz) as wireless ATM-networks (up to 155Mbit/s)</a:t>
            </a:r>
          </a:p>
          <a:p>
            <a:pPr>
              <a:buFont typeface="Wingdings" panose="05000000000000000000" pitchFamily="2" charset="2"/>
              <a:buNone/>
            </a:pPr>
            <a:r>
              <a:rPr lang="en-US" altLang="en-US" sz="2400"/>
              <a:t>1997	Wireless LAN - IEEE802.11</a:t>
            </a:r>
          </a:p>
          <a:p>
            <a:pPr lvl="1"/>
            <a:r>
              <a:rPr lang="en-US" altLang="en-US" sz="2400">
                <a:hlinkClick r:id="rId4"/>
              </a:rPr>
              <a:t>IEEE-Standard</a:t>
            </a:r>
            <a:r>
              <a:rPr lang="en-US" altLang="en-US" sz="2400"/>
              <a:t>, 2.4 - 2.5GHz and infrared, 2Mbit/s</a:t>
            </a:r>
          </a:p>
          <a:p>
            <a:pPr lvl="1"/>
            <a:r>
              <a:rPr lang="en-US" altLang="en-US" sz="2400"/>
              <a:t>already many products (with proprietary extensions) </a:t>
            </a:r>
          </a:p>
          <a:p>
            <a:pPr>
              <a:buFont typeface="Wingdings" panose="05000000000000000000" pitchFamily="2" charset="2"/>
              <a:buNone/>
            </a:pPr>
            <a:r>
              <a:rPr lang="en-US" altLang="en-US" sz="2400"/>
              <a:t>1998	Specification of GSM successors</a:t>
            </a:r>
          </a:p>
          <a:p>
            <a:pPr lvl="1"/>
            <a:r>
              <a:rPr lang="en-US" altLang="en-US" sz="2400"/>
              <a:t>for UMTS (Universal Mobile Telecommunication System) as European proposals for </a:t>
            </a:r>
            <a:r>
              <a:rPr lang="en-US" altLang="en-US" sz="2400">
                <a:hlinkClick r:id="rId5"/>
              </a:rPr>
              <a:t>IMT-2000</a:t>
            </a:r>
            <a:endParaRPr lang="en-US" altLang="en-US" sz="2400"/>
          </a:p>
          <a:p>
            <a:pPr>
              <a:buFont typeface="Wingdings" panose="05000000000000000000" pitchFamily="2" charset="2"/>
              <a:buNone/>
            </a:pPr>
            <a:r>
              <a:rPr lang="en-US" altLang="en-US" sz="2400"/>
              <a:t>		</a:t>
            </a:r>
            <a:r>
              <a:rPr lang="en-US" altLang="en-US" sz="2400">
                <a:hlinkClick r:id="rId6"/>
              </a:rPr>
              <a:t>Iridium</a:t>
            </a:r>
            <a:endParaRPr lang="en-US" altLang="en-US" sz="2400"/>
          </a:p>
          <a:p>
            <a:pPr lvl="1"/>
            <a:r>
              <a:rPr lang="en-US" altLang="en-US" sz="2400"/>
              <a:t>66 satellites (+6 spare), 1.6GHz to the mobile phone</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EE8328F-923D-816D-1F35-C9BCCEF36C81}"/>
              </a:ext>
            </a:extLst>
          </p:cNvPr>
          <p:cNvSpPr>
            <a:spLocks noGrp="1" noChangeArrowheads="1"/>
          </p:cNvSpPr>
          <p:nvPr>
            <p:ph type="title"/>
          </p:nvPr>
        </p:nvSpPr>
        <p:spPr/>
        <p:txBody>
          <a:bodyPr/>
          <a:lstStyle/>
          <a:p>
            <a:pPr eaLnBrk="1" hangingPunct="1"/>
            <a:r>
              <a:rPr lang="en-US" altLang="en-US"/>
              <a:t>Problem with Smaller Clustersize (Cont’d)</a:t>
            </a:r>
          </a:p>
        </p:txBody>
      </p:sp>
      <p:sp>
        <p:nvSpPr>
          <p:cNvPr id="57347" name="Rectangle 3">
            <a:extLst>
              <a:ext uri="{FF2B5EF4-FFF2-40B4-BE49-F238E27FC236}">
                <a16:creationId xmlns:a16="http://schemas.microsoft.com/office/drawing/2014/main" id="{C51513D1-DA96-8C01-DB5E-15960E3BAA4B}"/>
              </a:ext>
            </a:extLst>
          </p:cNvPr>
          <p:cNvSpPr>
            <a:spLocks noGrp="1" noChangeArrowheads="1"/>
          </p:cNvSpPr>
          <p:nvPr>
            <p:ph type="body" idx="1"/>
          </p:nvPr>
        </p:nvSpPr>
        <p:spPr/>
        <p:txBody>
          <a:bodyPr/>
          <a:lstStyle/>
          <a:p>
            <a:pPr eaLnBrk="1" hangingPunct="1">
              <a:lnSpc>
                <a:spcPct val="90000"/>
              </a:lnSpc>
            </a:pPr>
            <a:r>
              <a:rPr lang="en-US" altLang="en-US" sz="2600" dirty="0"/>
              <a:t>If interfering cells are closer, then the total interference power will be larger.</a:t>
            </a:r>
          </a:p>
          <a:p>
            <a:pPr eaLnBrk="1" hangingPunct="1">
              <a:lnSpc>
                <a:spcPct val="90000"/>
              </a:lnSpc>
            </a:pPr>
            <a:endParaRPr lang="en-US" altLang="en-US" sz="1600" dirty="0"/>
          </a:p>
          <a:p>
            <a:pPr eaLnBrk="1" hangingPunct="1">
              <a:lnSpc>
                <a:spcPct val="90000"/>
              </a:lnSpc>
            </a:pPr>
            <a:r>
              <a:rPr lang="en-US" altLang="en-US" sz="2600" dirty="0"/>
              <a:t>With </a:t>
            </a:r>
            <a:r>
              <a:rPr lang="en-US" altLang="en-US" sz="2600" b="1" dirty="0"/>
              <a:t>higher interference power, the quality of the speech signal will deteriorate.</a:t>
            </a:r>
          </a:p>
          <a:p>
            <a:pPr eaLnBrk="1" hangingPunct="1">
              <a:lnSpc>
                <a:spcPct val="90000"/>
              </a:lnSpc>
            </a:pPr>
            <a:endParaRPr lang="en-US" altLang="en-US" sz="1600" dirty="0"/>
          </a:p>
          <a:p>
            <a:pPr eaLnBrk="1" hangingPunct="1">
              <a:lnSpc>
                <a:spcPct val="90000"/>
              </a:lnSpc>
            </a:pPr>
            <a:r>
              <a:rPr lang="en-US" altLang="en-US" sz="2600" dirty="0"/>
              <a:t>To reduce the interference power, we can make the cells larger.</a:t>
            </a:r>
          </a:p>
          <a:p>
            <a:pPr eaLnBrk="1" hangingPunct="1">
              <a:lnSpc>
                <a:spcPct val="90000"/>
              </a:lnSpc>
            </a:pPr>
            <a:endParaRPr lang="en-US" altLang="en-US" sz="1600" dirty="0"/>
          </a:p>
          <a:p>
            <a:pPr eaLnBrk="1" hangingPunct="1">
              <a:lnSpc>
                <a:spcPct val="90000"/>
              </a:lnSpc>
            </a:pPr>
            <a:r>
              <a:rPr lang="en-US" altLang="en-US" sz="2600" dirty="0"/>
              <a:t>With larger cell, the number of users covered per unit area reduces.  So, the gain (total number of users supported) of a smaller </a:t>
            </a:r>
            <a:r>
              <a:rPr lang="en-US" altLang="en-US" sz="2600" dirty="0" err="1"/>
              <a:t>clustersize</a:t>
            </a:r>
            <a:r>
              <a:rPr lang="en-US" altLang="en-US" sz="2600" dirty="0"/>
              <a:t> is not as high as we think.</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8946" name="Rectangle 2">
            <a:extLst>
              <a:ext uri="{FF2B5EF4-FFF2-40B4-BE49-F238E27FC236}">
                <a16:creationId xmlns:a16="http://schemas.microsoft.com/office/drawing/2014/main" id="{AC846A01-A763-926D-AADF-9735C78339BD}"/>
              </a:ext>
            </a:extLst>
          </p:cNvPr>
          <p:cNvSpPr>
            <a:spLocks noGrp="1" noChangeArrowheads="1"/>
          </p:cNvSpPr>
          <p:nvPr>
            <p:ph type="ctrTitle"/>
          </p:nvPr>
        </p:nvSpPr>
        <p:spPr>
          <a:xfrm>
            <a:off x="457200" y="152400"/>
            <a:ext cx="5791200" cy="914400"/>
          </a:xfrm>
        </p:spPr>
        <p:txBody>
          <a:bodyPr/>
          <a:lstStyle/>
          <a:p>
            <a:pPr algn="l" eaLnBrk="1" hangingPunct="1">
              <a:defRPr/>
            </a:pPr>
            <a:r>
              <a:rPr lang="en-US" sz="2400" b="1" dirty="0">
                <a:solidFill>
                  <a:srgbClr val="FF0000"/>
                </a:solidFill>
              </a:rPr>
              <a:t>Cellular Mobile Communications-II</a:t>
            </a:r>
            <a:br>
              <a:rPr lang="en-US" sz="3600" b="1" dirty="0">
                <a:solidFill>
                  <a:srgbClr val="FF0000"/>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38947" name="Rectangle 3">
            <a:extLst>
              <a:ext uri="{FF2B5EF4-FFF2-40B4-BE49-F238E27FC236}">
                <a16:creationId xmlns:a16="http://schemas.microsoft.com/office/drawing/2014/main" id="{53E39D89-9CF1-81FA-BEE3-8D6AAE15E568}"/>
              </a:ext>
            </a:extLst>
          </p:cNvPr>
          <p:cNvSpPr>
            <a:spLocks noGrp="1" noChangeArrowheads="1"/>
          </p:cNvSpPr>
          <p:nvPr>
            <p:ph type="subTitle" idx="1"/>
          </p:nvPr>
        </p:nvSpPr>
        <p:spPr>
          <a:xfrm>
            <a:off x="533400" y="1219200"/>
            <a:ext cx="5105400" cy="5257800"/>
          </a:xfrm>
        </p:spPr>
        <p:txBody>
          <a:bodyPr/>
          <a:lstStyle/>
          <a:p>
            <a:pPr marL="4763" indent="-4763" algn="l" eaLnBrk="1" hangingPunct="1">
              <a:lnSpc>
                <a:spcPct val="90000"/>
              </a:lnSpc>
              <a:buClr>
                <a:srgbClr val="FF0000"/>
              </a:buClr>
              <a:buSzTx/>
              <a:buFont typeface="Wingdings" pitchFamily="2" charset="2"/>
              <a:buChar char="v"/>
              <a:tabLst>
                <a:tab pos="57150" algn="l"/>
                <a:tab pos="225425" algn="l"/>
              </a:tabLst>
              <a:defRPr/>
            </a:pPr>
            <a:r>
              <a:rPr lang="en-US" dirty="0"/>
              <a:t> </a:t>
            </a:r>
            <a:r>
              <a:rPr lang="en-US" sz="2400" dirty="0"/>
              <a:t>The Cellular Concept</a:t>
            </a:r>
            <a:endParaRPr lang="en-US" sz="1800" b="1" dirty="0">
              <a:effectLst/>
              <a:latin typeface="Arial" charset="0"/>
            </a:endParaRPr>
          </a:p>
          <a:p>
            <a:pPr marL="577850" lvl="2" indent="0" eaLnBrk="1" hangingPunct="1">
              <a:lnSpc>
                <a:spcPct val="90000"/>
              </a:lnSpc>
              <a:buClr>
                <a:srgbClr val="FF0000"/>
              </a:buClr>
              <a:buSzTx/>
              <a:buFont typeface="Wingdings" pitchFamily="2" charset="2"/>
              <a:buChar char="v"/>
              <a:tabLst>
                <a:tab pos="57150" algn="l"/>
                <a:tab pos="225425" algn="l"/>
              </a:tabLst>
              <a:defRPr/>
            </a:pPr>
            <a:r>
              <a:rPr lang="en-US" sz="2000" dirty="0">
                <a:solidFill>
                  <a:srgbClr val="FFFF00"/>
                </a:solidFill>
              </a:rPr>
              <a:t> </a:t>
            </a:r>
            <a:r>
              <a:rPr lang="en-US" sz="2000" dirty="0">
                <a:solidFill>
                  <a:schemeClr val="tx2">
                    <a:lumMod val="60000"/>
                    <a:lumOff val="40000"/>
                  </a:schemeClr>
                </a:solidFill>
              </a:rPr>
              <a:t>Placement of Base Stations</a:t>
            </a:r>
          </a:p>
          <a:p>
            <a:pPr marL="801688" lvl="3" indent="-57150" eaLnBrk="1" hangingPunct="1">
              <a:lnSpc>
                <a:spcPct val="90000"/>
              </a:lnSpc>
              <a:buClr>
                <a:srgbClr val="FF0000"/>
              </a:buClr>
              <a:buFont typeface="Wingdings" pitchFamily="2" charset="2"/>
              <a:buChar char="v"/>
              <a:tabLst>
                <a:tab pos="57150" algn="l"/>
                <a:tab pos="225425" algn="l"/>
              </a:tabLst>
              <a:defRPr/>
            </a:pPr>
            <a:r>
              <a:rPr lang="en-US" sz="1600" dirty="0"/>
              <a:t> </a:t>
            </a:r>
            <a:r>
              <a:rPr lang="en-US" sz="1600" dirty="0">
                <a:solidFill>
                  <a:schemeClr val="tx2">
                    <a:lumMod val="60000"/>
                    <a:lumOff val="40000"/>
                  </a:schemeClr>
                </a:solidFill>
              </a:rPr>
              <a:t>Center-Excited Cell: </a:t>
            </a:r>
            <a:r>
              <a:rPr lang="en-US" sz="1600" dirty="0"/>
              <a:t>Base Station Transmitters/Receivers [Transceivers] are placed at the location which is probably the most closest to the Center of the Cell</a:t>
            </a:r>
          </a:p>
          <a:p>
            <a:pPr marL="1084263" lvl="4" indent="0" eaLnBrk="1" hangingPunct="1">
              <a:lnSpc>
                <a:spcPct val="90000"/>
              </a:lnSpc>
              <a:buClr>
                <a:srgbClr val="FF0000"/>
              </a:buClr>
              <a:tabLst>
                <a:tab pos="57150" algn="l"/>
                <a:tab pos="225425" algn="l"/>
              </a:tabLst>
              <a:defRPr/>
            </a:pPr>
            <a:r>
              <a:rPr lang="en-US" sz="1600" dirty="0">
                <a:effectLst/>
              </a:rPr>
              <a:t> Normally, Omni-Directional Antennas are used</a:t>
            </a:r>
          </a:p>
          <a:p>
            <a:pPr marL="1084263" lvl="4" indent="0" eaLnBrk="1" hangingPunct="1">
              <a:lnSpc>
                <a:spcPct val="90000"/>
              </a:lnSpc>
              <a:buClr>
                <a:srgbClr val="FF0000"/>
              </a:buClr>
              <a:tabLst>
                <a:tab pos="57150" algn="l"/>
                <a:tab pos="225425" algn="l"/>
              </a:tabLst>
              <a:defRPr/>
            </a:pPr>
            <a:endParaRPr lang="en-US" sz="1400" dirty="0">
              <a:effectLst/>
            </a:endParaRPr>
          </a:p>
          <a:p>
            <a:pPr marL="801688" lvl="3" indent="-57150" eaLnBrk="1" hangingPunct="1">
              <a:lnSpc>
                <a:spcPct val="90000"/>
              </a:lnSpc>
              <a:buClr>
                <a:srgbClr val="FF0000"/>
              </a:buClr>
              <a:buFont typeface="Wingdings" pitchFamily="2" charset="2"/>
              <a:buChar char="v"/>
              <a:tabLst>
                <a:tab pos="57150" algn="l"/>
                <a:tab pos="225425" algn="l"/>
              </a:tabLst>
              <a:defRPr/>
            </a:pPr>
            <a:r>
              <a:rPr lang="en-US" sz="1600" dirty="0"/>
              <a:t> </a:t>
            </a:r>
            <a:r>
              <a:rPr lang="en-US" sz="1600" dirty="0">
                <a:solidFill>
                  <a:schemeClr val="tx2">
                    <a:lumMod val="60000"/>
                    <a:lumOff val="40000"/>
                  </a:schemeClr>
                </a:solidFill>
              </a:rPr>
              <a:t>Edge-Excited Cell: </a:t>
            </a:r>
            <a:r>
              <a:rPr lang="en-US" sz="1600" dirty="0"/>
              <a:t>Base Station Transceivers are placed three out of six vertices [Corners] of the hexagonal-shaped cells</a:t>
            </a:r>
          </a:p>
          <a:p>
            <a:pPr marL="1084263" lvl="4" indent="0" eaLnBrk="1" hangingPunct="1">
              <a:lnSpc>
                <a:spcPct val="90000"/>
              </a:lnSpc>
              <a:buClr>
                <a:srgbClr val="FF0000"/>
              </a:buClr>
              <a:tabLst>
                <a:tab pos="57150" algn="l"/>
                <a:tab pos="225425" algn="l"/>
              </a:tabLst>
              <a:defRPr/>
            </a:pPr>
            <a:r>
              <a:rPr lang="en-US" sz="1600" dirty="0">
                <a:effectLst/>
              </a:rPr>
              <a:t> Sectored Directional Antennas are used</a:t>
            </a:r>
          </a:p>
          <a:p>
            <a:pPr marL="1084263" lvl="4" indent="0" eaLnBrk="1" hangingPunct="1">
              <a:lnSpc>
                <a:spcPct val="90000"/>
              </a:lnSpc>
              <a:buClr>
                <a:srgbClr val="FF0000"/>
              </a:buClr>
              <a:tabLst>
                <a:tab pos="57150" algn="l"/>
                <a:tab pos="225425" algn="l"/>
              </a:tabLst>
              <a:defRPr/>
            </a:pPr>
            <a:endParaRPr lang="en-US" sz="1600" dirty="0">
              <a:effectLst/>
            </a:endParaRPr>
          </a:p>
          <a:p>
            <a:pPr marL="1084263" lvl="4" indent="0" eaLnBrk="1" hangingPunct="1">
              <a:lnSpc>
                <a:spcPct val="90000"/>
              </a:lnSpc>
              <a:buClr>
                <a:srgbClr val="FF0000"/>
              </a:buClr>
              <a:buFont typeface="Wingdings" panose="05000000000000000000" pitchFamily="2" charset="2"/>
              <a:buNone/>
              <a:tabLst>
                <a:tab pos="57150" algn="l"/>
                <a:tab pos="225425" algn="l"/>
              </a:tabLst>
              <a:defRPr/>
            </a:pPr>
            <a:r>
              <a:rPr lang="en-US" sz="1400" b="1" dirty="0">
                <a:solidFill>
                  <a:srgbClr val="FF0000"/>
                </a:solidFill>
                <a:effectLst/>
              </a:rPr>
              <a:t>NOTE:</a:t>
            </a:r>
            <a:r>
              <a:rPr lang="en-US" sz="1400" dirty="0">
                <a:effectLst/>
              </a:rPr>
              <a:t> Most Systems Allow 1/4 of the Cell Radius as Proxy Margin for the Distance of the Actual Place from the Ideal Place [Center of the Cell</a:t>
            </a:r>
          </a:p>
          <a:p>
            <a:pPr marL="801688" lvl="3" indent="-57150" eaLnBrk="1" hangingPunct="1">
              <a:lnSpc>
                <a:spcPct val="90000"/>
              </a:lnSpc>
              <a:buClr>
                <a:srgbClr val="FF0000"/>
              </a:buClr>
              <a:buFont typeface="Wingdings" pitchFamily="2" charset="2"/>
              <a:buNone/>
              <a:tabLst>
                <a:tab pos="57150" algn="l"/>
                <a:tab pos="225425" algn="l"/>
              </a:tabLst>
              <a:defRPr/>
            </a:pPr>
            <a:endParaRPr lang="en-US" sz="1000" dirty="0">
              <a:solidFill>
                <a:srgbClr val="FF0000"/>
              </a:solidFill>
              <a:effectLst/>
            </a:endParaRPr>
          </a:p>
        </p:txBody>
      </p:sp>
      <p:sp>
        <p:nvSpPr>
          <p:cNvPr id="12" name="Slide Number Placeholder 11">
            <a:extLst>
              <a:ext uri="{FF2B5EF4-FFF2-40B4-BE49-F238E27FC236}">
                <a16:creationId xmlns:a16="http://schemas.microsoft.com/office/drawing/2014/main" id="{078E010F-1F37-34D0-C9F5-B032456A2201}"/>
              </a:ext>
            </a:extLst>
          </p:cNvPr>
          <p:cNvSpPr>
            <a:spLocks noGrp="1"/>
          </p:cNvSpPr>
          <p:nvPr>
            <p:ph type="sldNum" sz="quarter" idx="12"/>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E283EF5-239B-4D67-A49F-F3915EDEF11D}" type="slidenum">
              <a:rPr lang="en-US" altLang="en-US">
                <a:latin typeface="Arial" panose="020B0604020202020204" pitchFamily="34" charset="0"/>
              </a:rPr>
              <a:pPr/>
              <a:t>81</a:t>
            </a:fld>
            <a:endParaRPr lang="en-US" altLang="en-US">
              <a:latin typeface="Arial" panose="020B0604020202020204" pitchFamily="34" charset="0"/>
            </a:endParaRPr>
          </a:p>
        </p:txBody>
      </p:sp>
      <p:sp>
        <p:nvSpPr>
          <p:cNvPr id="11268" name="Line 4">
            <a:extLst>
              <a:ext uri="{FF2B5EF4-FFF2-40B4-BE49-F238E27FC236}">
                <a16:creationId xmlns:a16="http://schemas.microsoft.com/office/drawing/2014/main" id="{E31A4AB2-5313-1DC2-A45E-30F7CCA2E659}"/>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grpSp>
        <p:nvGrpSpPr>
          <p:cNvPr id="11269" name="Group 16">
            <a:extLst>
              <a:ext uri="{FF2B5EF4-FFF2-40B4-BE49-F238E27FC236}">
                <a16:creationId xmlns:a16="http://schemas.microsoft.com/office/drawing/2014/main" id="{2E018F3A-F3A7-42B4-9DB8-CAB60D013339}"/>
              </a:ext>
            </a:extLst>
          </p:cNvPr>
          <p:cNvGrpSpPr>
            <a:grpSpLocks/>
          </p:cNvGrpSpPr>
          <p:nvPr/>
        </p:nvGrpSpPr>
        <p:grpSpPr bwMode="auto">
          <a:xfrm>
            <a:off x="5465764" y="1219200"/>
            <a:ext cx="3014662" cy="4740275"/>
            <a:chOff x="3443" y="768"/>
            <a:chExt cx="1899" cy="2986"/>
          </a:xfrm>
        </p:grpSpPr>
        <p:grpSp>
          <p:nvGrpSpPr>
            <p:cNvPr id="11271" name="Group 14">
              <a:extLst>
                <a:ext uri="{FF2B5EF4-FFF2-40B4-BE49-F238E27FC236}">
                  <a16:creationId xmlns:a16="http://schemas.microsoft.com/office/drawing/2014/main" id="{898974EE-2BAA-CD7A-085F-E9F9725443D1}"/>
                </a:ext>
              </a:extLst>
            </p:cNvPr>
            <p:cNvGrpSpPr>
              <a:grpSpLocks/>
            </p:cNvGrpSpPr>
            <p:nvPr/>
          </p:nvGrpSpPr>
          <p:grpSpPr bwMode="auto">
            <a:xfrm>
              <a:off x="3443" y="768"/>
              <a:ext cx="1899" cy="1579"/>
              <a:chOff x="3436" y="768"/>
              <a:chExt cx="1899" cy="1579"/>
            </a:xfrm>
          </p:grpSpPr>
          <p:pic>
            <p:nvPicPr>
              <p:cNvPr id="11275" name="Picture 9">
                <a:extLst>
                  <a:ext uri="{FF2B5EF4-FFF2-40B4-BE49-F238E27FC236}">
                    <a16:creationId xmlns:a16="http://schemas.microsoft.com/office/drawing/2014/main" id="{EFA91D01-0BB0-294F-781E-4964521EE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0" y="768"/>
                <a:ext cx="1375" cy="1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6" name="Text Box 10">
                <a:extLst>
                  <a:ext uri="{FF2B5EF4-FFF2-40B4-BE49-F238E27FC236}">
                    <a16:creationId xmlns:a16="http://schemas.microsoft.com/office/drawing/2014/main" id="{DFF60300-F46E-A9FD-420C-3DCC3AB9C7C4}"/>
                  </a:ext>
                </a:extLst>
              </p:cNvPr>
              <p:cNvSpPr txBox="1">
                <a:spLocks noChangeArrowheads="1"/>
              </p:cNvSpPr>
              <p:nvPr/>
            </p:nvSpPr>
            <p:spPr bwMode="auto">
              <a:xfrm>
                <a:off x="3436" y="2116"/>
                <a:ext cx="13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u="sng" dirty="0">
                    <a:latin typeface="Times New Roman" panose="02020603050405020304" pitchFamily="18" charset="0"/>
                  </a:rPr>
                  <a:t>Center-Excited Cells</a:t>
                </a:r>
              </a:p>
            </p:txBody>
          </p:sp>
        </p:grpSp>
        <p:grpSp>
          <p:nvGrpSpPr>
            <p:cNvPr id="11272" name="Group 15">
              <a:extLst>
                <a:ext uri="{FF2B5EF4-FFF2-40B4-BE49-F238E27FC236}">
                  <a16:creationId xmlns:a16="http://schemas.microsoft.com/office/drawing/2014/main" id="{0EF42AF7-1AC9-4949-91BC-FC75D2405744}"/>
                </a:ext>
              </a:extLst>
            </p:cNvPr>
            <p:cNvGrpSpPr>
              <a:grpSpLocks/>
            </p:cNvGrpSpPr>
            <p:nvPr/>
          </p:nvGrpSpPr>
          <p:grpSpPr bwMode="auto">
            <a:xfrm>
              <a:off x="3996" y="2352"/>
              <a:ext cx="1318" cy="1402"/>
              <a:chOff x="4032" y="2352"/>
              <a:chExt cx="1318" cy="1402"/>
            </a:xfrm>
          </p:grpSpPr>
          <p:pic>
            <p:nvPicPr>
              <p:cNvPr id="11273" name="Picture 12">
                <a:extLst>
                  <a:ext uri="{FF2B5EF4-FFF2-40B4-BE49-F238E27FC236}">
                    <a16:creationId xmlns:a16="http://schemas.microsoft.com/office/drawing/2014/main" id="{FE9B8621-26E1-8D66-9AAC-4BC359F7D6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9" y="2352"/>
                <a:ext cx="1104" cy="1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74" name="Text Box 13">
                <a:extLst>
                  <a:ext uri="{FF2B5EF4-FFF2-40B4-BE49-F238E27FC236}">
                    <a16:creationId xmlns:a16="http://schemas.microsoft.com/office/drawing/2014/main" id="{93D5A7C2-A204-6782-908B-8D56FA087B8A}"/>
                  </a:ext>
                </a:extLst>
              </p:cNvPr>
              <p:cNvSpPr txBox="1">
                <a:spLocks noChangeArrowheads="1"/>
              </p:cNvSpPr>
              <p:nvPr/>
            </p:nvSpPr>
            <p:spPr bwMode="auto">
              <a:xfrm>
                <a:off x="4032" y="3504"/>
                <a:ext cx="131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2000" u="sng" dirty="0">
                    <a:latin typeface="Times New Roman" panose="02020603050405020304" pitchFamily="18" charset="0"/>
                  </a:rPr>
                  <a:t>Edge-Excited</a:t>
                </a:r>
                <a:r>
                  <a:rPr lang="en-US" altLang="en-US" u="sng" dirty="0">
                    <a:latin typeface="Times New Roman" panose="02020603050405020304" pitchFamily="18" charset="0"/>
                  </a:rPr>
                  <a:t> Cells</a:t>
                </a:r>
              </a:p>
            </p:txBody>
          </p:sp>
        </p:grpSp>
      </p:grpSp>
    </p:spTree>
  </p:cSld>
  <p:clrMapOvr>
    <a:overrideClrMapping bg1="lt1" tx1="dk1" bg2="lt2" tx2="dk2" accent1="accent1" accent2="accent2" accent3="accent3" accent4="accent4" accent5="accent5" accent6="accent6" hlink="hlink" folHlink="folHlink"/>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a:extLst>
              <a:ext uri="{FF2B5EF4-FFF2-40B4-BE49-F238E27FC236}">
                <a16:creationId xmlns:a16="http://schemas.microsoft.com/office/drawing/2014/main" id="{A7E39E51-B8A0-7B9A-7D04-2EB58C5012B8}"/>
              </a:ext>
            </a:extLst>
          </p:cNvPr>
          <p:cNvSpPr>
            <a:spLocks noGrp="1" noChangeArrowheads="1"/>
          </p:cNvSpPr>
          <p:nvPr>
            <p:ph type="ctrTitle"/>
          </p:nvPr>
        </p:nvSpPr>
        <p:spPr>
          <a:xfrm>
            <a:off x="457200" y="152400"/>
            <a:ext cx="5791200" cy="914400"/>
          </a:xfrm>
        </p:spPr>
        <p:txBody>
          <a:bodyPr/>
          <a:lstStyle/>
          <a:p>
            <a:pPr algn="l" eaLnBrk="1" hangingPunct="1">
              <a:defRPr/>
            </a:pPr>
            <a:r>
              <a:rPr lang="en-US" sz="2400" b="1" dirty="0">
                <a:solidFill>
                  <a:srgbClr val="FF0000"/>
                </a:solidFill>
              </a:rPr>
              <a:t>Cellular Mobile Communications-II</a:t>
            </a:r>
            <a:br>
              <a:rPr lang="en-US" sz="3600" b="1" dirty="0">
                <a:solidFill>
                  <a:srgbClr val="FF0000"/>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40995" name="Rectangle 3">
            <a:extLst>
              <a:ext uri="{FF2B5EF4-FFF2-40B4-BE49-F238E27FC236}">
                <a16:creationId xmlns:a16="http://schemas.microsoft.com/office/drawing/2014/main" id="{E929B55A-2117-E568-C18F-85F4818C5996}"/>
              </a:ext>
            </a:extLst>
          </p:cNvPr>
          <p:cNvSpPr>
            <a:spLocks noGrp="1" noChangeArrowheads="1"/>
          </p:cNvSpPr>
          <p:nvPr>
            <p:ph type="subTitle" idx="1"/>
          </p:nvPr>
        </p:nvSpPr>
        <p:spPr>
          <a:xfrm>
            <a:off x="533400" y="1219200"/>
            <a:ext cx="5105400" cy="5257800"/>
          </a:xfrm>
        </p:spPr>
        <p:txBody>
          <a:bodyPr/>
          <a:lstStyle/>
          <a:p>
            <a:pPr marL="4763" indent="-4763" algn="l" eaLnBrk="1" hangingPunct="1">
              <a:buClr>
                <a:srgbClr val="FF0000"/>
              </a:buClr>
              <a:buSzTx/>
              <a:buFont typeface="Wingdings" pitchFamily="2" charset="2"/>
              <a:buChar char="v"/>
              <a:tabLst>
                <a:tab pos="57150" algn="l"/>
              </a:tabLst>
              <a:defRPr/>
            </a:pPr>
            <a:r>
              <a:rPr lang="en-US" dirty="0"/>
              <a:t> </a:t>
            </a:r>
            <a:r>
              <a:rPr lang="en-US" sz="2400" dirty="0"/>
              <a:t>The Cellular Concept</a:t>
            </a:r>
            <a:endParaRPr lang="en-US" sz="1800" b="1" dirty="0">
              <a:effectLst/>
              <a:latin typeface="Arial" charset="0"/>
            </a:endParaRPr>
          </a:p>
          <a:p>
            <a:pPr marL="452438" lvl="2" indent="0" eaLnBrk="1" hangingPunct="1">
              <a:buClr>
                <a:srgbClr val="FF0000"/>
              </a:buClr>
              <a:buSzTx/>
              <a:buFont typeface="Wingdings" pitchFamily="2" charset="2"/>
              <a:buChar char="v"/>
              <a:tabLst>
                <a:tab pos="57150" algn="l"/>
              </a:tabLst>
              <a:defRPr/>
            </a:pPr>
            <a:r>
              <a:rPr lang="en-US" sz="2000" dirty="0">
                <a:solidFill>
                  <a:srgbClr val="FFFF00"/>
                </a:solidFill>
              </a:rPr>
              <a:t> </a:t>
            </a:r>
            <a:r>
              <a:rPr lang="en-US" sz="2000" dirty="0">
                <a:solidFill>
                  <a:schemeClr val="tx2">
                    <a:lumMod val="60000"/>
                    <a:lumOff val="40000"/>
                  </a:schemeClr>
                </a:solidFill>
              </a:rPr>
              <a:t>Locating Co-Channel Cell</a:t>
            </a:r>
          </a:p>
        </p:txBody>
      </p:sp>
      <p:sp>
        <p:nvSpPr>
          <p:cNvPr id="12292" name="Line 4">
            <a:extLst>
              <a:ext uri="{FF2B5EF4-FFF2-40B4-BE49-F238E27FC236}">
                <a16:creationId xmlns:a16="http://schemas.microsoft.com/office/drawing/2014/main" id="{81F653C9-8F8F-B599-FB38-9B38E2AFC044}"/>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1005" name="Rectangle 13">
            <a:extLst>
              <a:ext uri="{FF2B5EF4-FFF2-40B4-BE49-F238E27FC236}">
                <a16:creationId xmlns:a16="http://schemas.microsoft.com/office/drawing/2014/main" id="{20B8EBC2-D322-E04A-3584-5D97BBCEEF37}"/>
              </a:ext>
            </a:extLst>
          </p:cNvPr>
          <p:cNvSpPr>
            <a:spLocks noChangeArrowheads="1"/>
          </p:cNvSpPr>
          <p:nvPr/>
        </p:nvSpPr>
        <p:spPr bwMode="auto">
          <a:xfrm>
            <a:off x="1295400" y="2209800"/>
            <a:ext cx="4038600" cy="3124200"/>
          </a:xfrm>
          <a:prstGeom prst="rect">
            <a:avLst/>
          </a:prstGeom>
          <a:noFill/>
          <a:ln w="9525">
            <a:noFill/>
            <a:miter lim="800000"/>
            <a:headEnd/>
            <a:tailEnd/>
          </a:ln>
          <a:effectLst/>
        </p:spPr>
        <p:txBody>
          <a:bodyPr/>
          <a:lstStyle/>
          <a:p>
            <a:pPr eaLnBrk="1" hangingPunct="1">
              <a:spcBef>
                <a:spcPct val="20000"/>
              </a:spcBef>
              <a:buClr>
                <a:srgbClr val="FF0000"/>
              </a:buClr>
              <a:buFont typeface="Wingdings" pitchFamily="2" charset="2"/>
              <a:buChar char="v"/>
              <a:defRPr/>
            </a:pPr>
            <a:r>
              <a:rPr lang="en-US" dirty="0"/>
              <a:t> </a:t>
            </a:r>
            <a:r>
              <a:rPr lang="en-US" dirty="0">
                <a:solidFill>
                  <a:srgbClr val="FF0000"/>
                </a:solidFill>
              </a:rPr>
              <a:t>Observation:</a:t>
            </a:r>
            <a:r>
              <a:rPr lang="en-US" dirty="0"/>
              <a:t> </a:t>
            </a:r>
            <a:r>
              <a:rPr lang="en-US" sz="1600" dirty="0"/>
              <a:t>The Geometry of the Hexagons is such that the number of cells per cluster, N, can only have values such that </a:t>
            </a:r>
          </a:p>
          <a:p>
            <a:pPr lvl="1" eaLnBrk="1" hangingPunct="1">
              <a:spcBef>
                <a:spcPct val="20000"/>
              </a:spcBef>
              <a:buClr>
                <a:srgbClr val="FF0000"/>
              </a:buClr>
              <a:buFont typeface="Wingdings" pitchFamily="2" charset="2"/>
              <a:buChar char="v"/>
              <a:defRPr/>
            </a:pPr>
            <a:r>
              <a:rPr lang="en-US" dirty="0"/>
              <a:t> </a:t>
            </a:r>
            <a:r>
              <a:rPr lang="en-US" dirty="0">
                <a:solidFill>
                  <a:srgbClr val="FF0000"/>
                </a:solidFill>
              </a:rPr>
              <a:t>N = </a:t>
            </a:r>
            <a:r>
              <a:rPr lang="en-US" dirty="0" err="1">
                <a:solidFill>
                  <a:srgbClr val="FF0000"/>
                </a:solidFill>
              </a:rPr>
              <a:t>i</a:t>
            </a:r>
            <a:r>
              <a:rPr lang="en-US" dirty="0">
                <a:solidFill>
                  <a:srgbClr val="FF0000"/>
                </a:solidFill>
              </a:rPr>
              <a:t>*</a:t>
            </a:r>
            <a:r>
              <a:rPr lang="en-US" dirty="0" err="1">
                <a:solidFill>
                  <a:srgbClr val="FF0000"/>
                </a:solidFill>
              </a:rPr>
              <a:t>i</a:t>
            </a:r>
            <a:r>
              <a:rPr lang="en-US" dirty="0">
                <a:solidFill>
                  <a:srgbClr val="FF0000"/>
                </a:solidFill>
              </a:rPr>
              <a:t> +</a:t>
            </a:r>
            <a:r>
              <a:rPr lang="en-US" dirty="0" err="1">
                <a:solidFill>
                  <a:srgbClr val="FF0000"/>
                </a:solidFill>
              </a:rPr>
              <a:t>i</a:t>
            </a:r>
            <a:r>
              <a:rPr lang="en-US" dirty="0">
                <a:solidFill>
                  <a:srgbClr val="FF0000"/>
                </a:solidFill>
              </a:rPr>
              <a:t>*</a:t>
            </a:r>
            <a:r>
              <a:rPr lang="en-US" dirty="0" err="1">
                <a:solidFill>
                  <a:srgbClr val="FF0000"/>
                </a:solidFill>
              </a:rPr>
              <a:t>j+j</a:t>
            </a:r>
            <a:r>
              <a:rPr lang="en-US" dirty="0">
                <a:solidFill>
                  <a:srgbClr val="FF0000"/>
                </a:solidFill>
              </a:rPr>
              <a:t>*j</a:t>
            </a:r>
            <a:r>
              <a:rPr lang="en-US" sz="2000" dirty="0">
                <a:solidFill>
                  <a:srgbClr val="FF0000"/>
                </a:solidFill>
              </a:rPr>
              <a:t>,</a:t>
            </a:r>
            <a:r>
              <a:rPr lang="en-US" sz="2000" dirty="0"/>
              <a:t> </a:t>
            </a:r>
          </a:p>
          <a:p>
            <a:pPr lvl="1" eaLnBrk="1" hangingPunct="1">
              <a:spcBef>
                <a:spcPct val="20000"/>
              </a:spcBef>
              <a:buClr>
                <a:srgbClr val="FF0000"/>
              </a:buClr>
              <a:buFont typeface="Wingdings" pitchFamily="2" charset="2"/>
              <a:buChar char="v"/>
              <a:defRPr/>
            </a:pPr>
            <a:r>
              <a:rPr lang="en-US" sz="1600" dirty="0" err="1"/>
              <a:t>i</a:t>
            </a:r>
            <a:r>
              <a:rPr lang="en-US" sz="1600" dirty="0"/>
              <a:t> and j are non-negative integers.</a:t>
            </a:r>
          </a:p>
          <a:p>
            <a:pPr eaLnBrk="1" hangingPunct="1">
              <a:spcBef>
                <a:spcPct val="20000"/>
              </a:spcBef>
              <a:buClr>
                <a:srgbClr val="FF0000"/>
              </a:buClr>
              <a:buFont typeface="Wingdings" pitchFamily="2" charset="2"/>
              <a:buChar char="v"/>
              <a:defRPr/>
            </a:pPr>
            <a:r>
              <a:rPr lang="en-US" dirty="0"/>
              <a:t> </a:t>
            </a:r>
            <a:r>
              <a:rPr lang="en-US" dirty="0">
                <a:solidFill>
                  <a:srgbClr val="FF0000"/>
                </a:solidFill>
              </a:rPr>
              <a:t>Method to Find the Nearest Co-Channel Neighbor</a:t>
            </a:r>
          </a:p>
          <a:p>
            <a:pPr lvl="1" eaLnBrk="1" hangingPunct="1">
              <a:spcBef>
                <a:spcPct val="20000"/>
              </a:spcBef>
              <a:buClr>
                <a:srgbClr val="FF0000"/>
              </a:buClr>
              <a:buFont typeface="Wingdings" pitchFamily="2" charset="2"/>
              <a:buChar char="v"/>
              <a:defRPr/>
            </a:pPr>
            <a:r>
              <a:rPr lang="en-US" sz="1600" dirty="0"/>
              <a:t> Move I Cells along any chain of hexagon, then,</a:t>
            </a:r>
          </a:p>
          <a:p>
            <a:pPr lvl="1" eaLnBrk="1" hangingPunct="1">
              <a:spcBef>
                <a:spcPct val="20000"/>
              </a:spcBef>
              <a:buClr>
                <a:srgbClr val="FF0000"/>
              </a:buClr>
              <a:buFont typeface="Wingdings" pitchFamily="2" charset="2"/>
              <a:buChar char="v"/>
              <a:defRPr/>
            </a:pPr>
            <a:r>
              <a:rPr lang="en-US" sz="1600" dirty="0"/>
              <a:t> Turn 60 degree counter-clockwise and</a:t>
            </a:r>
          </a:p>
          <a:p>
            <a:pPr lvl="1" eaLnBrk="1" hangingPunct="1">
              <a:spcBef>
                <a:spcPct val="20000"/>
              </a:spcBef>
              <a:buClr>
                <a:srgbClr val="FF0000"/>
              </a:buClr>
              <a:buFont typeface="Wingdings" pitchFamily="2" charset="2"/>
              <a:buChar char="v"/>
              <a:defRPr/>
            </a:pPr>
            <a:r>
              <a:rPr lang="en-US" sz="1600" dirty="0"/>
              <a:t> Move J Cells.</a:t>
            </a:r>
          </a:p>
        </p:txBody>
      </p:sp>
      <p:pic>
        <p:nvPicPr>
          <p:cNvPr id="12294" name="Picture 14">
            <a:extLst>
              <a:ext uri="{FF2B5EF4-FFF2-40B4-BE49-F238E27FC236}">
                <a16:creationId xmlns:a16="http://schemas.microsoft.com/office/drawing/2014/main" id="{87111612-8983-50F4-B87D-6BFBA4FCB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676400"/>
            <a:ext cx="4038600" cy="391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a:extLst>
              <a:ext uri="{FF2B5EF4-FFF2-40B4-BE49-F238E27FC236}">
                <a16:creationId xmlns:a16="http://schemas.microsoft.com/office/drawing/2014/main" id="{5CA5B2FD-62E9-E0D4-78A2-275719235E80}"/>
              </a:ext>
            </a:extLst>
          </p:cNvPr>
          <p:cNvSpPr>
            <a:spLocks noGrp="1"/>
          </p:cNvSpPr>
          <p:nvPr>
            <p:ph type="sldNum" sz="quarter" idx="11"/>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FB7770D0-0695-4CA6-938C-06F34477A3E2}" type="slidenum">
              <a:rPr lang="en-US" altLang="en-US">
                <a:latin typeface="Arial" panose="020B0604020202020204" pitchFamily="34" charset="0"/>
              </a:rPr>
              <a:pPr/>
              <a:t>82</a:t>
            </a:fld>
            <a:endParaRPr lang="en-US" altLang="en-US">
              <a:latin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3" name="Rectangle 3">
            <a:extLst>
              <a:ext uri="{FF2B5EF4-FFF2-40B4-BE49-F238E27FC236}">
                <a16:creationId xmlns:a16="http://schemas.microsoft.com/office/drawing/2014/main" id="{45D0CEF7-BA00-5122-190B-249807F60E07}"/>
              </a:ext>
            </a:extLst>
          </p:cNvPr>
          <p:cNvSpPr>
            <a:spLocks noGrp="1" noChangeArrowheads="1"/>
          </p:cNvSpPr>
          <p:nvPr>
            <p:ph type="subTitle" idx="1"/>
          </p:nvPr>
        </p:nvSpPr>
        <p:spPr>
          <a:xfrm>
            <a:off x="304800" y="219075"/>
            <a:ext cx="8001000" cy="5257800"/>
          </a:xfrm>
        </p:spPr>
        <p:txBody>
          <a:bodyPr/>
          <a:lstStyle/>
          <a:p>
            <a:pPr marL="4763" indent="-4763" algn="l" eaLnBrk="1" hangingPunct="1">
              <a:buClr>
                <a:srgbClr val="FF0000"/>
              </a:buClr>
              <a:buSzTx/>
              <a:buFont typeface="Wingdings" pitchFamily="2" charset="2"/>
              <a:buChar char="v"/>
              <a:tabLst>
                <a:tab pos="57150" algn="l"/>
              </a:tabLst>
              <a:defRPr/>
            </a:pPr>
            <a:r>
              <a:rPr lang="en-US" dirty="0"/>
              <a:t> </a:t>
            </a:r>
            <a:r>
              <a:rPr lang="en-US" sz="2800" dirty="0"/>
              <a:t>The Cellular Concept</a:t>
            </a:r>
            <a:r>
              <a:rPr lang="en-US" sz="2000" b="1" dirty="0">
                <a:effectLst/>
                <a:latin typeface="Arial" charset="0"/>
              </a:rPr>
              <a:t> -</a:t>
            </a:r>
            <a:r>
              <a:rPr lang="en-US" sz="1800" b="1" dirty="0">
                <a:effectLst/>
                <a:latin typeface="Arial" charset="0"/>
              </a:rPr>
              <a:t> </a:t>
            </a:r>
            <a:r>
              <a:rPr lang="en-US" sz="2000" dirty="0">
                <a:solidFill>
                  <a:schemeClr val="tx2">
                    <a:lumMod val="60000"/>
                    <a:lumOff val="40000"/>
                  </a:schemeClr>
                </a:solidFill>
              </a:rPr>
              <a:t>System Design Example-01</a:t>
            </a:r>
          </a:p>
          <a:p>
            <a:pPr marL="4763" indent="-4763" algn="l" eaLnBrk="1" hangingPunct="1">
              <a:buClr>
                <a:srgbClr val="FF0000"/>
              </a:buClr>
              <a:buSzTx/>
              <a:buFont typeface="Wingdings" pitchFamily="2" charset="2"/>
              <a:buChar char="v"/>
              <a:tabLst>
                <a:tab pos="57150" algn="l"/>
              </a:tabLst>
              <a:defRPr/>
            </a:pPr>
            <a:endParaRPr lang="en-US" sz="2800" dirty="0">
              <a:solidFill>
                <a:srgbClr val="FFFF00"/>
              </a:solidFill>
            </a:endParaRPr>
          </a:p>
        </p:txBody>
      </p:sp>
      <p:sp>
        <p:nvSpPr>
          <p:cNvPr id="13316" name="Line 4">
            <a:extLst>
              <a:ext uri="{FF2B5EF4-FFF2-40B4-BE49-F238E27FC236}">
                <a16:creationId xmlns:a16="http://schemas.microsoft.com/office/drawing/2014/main" id="{16F29EDA-5D52-65C0-2BB2-434F98F1C5DF}"/>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3047" name="Rectangle 7">
            <a:extLst>
              <a:ext uri="{FF2B5EF4-FFF2-40B4-BE49-F238E27FC236}">
                <a16:creationId xmlns:a16="http://schemas.microsoft.com/office/drawing/2014/main" id="{D979BE22-9FE5-594F-81AC-C89D3CC5CEDB}"/>
              </a:ext>
            </a:extLst>
          </p:cNvPr>
          <p:cNvSpPr>
            <a:spLocks noChangeArrowheads="1"/>
          </p:cNvSpPr>
          <p:nvPr/>
        </p:nvSpPr>
        <p:spPr bwMode="auto">
          <a:xfrm>
            <a:off x="76200" y="1219200"/>
            <a:ext cx="8153400" cy="4953000"/>
          </a:xfrm>
          <a:prstGeom prst="rect">
            <a:avLst/>
          </a:prstGeom>
          <a:noFill/>
          <a:ln w="9525">
            <a:noFill/>
            <a:miter lim="800000"/>
            <a:headEnd/>
            <a:tailEnd/>
          </a:ln>
          <a:effectLst/>
        </p:spPr>
        <p:txBody>
          <a:bodyPr/>
          <a:lstStyle/>
          <a:p>
            <a:pPr eaLnBrk="1" hangingPunct="1">
              <a:spcBef>
                <a:spcPct val="20000"/>
              </a:spcBef>
              <a:buClr>
                <a:schemeClr val="hlink"/>
              </a:buClr>
              <a:buSzPct val="120000"/>
              <a:defRPr/>
            </a:pPr>
            <a:r>
              <a:rPr lang="en-US" dirty="0">
                <a:latin typeface="Arial" charset="0"/>
              </a:rPr>
              <a:t>A </a:t>
            </a:r>
            <a:r>
              <a:rPr lang="en-US" sz="1400" dirty="0">
                <a:latin typeface="Arial" charset="0"/>
              </a:rPr>
              <a:t>total of 33 MHz bandwidth is allocated to a particular FDD Cellular Phone System. If the Simplex Voice/Control Channel bandwidth is 25 </a:t>
            </a:r>
            <a:r>
              <a:rPr lang="en-US" sz="1400" dirty="0" err="1">
                <a:latin typeface="Arial" charset="0"/>
              </a:rPr>
              <a:t>KHz</a:t>
            </a:r>
            <a:r>
              <a:rPr lang="en-US" sz="1400" dirty="0">
                <a:latin typeface="Arial" charset="0"/>
              </a:rPr>
              <a:t>, Find the total # of Channels available per Cell if the System uses (a) 4-Cell Frequency Reuse (b) 7-Cell Frequency-Reuse Plan. If 1 MHz out of the total allocated bandwidth is used for Control Channels, determine an equitable distribution of the Control and Voice Channels in each Cell in case of each Frequency-Reuse Plan.</a:t>
            </a:r>
          </a:p>
          <a:p>
            <a:pPr eaLnBrk="1" hangingPunct="1">
              <a:spcBef>
                <a:spcPct val="20000"/>
              </a:spcBef>
              <a:buClr>
                <a:schemeClr val="hlink"/>
              </a:buClr>
              <a:buSzPct val="120000"/>
              <a:defRPr/>
            </a:pPr>
            <a:r>
              <a:rPr lang="en-US" sz="2000" b="1" dirty="0">
                <a:solidFill>
                  <a:schemeClr val="tx2">
                    <a:lumMod val="60000"/>
                    <a:lumOff val="40000"/>
                  </a:schemeClr>
                </a:solidFill>
              </a:rPr>
              <a:t>SOLUTION:</a:t>
            </a:r>
            <a:endParaRPr lang="en-US" sz="2000" dirty="0">
              <a:solidFill>
                <a:schemeClr val="tx2">
                  <a:lumMod val="60000"/>
                  <a:lumOff val="40000"/>
                </a:schemeClr>
              </a:solidFill>
            </a:endParaRPr>
          </a:p>
          <a:p>
            <a:pPr lvl="1" eaLnBrk="1" hangingPunct="1">
              <a:spcBef>
                <a:spcPct val="20000"/>
              </a:spcBef>
              <a:buFont typeface="Tahoma" pitchFamily="34" charset="0"/>
              <a:buNone/>
              <a:defRPr/>
            </a:pPr>
            <a:r>
              <a:rPr lang="en-US" sz="1400" dirty="0"/>
              <a:t>Total allocated bandwidth = 33 MHz, 	</a:t>
            </a:r>
          </a:p>
          <a:p>
            <a:pPr lvl="1" eaLnBrk="1" hangingPunct="1">
              <a:spcBef>
                <a:spcPct val="20000"/>
              </a:spcBef>
              <a:buFont typeface="Tahoma" pitchFamily="34" charset="0"/>
              <a:buNone/>
              <a:defRPr/>
            </a:pPr>
            <a:r>
              <a:rPr lang="en-US" sz="1400" dirty="0"/>
              <a:t>Duplex Channel bandwidth = 25x2=50 </a:t>
            </a:r>
            <a:r>
              <a:rPr lang="en-US" sz="1400" dirty="0" err="1"/>
              <a:t>KHz</a:t>
            </a:r>
            <a:endParaRPr lang="en-US" sz="1400" dirty="0"/>
          </a:p>
          <a:p>
            <a:pPr lvl="1" eaLnBrk="1" hangingPunct="1">
              <a:spcBef>
                <a:spcPct val="20000"/>
              </a:spcBef>
              <a:buFont typeface="Tahoma" pitchFamily="34" charset="0"/>
              <a:buNone/>
              <a:defRPr/>
            </a:pPr>
            <a:r>
              <a:rPr lang="en-US" sz="1400" dirty="0"/>
              <a:t>Total # of Available(Voice/Control) Channels = 33,000/50 = 660 Channels.</a:t>
            </a:r>
          </a:p>
          <a:p>
            <a:pPr lvl="1" eaLnBrk="1" hangingPunct="1">
              <a:spcBef>
                <a:spcPct val="20000"/>
              </a:spcBef>
              <a:buFont typeface="Tahoma" pitchFamily="34" charset="0"/>
              <a:buNone/>
              <a:defRPr/>
            </a:pPr>
            <a:r>
              <a:rPr lang="en-US" sz="1400" dirty="0"/>
              <a:t>(a) N= 4, so total # of Channels/Cell = 660/4 = 165 Channels</a:t>
            </a:r>
          </a:p>
          <a:p>
            <a:pPr lvl="1" eaLnBrk="1" hangingPunct="1">
              <a:spcBef>
                <a:spcPct val="20000"/>
              </a:spcBef>
              <a:buFont typeface="Tahoma" pitchFamily="34" charset="0"/>
              <a:buNone/>
              <a:defRPr/>
            </a:pPr>
            <a:r>
              <a:rPr lang="en-US" sz="1400" dirty="0"/>
              <a:t>(b) N=7, so total # of Channels/Cell = 660/7 = 95 Channels</a:t>
            </a:r>
          </a:p>
          <a:p>
            <a:pPr lvl="1" eaLnBrk="1" hangingPunct="1">
              <a:spcBef>
                <a:spcPct val="20000"/>
              </a:spcBef>
              <a:buFont typeface="Tahoma" pitchFamily="34" charset="0"/>
              <a:buNone/>
              <a:defRPr/>
            </a:pPr>
            <a:r>
              <a:rPr lang="en-US" sz="1400" dirty="0"/>
              <a:t>In Case of 1 MHz bandwidth allocated for Control Channels, total # of Control Channels = 1000/50=20 Channels per Systems. </a:t>
            </a:r>
          </a:p>
          <a:p>
            <a:pPr lvl="1" eaLnBrk="1" hangingPunct="1">
              <a:spcBef>
                <a:spcPct val="20000"/>
              </a:spcBef>
              <a:buFont typeface="Tahoma" pitchFamily="34" charset="0"/>
              <a:buNone/>
              <a:defRPr/>
            </a:pPr>
            <a:r>
              <a:rPr lang="en-US" sz="1400" dirty="0"/>
              <a:t>Out of 660 Channels, 20 are used as Control and remaining 640 as Voice Channels.</a:t>
            </a:r>
          </a:p>
          <a:p>
            <a:pPr lvl="1" eaLnBrk="1" hangingPunct="1">
              <a:spcBef>
                <a:spcPct val="20000"/>
              </a:spcBef>
              <a:buFont typeface="Tahoma" pitchFamily="34" charset="0"/>
              <a:buNone/>
              <a:defRPr/>
            </a:pPr>
            <a:r>
              <a:rPr lang="en-US" sz="1400" dirty="0"/>
              <a:t>(a) N=4, Each Cell can have 20/4=5 Control Channels and 640/4=160 Voice Channels. But, each Cell needs only one Control Channel, so, each cell will be assigned one Control Channel and 160 Voice Channel.</a:t>
            </a:r>
          </a:p>
          <a:p>
            <a:pPr lvl="1" eaLnBrk="1" hangingPunct="1">
              <a:spcBef>
                <a:spcPct val="20000"/>
              </a:spcBef>
              <a:buFont typeface="Tahoma" pitchFamily="34" charset="0"/>
              <a:buNone/>
              <a:defRPr/>
            </a:pPr>
            <a:r>
              <a:rPr lang="en-US" sz="1400" dirty="0"/>
              <a:t>(b)  N = 7, Each Cell can have 20/7 = 3 Control Channels and 640/7=91 Voice Channels[Plus 3 Extra], but it needs only 1 Control Channel, so, we can assign 4 Cells with 91 Voice Channels and one Control Channels, and 3 Cells with  92 Voice Channels and one Control Channels.</a:t>
            </a:r>
          </a:p>
        </p:txBody>
      </p:sp>
      <p:sp>
        <p:nvSpPr>
          <p:cNvPr id="6" name="Slide Number Placeholder 5">
            <a:extLst>
              <a:ext uri="{FF2B5EF4-FFF2-40B4-BE49-F238E27FC236}">
                <a16:creationId xmlns:a16="http://schemas.microsoft.com/office/drawing/2014/main" id="{F92812F3-8C39-CE9E-0029-144F7BE37F6C}"/>
              </a:ext>
            </a:extLst>
          </p:cNvPr>
          <p:cNvSpPr>
            <a:spLocks noGrp="1"/>
          </p:cNvSpPr>
          <p:nvPr>
            <p:ph type="sldNum" sz="quarter" idx="11"/>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EC54469-723A-4B7E-A6A1-8C735A8F70D4}" type="slidenum">
              <a:rPr lang="en-US" altLang="en-US">
                <a:latin typeface="Arial" panose="020B0604020202020204" pitchFamily="34" charset="0"/>
              </a:rPr>
              <a:pPr/>
              <a:t>83</a:t>
            </a:fld>
            <a:endParaRPr lang="en-US" altLang="en-US">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0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0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304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304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4304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304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4304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4304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304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3047">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304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090" name="Rectangle 2">
            <a:extLst>
              <a:ext uri="{FF2B5EF4-FFF2-40B4-BE49-F238E27FC236}">
                <a16:creationId xmlns:a16="http://schemas.microsoft.com/office/drawing/2014/main" id="{E43B72A5-C388-54AF-043B-D2DABBCF2D0A}"/>
              </a:ext>
            </a:extLst>
          </p:cNvPr>
          <p:cNvSpPr>
            <a:spLocks noGrp="1" noChangeArrowheads="1"/>
          </p:cNvSpPr>
          <p:nvPr>
            <p:ph type="ctrTitle"/>
          </p:nvPr>
        </p:nvSpPr>
        <p:spPr>
          <a:xfrm>
            <a:off x="457200" y="152400"/>
            <a:ext cx="5791200" cy="914400"/>
          </a:xfrm>
        </p:spPr>
        <p:txBody>
          <a:bodyPr/>
          <a:lstStyle/>
          <a:p>
            <a:pPr algn="l" eaLnBrk="1" hangingPunct="1">
              <a:defRPr/>
            </a:pPr>
            <a:r>
              <a:rPr lang="en-US" sz="2400" b="1" dirty="0">
                <a:solidFill>
                  <a:srgbClr val="FF0000"/>
                </a:solidFill>
              </a:rPr>
              <a:t>Cellular Mobile Communications-II</a:t>
            </a:r>
            <a:br>
              <a:rPr lang="en-US" sz="3600" b="1" dirty="0">
                <a:solidFill>
                  <a:srgbClr val="FF0000"/>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45091" name="Rectangle 3">
            <a:extLst>
              <a:ext uri="{FF2B5EF4-FFF2-40B4-BE49-F238E27FC236}">
                <a16:creationId xmlns:a16="http://schemas.microsoft.com/office/drawing/2014/main" id="{9C8A6E92-9BCA-1F7E-9542-6C2DE6EFB290}"/>
              </a:ext>
            </a:extLst>
          </p:cNvPr>
          <p:cNvSpPr>
            <a:spLocks noGrp="1" noChangeArrowheads="1"/>
          </p:cNvSpPr>
          <p:nvPr>
            <p:ph type="subTitle" idx="1"/>
          </p:nvPr>
        </p:nvSpPr>
        <p:spPr>
          <a:xfrm>
            <a:off x="-28575" y="1238250"/>
            <a:ext cx="8001000" cy="5257800"/>
          </a:xfrm>
        </p:spPr>
        <p:txBody>
          <a:bodyPr/>
          <a:lstStyle/>
          <a:p>
            <a:pPr marL="4763" indent="-4763" algn="l" eaLnBrk="1" hangingPunct="1">
              <a:buClr>
                <a:srgbClr val="FF0000"/>
              </a:buClr>
              <a:buSzTx/>
              <a:buFont typeface="Wingdings" pitchFamily="2" charset="2"/>
              <a:buChar char="v"/>
              <a:tabLst>
                <a:tab pos="57150" algn="l"/>
              </a:tabLst>
              <a:defRPr/>
            </a:pPr>
            <a:r>
              <a:rPr lang="en-US" dirty="0"/>
              <a:t> </a:t>
            </a:r>
            <a:r>
              <a:rPr lang="en-US" sz="2800" dirty="0"/>
              <a:t>The Cellular Concept</a:t>
            </a:r>
            <a:r>
              <a:rPr lang="en-US" sz="2000" b="1" dirty="0">
                <a:effectLst/>
                <a:latin typeface="Arial" charset="0"/>
              </a:rPr>
              <a:t> </a:t>
            </a:r>
          </a:p>
          <a:p>
            <a:pPr marL="514350" lvl="2" indent="0" eaLnBrk="1" hangingPunct="1">
              <a:buClr>
                <a:srgbClr val="FF0000"/>
              </a:buClr>
              <a:buSzTx/>
              <a:buFont typeface="Wingdings" pitchFamily="2" charset="2"/>
              <a:buChar char="v"/>
              <a:tabLst>
                <a:tab pos="57150" algn="l"/>
              </a:tabLst>
              <a:defRPr/>
            </a:pPr>
            <a:r>
              <a:rPr lang="en-US" sz="2000" dirty="0">
                <a:solidFill>
                  <a:srgbClr val="FFFF00"/>
                </a:solidFill>
              </a:rPr>
              <a:t> </a:t>
            </a:r>
            <a:r>
              <a:rPr lang="en-US" dirty="0">
                <a:solidFill>
                  <a:schemeClr val="tx2">
                    <a:lumMod val="60000"/>
                    <a:lumOff val="40000"/>
                  </a:schemeClr>
                </a:solidFill>
              </a:rPr>
              <a:t>Effect of Cell Size – Trade offs</a:t>
            </a:r>
          </a:p>
          <a:p>
            <a:pPr marL="912813" lvl="3" indent="225425" eaLnBrk="1" hangingPunct="1">
              <a:buClr>
                <a:srgbClr val="FF0000"/>
              </a:buClr>
              <a:buFont typeface="Wingdings" pitchFamily="2" charset="2"/>
              <a:buChar char="v"/>
              <a:tabLst>
                <a:tab pos="57150" algn="l"/>
              </a:tabLst>
              <a:defRPr/>
            </a:pPr>
            <a:r>
              <a:rPr lang="en-US" sz="2400" dirty="0">
                <a:solidFill>
                  <a:srgbClr val="FF0000"/>
                </a:solidFill>
              </a:rPr>
              <a:t>Pluses of Smaller Cell Size:</a:t>
            </a:r>
          </a:p>
          <a:p>
            <a:pPr marL="1252538" lvl="4" indent="61913" eaLnBrk="1" hangingPunct="1">
              <a:buClr>
                <a:srgbClr val="FF0000"/>
              </a:buClr>
              <a:buSzTx/>
              <a:tabLst>
                <a:tab pos="57150" algn="l"/>
              </a:tabLst>
              <a:defRPr/>
            </a:pPr>
            <a:r>
              <a:rPr lang="en-US" dirty="0">
                <a:solidFill>
                  <a:srgbClr val="FFFF00"/>
                </a:solidFill>
                <a:effectLst/>
                <a:latin typeface="Arial" charset="0"/>
              </a:rPr>
              <a:t> </a:t>
            </a:r>
            <a:r>
              <a:rPr lang="en-US" dirty="0">
                <a:effectLst/>
                <a:latin typeface="Arial" charset="0"/>
              </a:rPr>
              <a:t>Higher M (More Replications of Cell Cluster)     Higher System Capacity </a:t>
            </a:r>
          </a:p>
          <a:p>
            <a:pPr marL="1252538" lvl="4" indent="61913" eaLnBrk="1" hangingPunct="1">
              <a:buClr>
                <a:srgbClr val="FF0000"/>
              </a:buClr>
              <a:buSzTx/>
              <a:tabLst>
                <a:tab pos="57150" algn="l"/>
              </a:tabLst>
              <a:defRPr/>
            </a:pPr>
            <a:r>
              <a:rPr lang="en-US" dirty="0">
                <a:effectLst/>
                <a:latin typeface="Arial" charset="0"/>
              </a:rPr>
              <a:t>Channel reuse     Higher System Capacity</a:t>
            </a:r>
          </a:p>
          <a:p>
            <a:pPr marL="1252538" lvl="4" indent="61913" eaLnBrk="1" hangingPunct="1">
              <a:buClr>
                <a:srgbClr val="FF0000"/>
              </a:buClr>
              <a:buSzTx/>
              <a:tabLst>
                <a:tab pos="57150" algn="l"/>
              </a:tabLst>
              <a:defRPr/>
            </a:pPr>
            <a:r>
              <a:rPr lang="en-US" dirty="0">
                <a:effectLst/>
                <a:latin typeface="Arial" charset="0"/>
              </a:rPr>
              <a:t> Lower power requirements for mobiles</a:t>
            </a:r>
          </a:p>
          <a:p>
            <a:pPr marL="912813" lvl="3" indent="225425" eaLnBrk="1" hangingPunct="1">
              <a:buClr>
                <a:srgbClr val="FF0000"/>
              </a:buClr>
              <a:buFont typeface="Wingdings" pitchFamily="2" charset="2"/>
              <a:buChar char="v"/>
              <a:tabLst>
                <a:tab pos="57150" algn="l"/>
              </a:tabLst>
              <a:defRPr/>
            </a:pPr>
            <a:r>
              <a:rPr lang="en-US" sz="2400" dirty="0">
                <a:solidFill>
                  <a:srgbClr val="FF0000"/>
                </a:solidFill>
              </a:rPr>
              <a:t>Negatives of Smaller Cell Size:</a:t>
            </a:r>
            <a:r>
              <a:rPr lang="en-US" dirty="0">
                <a:solidFill>
                  <a:srgbClr val="FFFF00"/>
                </a:solidFill>
                <a:effectLst/>
                <a:latin typeface="Arial" charset="0"/>
              </a:rPr>
              <a:t> </a:t>
            </a:r>
          </a:p>
          <a:p>
            <a:pPr marL="1252538" lvl="4" indent="61913" eaLnBrk="1" hangingPunct="1">
              <a:buClr>
                <a:srgbClr val="FF0000"/>
              </a:buClr>
              <a:buSzTx/>
              <a:tabLst>
                <a:tab pos="57150" algn="l"/>
              </a:tabLst>
              <a:defRPr/>
            </a:pPr>
            <a:r>
              <a:rPr lang="en-US" dirty="0">
                <a:effectLst/>
                <a:latin typeface="Arial" charset="0"/>
              </a:rPr>
              <a:t>Additional base stations required</a:t>
            </a:r>
          </a:p>
          <a:p>
            <a:pPr marL="1252538" lvl="4" indent="61913" eaLnBrk="1" hangingPunct="1">
              <a:buClr>
                <a:srgbClr val="FF0000"/>
              </a:buClr>
              <a:buSzTx/>
              <a:tabLst>
                <a:tab pos="57150" algn="l"/>
              </a:tabLst>
              <a:defRPr/>
            </a:pPr>
            <a:r>
              <a:rPr lang="en-US" dirty="0">
                <a:effectLst/>
                <a:latin typeface="Arial" charset="0"/>
              </a:rPr>
              <a:t>More frequent handoffs</a:t>
            </a:r>
          </a:p>
          <a:p>
            <a:pPr marL="1252538" lvl="4" indent="61913" eaLnBrk="1" hangingPunct="1">
              <a:buClr>
                <a:srgbClr val="FF0000"/>
              </a:buClr>
              <a:buSzTx/>
              <a:tabLst>
                <a:tab pos="57150" algn="l"/>
              </a:tabLst>
              <a:defRPr/>
            </a:pPr>
            <a:r>
              <a:rPr lang="en-US" dirty="0">
                <a:effectLst/>
                <a:latin typeface="Arial" charset="0"/>
              </a:rPr>
              <a:t>Extra possibilities for interference</a:t>
            </a:r>
          </a:p>
          <a:p>
            <a:pPr marL="400050" lvl="1" indent="-219075" eaLnBrk="1" hangingPunct="1">
              <a:buClr>
                <a:srgbClr val="FF0000"/>
              </a:buClr>
              <a:buFont typeface="Wingdings" pitchFamily="2" charset="2"/>
              <a:buNone/>
              <a:tabLst>
                <a:tab pos="57150" algn="l"/>
              </a:tabLst>
              <a:defRPr/>
            </a:pPr>
            <a:endParaRPr lang="en-US" sz="3200" dirty="0">
              <a:solidFill>
                <a:srgbClr val="FFFF00"/>
              </a:solidFill>
            </a:endParaRPr>
          </a:p>
        </p:txBody>
      </p:sp>
      <p:sp>
        <p:nvSpPr>
          <p:cNvPr id="14340" name="Line 4">
            <a:extLst>
              <a:ext uri="{FF2B5EF4-FFF2-40B4-BE49-F238E27FC236}">
                <a16:creationId xmlns:a16="http://schemas.microsoft.com/office/drawing/2014/main" id="{FEA1E1BE-0131-8AC0-BA73-8BA60EC1D662}"/>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341" name="AutoShape 6">
            <a:extLst>
              <a:ext uri="{FF2B5EF4-FFF2-40B4-BE49-F238E27FC236}">
                <a16:creationId xmlns:a16="http://schemas.microsoft.com/office/drawing/2014/main" id="{B7353F1D-65F8-1803-5593-AD3BAA3E2C3F}"/>
              </a:ext>
            </a:extLst>
          </p:cNvPr>
          <p:cNvSpPr>
            <a:spLocks noChangeArrowheads="1"/>
          </p:cNvSpPr>
          <p:nvPr/>
        </p:nvSpPr>
        <p:spPr bwMode="auto">
          <a:xfrm>
            <a:off x="6553200" y="2819400"/>
            <a:ext cx="152400" cy="152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4342" name="AutoShape 7">
            <a:extLst>
              <a:ext uri="{FF2B5EF4-FFF2-40B4-BE49-F238E27FC236}">
                <a16:creationId xmlns:a16="http://schemas.microsoft.com/office/drawing/2014/main" id="{789B5ADC-D7BA-8E56-4024-1E8EDF20F08B}"/>
              </a:ext>
            </a:extLst>
          </p:cNvPr>
          <p:cNvSpPr>
            <a:spLocks noChangeArrowheads="1"/>
          </p:cNvSpPr>
          <p:nvPr/>
        </p:nvSpPr>
        <p:spPr bwMode="auto">
          <a:xfrm>
            <a:off x="3181350" y="3429000"/>
            <a:ext cx="152400" cy="1524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7" name="Slide Number Placeholder 6">
            <a:extLst>
              <a:ext uri="{FF2B5EF4-FFF2-40B4-BE49-F238E27FC236}">
                <a16:creationId xmlns:a16="http://schemas.microsoft.com/office/drawing/2014/main" id="{F3D05A74-B01E-C8DC-0906-89716405A0A5}"/>
              </a:ext>
            </a:extLst>
          </p:cNvPr>
          <p:cNvSpPr>
            <a:spLocks noGrp="1"/>
          </p:cNvSpPr>
          <p:nvPr>
            <p:ph type="sldNum" sz="quarter" idx="11"/>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03869EF0-A712-44FF-9201-F23E3357785C}" type="slidenum">
              <a:rPr lang="en-US" altLang="en-US">
                <a:latin typeface="Arial" panose="020B0604020202020204" pitchFamily="34" charset="0"/>
              </a:rPr>
              <a:pPr/>
              <a:t>84</a:t>
            </a:fld>
            <a:endParaRPr lang="en-US" altLang="en-US">
              <a:latin typeface="Arial" panose="020B0604020202020204" pitchFamily="34"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a:extLst>
              <a:ext uri="{FF2B5EF4-FFF2-40B4-BE49-F238E27FC236}">
                <a16:creationId xmlns:a16="http://schemas.microsoft.com/office/drawing/2014/main" id="{6DA4F4E4-7726-6AC4-8980-FDEE8D195F9E}"/>
              </a:ext>
            </a:extLst>
          </p:cNvPr>
          <p:cNvSpPr>
            <a:spLocks noGrp="1" noChangeArrowheads="1"/>
          </p:cNvSpPr>
          <p:nvPr>
            <p:ph type="ctrTitle"/>
          </p:nvPr>
        </p:nvSpPr>
        <p:spPr>
          <a:xfrm>
            <a:off x="457200" y="152400"/>
            <a:ext cx="5791200" cy="914400"/>
          </a:xfrm>
        </p:spPr>
        <p:txBody>
          <a:bodyPr/>
          <a:lstStyle/>
          <a:p>
            <a:pPr algn="l" eaLnBrk="1" hangingPunct="1">
              <a:defRPr/>
            </a:pPr>
            <a:r>
              <a:rPr lang="en-US" sz="2400" b="1" dirty="0">
                <a:solidFill>
                  <a:srgbClr val="FF0000"/>
                </a:solidFill>
              </a:rPr>
              <a:t>Cellular Mobile Communications-II</a:t>
            </a:r>
            <a:br>
              <a:rPr lang="en-US" sz="3600" b="1" dirty="0">
                <a:solidFill>
                  <a:srgbClr val="FF0000"/>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47139" name="Rectangle 3">
            <a:extLst>
              <a:ext uri="{FF2B5EF4-FFF2-40B4-BE49-F238E27FC236}">
                <a16:creationId xmlns:a16="http://schemas.microsoft.com/office/drawing/2014/main" id="{3B8371DE-C83E-5494-C098-74E1A2240EAD}"/>
              </a:ext>
            </a:extLst>
          </p:cNvPr>
          <p:cNvSpPr>
            <a:spLocks noGrp="1" noChangeArrowheads="1"/>
          </p:cNvSpPr>
          <p:nvPr>
            <p:ph type="subTitle" idx="1"/>
          </p:nvPr>
        </p:nvSpPr>
        <p:spPr>
          <a:xfrm>
            <a:off x="0" y="1143000"/>
            <a:ext cx="8001000" cy="5257800"/>
          </a:xfrm>
        </p:spPr>
        <p:txBody>
          <a:bodyPr/>
          <a:lstStyle/>
          <a:p>
            <a:pPr marL="4763" indent="-4763" algn="l" eaLnBrk="1" hangingPunct="1">
              <a:buClr>
                <a:srgbClr val="FF0000"/>
              </a:buClr>
              <a:buSzTx/>
              <a:buFont typeface="Wingdings" pitchFamily="2" charset="2"/>
              <a:buChar char="v"/>
              <a:tabLst>
                <a:tab pos="57150" algn="l"/>
              </a:tabLst>
              <a:defRPr/>
            </a:pPr>
            <a:r>
              <a:rPr lang="en-US" sz="3600" dirty="0"/>
              <a:t> </a:t>
            </a:r>
            <a:r>
              <a:rPr lang="en-US" sz="2800" dirty="0"/>
              <a:t>The Cellular Concept</a:t>
            </a:r>
            <a:r>
              <a:rPr lang="en-US" sz="2000" b="1" dirty="0">
                <a:effectLst/>
                <a:latin typeface="Arial" charset="0"/>
              </a:rPr>
              <a:t> </a:t>
            </a:r>
          </a:p>
          <a:p>
            <a:pPr marL="514350" lvl="2" indent="0" eaLnBrk="1" hangingPunct="1">
              <a:buClr>
                <a:srgbClr val="FF0000"/>
              </a:buClr>
              <a:buSzTx/>
              <a:buFont typeface="Wingdings" pitchFamily="2" charset="2"/>
              <a:buChar char="v"/>
              <a:tabLst>
                <a:tab pos="57150" algn="l"/>
              </a:tabLst>
              <a:defRPr/>
            </a:pPr>
            <a:r>
              <a:rPr lang="en-US" sz="2000" dirty="0">
                <a:solidFill>
                  <a:srgbClr val="FFFF00"/>
                </a:solidFill>
              </a:rPr>
              <a:t> </a:t>
            </a:r>
            <a:r>
              <a:rPr lang="en-US" dirty="0">
                <a:solidFill>
                  <a:schemeClr val="tx2">
                    <a:lumMod val="60000"/>
                    <a:lumOff val="40000"/>
                  </a:schemeClr>
                </a:solidFill>
              </a:rPr>
              <a:t>Effect of Cluster Size</a:t>
            </a:r>
          </a:p>
          <a:p>
            <a:pPr marL="912813" lvl="3" indent="225425" eaLnBrk="1" hangingPunct="1">
              <a:buClr>
                <a:srgbClr val="FF0000"/>
              </a:buClr>
              <a:buFont typeface="Wingdings" pitchFamily="2" charset="2"/>
              <a:buChar char="v"/>
              <a:tabLst>
                <a:tab pos="57150" algn="l"/>
              </a:tabLst>
              <a:defRPr/>
            </a:pPr>
            <a:r>
              <a:rPr lang="en-US" dirty="0">
                <a:effectLst/>
              </a:rPr>
              <a:t> Each Cluster have Unique Group of Channels which are Repeated over Clusters</a:t>
            </a:r>
          </a:p>
          <a:p>
            <a:pPr marL="912813" lvl="3" indent="225425" eaLnBrk="1" hangingPunct="1">
              <a:buClr>
                <a:srgbClr val="FF0000"/>
              </a:buClr>
              <a:buFont typeface="Wingdings" pitchFamily="2" charset="2"/>
              <a:buChar char="v"/>
              <a:tabLst>
                <a:tab pos="57150" algn="l"/>
              </a:tabLst>
              <a:defRPr/>
            </a:pPr>
            <a:r>
              <a:rPr lang="en-US" dirty="0">
                <a:effectLst/>
              </a:rPr>
              <a:t> Keeping Cell Size Same</a:t>
            </a:r>
          </a:p>
          <a:p>
            <a:pPr marL="1252538" lvl="4" indent="61913" eaLnBrk="1" hangingPunct="1">
              <a:buClr>
                <a:srgbClr val="FF0000"/>
              </a:buClr>
              <a:tabLst>
                <a:tab pos="57150" algn="l"/>
              </a:tabLst>
              <a:defRPr/>
            </a:pPr>
            <a:r>
              <a:rPr lang="en-US" dirty="0">
                <a:effectLst/>
              </a:rPr>
              <a:t>  </a:t>
            </a:r>
            <a:r>
              <a:rPr lang="en-US" dirty="0">
                <a:solidFill>
                  <a:srgbClr val="FF0000"/>
                </a:solidFill>
                <a:effectLst/>
              </a:rPr>
              <a:t>Large N-</a:t>
            </a:r>
            <a:r>
              <a:rPr lang="en-US" dirty="0">
                <a:effectLst/>
              </a:rPr>
              <a:t> weaker interference, but lower capacity</a:t>
            </a:r>
          </a:p>
          <a:p>
            <a:pPr marL="1252538" lvl="4" indent="61913" eaLnBrk="1" hangingPunct="1">
              <a:buClr>
                <a:srgbClr val="FF0000"/>
              </a:buClr>
              <a:tabLst>
                <a:tab pos="57150" algn="l"/>
              </a:tabLst>
              <a:defRPr/>
            </a:pPr>
            <a:r>
              <a:rPr lang="en-US" dirty="0">
                <a:effectLst/>
              </a:rPr>
              <a:t>  </a:t>
            </a:r>
            <a:r>
              <a:rPr lang="en-US" dirty="0">
                <a:solidFill>
                  <a:srgbClr val="FF0000"/>
                </a:solidFill>
                <a:effectLst/>
              </a:rPr>
              <a:t>Small N-</a:t>
            </a:r>
            <a:r>
              <a:rPr lang="en-US" dirty="0">
                <a:effectLst/>
              </a:rPr>
              <a:t> higher capacity, more interference, need to maintain certain S/I level</a:t>
            </a:r>
          </a:p>
          <a:p>
            <a:pPr marL="912813" lvl="3" indent="225425" eaLnBrk="1" hangingPunct="1">
              <a:buClr>
                <a:srgbClr val="FF0000"/>
              </a:buClr>
              <a:buFont typeface="Wingdings" pitchFamily="2" charset="2"/>
              <a:buChar char="v"/>
              <a:tabLst>
                <a:tab pos="57150" algn="l"/>
              </a:tabLst>
              <a:defRPr/>
            </a:pPr>
            <a:r>
              <a:rPr lang="en-US" dirty="0">
                <a:effectLst/>
              </a:rPr>
              <a:t> Frequency Reuse Factor: 1/N</a:t>
            </a:r>
          </a:p>
          <a:p>
            <a:pPr marL="912813" lvl="3" indent="225425" eaLnBrk="1" hangingPunct="1">
              <a:buClr>
                <a:srgbClr val="FF0000"/>
              </a:buClr>
              <a:buFont typeface="Wingdings" pitchFamily="2" charset="2"/>
              <a:buChar char="v"/>
              <a:tabLst>
                <a:tab pos="57150" algn="l"/>
              </a:tabLst>
              <a:defRPr/>
            </a:pPr>
            <a:r>
              <a:rPr lang="en-US" dirty="0">
                <a:effectLst/>
              </a:rPr>
              <a:t> Each Cell within a Cluster Assigned 1/N of the total Available Channels</a:t>
            </a:r>
          </a:p>
          <a:p>
            <a:pPr marL="912813" lvl="3" indent="225425" eaLnBrk="1" hangingPunct="1">
              <a:buClr>
                <a:srgbClr val="FF0000"/>
              </a:buClr>
              <a:buFont typeface="Wingdings" pitchFamily="2" charset="2"/>
              <a:buChar char="v"/>
              <a:tabLst>
                <a:tab pos="57150" algn="l"/>
              </a:tabLst>
              <a:defRPr/>
            </a:pPr>
            <a:endParaRPr lang="en-US" dirty="0">
              <a:effectLst/>
            </a:endParaRPr>
          </a:p>
          <a:p>
            <a:pPr marL="400050" lvl="1" indent="-219075" eaLnBrk="1" hangingPunct="1">
              <a:buClr>
                <a:srgbClr val="FF0000"/>
              </a:buClr>
              <a:buFont typeface="Wingdings" pitchFamily="2" charset="2"/>
              <a:buNone/>
              <a:tabLst>
                <a:tab pos="57150" algn="l"/>
              </a:tabLst>
              <a:defRPr/>
            </a:pPr>
            <a:endParaRPr lang="en-US" sz="4000" dirty="0">
              <a:solidFill>
                <a:srgbClr val="FFFF00"/>
              </a:solidFill>
            </a:endParaRPr>
          </a:p>
        </p:txBody>
      </p:sp>
      <p:sp>
        <p:nvSpPr>
          <p:cNvPr id="15364" name="Line 4">
            <a:extLst>
              <a:ext uri="{FF2B5EF4-FFF2-40B4-BE49-F238E27FC236}">
                <a16:creationId xmlns:a16="http://schemas.microsoft.com/office/drawing/2014/main" id="{25A04A32-02B7-44C2-D889-C5CF8C8C781E}"/>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5" name="Slide Number Placeholder 4">
            <a:extLst>
              <a:ext uri="{FF2B5EF4-FFF2-40B4-BE49-F238E27FC236}">
                <a16:creationId xmlns:a16="http://schemas.microsoft.com/office/drawing/2014/main" id="{51B96065-D40E-562E-2BD2-DFA7D4E40F58}"/>
              </a:ext>
            </a:extLst>
          </p:cNvPr>
          <p:cNvSpPr>
            <a:spLocks noGrp="1"/>
          </p:cNvSpPr>
          <p:nvPr>
            <p:ph type="sldNum" sz="quarter" idx="11"/>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C3AA4B9-E525-4747-BCDE-DD71C454ACDC}" type="slidenum">
              <a:rPr lang="en-US" altLang="en-US">
                <a:latin typeface="Arial" panose="020B0604020202020204" pitchFamily="34" charset="0"/>
              </a:rPr>
              <a:pPr/>
              <a:t>85</a:t>
            </a:fld>
            <a:endParaRPr lang="en-US" altLang="en-US">
              <a:latin typeface="Arial" panose="020B0604020202020204" pitchFamily="34"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a:extLst>
              <a:ext uri="{FF2B5EF4-FFF2-40B4-BE49-F238E27FC236}">
                <a16:creationId xmlns:a16="http://schemas.microsoft.com/office/drawing/2014/main" id="{63B7CADF-0779-743C-D2A6-440726004E26}"/>
              </a:ext>
            </a:extLst>
          </p:cNvPr>
          <p:cNvSpPr>
            <a:spLocks noGrp="1" noChangeArrowheads="1"/>
          </p:cNvSpPr>
          <p:nvPr>
            <p:ph type="ctrTitle"/>
          </p:nvPr>
        </p:nvSpPr>
        <p:spPr>
          <a:xfrm>
            <a:off x="457200" y="152400"/>
            <a:ext cx="5791200" cy="914400"/>
          </a:xfrm>
        </p:spPr>
        <p:txBody>
          <a:bodyPr/>
          <a:lstStyle/>
          <a:p>
            <a:pPr algn="l" eaLnBrk="1" hangingPunct="1">
              <a:defRPr/>
            </a:pPr>
            <a:r>
              <a:rPr lang="en-US" sz="2400" b="1" dirty="0">
                <a:solidFill>
                  <a:srgbClr val="FF0000"/>
                </a:solidFill>
              </a:rPr>
              <a:t>Cellular Mobile Communications-II</a:t>
            </a:r>
            <a:br>
              <a:rPr lang="en-US" sz="3600" b="1" dirty="0">
                <a:solidFill>
                  <a:srgbClr val="FF0000"/>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49187" name="Rectangle 3">
            <a:extLst>
              <a:ext uri="{FF2B5EF4-FFF2-40B4-BE49-F238E27FC236}">
                <a16:creationId xmlns:a16="http://schemas.microsoft.com/office/drawing/2014/main" id="{9BBB1EDC-9AAD-6926-19CE-57530E6E922B}"/>
              </a:ext>
            </a:extLst>
          </p:cNvPr>
          <p:cNvSpPr>
            <a:spLocks noGrp="1" noChangeArrowheads="1"/>
          </p:cNvSpPr>
          <p:nvPr>
            <p:ph type="subTitle" idx="1"/>
          </p:nvPr>
        </p:nvSpPr>
        <p:spPr>
          <a:xfrm>
            <a:off x="533400" y="1219200"/>
            <a:ext cx="8001000" cy="5257800"/>
          </a:xfrm>
        </p:spPr>
        <p:txBody>
          <a:bodyPr/>
          <a:lstStyle/>
          <a:p>
            <a:pPr marL="4763" indent="-4763" algn="l" eaLnBrk="1" hangingPunct="1">
              <a:buClr>
                <a:srgbClr val="FF0000"/>
              </a:buClr>
              <a:buSzTx/>
              <a:buFont typeface="Wingdings" pitchFamily="2" charset="2"/>
              <a:buChar char="v"/>
              <a:tabLst>
                <a:tab pos="57150" algn="l"/>
              </a:tabLst>
              <a:defRPr/>
            </a:pPr>
            <a:r>
              <a:rPr lang="en-US" sz="3600" dirty="0"/>
              <a:t> </a:t>
            </a:r>
            <a:r>
              <a:rPr lang="en-US" sz="2800" dirty="0"/>
              <a:t>The Channel Assignment Strategies</a:t>
            </a:r>
            <a:r>
              <a:rPr lang="en-US" dirty="0">
                <a:effectLst/>
              </a:rPr>
              <a:t> </a:t>
            </a:r>
          </a:p>
          <a:p>
            <a:pPr marL="400050" lvl="1" indent="-219075" eaLnBrk="1" hangingPunct="1">
              <a:buClr>
                <a:srgbClr val="FF0000"/>
              </a:buClr>
              <a:buFont typeface="Wingdings" pitchFamily="2" charset="2"/>
              <a:buNone/>
              <a:tabLst>
                <a:tab pos="57150" algn="l"/>
              </a:tabLst>
              <a:defRPr/>
            </a:pPr>
            <a:endParaRPr lang="en-US" sz="4000" dirty="0">
              <a:solidFill>
                <a:srgbClr val="FFFF00"/>
              </a:solidFill>
            </a:endParaRPr>
          </a:p>
        </p:txBody>
      </p:sp>
      <p:sp>
        <p:nvSpPr>
          <p:cNvPr id="16388" name="Line 4">
            <a:extLst>
              <a:ext uri="{FF2B5EF4-FFF2-40B4-BE49-F238E27FC236}">
                <a16:creationId xmlns:a16="http://schemas.microsoft.com/office/drawing/2014/main" id="{DF2FD54F-E6B0-6D98-993B-4ABF875E6803}"/>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49189" name="Rectangle 5">
            <a:extLst>
              <a:ext uri="{FF2B5EF4-FFF2-40B4-BE49-F238E27FC236}">
                <a16:creationId xmlns:a16="http://schemas.microsoft.com/office/drawing/2014/main" id="{EB8BE616-C4B7-B7C1-7F5F-1625EB99BF8F}"/>
              </a:ext>
            </a:extLst>
          </p:cNvPr>
          <p:cNvSpPr>
            <a:spLocks noChangeArrowheads="1"/>
          </p:cNvSpPr>
          <p:nvPr/>
        </p:nvSpPr>
        <p:spPr bwMode="auto">
          <a:xfrm>
            <a:off x="1066800" y="1828800"/>
            <a:ext cx="6324600" cy="4495800"/>
          </a:xfrm>
          <a:prstGeom prst="rect">
            <a:avLst/>
          </a:prstGeom>
          <a:noFill/>
          <a:ln w="9525">
            <a:noFill/>
            <a:miter lim="800000"/>
            <a:headEnd/>
            <a:tailEnd/>
          </a:ln>
          <a:effectLst/>
        </p:spPr>
        <p:txBody>
          <a:bodyPr/>
          <a:lstStyle/>
          <a:p>
            <a:pPr marL="342900" indent="-342900" eaLnBrk="1" hangingPunct="1">
              <a:spcBef>
                <a:spcPct val="20000"/>
              </a:spcBef>
              <a:buClr>
                <a:srgbClr val="FF0000"/>
              </a:buClr>
              <a:buFont typeface="Wingdings" pitchFamily="2" charset="2"/>
              <a:buChar char="v"/>
              <a:defRPr/>
            </a:pPr>
            <a:r>
              <a:rPr lang="en-US" sz="2400" dirty="0">
                <a:solidFill>
                  <a:schemeClr val="tx2">
                    <a:lumMod val="60000"/>
                    <a:lumOff val="40000"/>
                  </a:schemeClr>
                </a:solidFill>
              </a:rPr>
              <a:t>Objective:</a:t>
            </a:r>
            <a:r>
              <a:rPr lang="en-US" sz="2400" dirty="0"/>
              <a:t> </a:t>
            </a:r>
            <a:r>
              <a:rPr lang="en-US" sz="2000" dirty="0"/>
              <a:t>Maximize the System Capacity while Minimizing the Interference [A Constrained Optimization Problem]</a:t>
            </a:r>
          </a:p>
          <a:p>
            <a:pPr marL="342900" indent="-342900" eaLnBrk="1" hangingPunct="1">
              <a:spcBef>
                <a:spcPct val="20000"/>
              </a:spcBef>
              <a:buClr>
                <a:srgbClr val="FF0000"/>
              </a:buClr>
              <a:buFont typeface="Wingdings" pitchFamily="2" charset="2"/>
              <a:buChar char="v"/>
              <a:defRPr/>
            </a:pPr>
            <a:r>
              <a:rPr lang="en-US" sz="2400" dirty="0">
                <a:solidFill>
                  <a:schemeClr val="tx2">
                    <a:lumMod val="60000"/>
                    <a:lumOff val="40000"/>
                  </a:schemeClr>
                </a:solidFill>
              </a:rPr>
              <a:t>Classification:</a:t>
            </a:r>
          </a:p>
          <a:p>
            <a:pPr marL="742950" lvl="1" indent="-285750" eaLnBrk="1" hangingPunct="1">
              <a:spcBef>
                <a:spcPct val="20000"/>
              </a:spcBef>
              <a:buClr>
                <a:srgbClr val="FF0000"/>
              </a:buClr>
              <a:buFont typeface="Wingdings" pitchFamily="2" charset="2"/>
              <a:buChar char="v"/>
              <a:defRPr/>
            </a:pPr>
            <a:r>
              <a:rPr lang="en-US" sz="2000" dirty="0"/>
              <a:t>Fixed Channel Assignment</a:t>
            </a:r>
          </a:p>
          <a:p>
            <a:pPr marL="742950" lvl="1" indent="-285750" eaLnBrk="1" hangingPunct="1">
              <a:spcBef>
                <a:spcPct val="20000"/>
              </a:spcBef>
              <a:buClr>
                <a:srgbClr val="FF0000"/>
              </a:buClr>
              <a:buFont typeface="Wingdings" pitchFamily="2" charset="2"/>
              <a:buChar char="v"/>
              <a:defRPr/>
            </a:pPr>
            <a:r>
              <a:rPr lang="en-US" sz="2000" dirty="0"/>
              <a:t>Dynamic Channel Assignment</a:t>
            </a:r>
          </a:p>
          <a:p>
            <a:pPr marL="342900" indent="-342900" eaLnBrk="1" hangingPunct="1">
              <a:spcBef>
                <a:spcPct val="20000"/>
              </a:spcBef>
              <a:buClr>
                <a:srgbClr val="FF0000"/>
              </a:buClr>
              <a:buFont typeface="Wingdings" pitchFamily="2" charset="2"/>
              <a:buChar char="v"/>
              <a:defRPr/>
            </a:pPr>
            <a:r>
              <a:rPr lang="en-US" sz="2400" dirty="0">
                <a:solidFill>
                  <a:schemeClr val="tx2">
                    <a:lumMod val="60000"/>
                    <a:lumOff val="40000"/>
                  </a:schemeClr>
                </a:solidFill>
              </a:rPr>
              <a:t>Choice has Impact on System </a:t>
            </a:r>
          </a:p>
          <a:p>
            <a:pPr marL="342900" indent="-342900" eaLnBrk="1" hangingPunct="1">
              <a:spcBef>
                <a:spcPct val="20000"/>
              </a:spcBef>
              <a:buClr>
                <a:srgbClr val="FF0000"/>
              </a:buClr>
              <a:buFont typeface="Wingdings" pitchFamily="2" charset="2"/>
              <a:buNone/>
              <a:defRPr/>
            </a:pPr>
            <a:r>
              <a:rPr lang="en-US" sz="2400" dirty="0">
                <a:solidFill>
                  <a:schemeClr val="tx2">
                    <a:lumMod val="60000"/>
                    <a:lumOff val="40000"/>
                  </a:schemeClr>
                </a:solidFill>
              </a:rPr>
              <a:t>	Performance</a:t>
            </a:r>
          </a:p>
          <a:p>
            <a:pPr marL="742950" lvl="1" indent="-285750" eaLnBrk="1" hangingPunct="1">
              <a:spcBef>
                <a:spcPct val="20000"/>
              </a:spcBef>
              <a:buClr>
                <a:srgbClr val="FF0000"/>
              </a:buClr>
              <a:buFont typeface="Wingdings" pitchFamily="2" charset="2"/>
              <a:buChar char="v"/>
              <a:defRPr/>
            </a:pPr>
            <a:r>
              <a:rPr lang="en-US" sz="2000" dirty="0"/>
              <a:t>Handoff</a:t>
            </a:r>
          </a:p>
          <a:p>
            <a:pPr marL="742950" lvl="1" indent="-285750" eaLnBrk="1" hangingPunct="1">
              <a:spcBef>
                <a:spcPct val="20000"/>
              </a:spcBef>
              <a:buClr>
                <a:srgbClr val="FF0000"/>
              </a:buClr>
              <a:buFont typeface="Wingdings" pitchFamily="2" charset="2"/>
              <a:buChar char="v"/>
              <a:defRPr/>
            </a:pPr>
            <a:r>
              <a:rPr lang="en-US" sz="2000" dirty="0"/>
              <a:t>Call Initialization</a:t>
            </a:r>
          </a:p>
          <a:p>
            <a:pPr marL="742950" lvl="1" indent="-285750" eaLnBrk="1" hangingPunct="1">
              <a:spcBef>
                <a:spcPct val="20000"/>
              </a:spcBef>
              <a:buClr>
                <a:srgbClr val="FF0000"/>
              </a:buClr>
              <a:buFont typeface="Wingdings" pitchFamily="2" charset="2"/>
              <a:buChar char="v"/>
              <a:defRPr/>
            </a:pPr>
            <a:r>
              <a:rPr lang="en-US" sz="2000" dirty="0"/>
              <a:t>MSC Processing Load</a:t>
            </a:r>
          </a:p>
        </p:txBody>
      </p:sp>
      <p:grpSp>
        <p:nvGrpSpPr>
          <p:cNvPr id="16390" name="Group 8">
            <a:extLst>
              <a:ext uri="{FF2B5EF4-FFF2-40B4-BE49-F238E27FC236}">
                <a16:creationId xmlns:a16="http://schemas.microsoft.com/office/drawing/2014/main" id="{A9CDABC3-03C7-C3B9-7068-8E8241493037}"/>
              </a:ext>
            </a:extLst>
          </p:cNvPr>
          <p:cNvGrpSpPr>
            <a:grpSpLocks noChangeAspect="1"/>
          </p:cNvGrpSpPr>
          <p:nvPr/>
        </p:nvGrpSpPr>
        <p:grpSpPr bwMode="auto">
          <a:xfrm>
            <a:off x="5715000" y="2743200"/>
            <a:ext cx="3054350" cy="2955925"/>
            <a:chOff x="3600" y="1728"/>
            <a:chExt cx="1924" cy="1862"/>
          </a:xfrm>
        </p:grpSpPr>
        <p:sp>
          <p:nvSpPr>
            <p:cNvPr id="16392" name="AutoShape 7">
              <a:extLst>
                <a:ext uri="{FF2B5EF4-FFF2-40B4-BE49-F238E27FC236}">
                  <a16:creationId xmlns:a16="http://schemas.microsoft.com/office/drawing/2014/main" id="{C0ACBBC7-BF70-4051-DD7A-415CFDC25D5A}"/>
                </a:ext>
              </a:extLst>
            </p:cNvPr>
            <p:cNvSpPr>
              <a:spLocks noChangeAspect="1" noChangeArrowheads="1" noTextEdit="1"/>
            </p:cNvSpPr>
            <p:nvPr/>
          </p:nvSpPr>
          <p:spPr bwMode="auto">
            <a:xfrm>
              <a:off x="3600" y="1728"/>
              <a:ext cx="1924" cy="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grpSp>
          <p:nvGrpSpPr>
            <p:cNvPr id="16393" name="Group 261">
              <a:extLst>
                <a:ext uri="{FF2B5EF4-FFF2-40B4-BE49-F238E27FC236}">
                  <a16:creationId xmlns:a16="http://schemas.microsoft.com/office/drawing/2014/main" id="{F836114D-CE43-27AD-FB74-6C930F773079}"/>
                </a:ext>
              </a:extLst>
            </p:cNvPr>
            <p:cNvGrpSpPr>
              <a:grpSpLocks/>
            </p:cNvGrpSpPr>
            <p:nvPr/>
          </p:nvGrpSpPr>
          <p:grpSpPr bwMode="auto">
            <a:xfrm>
              <a:off x="4387" y="1906"/>
              <a:ext cx="857" cy="907"/>
              <a:chOff x="4387" y="1906"/>
              <a:chExt cx="857" cy="907"/>
            </a:xfrm>
          </p:grpSpPr>
          <p:grpSp>
            <p:nvGrpSpPr>
              <p:cNvPr id="17006" name="Group 43">
                <a:extLst>
                  <a:ext uri="{FF2B5EF4-FFF2-40B4-BE49-F238E27FC236}">
                    <a16:creationId xmlns:a16="http://schemas.microsoft.com/office/drawing/2014/main" id="{C6DA408A-335A-6333-DD9B-220D710C3F85}"/>
                  </a:ext>
                </a:extLst>
              </p:cNvPr>
              <p:cNvGrpSpPr>
                <a:grpSpLocks/>
              </p:cNvGrpSpPr>
              <p:nvPr/>
            </p:nvGrpSpPr>
            <p:grpSpPr bwMode="auto">
              <a:xfrm>
                <a:off x="4643" y="2208"/>
                <a:ext cx="344" cy="307"/>
                <a:chOff x="4643" y="2208"/>
                <a:chExt cx="344" cy="307"/>
              </a:xfrm>
            </p:grpSpPr>
            <p:grpSp>
              <p:nvGrpSpPr>
                <p:cNvPr id="17224" name="Group 41">
                  <a:extLst>
                    <a:ext uri="{FF2B5EF4-FFF2-40B4-BE49-F238E27FC236}">
                      <a16:creationId xmlns:a16="http://schemas.microsoft.com/office/drawing/2014/main" id="{0EBBE957-D5C0-D43F-CAF1-28F396A5C943}"/>
                    </a:ext>
                  </a:extLst>
                </p:cNvPr>
                <p:cNvGrpSpPr>
                  <a:grpSpLocks/>
                </p:cNvGrpSpPr>
                <p:nvPr/>
              </p:nvGrpSpPr>
              <p:grpSpPr bwMode="auto">
                <a:xfrm>
                  <a:off x="4647" y="2212"/>
                  <a:ext cx="336" cy="299"/>
                  <a:chOff x="4647" y="2212"/>
                  <a:chExt cx="336" cy="299"/>
                </a:xfrm>
              </p:grpSpPr>
              <p:sp>
                <p:nvSpPr>
                  <p:cNvPr id="17226" name="Freeform 9">
                    <a:extLst>
                      <a:ext uri="{FF2B5EF4-FFF2-40B4-BE49-F238E27FC236}">
                        <a16:creationId xmlns:a16="http://schemas.microsoft.com/office/drawing/2014/main" id="{AF90F10A-F7F0-9353-EF30-F30F1FC3CCCD}"/>
                      </a:ext>
                    </a:extLst>
                  </p:cNvPr>
                  <p:cNvSpPr>
                    <a:spLocks/>
                  </p:cNvSpPr>
                  <p:nvPr/>
                </p:nvSpPr>
                <p:spPr bwMode="auto">
                  <a:xfrm>
                    <a:off x="4647" y="2212"/>
                    <a:ext cx="336" cy="299"/>
                  </a:xfrm>
                  <a:custGeom>
                    <a:avLst/>
                    <a:gdLst>
                      <a:gd name="T0" fmla="*/ 83 w 336"/>
                      <a:gd name="T1" fmla="*/ 0 h 299"/>
                      <a:gd name="T2" fmla="*/ 0 w 336"/>
                      <a:gd name="T3" fmla="*/ 149 h 299"/>
                      <a:gd name="T4" fmla="*/ 83 w 336"/>
                      <a:gd name="T5" fmla="*/ 299 h 299"/>
                      <a:gd name="T6" fmla="*/ 253 w 336"/>
                      <a:gd name="T7" fmla="*/ 299 h 299"/>
                      <a:gd name="T8" fmla="*/ 336 w 336"/>
                      <a:gd name="T9" fmla="*/ 149 h 299"/>
                      <a:gd name="T10" fmla="*/ 253 w 336"/>
                      <a:gd name="T11" fmla="*/ 0 h 299"/>
                      <a:gd name="T12" fmla="*/ 83 w 336"/>
                      <a:gd name="T13" fmla="*/ 0 h 299"/>
                      <a:gd name="T14" fmla="*/ 0 60000 65536"/>
                      <a:gd name="T15" fmla="*/ 0 60000 65536"/>
                      <a:gd name="T16" fmla="*/ 0 60000 65536"/>
                      <a:gd name="T17" fmla="*/ 0 60000 65536"/>
                      <a:gd name="T18" fmla="*/ 0 60000 65536"/>
                      <a:gd name="T19" fmla="*/ 0 60000 65536"/>
                      <a:gd name="T20" fmla="*/ 0 60000 65536"/>
                      <a:gd name="T21" fmla="*/ 0 w 336"/>
                      <a:gd name="T22" fmla="*/ 0 h 299"/>
                      <a:gd name="T23" fmla="*/ 336 w 336"/>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99">
                        <a:moveTo>
                          <a:pt x="83" y="0"/>
                        </a:moveTo>
                        <a:lnTo>
                          <a:pt x="0" y="149"/>
                        </a:lnTo>
                        <a:lnTo>
                          <a:pt x="83" y="299"/>
                        </a:lnTo>
                        <a:lnTo>
                          <a:pt x="253" y="299"/>
                        </a:lnTo>
                        <a:lnTo>
                          <a:pt x="336" y="149"/>
                        </a:lnTo>
                        <a:lnTo>
                          <a:pt x="253" y="0"/>
                        </a:lnTo>
                        <a:lnTo>
                          <a:pt x="8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27" name="Freeform 10">
                    <a:extLst>
                      <a:ext uri="{FF2B5EF4-FFF2-40B4-BE49-F238E27FC236}">
                        <a16:creationId xmlns:a16="http://schemas.microsoft.com/office/drawing/2014/main" id="{2EDC9C79-963E-91CF-17F2-A60A70FB0562}"/>
                      </a:ext>
                    </a:extLst>
                  </p:cNvPr>
                  <p:cNvSpPr>
                    <a:spLocks/>
                  </p:cNvSpPr>
                  <p:nvPr/>
                </p:nvSpPr>
                <p:spPr bwMode="auto">
                  <a:xfrm>
                    <a:off x="4647" y="2212"/>
                    <a:ext cx="328" cy="290"/>
                  </a:xfrm>
                  <a:custGeom>
                    <a:avLst/>
                    <a:gdLst>
                      <a:gd name="T0" fmla="*/ 83 w 328"/>
                      <a:gd name="T1" fmla="*/ 0 h 290"/>
                      <a:gd name="T2" fmla="*/ 0 w 328"/>
                      <a:gd name="T3" fmla="*/ 145 h 290"/>
                      <a:gd name="T4" fmla="*/ 83 w 328"/>
                      <a:gd name="T5" fmla="*/ 290 h 290"/>
                      <a:gd name="T6" fmla="*/ 245 w 328"/>
                      <a:gd name="T7" fmla="*/ 290 h 290"/>
                      <a:gd name="T8" fmla="*/ 328 w 328"/>
                      <a:gd name="T9" fmla="*/ 145 h 290"/>
                      <a:gd name="T10" fmla="*/ 245 w 328"/>
                      <a:gd name="T11" fmla="*/ 0 h 290"/>
                      <a:gd name="T12" fmla="*/ 83 w 328"/>
                      <a:gd name="T13" fmla="*/ 0 h 290"/>
                      <a:gd name="T14" fmla="*/ 0 60000 65536"/>
                      <a:gd name="T15" fmla="*/ 0 60000 65536"/>
                      <a:gd name="T16" fmla="*/ 0 60000 65536"/>
                      <a:gd name="T17" fmla="*/ 0 60000 65536"/>
                      <a:gd name="T18" fmla="*/ 0 60000 65536"/>
                      <a:gd name="T19" fmla="*/ 0 60000 65536"/>
                      <a:gd name="T20" fmla="*/ 0 60000 65536"/>
                      <a:gd name="T21" fmla="*/ 0 w 328"/>
                      <a:gd name="T22" fmla="*/ 0 h 290"/>
                      <a:gd name="T23" fmla="*/ 328 w 328"/>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8" h="290">
                        <a:moveTo>
                          <a:pt x="83" y="0"/>
                        </a:moveTo>
                        <a:lnTo>
                          <a:pt x="0" y="145"/>
                        </a:lnTo>
                        <a:lnTo>
                          <a:pt x="83" y="290"/>
                        </a:lnTo>
                        <a:lnTo>
                          <a:pt x="245" y="290"/>
                        </a:lnTo>
                        <a:lnTo>
                          <a:pt x="328" y="145"/>
                        </a:lnTo>
                        <a:lnTo>
                          <a:pt x="245" y="0"/>
                        </a:lnTo>
                        <a:lnTo>
                          <a:pt x="83"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28" name="Freeform 11">
                    <a:extLst>
                      <a:ext uri="{FF2B5EF4-FFF2-40B4-BE49-F238E27FC236}">
                        <a16:creationId xmlns:a16="http://schemas.microsoft.com/office/drawing/2014/main" id="{88E4FF23-F655-91B7-9880-FAE4596A5E81}"/>
                      </a:ext>
                    </a:extLst>
                  </p:cNvPr>
                  <p:cNvSpPr>
                    <a:spLocks/>
                  </p:cNvSpPr>
                  <p:nvPr/>
                </p:nvSpPr>
                <p:spPr bwMode="auto">
                  <a:xfrm>
                    <a:off x="4652" y="2217"/>
                    <a:ext cx="318" cy="281"/>
                  </a:xfrm>
                  <a:custGeom>
                    <a:avLst/>
                    <a:gdLst>
                      <a:gd name="T0" fmla="*/ 78 w 318"/>
                      <a:gd name="T1" fmla="*/ 0 h 281"/>
                      <a:gd name="T2" fmla="*/ 0 w 318"/>
                      <a:gd name="T3" fmla="*/ 140 h 281"/>
                      <a:gd name="T4" fmla="*/ 78 w 318"/>
                      <a:gd name="T5" fmla="*/ 281 h 281"/>
                      <a:gd name="T6" fmla="*/ 240 w 318"/>
                      <a:gd name="T7" fmla="*/ 281 h 281"/>
                      <a:gd name="T8" fmla="*/ 318 w 318"/>
                      <a:gd name="T9" fmla="*/ 140 h 281"/>
                      <a:gd name="T10" fmla="*/ 240 w 318"/>
                      <a:gd name="T11" fmla="*/ 0 h 281"/>
                      <a:gd name="T12" fmla="*/ 78 w 318"/>
                      <a:gd name="T13" fmla="*/ 0 h 281"/>
                      <a:gd name="T14" fmla="*/ 0 60000 65536"/>
                      <a:gd name="T15" fmla="*/ 0 60000 65536"/>
                      <a:gd name="T16" fmla="*/ 0 60000 65536"/>
                      <a:gd name="T17" fmla="*/ 0 60000 65536"/>
                      <a:gd name="T18" fmla="*/ 0 60000 65536"/>
                      <a:gd name="T19" fmla="*/ 0 60000 65536"/>
                      <a:gd name="T20" fmla="*/ 0 60000 65536"/>
                      <a:gd name="T21" fmla="*/ 0 w 318"/>
                      <a:gd name="T22" fmla="*/ 0 h 281"/>
                      <a:gd name="T23" fmla="*/ 318 w 318"/>
                      <a:gd name="T24" fmla="*/ 281 h 2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281">
                        <a:moveTo>
                          <a:pt x="78" y="0"/>
                        </a:moveTo>
                        <a:lnTo>
                          <a:pt x="0" y="140"/>
                        </a:lnTo>
                        <a:lnTo>
                          <a:pt x="78" y="281"/>
                        </a:lnTo>
                        <a:lnTo>
                          <a:pt x="240" y="281"/>
                        </a:lnTo>
                        <a:lnTo>
                          <a:pt x="318" y="140"/>
                        </a:lnTo>
                        <a:lnTo>
                          <a:pt x="240" y="0"/>
                        </a:lnTo>
                        <a:lnTo>
                          <a:pt x="78"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29" name="Freeform 12">
                    <a:extLst>
                      <a:ext uri="{FF2B5EF4-FFF2-40B4-BE49-F238E27FC236}">
                        <a16:creationId xmlns:a16="http://schemas.microsoft.com/office/drawing/2014/main" id="{282F3611-5B06-A2A7-F8CA-712EB5003110}"/>
                      </a:ext>
                    </a:extLst>
                  </p:cNvPr>
                  <p:cNvSpPr>
                    <a:spLocks/>
                  </p:cNvSpPr>
                  <p:nvPr/>
                </p:nvSpPr>
                <p:spPr bwMode="auto">
                  <a:xfrm>
                    <a:off x="4656" y="2221"/>
                    <a:ext cx="310" cy="273"/>
                  </a:xfrm>
                  <a:custGeom>
                    <a:avLst/>
                    <a:gdLst>
                      <a:gd name="T0" fmla="*/ 78 w 310"/>
                      <a:gd name="T1" fmla="*/ 0 h 273"/>
                      <a:gd name="T2" fmla="*/ 0 w 310"/>
                      <a:gd name="T3" fmla="*/ 136 h 273"/>
                      <a:gd name="T4" fmla="*/ 78 w 310"/>
                      <a:gd name="T5" fmla="*/ 273 h 273"/>
                      <a:gd name="T6" fmla="*/ 232 w 310"/>
                      <a:gd name="T7" fmla="*/ 273 h 273"/>
                      <a:gd name="T8" fmla="*/ 310 w 310"/>
                      <a:gd name="T9" fmla="*/ 136 h 273"/>
                      <a:gd name="T10" fmla="*/ 232 w 310"/>
                      <a:gd name="T11" fmla="*/ 0 h 273"/>
                      <a:gd name="T12" fmla="*/ 78 w 310"/>
                      <a:gd name="T13" fmla="*/ 0 h 273"/>
                      <a:gd name="T14" fmla="*/ 0 60000 65536"/>
                      <a:gd name="T15" fmla="*/ 0 60000 65536"/>
                      <a:gd name="T16" fmla="*/ 0 60000 65536"/>
                      <a:gd name="T17" fmla="*/ 0 60000 65536"/>
                      <a:gd name="T18" fmla="*/ 0 60000 65536"/>
                      <a:gd name="T19" fmla="*/ 0 60000 65536"/>
                      <a:gd name="T20" fmla="*/ 0 60000 65536"/>
                      <a:gd name="T21" fmla="*/ 0 w 310"/>
                      <a:gd name="T22" fmla="*/ 0 h 273"/>
                      <a:gd name="T23" fmla="*/ 310 w 310"/>
                      <a:gd name="T24" fmla="*/ 273 h 2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3">
                        <a:moveTo>
                          <a:pt x="78" y="0"/>
                        </a:moveTo>
                        <a:lnTo>
                          <a:pt x="0" y="136"/>
                        </a:lnTo>
                        <a:lnTo>
                          <a:pt x="78" y="273"/>
                        </a:lnTo>
                        <a:lnTo>
                          <a:pt x="232" y="273"/>
                        </a:lnTo>
                        <a:lnTo>
                          <a:pt x="310" y="136"/>
                        </a:lnTo>
                        <a:lnTo>
                          <a:pt x="232" y="0"/>
                        </a:lnTo>
                        <a:lnTo>
                          <a:pt x="78" y="0"/>
                        </a:lnTo>
                        <a:close/>
                      </a:path>
                    </a:pathLst>
                  </a:custGeom>
                  <a:solidFill>
                    <a:srgbClr val="FDFD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0" name="Freeform 13">
                    <a:extLst>
                      <a:ext uri="{FF2B5EF4-FFF2-40B4-BE49-F238E27FC236}">
                        <a16:creationId xmlns:a16="http://schemas.microsoft.com/office/drawing/2014/main" id="{AD0CC510-10C7-D493-7D5B-12BFD17BB3BC}"/>
                      </a:ext>
                    </a:extLst>
                  </p:cNvPr>
                  <p:cNvSpPr>
                    <a:spLocks/>
                  </p:cNvSpPr>
                  <p:nvPr/>
                </p:nvSpPr>
                <p:spPr bwMode="auto">
                  <a:xfrm>
                    <a:off x="4664" y="2225"/>
                    <a:ext cx="294" cy="265"/>
                  </a:xfrm>
                  <a:custGeom>
                    <a:avLst/>
                    <a:gdLst>
                      <a:gd name="T0" fmla="*/ 75 w 294"/>
                      <a:gd name="T1" fmla="*/ 0 h 265"/>
                      <a:gd name="T2" fmla="*/ 0 w 294"/>
                      <a:gd name="T3" fmla="*/ 132 h 265"/>
                      <a:gd name="T4" fmla="*/ 75 w 294"/>
                      <a:gd name="T5" fmla="*/ 265 h 265"/>
                      <a:gd name="T6" fmla="*/ 219 w 294"/>
                      <a:gd name="T7" fmla="*/ 265 h 265"/>
                      <a:gd name="T8" fmla="*/ 294 w 294"/>
                      <a:gd name="T9" fmla="*/ 132 h 265"/>
                      <a:gd name="T10" fmla="*/ 219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2"/>
                        </a:lnTo>
                        <a:lnTo>
                          <a:pt x="75" y="265"/>
                        </a:lnTo>
                        <a:lnTo>
                          <a:pt x="219" y="265"/>
                        </a:lnTo>
                        <a:lnTo>
                          <a:pt x="294" y="132"/>
                        </a:lnTo>
                        <a:lnTo>
                          <a:pt x="219" y="0"/>
                        </a:lnTo>
                        <a:lnTo>
                          <a:pt x="75" y="0"/>
                        </a:lnTo>
                        <a:close/>
                      </a:path>
                    </a:pathLst>
                  </a:custGeom>
                  <a:solidFill>
                    <a:srgbClr val="FCFC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1" name="Freeform 14">
                    <a:extLst>
                      <a:ext uri="{FF2B5EF4-FFF2-40B4-BE49-F238E27FC236}">
                        <a16:creationId xmlns:a16="http://schemas.microsoft.com/office/drawing/2014/main" id="{DE6A5A2B-4A50-D539-54E2-DAE151222DEE}"/>
                      </a:ext>
                    </a:extLst>
                  </p:cNvPr>
                  <p:cNvSpPr>
                    <a:spLocks/>
                  </p:cNvSpPr>
                  <p:nvPr/>
                </p:nvSpPr>
                <p:spPr bwMode="auto">
                  <a:xfrm>
                    <a:off x="4668" y="2229"/>
                    <a:ext cx="286" cy="257"/>
                  </a:xfrm>
                  <a:custGeom>
                    <a:avLst/>
                    <a:gdLst>
                      <a:gd name="T0" fmla="*/ 71 w 286"/>
                      <a:gd name="T1" fmla="*/ 0 h 257"/>
                      <a:gd name="T2" fmla="*/ 0 w 286"/>
                      <a:gd name="T3" fmla="*/ 128 h 257"/>
                      <a:gd name="T4" fmla="*/ 71 w 286"/>
                      <a:gd name="T5" fmla="*/ 257 h 257"/>
                      <a:gd name="T6" fmla="*/ 215 w 286"/>
                      <a:gd name="T7" fmla="*/ 257 h 257"/>
                      <a:gd name="T8" fmla="*/ 286 w 286"/>
                      <a:gd name="T9" fmla="*/ 128 h 257"/>
                      <a:gd name="T10" fmla="*/ 215 w 286"/>
                      <a:gd name="T11" fmla="*/ 0 h 257"/>
                      <a:gd name="T12" fmla="*/ 71 w 286"/>
                      <a:gd name="T13" fmla="*/ 0 h 257"/>
                      <a:gd name="T14" fmla="*/ 0 60000 65536"/>
                      <a:gd name="T15" fmla="*/ 0 60000 65536"/>
                      <a:gd name="T16" fmla="*/ 0 60000 65536"/>
                      <a:gd name="T17" fmla="*/ 0 60000 65536"/>
                      <a:gd name="T18" fmla="*/ 0 60000 65536"/>
                      <a:gd name="T19" fmla="*/ 0 60000 65536"/>
                      <a:gd name="T20" fmla="*/ 0 60000 65536"/>
                      <a:gd name="T21" fmla="*/ 0 w 286"/>
                      <a:gd name="T22" fmla="*/ 0 h 257"/>
                      <a:gd name="T23" fmla="*/ 286 w 286"/>
                      <a:gd name="T24" fmla="*/ 257 h 2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7">
                        <a:moveTo>
                          <a:pt x="71" y="0"/>
                        </a:moveTo>
                        <a:lnTo>
                          <a:pt x="0" y="128"/>
                        </a:lnTo>
                        <a:lnTo>
                          <a:pt x="71" y="257"/>
                        </a:lnTo>
                        <a:lnTo>
                          <a:pt x="215" y="257"/>
                        </a:lnTo>
                        <a:lnTo>
                          <a:pt x="286" y="128"/>
                        </a:lnTo>
                        <a:lnTo>
                          <a:pt x="215" y="0"/>
                        </a:lnTo>
                        <a:lnTo>
                          <a:pt x="71" y="0"/>
                        </a:lnTo>
                        <a:close/>
                      </a:path>
                    </a:pathLst>
                  </a:custGeom>
                  <a:solidFill>
                    <a:srgbClr val="FCFC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2" name="Freeform 15">
                    <a:extLst>
                      <a:ext uri="{FF2B5EF4-FFF2-40B4-BE49-F238E27FC236}">
                        <a16:creationId xmlns:a16="http://schemas.microsoft.com/office/drawing/2014/main" id="{21410F15-10BD-9286-8579-6CF205372639}"/>
                      </a:ext>
                    </a:extLst>
                  </p:cNvPr>
                  <p:cNvSpPr>
                    <a:spLocks/>
                  </p:cNvSpPr>
                  <p:nvPr/>
                </p:nvSpPr>
                <p:spPr bwMode="auto">
                  <a:xfrm>
                    <a:off x="4672" y="2233"/>
                    <a:ext cx="278" cy="249"/>
                  </a:xfrm>
                  <a:custGeom>
                    <a:avLst/>
                    <a:gdLst>
                      <a:gd name="T0" fmla="*/ 71 w 278"/>
                      <a:gd name="T1" fmla="*/ 0 h 249"/>
                      <a:gd name="T2" fmla="*/ 0 w 278"/>
                      <a:gd name="T3" fmla="*/ 124 h 249"/>
                      <a:gd name="T4" fmla="*/ 71 w 278"/>
                      <a:gd name="T5" fmla="*/ 249 h 249"/>
                      <a:gd name="T6" fmla="*/ 207 w 278"/>
                      <a:gd name="T7" fmla="*/ 249 h 249"/>
                      <a:gd name="T8" fmla="*/ 278 w 278"/>
                      <a:gd name="T9" fmla="*/ 124 h 249"/>
                      <a:gd name="T10" fmla="*/ 207 w 278"/>
                      <a:gd name="T11" fmla="*/ 0 h 249"/>
                      <a:gd name="T12" fmla="*/ 71 w 278"/>
                      <a:gd name="T13" fmla="*/ 0 h 249"/>
                      <a:gd name="T14" fmla="*/ 0 60000 65536"/>
                      <a:gd name="T15" fmla="*/ 0 60000 65536"/>
                      <a:gd name="T16" fmla="*/ 0 60000 65536"/>
                      <a:gd name="T17" fmla="*/ 0 60000 65536"/>
                      <a:gd name="T18" fmla="*/ 0 60000 65536"/>
                      <a:gd name="T19" fmla="*/ 0 60000 65536"/>
                      <a:gd name="T20" fmla="*/ 0 60000 65536"/>
                      <a:gd name="T21" fmla="*/ 0 w 278"/>
                      <a:gd name="T22" fmla="*/ 0 h 249"/>
                      <a:gd name="T23" fmla="*/ 278 w 278"/>
                      <a:gd name="T24" fmla="*/ 249 h 2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249">
                        <a:moveTo>
                          <a:pt x="71" y="0"/>
                        </a:moveTo>
                        <a:lnTo>
                          <a:pt x="0" y="124"/>
                        </a:lnTo>
                        <a:lnTo>
                          <a:pt x="71" y="249"/>
                        </a:lnTo>
                        <a:lnTo>
                          <a:pt x="207" y="249"/>
                        </a:lnTo>
                        <a:lnTo>
                          <a:pt x="278" y="124"/>
                        </a:lnTo>
                        <a:lnTo>
                          <a:pt x="207" y="0"/>
                        </a:lnTo>
                        <a:lnTo>
                          <a:pt x="71" y="0"/>
                        </a:lnTo>
                        <a:close/>
                      </a:path>
                    </a:pathLst>
                  </a:custGeom>
                  <a:solidFill>
                    <a:srgbClr val="FBFBD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3" name="Freeform 16">
                    <a:extLst>
                      <a:ext uri="{FF2B5EF4-FFF2-40B4-BE49-F238E27FC236}">
                        <a16:creationId xmlns:a16="http://schemas.microsoft.com/office/drawing/2014/main" id="{DB99C91C-C002-EA95-EA15-ADD4F447088A}"/>
                      </a:ext>
                    </a:extLst>
                  </p:cNvPr>
                  <p:cNvSpPr>
                    <a:spLocks/>
                  </p:cNvSpPr>
                  <p:nvPr/>
                </p:nvSpPr>
                <p:spPr bwMode="auto">
                  <a:xfrm>
                    <a:off x="4676" y="2237"/>
                    <a:ext cx="270" cy="236"/>
                  </a:xfrm>
                  <a:custGeom>
                    <a:avLst/>
                    <a:gdLst>
                      <a:gd name="T0" fmla="*/ 67 w 270"/>
                      <a:gd name="T1" fmla="*/ 0 h 236"/>
                      <a:gd name="T2" fmla="*/ 0 w 270"/>
                      <a:gd name="T3" fmla="*/ 120 h 236"/>
                      <a:gd name="T4" fmla="*/ 67 w 270"/>
                      <a:gd name="T5" fmla="*/ 236 h 236"/>
                      <a:gd name="T6" fmla="*/ 203 w 270"/>
                      <a:gd name="T7" fmla="*/ 236 h 236"/>
                      <a:gd name="T8" fmla="*/ 270 w 270"/>
                      <a:gd name="T9" fmla="*/ 120 h 236"/>
                      <a:gd name="T10" fmla="*/ 203 w 270"/>
                      <a:gd name="T11" fmla="*/ 0 h 236"/>
                      <a:gd name="T12" fmla="*/ 67 w 270"/>
                      <a:gd name="T13" fmla="*/ 0 h 236"/>
                      <a:gd name="T14" fmla="*/ 0 60000 65536"/>
                      <a:gd name="T15" fmla="*/ 0 60000 65536"/>
                      <a:gd name="T16" fmla="*/ 0 60000 65536"/>
                      <a:gd name="T17" fmla="*/ 0 60000 65536"/>
                      <a:gd name="T18" fmla="*/ 0 60000 65536"/>
                      <a:gd name="T19" fmla="*/ 0 60000 65536"/>
                      <a:gd name="T20" fmla="*/ 0 60000 65536"/>
                      <a:gd name="T21" fmla="*/ 0 w 270"/>
                      <a:gd name="T22" fmla="*/ 0 h 236"/>
                      <a:gd name="T23" fmla="*/ 270 w 270"/>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0" h="236">
                        <a:moveTo>
                          <a:pt x="67" y="0"/>
                        </a:moveTo>
                        <a:lnTo>
                          <a:pt x="0" y="120"/>
                        </a:lnTo>
                        <a:lnTo>
                          <a:pt x="67" y="236"/>
                        </a:lnTo>
                        <a:lnTo>
                          <a:pt x="203" y="236"/>
                        </a:lnTo>
                        <a:lnTo>
                          <a:pt x="270" y="120"/>
                        </a:lnTo>
                        <a:lnTo>
                          <a:pt x="203" y="0"/>
                        </a:lnTo>
                        <a:lnTo>
                          <a:pt x="67" y="0"/>
                        </a:lnTo>
                        <a:close/>
                      </a:path>
                    </a:pathLst>
                  </a:custGeom>
                  <a:solidFill>
                    <a:srgbClr val="F9F9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4" name="Freeform 17">
                    <a:extLst>
                      <a:ext uri="{FF2B5EF4-FFF2-40B4-BE49-F238E27FC236}">
                        <a16:creationId xmlns:a16="http://schemas.microsoft.com/office/drawing/2014/main" id="{A2675AB4-2DA2-8C86-C06C-B5956297570E}"/>
                      </a:ext>
                    </a:extLst>
                  </p:cNvPr>
                  <p:cNvSpPr>
                    <a:spLocks/>
                  </p:cNvSpPr>
                  <p:nvPr/>
                </p:nvSpPr>
                <p:spPr bwMode="auto">
                  <a:xfrm>
                    <a:off x="4685" y="2246"/>
                    <a:ext cx="252" cy="223"/>
                  </a:xfrm>
                  <a:custGeom>
                    <a:avLst/>
                    <a:gdLst>
                      <a:gd name="T0" fmla="*/ 62 w 252"/>
                      <a:gd name="T1" fmla="*/ 0 h 223"/>
                      <a:gd name="T2" fmla="*/ 0 w 252"/>
                      <a:gd name="T3" fmla="*/ 111 h 223"/>
                      <a:gd name="T4" fmla="*/ 62 w 252"/>
                      <a:gd name="T5" fmla="*/ 223 h 223"/>
                      <a:gd name="T6" fmla="*/ 190 w 252"/>
                      <a:gd name="T7" fmla="*/ 223 h 223"/>
                      <a:gd name="T8" fmla="*/ 252 w 252"/>
                      <a:gd name="T9" fmla="*/ 111 h 223"/>
                      <a:gd name="T10" fmla="*/ 190 w 252"/>
                      <a:gd name="T11" fmla="*/ 0 h 223"/>
                      <a:gd name="T12" fmla="*/ 62 w 252"/>
                      <a:gd name="T13" fmla="*/ 0 h 223"/>
                      <a:gd name="T14" fmla="*/ 0 60000 65536"/>
                      <a:gd name="T15" fmla="*/ 0 60000 65536"/>
                      <a:gd name="T16" fmla="*/ 0 60000 65536"/>
                      <a:gd name="T17" fmla="*/ 0 60000 65536"/>
                      <a:gd name="T18" fmla="*/ 0 60000 65536"/>
                      <a:gd name="T19" fmla="*/ 0 60000 65536"/>
                      <a:gd name="T20" fmla="*/ 0 60000 65536"/>
                      <a:gd name="T21" fmla="*/ 0 w 252"/>
                      <a:gd name="T22" fmla="*/ 0 h 223"/>
                      <a:gd name="T23" fmla="*/ 252 w 252"/>
                      <a:gd name="T24" fmla="*/ 223 h 2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23">
                        <a:moveTo>
                          <a:pt x="62" y="0"/>
                        </a:moveTo>
                        <a:lnTo>
                          <a:pt x="0" y="111"/>
                        </a:lnTo>
                        <a:lnTo>
                          <a:pt x="62" y="223"/>
                        </a:lnTo>
                        <a:lnTo>
                          <a:pt x="190" y="223"/>
                        </a:lnTo>
                        <a:lnTo>
                          <a:pt x="252" y="111"/>
                        </a:lnTo>
                        <a:lnTo>
                          <a:pt x="190" y="0"/>
                        </a:lnTo>
                        <a:lnTo>
                          <a:pt x="62" y="0"/>
                        </a:lnTo>
                        <a:close/>
                      </a:path>
                    </a:pathLst>
                  </a:custGeom>
                  <a:solidFill>
                    <a:srgbClr val="F8F8D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5" name="Freeform 18">
                    <a:extLst>
                      <a:ext uri="{FF2B5EF4-FFF2-40B4-BE49-F238E27FC236}">
                        <a16:creationId xmlns:a16="http://schemas.microsoft.com/office/drawing/2014/main" id="{299BE83D-3E6F-2E56-E4B5-4EFAB250AC79}"/>
                      </a:ext>
                    </a:extLst>
                  </p:cNvPr>
                  <p:cNvSpPr>
                    <a:spLocks/>
                  </p:cNvSpPr>
                  <p:nvPr/>
                </p:nvSpPr>
                <p:spPr bwMode="auto">
                  <a:xfrm>
                    <a:off x="4689" y="2250"/>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F6F6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6" name="Freeform 19">
                    <a:extLst>
                      <a:ext uri="{FF2B5EF4-FFF2-40B4-BE49-F238E27FC236}">
                        <a16:creationId xmlns:a16="http://schemas.microsoft.com/office/drawing/2014/main" id="{439190D9-2B13-6B7D-EDBF-DADAB84F5C4E}"/>
                      </a:ext>
                    </a:extLst>
                  </p:cNvPr>
                  <p:cNvSpPr>
                    <a:spLocks/>
                  </p:cNvSpPr>
                  <p:nvPr/>
                </p:nvSpPr>
                <p:spPr bwMode="auto">
                  <a:xfrm>
                    <a:off x="4693" y="2254"/>
                    <a:ext cx="236" cy="207"/>
                  </a:xfrm>
                  <a:custGeom>
                    <a:avLst/>
                    <a:gdLst>
                      <a:gd name="T0" fmla="*/ 58 w 236"/>
                      <a:gd name="T1" fmla="*/ 0 h 207"/>
                      <a:gd name="T2" fmla="*/ 0 w 236"/>
                      <a:gd name="T3" fmla="*/ 103 h 207"/>
                      <a:gd name="T4" fmla="*/ 58 w 236"/>
                      <a:gd name="T5" fmla="*/ 207 h 207"/>
                      <a:gd name="T6" fmla="*/ 178 w 236"/>
                      <a:gd name="T7" fmla="*/ 207 h 207"/>
                      <a:gd name="T8" fmla="*/ 236 w 236"/>
                      <a:gd name="T9" fmla="*/ 103 h 207"/>
                      <a:gd name="T10" fmla="*/ 178 w 236"/>
                      <a:gd name="T11" fmla="*/ 0 h 207"/>
                      <a:gd name="T12" fmla="*/ 58 w 236"/>
                      <a:gd name="T13" fmla="*/ 0 h 207"/>
                      <a:gd name="T14" fmla="*/ 0 60000 65536"/>
                      <a:gd name="T15" fmla="*/ 0 60000 65536"/>
                      <a:gd name="T16" fmla="*/ 0 60000 65536"/>
                      <a:gd name="T17" fmla="*/ 0 60000 65536"/>
                      <a:gd name="T18" fmla="*/ 0 60000 65536"/>
                      <a:gd name="T19" fmla="*/ 0 60000 65536"/>
                      <a:gd name="T20" fmla="*/ 0 60000 65536"/>
                      <a:gd name="T21" fmla="*/ 0 w 236"/>
                      <a:gd name="T22" fmla="*/ 0 h 207"/>
                      <a:gd name="T23" fmla="*/ 236 w 236"/>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207">
                        <a:moveTo>
                          <a:pt x="58" y="0"/>
                        </a:moveTo>
                        <a:lnTo>
                          <a:pt x="0" y="103"/>
                        </a:lnTo>
                        <a:lnTo>
                          <a:pt x="58" y="207"/>
                        </a:lnTo>
                        <a:lnTo>
                          <a:pt x="178" y="207"/>
                        </a:lnTo>
                        <a:lnTo>
                          <a:pt x="236" y="103"/>
                        </a:lnTo>
                        <a:lnTo>
                          <a:pt x="178" y="0"/>
                        </a:lnTo>
                        <a:lnTo>
                          <a:pt x="58" y="0"/>
                        </a:lnTo>
                        <a:close/>
                      </a:path>
                    </a:pathLst>
                  </a:custGeom>
                  <a:solidFill>
                    <a:srgbClr val="F5F5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7" name="Freeform 20">
                    <a:extLst>
                      <a:ext uri="{FF2B5EF4-FFF2-40B4-BE49-F238E27FC236}">
                        <a16:creationId xmlns:a16="http://schemas.microsoft.com/office/drawing/2014/main" id="{1EF68FDE-62F5-AF53-D9E4-F1B054484647}"/>
                      </a:ext>
                    </a:extLst>
                  </p:cNvPr>
                  <p:cNvSpPr>
                    <a:spLocks/>
                  </p:cNvSpPr>
                  <p:nvPr/>
                </p:nvSpPr>
                <p:spPr bwMode="auto">
                  <a:xfrm>
                    <a:off x="4701" y="2258"/>
                    <a:ext cx="220" cy="199"/>
                  </a:xfrm>
                  <a:custGeom>
                    <a:avLst/>
                    <a:gdLst>
                      <a:gd name="T0" fmla="*/ 54 w 220"/>
                      <a:gd name="T1" fmla="*/ 0 h 199"/>
                      <a:gd name="T2" fmla="*/ 0 w 220"/>
                      <a:gd name="T3" fmla="*/ 99 h 199"/>
                      <a:gd name="T4" fmla="*/ 54 w 220"/>
                      <a:gd name="T5" fmla="*/ 199 h 199"/>
                      <a:gd name="T6" fmla="*/ 166 w 220"/>
                      <a:gd name="T7" fmla="*/ 199 h 199"/>
                      <a:gd name="T8" fmla="*/ 220 w 220"/>
                      <a:gd name="T9" fmla="*/ 99 h 199"/>
                      <a:gd name="T10" fmla="*/ 166 w 220"/>
                      <a:gd name="T11" fmla="*/ 0 h 199"/>
                      <a:gd name="T12" fmla="*/ 54 w 220"/>
                      <a:gd name="T13" fmla="*/ 0 h 199"/>
                      <a:gd name="T14" fmla="*/ 0 60000 65536"/>
                      <a:gd name="T15" fmla="*/ 0 60000 65536"/>
                      <a:gd name="T16" fmla="*/ 0 60000 65536"/>
                      <a:gd name="T17" fmla="*/ 0 60000 65536"/>
                      <a:gd name="T18" fmla="*/ 0 60000 65536"/>
                      <a:gd name="T19" fmla="*/ 0 60000 65536"/>
                      <a:gd name="T20" fmla="*/ 0 60000 65536"/>
                      <a:gd name="T21" fmla="*/ 0 w 220"/>
                      <a:gd name="T22" fmla="*/ 0 h 199"/>
                      <a:gd name="T23" fmla="*/ 220 w 220"/>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0" h="199">
                        <a:moveTo>
                          <a:pt x="54" y="0"/>
                        </a:moveTo>
                        <a:lnTo>
                          <a:pt x="0" y="99"/>
                        </a:lnTo>
                        <a:lnTo>
                          <a:pt x="54" y="199"/>
                        </a:lnTo>
                        <a:lnTo>
                          <a:pt x="166" y="199"/>
                        </a:lnTo>
                        <a:lnTo>
                          <a:pt x="220" y="99"/>
                        </a:lnTo>
                        <a:lnTo>
                          <a:pt x="166" y="0"/>
                        </a:lnTo>
                        <a:lnTo>
                          <a:pt x="54" y="0"/>
                        </a:lnTo>
                        <a:close/>
                      </a:path>
                    </a:pathLst>
                  </a:custGeom>
                  <a:solidFill>
                    <a:srgbClr val="F3F3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8" name="Freeform 21">
                    <a:extLst>
                      <a:ext uri="{FF2B5EF4-FFF2-40B4-BE49-F238E27FC236}">
                        <a16:creationId xmlns:a16="http://schemas.microsoft.com/office/drawing/2014/main" id="{F2B6A01F-E14C-0FE0-1499-BD015C9210EF}"/>
                      </a:ext>
                    </a:extLst>
                  </p:cNvPr>
                  <p:cNvSpPr>
                    <a:spLocks/>
                  </p:cNvSpPr>
                  <p:nvPr/>
                </p:nvSpPr>
                <p:spPr bwMode="auto">
                  <a:xfrm>
                    <a:off x="4705" y="2262"/>
                    <a:ext cx="212" cy="191"/>
                  </a:xfrm>
                  <a:custGeom>
                    <a:avLst/>
                    <a:gdLst>
                      <a:gd name="T0" fmla="*/ 54 w 212"/>
                      <a:gd name="T1" fmla="*/ 0 h 191"/>
                      <a:gd name="T2" fmla="*/ 0 w 212"/>
                      <a:gd name="T3" fmla="*/ 95 h 191"/>
                      <a:gd name="T4" fmla="*/ 54 w 212"/>
                      <a:gd name="T5" fmla="*/ 191 h 191"/>
                      <a:gd name="T6" fmla="*/ 158 w 212"/>
                      <a:gd name="T7" fmla="*/ 191 h 191"/>
                      <a:gd name="T8" fmla="*/ 212 w 212"/>
                      <a:gd name="T9" fmla="*/ 95 h 191"/>
                      <a:gd name="T10" fmla="*/ 158 w 212"/>
                      <a:gd name="T11" fmla="*/ 0 h 191"/>
                      <a:gd name="T12" fmla="*/ 54 w 212"/>
                      <a:gd name="T13" fmla="*/ 0 h 191"/>
                      <a:gd name="T14" fmla="*/ 0 60000 65536"/>
                      <a:gd name="T15" fmla="*/ 0 60000 65536"/>
                      <a:gd name="T16" fmla="*/ 0 60000 65536"/>
                      <a:gd name="T17" fmla="*/ 0 60000 65536"/>
                      <a:gd name="T18" fmla="*/ 0 60000 65536"/>
                      <a:gd name="T19" fmla="*/ 0 60000 65536"/>
                      <a:gd name="T20" fmla="*/ 0 60000 65536"/>
                      <a:gd name="T21" fmla="*/ 0 w 212"/>
                      <a:gd name="T22" fmla="*/ 0 h 191"/>
                      <a:gd name="T23" fmla="*/ 212 w 212"/>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2" h="191">
                        <a:moveTo>
                          <a:pt x="54" y="0"/>
                        </a:moveTo>
                        <a:lnTo>
                          <a:pt x="0" y="95"/>
                        </a:lnTo>
                        <a:lnTo>
                          <a:pt x="54" y="191"/>
                        </a:lnTo>
                        <a:lnTo>
                          <a:pt x="158" y="191"/>
                        </a:lnTo>
                        <a:lnTo>
                          <a:pt x="212" y="95"/>
                        </a:lnTo>
                        <a:lnTo>
                          <a:pt x="158" y="0"/>
                        </a:lnTo>
                        <a:lnTo>
                          <a:pt x="54" y="0"/>
                        </a:lnTo>
                        <a:close/>
                      </a:path>
                    </a:pathLst>
                  </a:custGeom>
                  <a:solidFill>
                    <a:srgbClr val="F1F1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39" name="Freeform 22">
                    <a:extLst>
                      <a:ext uri="{FF2B5EF4-FFF2-40B4-BE49-F238E27FC236}">
                        <a16:creationId xmlns:a16="http://schemas.microsoft.com/office/drawing/2014/main" id="{9A6AB070-B24F-BF5D-88D9-1BB32582029D}"/>
                      </a:ext>
                    </a:extLst>
                  </p:cNvPr>
                  <p:cNvSpPr>
                    <a:spLocks/>
                  </p:cNvSpPr>
                  <p:nvPr/>
                </p:nvSpPr>
                <p:spPr bwMode="auto">
                  <a:xfrm>
                    <a:off x="4710" y="2266"/>
                    <a:ext cx="202" cy="178"/>
                  </a:xfrm>
                  <a:custGeom>
                    <a:avLst/>
                    <a:gdLst>
                      <a:gd name="T0" fmla="*/ 49 w 202"/>
                      <a:gd name="T1" fmla="*/ 0 h 178"/>
                      <a:gd name="T2" fmla="*/ 0 w 202"/>
                      <a:gd name="T3" fmla="*/ 91 h 178"/>
                      <a:gd name="T4" fmla="*/ 49 w 202"/>
                      <a:gd name="T5" fmla="*/ 178 h 178"/>
                      <a:gd name="T6" fmla="*/ 153 w 202"/>
                      <a:gd name="T7" fmla="*/ 178 h 178"/>
                      <a:gd name="T8" fmla="*/ 202 w 202"/>
                      <a:gd name="T9" fmla="*/ 91 h 178"/>
                      <a:gd name="T10" fmla="*/ 153 w 202"/>
                      <a:gd name="T11" fmla="*/ 0 h 178"/>
                      <a:gd name="T12" fmla="*/ 49 w 202"/>
                      <a:gd name="T13" fmla="*/ 0 h 178"/>
                      <a:gd name="T14" fmla="*/ 0 60000 65536"/>
                      <a:gd name="T15" fmla="*/ 0 60000 65536"/>
                      <a:gd name="T16" fmla="*/ 0 60000 65536"/>
                      <a:gd name="T17" fmla="*/ 0 60000 65536"/>
                      <a:gd name="T18" fmla="*/ 0 60000 65536"/>
                      <a:gd name="T19" fmla="*/ 0 60000 65536"/>
                      <a:gd name="T20" fmla="*/ 0 60000 65536"/>
                      <a:gd name="T21" fmla="*/ 0 w 202"/>
                      <a:gd name="T22" fmla="*/ 0 h 178"/>
                      <a:gd name="T23" fmla="*/ 202 w 202"/>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78">
                        <a:moveTo>
                          <a:pt x="49" y="0"/>
                        </a:moveTo>
                        <a:lnTo>
                          <a:pt x="0" y="91"/>
                        </a:lnTo>
                        <a:lnTo>
                          <a:pt x="49" y="178"/>
                        </a:lnTo>
                        <a:lnTo>
                          <a:pt x="153" y="178"/>
                        </a:lnTo>
                        <a:lnTo>
                          <a:pt x="202" y="91"/>
                        </a:lnTo>
                        <a:lnTo>
                          <a:pt x="153" y="0"/>
                        </a:lnTo>
                        <a:lnTo>
                          <a:pt x="49" y="0"/>
                        </a:lnTo>
                        <a:close/>
                      </a:path>
                    </a:pathLst>
                  </a:custGeom>
                  <a:solidFill>
                    <a:srgbClr val="EEE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0" name="Freeform 23">
                    <a:extLst>
                      <a:ext uri="{FF2B5EF4-FFF2-40B4-BE49-F238E27FC236}">
                        <a16:creationId xmlns:a16="http://schemas.microsoft.com/office/drawing/2014/main" id="{910DA1E0-F085-589C-E65F-DBCBA24F6991}"/>
                      </a:ext>
                    </a:extLst>
                  </p:cNvPr>
                  <p:cNvSpPr>
                    <a:spLocks/>
                  </p:cNvSpPr>
                  <p:nvPr/>
                </p:nvSpPr>
                <p:spPr bwMode="auto">
                  <a:xfrm>
                    <a:off x="4714" y="2270"/>
                    <a:ext cx="194" cy="170"/>
                  </a:xfrm>
                  <a:custGeom>
                    <a:avLst/>
                    <a:gdLst>
                      <a:gd name="T0" fmla="*/ 49 w 194"/>
                      <a:gd name="T1" fmla="*/ 0 h 170"/>
                      <a:gd name="T2" fmla="*/ 0 w 194"/>
                      <a:gd name="T3" fmla="*/ 87 h 170"/>
                      <a:gd name="T4" fmla="*/ 49 w 194"/>
                      <a:gd name="T5" fmla="*/ 170 h 170"/>
                      <a:gd name="T6" fmla="*/ 145 w 194"/>
                      <a:gd name="T7" fmla="*/ 170 h 170"/>
                      <a:gd name="T8" fmla="*/ 194 w 194"/>
                      <a:gd name="T9" fmla="*/ 87 h 170"/>
                      <a:gd name="T10" fmla="*/ 145 w 194"/>
                      <a:gd name="T11" fmla="*/ 0 h 170"/>
                      <a:gd name="T12" fmla="*/ 49 w 194"/>
                      <a:gd name="T13" fmla="*/ 0 h 170"/>
                      <a:gd name="T14" fmla="*/ 0 60000 65536"/>
                      <a:gd name="T15" fmla="*/ 0 60000 65536"/>
                      <a:gd name="T16" fmla="*/ 0 60000 65536"/>
                      <a:gd name="T17" fmla="*/ 0 60000 65536"/>
                      <a:gd name="T18" fmla="*/ 0 60000 65536"/>
                      <a:gd name="T19" fmla="*/ 0 60000 65536"/>
                      <a:gd name="T20" fmla="*/ 0 60000 65536"/>
                      <a:gd name="T21" fmla="*/ 0 w 194"/>
                      <a:gd name="T22" fmla="*/ 0 h 170"/>
                      <a:gd name="T23" fmla="*/ 194 w 194"/>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70">
                        <a:moveTo>
                          <a:pt x="49" y="0"/>
                        </a:moveTo>
                        <a:lnTo>
                          <a:pt x="0" y="87"/>
                        </a:lnTo>
                        <a:lnTo>
                          <a:pt x="49" y="170"/>
                        </a:lnTo>
                        <a:lnTo>
                          <a:pt x="145" y="170"/>
                        </a:lnTo>
                        <a:lnTo>
                          <a:pt x="194" y="87"/>
                        </a:lnTo>
                        <a:lnTo>
                          <a:pt x="145" y="0"/>
                        </a:lnTo>
                        <a:lnTo>
                          <a:pt x="49" y="0"/>
                        </a:lnTo>
                        <a:close/>
                      </a:path>
                    </a:pathLst>
                  </a:custGeom>
                  <a:solidFill>
                    <a:srgbClr val="ECEC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1" name="Freeform 24">
                    <a:extLst>
                      <a:ext uri="{FF2B5EF4-FFF2-40B4-BE49-F238E27FC236}">
                        <a16:creationId xmlns:a16="http://schemas.microsoft.com/office/drawing/2014/main" id="{DDD07415-BA85-DC60-A677-5ECAF110B945}"/>
                      </a:ext>
                    </a:extLst>
                  </p:cNvPr>
                  <p:cNvSpPr>
                    <a:spLocks/>
                  </p:cNvSpPr>
                  <p:nvPr/>
                </p:nvSpPr>
                <p:spPr bwMode="auto">
                  <a:xfrm>
                    <a:off x="4722" y="2275"/>
                    <a:ext cx="178" cy="161"/>
                  </a:xfrm>
                  <a:custGeom>
                    <a:avLst/>
                    <a:gdLst>
                      <a:gd name="T0" fmla="*/ 46 w 178"/>
                      <a:gd name="T1" fmla="*/ 0 h 161"/>
                      <a:gd name="T2" fmla="*/ 0 w 178"/>
                      <a:gd name="T3" fmla="*/ 82 h 161"/>
                      <a:gd name="T4" fmla="*/ 46 w 178"/>
                      <a:gd name="T5" fmla="*/ 161 h 161"/>
                      <a:gd name="T6" fmla="*/ 132 w 178"/>
                      <a:gd name="T7" fmla="*/ 161 h 161"/>
                      <a:gd name="T8" fmla="*/ 178 w 178"/>
                      <a:gd name="T9" fmla="*/ 82 h 161"/>
                      <a:gd name="T10" fmla="*/ 132 w 178"/>
                      <a:gd name="T11" fmla="*/ 0 h 161"/>
                      <a:gd name="T12" fmla="*/ 46 w 178"/>
                      <a:gd name="T13" fmla="*/ 0 h 161"/>
                      <a:gd name="T14" fmla="*/ 0 60000 65536"/>
                      <a:gd name="T15" fmla="*/ 0 60000 65536"/>
                      <a:gd name="T16" fmla="*/ 0 60000 65536"/>
                      <a:gd name="T17" fmla="*/ 0 60000 65536"/>
                      <a:gd name="T18" fmla="*/ 0 60000 65536"/>
                      <a:gd name="T19" fmla="*/ 0 60000 65536"/>
                      <a:gd name="T20" fmla="*/ 0 60000 65536"/>
                      <a:gd name="T21" fmla="*/ 0 w 178"/>
                      <a:gd name="T22" fmla="*/ 0 h 161"/>
                      <a:gd name="T23" fmla="*/ 178 w 178"/>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61">
                        <a:moveTo>
                          <a:pt x="46" y="0"/>
                        </a:moveTo>
                        <a:lnTo>
                          <a:pt x="0" y="82"/>
                        </a:lnTo>
                        <a:lnTo>
                          <a:pt x="46" y="161"/>
                        </a:lnTo>
                        <a:lnTo>
                          <a:pt x="132" y="161"/>
                        </a:lnTo>
                        <a:lnTo>
                          <a:pt x="178" y="82"/>
                        </a:lnTo>
                        <a:lnTo>
                          <a:pt x="132" y="0"/>
                        </a:lnTo>
                        <a:lnTo>
                          <a:pt x="46" y="0"/>
                        </a:lnTo>
                        <a:close/>
                      </a:path>
                    </a:pathLst>
                  </a:custGeom>
                  <a:solidFill>
                    <a:srgbClr val="E9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2" name="Freeform 25">
                    <a:extLst>
                      <a:ext uri="{FF2B5EF4-FFF2-40B4-BE49-F238E27FC236}">
                        <a16:creationId xmlns:a16="http://schemas.microsoft.com/office/drawing/2014/main" id="{815A0A7B-7CB2-DEF2-B740-B33408621E69}"/>
                      </a:ext>
                    </a:extLst>
                  </p:cNvPr>
                  <p:cNvSpPr>
                    <a:spLocks/>
                  </p:cNvSpPr>
                  <p:nvPr/>
                </p:nvSpPr>
                <p:spPr bwMode="auto">
                  <a:xfrm>
                    <a:off x="4726" y="2283"/>
                    <a:ext cx="170" cy="149"/>
                  </a:xfrm>
                  <a:custGeom>
                    <a:avLst/>
                    <a:gdLst>
                      <a:gd name="T0" fmla="*/ 42 w 170"/>
                      <a:gd name="T1" fmla="*/ 0 h 149"/>
                      <a:gd name="T2" fmla="*/ 0 w 170"/>
                      <a:gd name="T3" fmla="*/ 74 h 149"/>
                      <a:gd name="T4" fmla="*/ 42 w 170"/>
                      <a:gd name="T5" fmla="*/ 149 h 149"/>
                      <a:gd name="T6" fmla="*/ 128 w 170"/>
                      <a:gd name="T7" fmla="*/ 149 h 149"/>
                      <a:gd name="T8" fmla="*/ 170 w 170"/>
                      <a:gd name="T9" fmla="*/ 74 h 149"/>
                      <a:gd name="T10" fmla="*/ 128 w 170"/>
                      <a:gd name="T11" fmla="*/ 0 h 149"/>
                      <a:gd name="T12" fmla="*/ 42 w 170"/>
                      <a:gd name="T13" fmla="*/ 0 h 149"/>
                      <a:gd name="T14" fmla="*/ 0 60000 65536"/>
                      <a:gd name="T15" fmla="*/ 0 60000 65536"/>
                      <a:gd name="T16" fmla="*/ 0 60000 65536"/>
                      <a:gd name="T17" fmla="*/ 0 60000 65536"/>
                      <a:gd name="T18" fmla="*/ 0 60000 65536"/>
                      <a:gd name="T19" fmla="*/ 0 60000 65536"/>
                      <a:gd name="T20" fmla="*/ 0 60000 65536"/>
                      <a:gd name="T21" fmla="*/ 0 w 170"/>
                      <a:gd name="T22" fmla="*/ 0 h 149"/>
                      <a:gd name="T23" fmla="*/ 170 w 170"/>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49">
                        <a:moveTo>
                          <a:pt x="42" y="0"/>
                        </a:moveTo>
                        <a:lnTo>
                          <a:pt x="0" y="74"/>
                        </a:lnTo>
                        <a:lnTo>
                          <a:pt x="42" y="149"/>
                        </a:lnTo>
                        <a:lnTo>
                          <a:pt x="128" y="149"/>
                        </a:lnTo>
                        <a:lnTo>
                          <a:pt x="170" y="74"/>
                        </a:lnTo>
                        <a:lnTo>
                          <a:pt x="128" y="0"/>
                        </a:lnTo>
                        <a:lnTo>
                          <a:pt x="42" y="0"/>
                        </a:lnTo>
                        <a:close/>
                      </a:path>
                    </a:pathLst>
                  </a:custGeom>
                  <a:solidFill>
                    <a:srgbClr val="E7E7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3" name="Freeform 26">
                    <a:extLst>
                      <a:ext uri="{FF2B5EF4-FFF2-40B4-BE49-F238E27FC236}">
                        <a16:creationId xmlns:a16="http://schemas.microsoft.com/office/drawing/2014/main" id="{67877E17-D4A7-81DD-EDB3-81A37F92F699}"/>
                      </a:ext>
                    </a:extLst>
                  </p:cNvPr>
                  <p:cNvSpPr>
                    <a:spLocks/>
                  </p:cNvSpPr>
                  <p:nvPr/>
                </p:nvSpPr>
                <p:spPr bwMode="auto">
                  <a:xfrm>
                    <a:off x="4730" y="2287"/>
                    <a:ext cx="162" cy="141"/>
                  </a:xfrm>
                  <a:custGeom>
                    <a:avLst/>
                    <a:gdLst>
                      <a:gd name="T0" fmla="*/ 42 w 162"/>
                      <a:gd name="T1" fmla="*/ 0 h 141"/>
                      <a:gd name="T2" fmla="*/ 0 w 162"/>
                      <a:gd name="T3" fmla="*/ 70 h 141"/>
                      <a:gd name="T4" fmla="*/ 42 w 162"/>
                      <a:gd name="T5" fmla="*/ 141 h 141"/>
                      <a:gd name="T6" fmla="*/ 124 w 162"/>
                      <a:gd name="T7" fmla="*/ 141 h 141"/>
                      <a:gd name="T8" fmla="*/ 162 w 162"/>
                      <a:gd name="T9" fmla="*/ 70 h 141"/>
                      <a:gd name="T10" fmla="*/ 124 w 162"/>
                      <a:gd name="T11" fmla="*/ 0 h 141"/>
                      <a:gd name="T12" fmla="*/ 42 w 162"/>
                      <a:gd name="T13" fmla="*/ 0 h 141"/>
                      <a:gd name="T14" fmla="*/ 0 60000 65536"/>
                      <a:gd name="T15" fmla="*/ 0 60000 65536"/>
                      <a:gd name="T16" fmla="*/ 0 60000 65536"/>
                      <a:gd name="T17" fmla="*/ 0 60000 65536"/>
                      <a:gd name="T18" fmla="*/ 0 60000 65536"/>
                      <a:gd name="T19" fmla="*/ 0 60000 65536"/>
                      <a:gd name="T20" fmla="*/ 0 60000 65536"/>
                      <a:gd name="T21" fmla="*/ 0 w 162"/>
                      <a:gd name="T22" fmla="*/ 0 h 141"/>
                      <a:gd name="T23" fmla="*/ 162 w 16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41">
                        <a:moveTo>
                          <a:pt x="42" y="0"/>
                        </a:moveTo>
                        <a:lnTo>
                          <a:pt x="0" y="70"/>
                        </a:lnTo>
                        <a:lnTo>
                          <a:pt x="42" y="141"/>
                        </a:lnTo>
                        <a:lnTo>
                          <a:pt x="124" y="141"/>
                        </a:lnTo>
                        <a:lnTo>
                          <a:pt x="162" y="70"/>
                        </a:lnTo>
                        <a:lnTo>
                          <a:pt x="124" y="0"/>
                        </a:lnTo>
                        <a:lnTo>
                          <a:pt x="42" y="0"/>
                        </a:lnTo>
                        <a:close/>
                      </a:path>
                    </a:pathLst>
                  </a:custGeom>
                  <a:solidFill>
                    <a:srgbClr val="E4E4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4" name="Freeform 27">
                    <a:extLst>
                      <a:ext uri="{FF2B5EF4-FFF2-40B4-BE49-F238E27FC236}">
                        <a16:creationId xmlns:a16="http://schemas.microsoft.com/office/drawing/2014/main" id="{8AE335C9-5DEE-5FF8-BB9D-084381F07A88}"/>
                      </a:ext>
                    </a:extLst>
                  </p:cNvPr>
                  <p:cNvSpPr>
                    <a:spLocks/>
                  </p:cNvSpPr>
                  <p:nvPr/>
                </p:nvSpPr>
                <p:spPr bwMode="auto">
                  <a:xfrm>
                    <a:off x="4739" y="2291"/>
                    <a:ext cx="144" cy="133"/>
                  </a:xfrm>
                  <a:custGeom>
                    <a:avLst/>
                    <a:gdLst>
                      <a:gd name="T0" fmla="*/ 37 w 144"/>
                      <a:gd name="T1" fmla="*/ 0 h 133"/>
                      <a:gd name="T2" fmla="*/ 0 w 144"/>
                      <a:gd name="T3" fmla="*/ 66 h 133"/>
                      <a:gd name="T4" fmla="*/ 37 w 144"/>
                      <a:gd name="T5" fmla="*/ 133 h 133"/>
                      <a:gd name="T6" fmla="*/ 111 w 144"/>
                      <a:gd name="T7" fmla="*/ 133 h 133"/>
                      <a:gd name="T8" fmla="*/ 144 w 144"/>
                      <a:gd name="T9" fmla="*/ 66 h 133"/>
                      <a:gd name="T10" fmla="*/ 111 w 144"/>
                      <a:gd name="T11" fmla="*/ 0 h 133"/>
                      <a:gd name="T12" fmla="*/ 37 w 144"/>
                      <a:gd name="T13" fmla="*/ 0 h 133"/>
                      <a:gd name="T14" fmla="*/ 0 60000 65536"/>
                      <a:gd name="T15" fmla="*/ 0 60000 65536"/>
                      <a:gd name="T16" fmla="*/ 0 60000 65536"/>
                      <a:gd name="T17" fmla="*/ 0 60000 65536"/>
                      <a:gd name="T18" fmla="*/ 0 60000 65536"/>
                      <a:gd name="T19" fmla="*/ 0 60000 65536"/>
                      <a:gd name="T20" fmla="*/ 0 60000 65536"/>
                      <a:gd name="T21" fmla="*/ 0 w 144"/>
                      <a:gd name="T22" fmla="*/ 0 h 133"/>
                      <a:gd name="T23" fmla="*/ 144 w 144"/>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133">
                        <a:moveTo>
                          <a:pt x="37" y="0"/>
                        </a:moveTo>
                        <a:lnTo>
                          <a:pt x="0" y="66"/>
                        </a:lnTo>
                        <a:lnTo>
                          <a:pt x="37" y="133"/>
                        </a:lnTo>
                        <a:lnTo>
                          <a:pt x="111" y="133"/>
                        </a:lnTo>
                        <a:lnTo>
                          <a:pt x="144" y="66"/>
                        </a:lnTo>
                        <a:lnTo>
                          <a:pt x="111" y="0"/>
                        </a:lnTo>
                        <a:lnTo>
                          <a:pt x="37"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5" name="Freeform 28">
                    <a:extLst>
                      <a:ext uri="{FF2B5EF4-FFF2-40B4-BE49-F238E27FC236}">
                        <a16:creationId xmlns:a16="http://schemas.microsoft.com/office/drawing/2014/main" id="{9B704C8C-32CA-A493-3D3D-22303D53833F}"/>
                      </a:ext>
                    </a:extLst>
                  </p:cNvPr>
                  <p:cNvSpPr>
                    <a:spLocks/>
                  </p:cNvSpPr>
                  <p:nvPr/>
                </p:nvSpPr>
                <p:spPr bwMode="auto">
                  <a:xfrm>
                    <a:off x="4743" y="2295"/>
                    <a:ext cx="136" cy="124"/>
                  </a:xfrm>
                  <a:custGeom>
                    <a:avLst/>
                    <a:gdLst>
                      <a:gd name="T0" fmla="*/ 37 w 136"/>
                      <a:gd name="T1" fmla="*/ 0 h 124"/>
                      <a:gd name="T2" fmla="*/ 0 w 136"/>
                      <a:gd name="T3" fmla="*/ 62 h 124"/>
                      <a:gd name="T4" fmla="*/ 37 w 136"/>
                      <a:gd name="T5" fmla="*/ 124 h 124"/>
                      <a:gd name="T6" fmla="*/ 103 w 136"/>
                      <a:gd name="T7" fmla="*/ 124 h 124"/>
                      <a:gd name="T8" fmla="*/ 136 w 136"/>
                      <a:gd name="T9" fmla="*/ 62 h 124"/>
                      <a:gd name="T10" fmla="*/ 103 w 136"/>
                      <a:gd name="T11" fmla="*/ 0 h 124"/>
                      <a:gd name="T12" fmla="*/ 37 w 136"/>
                      <a:gd name="T13" fmla="*/ 0 h 124"/>
                      <a:gd name="T14" fmla="*/ 0 60000 65536"/>
                      <a:gd name="T15" fmla="*/ 0 60000 65536"/>
                      <a:gd name="T16" fmla="*/ 0 60000 65536"/>
                      <a:gd name="T17" fmla="*/ 0 60000 65536"/>
                      <a:gd name="T18" fmla="*/ 0 60000 65536"/>
                      <a:gd name="T19" fmla="*/ 0 60000 65536"/>
                      <a:gd name="T20" fmla="*/ 0 60000 65536"/>
                      <a:gd name="T21" fmla="*/ 0 w 136"/>
                      <a:gd name="T22" fmla="*/ 0 h 124"/>
                      <a:gd name="T23" fmla="*/ 136 w 136"/>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 h="124">
                        <a:moveTo>
                          <a:pt x="37" y="0"/>
                        </a:moveTo>
                        <a:lnTo>
                          <a:pt x="0" y="62"/>
                        </a:lnTo>
                        <a:lnTo>
                          <a:pt x="37" y="124"/>
                        </a:lnTo>
                        <a:lnTo>
                          <a:pt x="103" y="124"/>
                        </a:lnTo>
                        <a:lnTo>
                          <a:pt x="136" y="62"/>
                        </a:lnTo>
                        <a:lnTo>
                          <a:pt x="103" y="0"/>
                        </a:lnTo>
                        <a:lnTo>
                          <a:pt x="37" y="0"/>
                        </a:lnTo>
                        <a:close/>
                      </a:path>
                    </a:pathLst>
                  </a:custGeom>
                  <a:solidFill>
                    <a:srgbClr val="DFDFE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6" name="Freeform 29">
                    <a:extLst>
                      <a:ext uri="{FF2B5EF4-FFF2-40B4-BE49-F238E27FC236}">
                        <a16:creationId xmlns:a16="http://schemas.microsoft.com/office/drawing/2014/main" id="{895BA7FF-72BE-CE62-C1AB-92CCD8BB56DC}"/>
                      </a:ext>
                    </a:extLst>
                  </p:cNvPr>
                  <p:cNvSpPr>
                    <a:spLocks/>
                  </p:cNvSpPr>
                  <p:nvPr/>
                </p:nvSpPr>
                <p:spPr bwMode="auto">
                  <a:xfrm>
                    <a:off x="4747" y="2299"/>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DCDC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7" name="Freeform 30">
                    <a:extLst>
                      <a:ext uri="{FF2B5EF4-FFF2-40B4-BE49-F238E27FC236}">
                        <a16:creationId xmlns:a16="http://schemas.microsoft.com/office/drawing/2014/main" id="{F29C7F3C-38E6-1717-107C-BF2D7F177165}"/>
                      </a:ext>
                    </a:extLst>
                  </p:cNvPr>
                  <p:cNvSpPr>
                    <a:spLocks/>
                  </p:cNvSpPr>
                  <p:nvPr/>
                </p:nvSpPr>
                <p:spPr bwMode="auto">
                  <a:xfrm>
                    <a:off x="4751" y="2304"/>
                    <a:ext cx="120" cy="103"/>
                  </a:xfrm>
                  <a:custGeom>
                    <a:avLst/>
                    <a:gdLst>
                      <a:gd name="T0" fmla="*/ 33 w 120"/>
                      <a:gd name="T1" fmla="*/ 0 h 103"/>
                      <a:gd name="T2" fmla="*/ 0 w 120"/>
                      <a:gd name="T3" fmla="*/ 53 h 103"/>
                      <a:gd name="T4" fmla="*/ 33 w 120"/>
                      <a:gd name="T5" fmla="*/ 103 h 103"/>
                      <a:gd name="T6" fmla="*/ 91 w 120"/>
                      <a:gd name="T7" fmla="*/ 103 h 103"/>
                      <a:gd name="T8" fmla="*/ 120 w 120"/>
                      <a:gd name="T9" fmla="*/ 53 h 103"/>
                      <a:gd name="T10" fmla="*/ 91 w 120"/>
                      <a:gd name="T11" fmla="*/ 0 h 103"/>
                      <a:gd name="T12" fmla="*/ 33 w 120"/>
                      <a:gd name="T13" fmla="*/ 0 h 103"/>
                      <a:gd name="T14" fmla="*/ 0 60000 65536"/>
                      <a:gd name="T15" fmla="*/ 0 60000 65536"/>
                      <a:gd name="T16" fmla="*/ 0 60000 65536"/>
                      <a:gd name="T17" fmla="*/ 0 60000 65536"/>
                      <a:gd name="T18" fmla="*/ 0 60000 65536"/>
                      <a:gd name="T19" fmla="*/ 0 60000 65536"/>
                      <a:gd name="T20" fmla="*/ 0 60000 65536"/>
                      <a:gd name="T21" fmla="*/ 0 w 120"/>
                      <a:gd name="T22" fmla="*/ 0 h 103"/>
                      <a:gd name="T23" fmla="*/ 120 w 120"/>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103">
                        <a:moveTo>
                          <a:pt x="33" y="0"/>
                        </a:moveTo>
                        <a:lnTo>
                          <a:pt x="0" y="53"/>
                        </a:lnTo>
                        <a:lnTo>
                          <a:pt x="33" y="103"/>
                        </a:lnTo>
                        <a:lnTo>
                          <a:pt x="91" y="103"/>
                        </a:lnTo>
                        <a:lnTo>
                          <a:pt x="120" y="53"/>
                        </a:lnTo>
                        <a:lnTo>
                          <a:pt x="91" y="0"/>
                        </a:lnTo>
                        <a:lnTo>
                          <a:pt x="33" y="0"/>
                        </a:lnTo>
                        <a:close/>
                      </a:path>
                    </a:pathLst>
                  </a:custGeom>
                  <a:solidFill>
                    <a:srgbClr val="DADA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8" name="Freeform 31">
                    <a:extLst>
                      <a:ext uri="{FF2B5EF4-FFF2-40B4-BE49-F238E27FC236}">
                        <a16:creationId xmlns:a16="http://schemas.microsoft.com/office/drawing/2014/main" id="{0E5C1632-EFA9-70FD-4C5E-E9D91F374840}"/>
                      </a:ext>
                    </a:extLst>
                  </p:cNvPr>
                  <p:cNvSpPr>
                    <a:spLocks/>
                  </p:cNvSpPr>
                  <p:nvPr/>
                </p:nvSpPr>
                <p:spPr bwMode="auto">
                  <a:xfrm>
                    <a:off x="4759" y="2308"/>
                    <a:ext cx="104" cy="95"/>
                  </a:xfrm>
                  <a:custGeom>
                    <a:avLst/>
                    <a:gdLst>
                      <a:gd name="T0" fmla="*/ 29 w 104"/>
                      <a:gd name="T1" fmla="*/ 0 h 95"/>
                      <a:gd name="T2" fmla="*/ 0 w 104"/>
                      <a:gd name="T3" fmla="*/ 49 h 95"/>
                      <a:gd name="T4" fmla="*/ 29 w 104"/>
                      <a:gd name="T5" fmla="*/ 95 h 95"/>
                      <a:gd name="T6" fmla="*/ 79 w 104"/>
                      <a:gd name="T7" fmla="*/ 95 h 95"/>
                      <a:gd name="T8" fmla="*/ 104 w 104"/>
                      <a:gd name="T9" fmla="*/ 49 h 95"/>
                      <a:gd name="T10" fmla="*/ 79 w 104"/>
                      <a:gd name="T11" fmla="*/ 0 h 95"/>
                      <a:gd name="T12" fmla="*/ 29 w 104"/>
                      <a:gd name="T13" fmla="*/ 0 h 95"/>
                      <a:gd name="T14" fmla="*/ 0 60000 65536"/>
                      <a:gd name="T15" fmla="*/ 0 60000 65536"/>
                      <a:gd name="T16" fmla="*/ 0 60000 65536"/>
                      <a:gd name="T17" fmla="*/ 0 60000 65536"/>
                      <a:gd name="T18" fmla="*/ 0 60000 65536"/>
                      <a:gd name="T19" fmla="*/ 0 60000 65536"/>
                      <a:gd name="T20" fmla="*/ 0 60000 65536"/>
                      <a:gd name="T21" fmla="*/ 0 w 104"/>
                      <a:gd name="T22" fmla="*/ 0 h 95"/>
                      <a:gd name="T23" fmla="*/ 104 w 104"/>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5">
                        <a:moveTo>
                          <a:pt x="29" y="0"/>
                        </a:moveTo>
                        <a:lnTo>
                          <a:pt x="0" y="49"/>
                        </a:lnTo>
                        <a:lnTo>
                          <a:pt x="29" y="95"/>
                        </a:lnTo>
                        <a:lnTo>
                          <a:pt x="79" y="95"/>
                        </a:lnTo>
                        <a:lnTo>
                          <a:pt x="104" y="49"/>
                        </a:lnTo>
                        <a:lnTo>
                          <a:pt x="79" y="0"/>
                        </a:lnTo>
                        <a:lnTo>
                          <a:pt x="29" y="0"/>
                        </a:lnTo>
                        <a:close/>
                      </a:path>
                    </a:pathLst>
                  </a:custGeom>
                  <a:solidFill>
                    <a:srgbClr val="D7D7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49" name="Freeform 32">
                    <a:extLst>
                      <a:ext uri="{FF2B5EF4-FFF2-40B4-BE49-F238E27FC236}">
                        <a16:creationId xmlns:a16="http://schemas.microsoft.com/office/drawing/2014/main" id="{7225B2C5-1333-78B9-1B27-41A6EA02AA37}"/>
                      </a:ext>
                    </a:extLst>
                  </p:cNvPr>
                  <p:cNvSpPr>
                    <a:spLocks/>
                  </p:cNvSpPr>
                  <p:nvPr/>
                </p:nvSpPr>
                <p:spPr bwMode="auto">
                  <a:xfrm>
                    <a:off x="4763" y="2312"/>
                    <a:ext cx="96" cy="87"/>
                  </a:xfrm>
                  <a:custGeom>
                    <a:avLst/>
                    <a:gdLst>
                      <a:gd name="T0" fmla="*/ 25 w 96"/>
                      <a:gd name="T1" fmla="*/ 0 h 87"/>
                      <a:gd name="T2" fmla="*/ 0 w 96"/>
                      <a:gd name="T3" fmla="*/ 45 h 87"/>
                      <a:gd name="T4" fmla="*/ 25 w 96"/>
                      <a:gd name="T5" fmla="*/ 87 h 87"/>
                      <a:gd name="T6" fmla="*/ 75 w 96"/>
                      <a:gd name="T7" fmla="*/ 87 h 87"/>
                      <a:gd name="T8" fmla="*/ 96 w 96"/>
                      <a:gd name="T9" fmla="*/ 45 h 87"/>
                      <a:gd name="T10" fmla="*/ 75 w 96"/>
                      <a:gd name="T11" fmla="*/ 0 h 87"/>
                      <a:gd name="T12" fmla="*/ 25 w 96"/>
                      <a:gd name="T13" fmla="*/ 0 h 87"/>
                      <a:gd name="T14" fmla="*/ 0 60000 65536"/>
                      <a:gd name="T15" fmla="*/ 0 60000 65536"/>
                      <a:gd name="T16" fmla="*/ 0 60000 65536"/>
                      <a:gd name="T17" fmla="*/ 0 60000 65536"/>
                      <a:gd name="T18" fmla="*/ 0 60000 65536"/>
                      <a:gd name="T19" fmla="*/ 0 60000 65536"/>
                      <a:gd name="T20" fmla="*/ 0 60000 65536"/>
                      <a:gd name="T21" fmla="*/ 0 w 96"/>
                      <a:gd name="T22" fmla="*/ 0 h 87"/>
                      <a:gd name="T23" fmla="*/ 96 w 96"/>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87">
                        <a:moveTo>
                          <a:pt x="25" y="0"/>
                        </a:moveTo>
                        <a:lnTo>
                          <a:pt x="0" y="45"/>
                        </a:lnTo>
                        <a:lnTo>
                          <a:pt x="25" y="87"/>
                        </a:lnTo>
                        <a:lnTo>
                          <a:pt x="75" y="87"/>
                        </a:lnTo>
                        <a:lnTo>
                          <a:pt x="96" y="45"/>
                        </a:lnTo>
                        <a:lnTo>
                          <a:pt x="75" y="0"/>
                        </a:lnTo>
                        <a:lnTo>
                          <a:pt x="25" y="0"/>
                        </a:lnTo>
                        <a:close/>
                      </a:path>
                    </a:pathLst>
                  </a:custGeom>
                  <a:solidFill>
                    <a:srgbClr val="D5D5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50" name="Freeform 33">
                    <a:extLst>
                      <a:ext uri="{FF2B5EF4-FFF2-40B4-BE49-F238E27FC236}">
                        <a16:creationId xmlns:a16="http://schemas.microsoft.com/office/drawing/2014/main" id="{D5FC2C66-067C-0E97-A919-2576EDF3121F}"/>
                      </a:ext>
                    </a:extLst>
                  </p:cNvPr>
                  <p:cNvSpPr>
                    <a:spLocks/>
                  </p:cNvSpPr>
                  <p:nvPr/>
                </p:nvSpPr>
                <p:spPr bwMode="auto">
                  <a:xfrm>
                    <a:off x="4768" y="2320"/>
                    <a:ext cx="86" cy="75"/>
                  </a:xfrm>
                  <a:custGeom>
                    <a:avLst/>
                    <a:gdLst>
                      <a:gd name="T0" fmla="*/ 24 w 86"/>
                      <a:gd name="T1" fmla="*/ 0 h 75"/>
                      <a:gd name="T2" fmla="*/ 0 w 86"/>
                      <a:gd name="T3" fmla="*/ 37 h 75"/>
                      <a:gd name="T4" fmla="*/ 24 w 86"/>
                      <a:gd name="T5" fmla="*/ 75 h 75"/>
                      <a:gd name="T6" fmla="*/ 66 w 86"/>
                      <a:gd name="T7" fmla="*/ 75 h 75"/>
                      <a:gd name="T8" fmla="*/ 86 w 86"/>
                      <a:gd name="T9" fmla="*/ 37 h 75"/>
                      <a:gd name="T10" fmla="*/ 66 w 86"/>
                      <a:gd name="T11" fmla="*/ 0 h 75"/>
                      <a:gd name="T12" fmla="*/ 24 w 86"/>
                      <a:gd name="T13" fmla="*/ 0 h 75"/>
                      <a:gd name="T14" fmla="*/ 0 60000 65536"/>
                      <a:gd name="T15" fmla="*/ 0 60000 65536"/>
                      <a:gd name="T16" fmla="*/ 0 60000 65536"/>
                      <a:gd name="T17" fmla="*/ 0 60000 65536"/>
                      <a:gd name="T18" fmla="*/ 0 60000 65536"/>
                      <a:gd name="T19" fmla="*/ 0 60000 65536"/>
                      <a:gd name="T20" fmla="*/ 0 60000 65536"/>
                      <a:gd name="T21" fmla="*/ 0 w 86"/>
                      <a:gd name="T22" fmla="*/ 0 h 75"/>
                      <a:gd name="T23" fmla="*/ 86 w 86"/>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75">
                        <a:moveTo>
                          <a:pt x="24" y="0"/>
                        </a:moveTo>
                        <a:lnTo>
                          <a:pt x="0" y="37"/>
                        </a:lnTo>
                        <a:lnTo>
                          <a:pt x="24" y="75"/>
                        </a:lnTo>
                        <a:lnTo>
                          <a:pt x="66" y="75"/>
                        </a:lnTo>
                        <a:lnTo>
                          <a:pt x="86" y="37"/>
                        </a:lnTo>
                        <a:lnTo>
                          <a:pt x="66" y="0"/>
                        </a:lnTo>
                        <a:lnTo>
                          <a:pt x="24" y="0"/>
                        </a:lnTo>
                        <a:close/>
                      </a:path>
                    </a:pathLst>
                  </a:custGeom>
                  <a:solidFill>
                    <a:srgbClr val="D4D4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51" name="Freeform 34">
                    <a:extLst>
                      <a:ext uri="{FF2B5EF4-FFF2-40B4-BE49-F238E27FC236}">
                        <a16:creationId xmlns:a16="http://schemas.microsoft.com/office/drawing/2014/main" id="{C2334BFD-5FE6-99BC-1660-6D2C40014151}"/>
                      </a:ext>
                    </a:extLst>
                  </p:cNvPr>
                  <p:cNvSpPr>
                    <a:spLocks/>
                  </p:cNvSpPr>
                  <p:nvPr/>
                </p:nvSpPr>
                <p:spPr bwMode="auto">
                  <a:xfrm>
                    <a:off x="4776" y="2324"/>
                    <a:ext cx="70" cy="66"/>
                  </a:xfrm>
                  <a:custGeom>
                    <a:avLst/>
                    <a:gdLst>
                      <a:gd name="T0" fmla="*/ 20 w 70"/>
                      <a:gd name="T1" fmla="*/ 0 h 66"/>
                      <a:gd name="T2" fmla="*/ 0 w 70"/>
                      <a:gd name="T3" fmla="*/ 33 h 66"/>
                      <a:gd name="T4" fmla="*/ 20 w 70"/>
                      <a:gd name="T5" fmla="*/ 66 h 66"/>
                      <a:gd name="T6" fmla="*/ 54 w 70"/>
                      <a:gd name="T7" fmla="*/ 66 h 66"/>
                      <a:gd name="T8" fmla="*/ 70 w 70"/>
                      <a:gd name="T9" fmla="*/ 33 h 66"/>
                      <a:gd name="T10" fmla="*/ 54 w 70"/>
                      <a:gd name="T11" fmla="*/ 0 h 66"/>
                      <a:gd name="T12" fmla="*/ 20 w 70"/>
                      <a:gd name="T13" fmla="*/ 0 h 66"/>
                      <a:gd name="T14" fmla="*/ 0 60000 65536"/>
                      <a:gd name="T15" fmla="*/ 0 60000 65536"/>
                      <a:gd name="T16" fmla="*/ 0 60000 65536"/>
                      <a:gd name="T17" fmla="*/ 0 60000 65536"/>
                      <a:gd name="T18" fmla="*/ 0 60000 65536"/>
                      <a:gd name="T19" fmla="*/ 0 60000 65536"/>
                      <a:gd name="T20" fmla="*/ 0 60000 65536"/>
                      <a:gd name="T21" fmla="*/ 0 w 70"/>
                      <a:gd name="T22" fmla="*/ 0 h 66"/>
                      <a:gd name="T23" fmla="*/ 70 w 70"/>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6">
                        <a:moveTo>
                          <a:pt x="20" y="0"/>
                        </a:moveTo>
                        <a:lnTo>
                          <a:pt x="0" y="33"/>
                        </a:lnTo>
                        <a:lnTo>
                          <a:pt x="20" y="66"/>
                        </a:lnTo>
                        <a:lnTo>
                          <a:pt x="54" y="66"/>
                        </a:lnTo>
                        <a:lnTo>
                          <a:pt x="70" y="33"/>
                        </a:lnTo>
                        <a:lnTo>
                          <a:pt x="54" y="0"/>
                        </a:lnTo>
                        <a:lnTo>
                          <a:pt x="20" y="0"/>
                        </a:lnTo>
                        <a:close/>
                      </a:path>
                    </a:pathLst>
                  </a:custGeom>
                  <a:solidFill>
                    <a:srgbClr val="D2D2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52" name="Freeform 35">
                    <a:extLst>
                      <a:ext uri="{FF2B5EF4-FFF2-40B4-BE49-F238E27FC236}">
                        <a16:creationId xmlns:a16="http://schemas.microsoft.com/office/drawing/2014/main" id="{AFB9411C-B572-FB78-56F5-6DEA3D2FAC21}"/>
                      </a:ext>
                    </a:extLst>
                  </p:cNvPr>
                  <p:cNvSpPr>
                    <a:spLocks/>
                  </p:cNvSpPr>
                  <p:nvPr/>
                </p:nvSpPr>
                <p:spPr bwMode="auto">
                  <a:xfrm>
                    <a:off x="4780" y="2328"/>
                    <a:ext cx="62" cy="54"/>
                  </a:xfrm>
                  <a:custGeom>
                    <a:avLst/>
                    <a:gdLst>
                      <a:gd name="T0" fmla="*/ 16 w 62"/>
                      <a:gd name="T1" fmla="*/ 0 h 54"/>
                      <a:gd name="T2" fmla="*/ 0 w 62"/>
                      <a:gd name="T3" fmla="*/ 29 h 54"/>
                      <a:gd name="T4" fmla="*/ 16 w 62"/>
                      <a:gd name="T5" fmla="*/ 54 h 54"/>
                      <a:gd name="T6" fmla="*/ 50 w 62"/>
                      <a:gd name="T7" fmla="*/ 54 h 54"/>
                      <a:gd name="T8" fmla="*/ 62 w 62"/>
                      <a:gd name="T9" fmla="*/ 29 h 54"/>
                      <a:gd name="T10" fmla="*/ 50 w 62"/>
                      <a:gd name="T11" fmla="*/ 0 h 54"/>
                      <a:gd name="T12" fmla="*/ 16 w 62"/>
                      <a:gd name="T13" fmla="*/ 0 h 54"/>
                      <a:gd name="T14" fmla="*/ 0 60000 65536"/>
                      <a:gd name="T15" fmla="*/ 0 60000 65536"/>
                      <a:gd name="T16" fmla="*/ 0 60000 65536"/>
                      <a:gd name="T17" fmla="*/ 0 60000 65536"/>
                      <a:gd name="T18" fmla="*/ 0 60000 65536"/>
                      <a:gd name="T19" fmla="*/ 0 60000 65536"/>
                      <a:gd name="T20" fmla="*/ 0 60000 65536"/>
                      <a:gd name="T21" fmla="*/ 0 w 62"/>
                      <a:gd name="T22" fmla="*/ 0 h 54"/>
                      <a:gd name="T23" fmla="*/ 62 w 62"/>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54">
                        <a:moveTo>
                          <a:pt x="16" y="0"/>
                        </a:moveTo>
                        <a:lnTo>
                          <a:pt x="0" y="29"/>
                        </a:lnTo>
                        <a:lnTo>
                          <a:pt x="16" y="54"/>
                        </a:lnTo>
                        <a:lnTo>
                          <a:pt x="50" y="54"/>
                        </a:lnTo>
                        <a:lnTo>
                          <a:pt x="62" y="29"/>
                        </a:lnTo>
                        <a:lnTo>
                          <a:pt x="50" y="0"/>
                        </a:lnTo>
                        <a:lnTo>
                          <a:pt x="16" y="0"/>
                        </a:lnTo>
                        <a:close/>
                      </a:path>
                    </a:pathLst>
                  </a:custGeom>
                  <a:solidFill>
                    <a:srgbClr val="D0D0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53" name="Freeform 36">
                    <a:extLst>
                      <a:ext uri="{FF2B5EF4-FFF2-40B4-BE49-F238E27FC236}">
                        <a16:creationId xmlns:a16="http://schemas.microsoft.com/office/drawing/2014/main" id="{FF8EC430-4B90-CD8A-C6FA-A412F455B085}"/>
                      </a:ext>
                    </a:extLst>
                  </p:cNvPr>
                  <p:cNvSpPr>
                    <a:spLocks/>
                  </p:cNvSpPr>
                  <p:nvPr/>
                </p:nvSpPr>
                <p:spPr bwMode="auto">
                  <a:xfrm>
                    <a:off x="4784" y="2332"/>
                    <a:ext cx="54" cy="46"/>
                  </a:xfrm>
                  <a:custGeom>
                    <a:avLst/>
                    <a:gdLst>
                      <a:gd name="T0" fmla="*/ 17 w 54"/>
                      <a:gd name="T1" fmla="*/ 0 h 46"/>
                      <a:gd name="T2" fmla="*/ 0 w 54"/>
                      <a:gd name="T3" fmla="*/ 25 h 46"/>
                      <a:gd name="T4" fmla="*/ 17 w 54"/>
                      <a:gd name="T5" fmla="*/ 46 h 46"/>
                      <a:gd name="T6" fmla="*/ 41 w 54"/>
                      <a:gd name="T7" fmla="*/ 46 h 46"/>
                      <a:gd name="T8" fmla="*/ 54 w 54"/>
                      <a:gd name="T9" fmla="*/ 25 h 46"/>
                      <a:gd name="T10" fmla="*/ 41 w 54"/>
                      <a:gd name="T11" fmla="*/ 0 h 46"/>
                      <a:gd name="T12" fmla="*/ 17 w 54"/>
                      <a:gd name="T13" fmla="*/ 0 h 46"/>
                      <a:gd name="T14" fmla="*/ 0 60000 65536"/>
                      <a:gd name="T15" fmla="*/ 0 60000 65536"/>
                      <a:gd name="T16" fmla="*/ 0 60000 65536"/>
                      <a:gd name="T17" fmla="*/ 0 60000 65536"/>
                      <a:gd name="T18" fmla="*/ 0 60000 65536"/>
                      <a:gd name="T19" fmla="*/ 0 60000 65536"/>
                      <a:gd name="T20" fmla="*/ 0 60000 65536"/>
                      <a:gd name="T21" fmla="*/ 0 w 54"/>
                      <a:gd name="T22" fmla="*/ 0 h 46"/>
                      <a:gd name="T23" fmla="*/ 54 w 54"/>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46">
                        <a:moveTo>
                          <a:pt x="17" y="0"/>
                        </a:moveTo>
                        <a:lnTo>
                          <a:pt x="0" y="25"/>
                        </a:lnTo>
                        <a:lnTo>
                          <a:pt x="17" y="46"/>
                        </a:lnTo>
                        <a:lnTo>
                          <a:pt x="41" y="46"/>
                        </a:lnTo>
                        <a:lnTo>
                          <a:pt x="54" y="25"/>
                        </a:lnTo>
                        <a:lnTo>
                          <a:pt x="41" y="0"/>
                        </a:lnTo>
                        <a:lnTo>
                          <a:pt x="17" y="0"/>
                        </a:lnTo>
                        <a:close/>
                      </a:path>
                    </a:pathLst>
                  </a:custGeom>
                  <a:solidFill>
                    <a:srgbClr val="CFC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54" name="Freeform 37">
                    <a:extLst>
                      <a:ext uri="{FF2B5EF4-FFF2-40B4-BE49-F238E27FC236}">
                        <a16:creationId xmlns:a16="http://schemas.microsoft.com/office/drawing/2014/main" id="{DDF3E673-2E7B-B6EB-CD2D-6B05CE626DE1}"/>
                      </a:ext>
                    </a:extLst>
                  </p:cNvPr>
                  <p:cNvSpPr>
                    <a:spLocks/>
                  </p:cNvSpPr>
                  <p:nvPr/>
                </p:nvSpPr>
                <p:spPr bwMode="auto">
                  <a:xfrm>
                    <a:off x="4788" y="2337"/>
                    <a:ext cx="46" cy="37"/>
                  </a:xfrm>
                  <a:custGeom>
                    <a:avLst/>
                    <a:gdLst>
                      <a:gd name="T0" fmla="*/ 13 w 46"/>
                      <a:gd name="T1" fmla="*/ 0 h 37"/>
                      <a:gd name="T2" fmla="*/ 0 w 46"/>
                      <a:gd name="T3" fmla="*/ 20 h 37"/>
                      <a:gd name="T4" fmla="*/ 13 w 46"/>
                      <a:gd name="T5" fmla="*/ 37 h 37"/>
                      <a:gd name="T6" fmla="*/ 37 w 46"/>
                      <a:gd name="T7" fmla="*/ 37 h 37"/>
                      <a:gd name="T8" fmla="*/ 46 w 46"/>
                      <a:gd name="T9" fmla="*/ 20 h 37"/>
                      <a:gd name="T10" fmla="*/ 37 w 46"/>
                      <a:gd name="T11" fmla="*/ 0 h 37"/>
                      <a:gd name="T12" fmla="*/ 13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3" y="0"/>
                        </a:moveTo>
                        <a:lnTo>
                          <a:pt x="0" y="20"/>
                        </a:lnTo>
                        <a:lnTo>
                          <a:pt x="13" y="37"/>
                        </a:lnTo>
                        <a:lnTo>
                          <a:pt x="37" y="37"/>
                        </a:lnTo>
                        <a:lnTo>
                          <a:pt x="46" y="20"/>
                        </a:lnTo>
                        <a:lnTo>
                          <a:pt x="37" y="0"/>
                        </a:lnTo>
                        <a:lnTo>
                          <a:pt x="13" y="0"/>
                        </a:lnTo>
                        <a:close/>
                      </a:path>
                    </a:pathLst>
                  </a:custGeom>
                  <a:solidFill>
                    <a:srgbClr val="CECE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55" name="Freeform 38">
                    <a:extLst>
                      <a:ext uri="{FF2B5EF4-FFF2-40B4-BE49-F238E27FC236}">
                        <a16:creationId xmlns:a16="http://schemas.microsoft.com/office/drawing/2014/main" id="{FD5F5357-416F-E0C2-E195-366480393EE6}"/>
                      </a:ext>
                    </a:extLst>
                  </p:cNvPr>
                  <p:cNvSpPr>
                    <a:spLocks/>
                  </p:cNvSpPr>
                  <p:nvPr/>
                </p:nvSpPr>
                <p:spPr bwMode="auto">
                  <a:xfrm>
                    <a:off x="4796" y="2341"/>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CD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56" name="Freeform 39">
                    <a:extLst>
                      <a:ext uri="{FF2B5EF4-FFF2-40B4-BE49-F238E27FC236}">
                        <a16:creationId xmlns:a16="http://schemas.microsoft.com/office/drawing/2014/main" id="{3CF31041-54AC-5FD9-D491-91143435422A}"/>
                      </a:ext>
                    </a:extLst>
                  </p:cNvPr>
                  <p:cNvSpPr>
                    <a:spLocks/>
                  </p:cNvSpPr>
                  <p:nvPr/>
                </p:nvSpPr>
                <p:spPr bwMode="auto">
                  <a:xfrm>
                    <a:off x="4801" y="2345"/>
                    <a:ext cx="20" cy="21"/>
                  </a:xfrm>
                  <a:custGeom>
                    <a:avLst/>
                    <a:gdLst>
                      <a:gd name="T0" fmla="*/ 8 w 20"/>
                      <a:gd name="T1" fmla="*/ 0 h 21"/>
                      <a:gd name="T2" fmla="*/ 0 w 20"/>
                      <a:gd name="T3" fmla="*/ 12 h 21"/>
                      <a:gd name="T4" fmla="*/ 8 w 20"/>
                      <a:gd name="T5" fmla="*/ 21 h 21"/>
                      <a:gd name="T6" fmla="*/ 16 w 20"/>
                      <a:gd name="T7" fmla="*/ 21 h 21"/>
                      <a:gd name="T8" fmla="*/ 20 w 20"/>
                      <a:gd name="T9" fmla="*/ 12 h 21"/>
                      <a:gd name="T10" fmla="*/ 16 w 20"/>
                      <a:gd name="T11" fmla="*/ 0 h 21"/>
                      <a:gd name="T12" fmla="*/ 8 w 20"/>
                      <a:gd name="T13" fmla="*/ 0 h 21"/>
                      <a:gd name="T14" fmla="*/ 0 60000 65536"/>
                      <a:gd name="T15" fmla="*/ 0 60000 65536"/>
                      <a:gd name="T16" fmla="*/ 0 60000 65536"/>
                      <a:gd name="T17" fmla="*/ 0 60000 65536"/>
                      <a:gd name="T18" fmla="*/ 0 60000 65536"/>
                      <a:gd name="T19" fmla="*/ 0 60000 65536"/>
                      <a:gd name="T20" fmla="*/ 0 60000 65536"/>
                      <a:gd name="T21" fmla="*/ 0 w 20"/>
                      <a:gd name="T22" fmla="*/ 0 h 21"/>
                      <a:gd name="T23" fmla="*/ 20 w 20"/>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1">
                        <a:moveTo>
                          <a:pt x="8" y="0"/>
                        </a:moveTo>
                        <a:lnTo>
                          <a:pt x="0" y="12"/>
                        </a:lnTo>
                        <a:lnTo>
                          <a:pt x="8" y="21"/>
                        </a:lnTo>
                        <a:lnTo>
                          <a:pt x="16" y="21"/>
                        </a:lnTo>
                        <a:lnTo>
                          <a:pt x="20" y="12"/>
                        </a:lnTo>
                        <a:lnTo>
                          <a:pt x="16" y="0"/>
                        </a:lnTo>
                        <a:lnTo>
                          <a:pt x="8" y="0"/>
                        </a:lnTo>
                        <a:close/>
                      </a:path>
                    </a:pathLst>
                  </a:custGeom>
                  <a:solidFill>
                    <a:srgbClr val="CDC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57" name="Freeform 40">
                    <a:extLst>
                      <a:ext uri="{FF2B5EF4-FFF2-40B4-BE49-F238E27FC236}">
                        <a16:creationId xmlns:a16="http://schemas.microsoft.com/office/drawing/2014/main" id="{785CCAFE-0CAF-9FFC-0DF0-07D98819629B}"/>
                      </a:ext>
                    </a:extLst>
                  </p:cNvPr>
                  <p:cNvSpPr>
                    <a:spLocks/>
                  </p:cNvSpPr>
                  <p:nvPr/>
                </p:nvSpPr>
                <p:spPr bwMode="auto">
                  <a:xfrm>
                    <a:off x="4805" y="2349"/>
                    <a:ext cx="12" cy="12"/>
                  </a:xfrm>
                  <a:custGeom>
                    <a:avLst/>
                    <a:gdLst>
                      <a:gd name="T0" fmla="*/ 4 w 12"/>
                      <a:gd name="T1" fmla="*/ 0 h 12"/>
                      <a:gd name="T2" fmla="*/ 0 w 12"/>
                      <a:gd name="T3" fmla="*/ 8 h 12"/>
                      <a:gd name="T4" fmla="*/ 4 w 12"/>
                      <a:gd name="T5" fmla="*/ 12 h 12"/>
                      <a:gd name="T6" fmla="*/ 12 w 12"/>
                      <a:gd name="T7" fmla="*/ 12 h 12"/>
                      <a:gd name="T8" fmla="*/ 12 w 12"/>
                      <a:gd name="T9" fmla="*/ 8 h 12"/>
                      <a:gd name="T10" fmla="*/ 12 w 12"/>
                      <a:gd name="T11" fmla="*/ 0 h 12"/>
                      <a:gd name="T12" fmla="*/ 4 w 12"/>
                      <a:gd name="T13" fmla="*/ 0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4" y="0"/>
                        </a:moveTo>
                        <a:lnTo>
                          <a:pt x="0" y="8"/>
                        </a:lnTo>
                        <a:lnTo>
                          <a:pt x="4" y="12"/>
                        </a:lnTo>
                        <a:lnTo>
                          <a:pt x="12" y="12"/>
                        </a:lnTo>
                        <a:lnTo>
                          <a:pt x="12" y="8"/>
                        </a:lnTo>
                        <a:lnTo>
                          <a:pt x="12" y="0"/>
                        </a:lnTo>
                        <a:lnTo>
                          <a:pt x="4" y="0"/>
                        </a:lnTo>
                        <a:close/>
                      </a:path>
                    </a:pathLst>
                  </a:custGeom>
                  <a:solidFill>
                    <a:srgbClr val="CCCC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225" name="Freeform 42">
                  <a:extLst>
                    <a:ext uri="{FF2B5EF4-FFF2-40B4-BE49-F238E27FC236}">
                      <a16:creationId xmlns:a16="http://schemas.microsoft.com/office/drawing/2014/main" id="{2501B07D-5D87-40D6-700A-6D01C7EB7790}"/>
                    </a:ext>
                  </a:extLst>
                </p:cNvPr>
                <p:cNvSpPr>
                  <a:spLocks noEditPoints="1"/>
                </p:cNvSpPr>
                <p:nvPr/>
              </p:nvSpPr>
              <p:spPr bwMode="auto">
                <a:xfrm>
                  <a:off x="4643" y="2208"/>
                  <a:ext cx="344" cy="307"/>
                </a:xfrm>
                <a:custGeom>
                  <a:avLst/>
                  <a:gdLst>
                    <a:gd name="T0" fmla="*/ 4 w 344"/>
                    <a:gd name="T1" fmla="*/ 153 h 307"/>
                    <a:gd name="T2" fmla="*/ 0 w 344"/>
                    <a:gd name="T3" fmla="*/ 153 h 307"/>
                    <a:gd name="T4" fmla="*/ 4 w 344"/>
                    <a:gd name="T5" fmla="*/ 158 h 307"/>
                    <a:gd name="T6" fmla="*/ 87 w 344"/>
                    <a:gd name="T7" fmla="*/ 307 h 307"/>
                    <a:gd name="T8" fmla="*/ 87 w 344"/>
                    <a:gd name="T9" fmla="*/ 307 h 307"/>
                    <a:gd name="T10" fmla="*/ 87 w 344"/>
                    <a:gd name="T11" fmla="*/ 307 h 307"/>
                    <a:gd name="T12" fmla="*/ 257 w 344"/>
                    <a:gd name="T13" fmla="*/ 307 h 307"/>
                    <a:gd name="T14" fmla="*/ 257 w 344"/>
                    <a:gd name="T15" fmla="*/ 307 h 307"/>
                    <a:gd name="T16" fmla="*/ 261 w 344"/>
                    <a:gd name="T17" fmla="*/ 307 h 307"/>
                    <a:gd name="T18" fmla="*/ 344 w 344"/>
                    <a:gd name="T19" fmla="*/ 158 h 307"/>
                    <a:gd name="T20" fmla="*/ 344 w 344"/>
                    <a:gd name="T21" fmla="*/ 153 h 307"/>
                    <a:gd name="T22" fmla="*/ 344 w 344"/>
                    <a:gd name="T23" fmla="*/ 153 h 307"/>
                    <a:gd name="T24" fmla="*/ 261 w 344"/>
                    <a:gd name="T25" fmla="*/ 4 h 307"/>
                    <a:gd name="T26" fmla="*/ 257 w 344"/>
                    <a:gd name="T27" fmla="*/ 0 h 307"/>
                    <a:gd name="T28" fmla="*/ 257 w 344"/>
                    <a:gd name="T29" fmla="*/ 0 h 307"/>
                    <a:gd name="T30" fmla="*/ 87 w 344"/>
                    <a:gd name="T31" fmla="*/ 0 h 307"/>
                    <a:gd name="T32" fmla="*/ 87 w 344"/>
                    <a:gd name="T33" fmla="*/ 0 h 307"/>
                    <a:gd name="T34" fmla="*/ 87 w 344"/>
                    <a:gd name="T35" fmla="*/ 4 h 307"/>
                    <a:gd name="T36" fmla="*/ 4 w 344"/>
                    <a:gd name="T37" fmla="*/ 153 h 307"/>
                    <a:gd name="T38" fmla="*/ 91 w 344"/>
                    <a:gd name="T39" fmla="*/ 9 h 307"/>
                    <a:gd name="T40" fmla="*/ 87 w 344"/>
                    <a:gd name="T41" fmla="*/ 4 h 307"/>
                    <a:gd name="T42" fmla="*/ 87 w 344"/>
                    <a:gd name="T43" fmla="*/ 9 h 307"/>
                    <a:gd name="T44" fmla="*/ 257 w 344"/>
                    <a:gd name="T45" fmla="*/ 9 h 307"/>
                    <a:gd name="T46" fmla="*/ 257 w 344"/>
                    <a:gd name="T47" fmla="*/ 4 h 307"/>
                    <a:gd name="T48" fmla="*/ 257 w 344"/>
                    <a:gd name="T49" fmla="*/ 9 h 307"/>
                    <a:gd name="T50" fmla="*/ 340 w 344"/>
                    <a:gd name="T51" fmla="*/ 158 h 307"/>
                    <a:gd name="T52" fmla="*/ 340 w 344"/>
                    <a:gd name="T53" fmla="*/ 153 h 307"/>
                    <a:gd name="T54" fmla="*/ 340 w 344"/>
                    <a:gd name="T55" fmla="*/ 153 h 307"/>
                    <a:gd name="T56" fmla="*/ 257 w 344"/>
                    <a:gd name="T57" fmla="*/ 303 h 307"/>
                    <a:gd name="T58" fmla="*/ 257 w 344"/>
                    <a:gd name="T59" fmla="*/ 303 h 307"/>
                    <a:gd name="T60" fmla="*/ 257 w 344"/>
                    <a:gd name="T61" fmla="*/ 298 h 307"/>
                    <a:gd name="T62" fmla="*/ 87 w 344"/>
                    <a:gd name="T63" fmla="*/ 298 h 307"/>
                    <a:gd name="T64" fmla="*/ 87 w 344"/>
                    <a:gd name="T65" fmla="*/ 303 h 307"/>
                    <a:gd name="T66" fmla="*/ 91 w 344"/>
                    <a:gd name="T67" fmla="*/ 303 h 307"/>
                    <a:gd name="T68" fmla="*/ 9 w 344"/>
                    <a:gd name="T69" fmla="*/ 153 h 307"/>
                    <a:gd name="T70" fmla="*/ 4 w 344"/>
                    <a:gd name="T71" fmla="*/ 153 h 307"/>
                    <a:gd name="T72" fmla="*/ 9 w 344"/>
                    <a:gd name="T73" fmla="*/ 158 h 307"/>
                    <a:gd name="T74" fmla="*/ 91 w 344"/>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07"/>
                    <a:gd name="T116" fmla="*/ 344 w 344"/>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07">
                      <a:moveTo>
                        <a:pt x="4" y="153"/>
                      </a:moveTo>
                      <a:lnTo>
                        <a:pt x="0" y="153"/>
                      </a:lnTo>
                      <a:lnTo>
                        <a:pt x="4" y="158"/>
                      </a:lnTo>
                      <a:lnTo>
                        <a:pt x="87" y="307"/>
                      </a:lnTo>
                      <a:lnTo>
                        <a:pt x="257" y="307"/>
                      </a:lnTo>
                      <a:lnTo>
                        <a:pt x="261" y="307"/>
                      </a:lnTo>
                      <a:lnTo>
                        <a:pt x="344" y="158"/>
                      </a:lnTo>
                      <a:lnTo>
                        <a:pt x="344" y="153"/>
                      </a:lnTo>
                      <a:lnTo>
                        <a:pt x="261" y="4"/>
                      </a:lnTo>
                      <a:lnTo>
                        <a:pt x="257" y="0"/>
                      </a:lnTo>
                      <a:lnTo>
                        <a:pt x="87" y="0"/>
                      </a:lnTo>
                      <a:lnTo>
                        <a:pt x="87" y="4"/>
                      </a:lnTo>
                      <a:lnTo>
                        <a:pt x="4" y="153"/>
                      </a:lnTo>
                      <a:close/>
                      <a:moveTo>
                        <a:pt x="91" y="9"/>
                      </a:moveTo>
                      <a:lnTo>
                        <a:pt x="87" y="4"/>
                      </a:lnTo>
                      <a:lnTo>
                        <a:pt x="87" y="9"/>
                      </a:lnTo>
                      <a:lnTo>
                        <a:pt x="257" y="9"/>
                      </a:lnTo>
                      <a:lnTo>
                        <a:pt x="257" y="4"/>
                      </a:lnTo>
                      <a:lnTo>
                        <a:pt x="257" y="9"/>
                      </a:lnTo>
                      <a:lnTo>
                        <a:pt x="340" y="158"/>
                      </a:lnTo>
                      <a:lnTo>
                        <a:pt x="340" y="153"/>
                      </a:lnTo>
                      <a:lnTo>
                        <a:pt x="257" y="303"/>
                      </a:lnTo>
                      <a:lnTo>
                        <a:pt x="257" y="298"/>
                      </a:lnTo>
                      <a:lnTo>
                        <a:pt x="87" y="298"/>
                      </a:lnTo>
                      <a:lnTo>
                        <a:pt x="87" y="303"/>
                      </a:lnTo>
                      <a:lnTo>
                        <a:pt x="91" y="303"/>
                      </a:lnTo>
                      <a:lnTo>
                        <a:pt x="9" y="153"/>
                      </a:lnTo>
                      <a:lnTo>
                        <a:pt x="4" y="153"/>
                      </a:lnTo>
                      <a:lnTo>
                        <a:pt x="9"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07" name="Rectangle 44">
                <a:extLst>
                  <a:ext uri="{FF2B5EF4-FFF2-40B4-BE49-F238E27FC236}">
                    <a16:creationId xmlns:a16="http://schemas.microsoft.com/office/drawing/2014/main" id="{4F58B582-C17C-08EA-12A6-0A841BE53976}"/>
                  </a:ext>
                </a:extLst>
              </p:cNvPr>
              <p:cNvSpPr>
                <a:spLocks noChangeArrowheads="1"/>
              </p:cNvSpPr>
              <p:nvPr/>
            </p:nvSpPr>
            <p:spPr bwMode="auto">
              <a:xfrm>
                <a:off x="4788" y="2370"/>
                <a:ext cx="8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A</a:t>
                </a:r>
                <a:endParaRPr lang="en-US" altLang="en-US"/>
              </a:p>
            </p:txBody>
          </p:sp>
          <p:grpSp>
            <p:nvGrpSpPr>
              <p:cNvPr id="17008" name="Group 79">
                <a:extLst>
                  <a:ext uri="{FF2B5EF4-FFF2-40B4-BE49-F238E27FC236}">
                    <a16:creationId xmlns:a16="http://schemas.microsoft.com/office/drawing/2014/main" id="{B8690FB9-B85A-E6C6-425C-26159B674484}"/>
                  </a:ext>
                </a:extLst>
              </p:cNvPr>
              <p:cNvGrpSpPr>
                <a:grpSpLocks/>
              </p:cNvGrpSpPr>
              <p:nvPr/>
            </p:nvGrpSpPr>
            <p:grpSpPr bwMode="auto">
              <a:xfrm>
                <a:off x="4643" y="1906"/>
                <a:ext cx="344" cy="306"/>
                <a:chOff x="4643" y="1906"/>
                <a:chExt cx="344" cy="306"/>
              </a:xfrm>
            </p:grpSpPr>
            <p:grpSp>
              <p:nvGrpSpPr>
                <p:cNvPr id="17190" name="Group 77">
                  <a:extLst>
                    <a:ext uri="{FF2B5EF4-FFF2-40B4-BE49-F238E27FC236}">
                      <a16:creationId xmlns:a16="http://schemas.microsoft.com/office/drawing/2014/main" id="{CEC2F9A2-7784-3A55-46C1-3A61E8F074B3}"/>
                    </a:ext>
                  </a:extLst>
                </p:cNvPr>
                <p:cNvGrpSpPr>
                  <a:grpSpLocks/>
                </p:cNvGrpSpPr>
                <p:nvPr/>
              </p:nvGrpSpPr>
              <p:grpSpPr bwMode="auto">
                <a:xfrm>
                  <a:off x="4647" y="1910"/>
                  <a:ext cx="336" cy="298"/>
                  <a:chOff x="4647" y="1910"/>
                  <a:chExt cx="336" cy="298"/>
                </a:xfrm>
              </p:grpSpPr>
              <p:sp>
                <p:nvSpPr>
                  <p:cNvPr id="17192" name="Freeform 45">
                    <a:extLst>
                      <a:ext uri="{FF2B5EF4-FFF2-40B4-BE49-F238E27FC236}">
                        <a16:creationId xmlns:a16="http://schemas.microsoft.com/office/drawing/2014/main" id="{9E0E0519-9421-393C-F13D-EBC4E858D853}"/>
                      </a:ext>
                    </a:extLst>
                  </p:cNvPr>
                  <p:cNvSpPr>
                    <a:spLocks/>
                  </p:cNvSpPr>
                  <p:nvPr/>
                </p:nvSpPr>
                <p:spPr bwMode="auto">
                  <a:xfrm>
                    <a:off x="4647" y="1910"/>
                    <a:ext cx="336" cy="298"/>
                  </a:xfrm>
                  <a:custGeom>
                    <a:avLst/>
                    <a:gdLst>
                      <a:gd name="T0" fmla="*/ 83 w 336"/>
                      <a:gd name="T1" fmla="*/ 0 h 298"/>
                      <a:gd name="T2" fmla="*/ 0 w 336"/>
                      <a:gd name="T3" fmla="*/ 149 h 298"/>
                      <a:gd name="T4" fmla="*/ 83 w 336"/>
                      <a:gd name="T5" fmla="*/ 298 h 298"/>
                      <a:gd name="T6" fmla="*/ 253 w 336"/>
                      <a:gd name="T7" fmla="*/ 298 h 298"/>
                      <a:gd name="T8" fmla="*/ 336 w 336"/>
                      <a:gd name="T9" fmla="*/ 149 h 298"/>
                      <a:gd name="T10" fmla="*/ 253 w 336"/>
                      <a:gd name="T11" fmla="*/ 0 h 298"/>
                      <a:gd name="T12" fmla="*/ 83 w 336"/>
                      <a:gd name="T13" fmla="*/ 0 h 298"/>
                      <a:gd name="T14" fmla="*/ 0 60000 65536"/>
                      <a:gd name="T15" fmla="*/ 0 60000 65536"/>
                      <a:gd name="T16" fmla="*/ 0 60000 65536"/>
                      <a:gd name="T17" fmla="*/ 0 60000 65536"/>
                      <a:gd name="T18" fmla="*/ 0 60000 65536"/>
                      <a:gd name="T19" fmla="*/ 0 60000 65536"/>
                      <a:gd name="T20" fmla="*/ 0 60000 65536"/>
                      <a:gd name="T21" fmla="*/ 0 w 336"/>
                      <a:gd name="T22" fmla="*/ 0 h 298"/>
                      <a:gd name="T23" fmla="*/ 336 w 336"/>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98">
                        <a:moveTo>
                          <a:pt x="83" y="0"/>
                        </a:moveTo>
                        <a:lnTo>
                          <a:pt x="0" y="149"/>
                        </a:lnTo>
                        <a:lnTo>
                          <a:pt x="83" y="298"/>
                        </a:lnTo>
                        <a:lnTo>
                          <a:pt x="253" y="298"/>
                        </a:lnTo>
                        <a:lnTo>
                          <a:pt x="336" y="149"/>
                        </a:lnTo>
                        <a:lnTo>
                          <a:pt x="253" y="0"/>
                        </a:lnTo>
                        <a:lnTo>
                          <a:pt x="8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93" name="Freeform 46">
                    <a:extLst>
                      <a:ext uri="{FF2B5EF4-FFF2-40B4-BE49-F238E27FC236}">
                        <a16:creationId xmlns:a16="http://schemas.microsoft.com/office/drawing/2014/main" id="{19D089D5-94E6-8FE5-FC24-94EAD1B17722}"/>
                      </a:ext>
                    </a:extLst>
                  </p:cNvPr>
                  <p:cNvSpPr>
                    <a:spLocks/>
                  </p:cNvSpPr>
                  <p:nvPr/>
                </p:nvSpPr>
                <p:spPr bwMode="auto">
                  <a:xfrm>
                    <a:off x="4647" y="1910"/>
                    <a:ext cx="328" cy="290"/>
                  </a:xfrm>
                  <a:custGeom>
                    <a:avLst/>
                    <a:gdLst>
                      <a:gd name="T0" fmla="*/ 83 w 328"/>
                      <a:gd name="T1" fmla="*/ 0 h 290"/>
                      <a:gd name="T2" fmla="*/ 0 w 328"/>
                      <a:gd name="T3" fmla="*/ 145 h 290"/>
                      <a:gd name="T4" fmla="*/ 83 w 328"/>
                      <a:gd name="T5" fmla="*/ 290 h 290"/>
                      <a:gd name="T6" fmla="*/ 245 w 328"/>
                      <a:gd name="T7" fmla="*/ 290 h 290"/>
                      <a:gd name="T8" fmla="*/ 328 w 328"/>
                      <a:gd name="T9" fmla="*/ 145 h 290"/>
                      <a:gd name="T10" fmla="*/ 245 w 328"/>
                      <a:gd name="T11" fmla="*/ 0 h 290"/>
                      <a:gd name="T12" fmla="*/ 83 w 328"/>
                      <a:gd name="T13" fmla="*/ 0 h 290"/>
                      <a:gd name="T14" fmla="*/ 0 60000 65536"/>
                      <a:gd name="T15" fmla="*/ 0 60000 65536"/>
                      <a:gd name="T16" fmla="*/ 0 60000 65536"/>
                      <a:gd name="T17" fmla="*/ 0 60000 65536"/>
                      <a:gd name="T18" fmla="*/ 0 60000 65536"/>
                      <a:gd name="T19" fmla="*/ 0 60000 65536"/>
                      <a:gd name="T20" fmla="*/ 0 60000 65536"/>
                      <a:gd name="T21" fmla="*/ 0 w 328"/>
                      <a:gd name="T22" fmla="*/ 0 h 290"/>
                      <a:gd name="T23" fmla="*/ 328 w 328"/>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8" h="290">
                        <a:moveTo>
                          <a:pt x="83" y="0"/>
                        </a:moveTo>
                        <a:lnTo>
                          <a:pt x="0" y="145"/>
                        </a:lnTo>
                        <a:lnTo>
                          <a:pt x="83" y="290"/>
                        </a:lnTo>
                        <a:lnTo>
                          <a:pt x="245" y="290"/>
                        </a:lnTo>
                        <a:lnTo>
                          <a:pt x="328" y="145"/>
                        </a:lnTo>
                        <a:lnTo>
                          <a:pt x="245" y="0"/>
                        </a:lnTo>
                        <a:lnTo>
                          <a:pt x="83"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94" name="Freeform 47">
                    <a:extLst>
                      <a:ext uri="{FF2B5EF4-FFF2-40B4-BE49-F238E27FC236}">
                        <a16:creationId xmlns:a16="http://schemas.microsoft.com/office/drawing/2014/main" id="{F96B9CB1-652C-922F-9CCB-D29D8C784E11}"/>
                      </a:ext>
                    </a:extLst>
                  </p:cNvPr>
                  <p:cNvSpPr>
                    <a:spLocks/>
                  </p:cNvSpPr>
                  <p:nvPr/>
                </p:nvSpPr>
                <p:spPr bwMode="auto">
                  <a:xfrm>
                    <a:off x="4652" y="1914"/>
                    <a:ext cx="318" cy="282"/>
                  </a:xfrm>
                  <a:custGeom>
                    <a:avLst/>
                    <a:gdLst>
                      <a:gd name="T0" fmla="*/ 78 w 318"/>
                      <a:gd name="T1" fmla="*/ 0 h 282"/>
                      <a:gd name="T2" fmla="*/ 0 w 318"/>
                      <a:gd name="T3" fmla="*/ 141 h 282"/>
                      <a:gd name="T4" fmla="*/ 78 w 318"/>
                      <a:gd name="T5" fmla="*/ 282 h 282"/>
                      <a:gd name="T6" fmla="*/ 240 w 318"/>
                      <a:gd name="T7" fmla="*/ 282 h 282"/>
                      <a:gd name="T8" fmla="*/ 318 w 318"/>
                      <a:gd name="T9" fmla="*/ 141 h 282"/>
                      <a:gd name="T10" fmla="*/ 240 w 318"/>
                      <a:gd name="T11" fmla="*/ 0 h 282"/>
                      <a:gd name="T12" fmla="*/ 78 w 318"/>
                      <a:gd name="T13" fmla="*/ 0 h 282"/>
                      <a:gd name="T14" fmla="*/ 0 60000 65536"/>
                      <a:gd name="T15" fmla="*/ 0 60000 65536"/>
                      <a:gd name="T16" fmla="*/ 0 60000 65536"/>
                      <a:gd name="T17" fmla="*/ 0 60000 65536"/>
                      <a:gd name="T18" fmla="*/ 0 60000 65536"/>
                      <a:gd name="T19" fmla="*/ 0 60000 65536"/>
                      <a:gd name="T20" fmla="*/ 0 60000 65536"/>
                      <a:gd name="T21" fmla="*/ 0 w 318"/>
                      <a:gd name="T22" fmla="*/ 0 h 282"/>
                      <a:gd name="T23" fmla="*/ 318 w 318"/>
                      <a:gd name="T24" fmla="*/ 282 h 2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282">
                        <a:moveTo>
                          <a:pt x="78" y="0"/>
                        </a:moveTo>
                        <a:lnTo>
                          <a:pt x="0" y="141"/>
                        </a:lnTo>
                        <a:lnTo>
                          <a:pt x="78" y="282"/>
                        </a:lnTo>
                        <a:lnTo>
                          <a:pt x="240" y="282"/>
                        </a:lnTo>
                        <a:lnTo>
                          <a:pt x="318" y="141"/>
                        </a:lnTo>
                        <a:lnTo>
                          <a:pt x="240" y="0"/>
                        </a:lnTo>
                        <a:lnTo>
                          <a:pt x="78"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95" name="Freeform 48">
                    <a:extLst>
                      <a:ext uri="{FF2B5EF4-FFF2-40B4-BE49-F238E27FC236}">
                        <a16:creationId xmlns:a16="http://schemas.microsoft.com/office/drawing/2014/main" id="{F58D6E43-00A9-2D2F-B70D-A81D1FEE193D}"/>
                      </a:ext>
                    </a:extLst>
                  </p:cNvPr>
                  <p:cNvSpPr>
                    <a:spLocks/>
                  </p:cNvSpPr>
                  <p:nvPr/>
                </p:nvSpPr>
                <p:spPr bwMode="auto">
                  <a:xfrm>
                    <a:off x="4656" y="1918"/>
                    <a:ext cx="310" cy="274"/>
                  </a:xfrm>
                  <a:custGeom>
                    <a:avLst/>
                    <a:gdLst>
                      <a:gd name="T0" fmla="*/ 78 w 310"/>
                      <a:gd name="T1" fmla="*/ 0 h 274"/>
                      <a:gd name="T2" fmla="*/ 0 w 310"/>
                      <a:gd name="T3" fmla="*/ 137 h 274"/>
                      <a:gd name="T4" fmla="*/ 78 w 310"/>
                      <a:gd name="T5" fmla="*/ 274 h 274"/>
                      <a:gd name="T6" fmla="*/ 232 w 310"/>
                      <a:gd name="T7" fmla="*/ 274 h 274"/>
                      <a:gd name="T8" fmla="*/ 310 w 310"/>
                      <a:gd name="T9" fmla="*/ 137 h 274"/>
                      <a:gd name="T10" fmla="*/ 232 w 310"/>
                      <a:gd name="T11" fmla="*/ 0 h 274"/>
                      <a:gd name="T12" fmla="*/ 78 w 310"/>
                      <a:gd name="T13" fmla="*/ 0 h 274"/>
                      <a:gd name="T14" fmla="*/ 0 60000 65536"/>
                      <a:gd name="T15" fmla="*/ 0 60000 65536"/>
                      <a:gd name="T16" fmla="*/ 0 60000 65536"/>
                      <a:gd name="T17" fmla="*/ 0 60000 65536"/>
                      <a:gd name="T18" fmla="*/ 0 60000 65536"/>
                      <a:gd name="T19" fmla="*/ 0 60000 65536"/>
                      <a:gd name="T20" fmla="*/ 0 60000 65536"/>
                      <a:gd name="T21" fmla="*/ 0 w 310"/>
                      <a:gd name="T22" fmla="*/ 0 h 274"/>
                      <a:gd name="T23" fmla="*/ 310 w 310"/>
                      <a:gd name="T24" fmla="*/ 274 h 2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4">
                        <a:moveTo>
                          <a:pt x="78" y="0"/>
                        </a:moveTo>
                        <a:lnTo>
                          <a:pt x="0" y="137"/>
                        </a:lnTo>
                        <a:lnTo>
                          <a:pt x="78" y="274"/>
                        </a:lnTo>
                        <a:lnTo>
                          <a:pt x="232" y="274"/>
                        </a:lnTo>
                        <a:lnTo>
                          <a:pt x="310" y="137"/>
                        </a:lnTo>
                        <a:lnTo>
                          <a:pt x="232" y="0"/>
                        </a:lnTo>
                        <a:lnTo>
                          <a:pt x="78" y="0"/>
                        </a:lnTo>
                        <a:close/>
                      </a:path>
                    </a:pathLst>
                  </a:custGeom>
                  <a:solidFill>
                    <a:srgbClr val="FDFD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96" name="Freeform 49">
                    <a:extLst>
                      <a:ext uri="{FF2B5EF4-FFF2-40B4-BE49-F238E27FC236}">
                        <a16:creationId xmlns:a16="http://schemas.microsoft.com/office/drawing/2014/main" id="{B4BFD59D-0ED6-86ED-A533-9EADFDCCFFE8}"/>
                      </a:ext>
                    </a:extLst>
                  </p:cNvPr>
                  <p:cNvSpPr>
                    <a:spLocks/>
                  </p:cNvSpPr>
                  <p:nvPr/>
                </p:nvSpPr>
                <p:spPr bwMode="auto">
                  <a:xfrm>
                    <a:off x="4664" y="1923"/>
                    <a:ext cx="294" cy="265"/>
                  </a:xfrm>
                  <a:custGeom>
                    <a:avLst/>
                    <a:gdLst>
                      <a:gd name="T0" fmla="*/ 75 w 294"/>
                      <a:gd name="T1" fmla="*/ 0 h 265"/>
                      <a:gd name="T2" fmla="*/ 0 w 294"/>
                      <a:gd name="T3" fmla="*/ 132 h 265"/>
                      <a:gd name="T4" fmla="*/ 75 w 294"/>
                      <a:gd name="T5" fmla="*/ 265 h 265"/>
                      <a:gd name="T6" fmla="*/ 219 w 294"/>
                      <a:gd name="T7" fmla="*/ 265 h 265"/>
                      <a:gd name="T8" fmla="*/ 294 w 294"/>
                      <a:gd name="T9" fmla="*/ 132 h 265"/>
                      <a:gd name="T10" fmla="*/ 219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2"/>
                        </a:lnTo>
                        <a:lnTo>
                          <a:pt x="75" y="265"/>
                        </a:lnTo>
                        <a:lnTo>
                          <a:pt x="219" y="265"/>
                        </a:lnTo>
                        <a:lnTo>
                          <a:pt x="294" y="132"/>
                        </a:lnTo>
                        <a:lnTo>
                          <a:pt x="219" y="0"/>
                        </a:lnTo>
                        <a:lnTo>
                          <a:pt x="75" y="0"/>
                        </a:lnTo>
                        <a:close/>
                      </a:path>
                    </a:pathLst>
                  </a:custGeom>
                  <a:solidFill>
                    <a:srgbClr val="FCFC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97" name="Freeform 50">
                    <a:extLst>
                      <a:ext uri="{FF2B5EF4-FFF2-40B4-BE49-F238E27FC236}">
                        <a16:creationId xmlns:a16="http://schemas.microsoft.com/office/drawing/2014/main" id="{BC9E187D-9FA0-2421-27CF-892A0F13F325}"/>
                      </a:ext>
                    </a:extLst>
                  </p:cNvPr>
                  <p:cNvSpPr>
                    <a:spLocks/>
                  </p:cNvSpPr>
                  <p:nvPr/>
                </p:nvSpPr>
                <p:spPr bwMode="auto">
                  <a:xfrm>
                    <a:off x="4668" y="1927"/>
                    <a:ext cx="286" cy="256"/>
                  </a:xfrm>
                  <a:custGeom>
                    <a:avLst/>
                    <a:gdLst>
                      <a:gd name="T0" fmla="*/ 71 w 286"/>
                      <a:gd name="T1" fmla="*/ 0 h 256"/>
                      <a:gd name="T2" fmla="*/ 0 w 286"/>
                      <a:gd name="T3" fmla="*/ 128 h 256"/>
                      <a:gd name="T4" fmla="*/ 71 w 286"/>
                      <a:gd name="T5" fmla="*/ 256 h 256"/>
                      <a:gd name="T6" fmla="*/ 215 w 286"/>
                      <a:gd name="T7" fmla="*/ 256 h 256"/>
                      <a:gd name="T8" fmla="*/ 286 w 286"/>
                      <a:gd name="T9" fmla="*/ 128 h 256"/>
                      <a:gd name="T10" fmla="*/ 215 w 286"/>
                      <a:gd name="T11" fmla="*/ 0 h 256"/>
                      <a:gd name="T12" fmla="*/ 71 w 286"/>
                      <a:gd name="T13" fmla="*/ 0 h 256"/>
                      <a:gd name="T14" fmla="*/ 0 60000 65536"/>
                      <a:gd name="T15" fmla="*/ 0 60000 65536"/>
                      <a:gd name="T16" fmla="*/ 0 60000 65536"/>
                      <a:gd name="T17" fmla="*/ 0 60000 65536"/>
                      <a:gd name="T18" fmla="*/ 0 60000 65536"/>
                      <a:gd name="T19" fmla="*/ 0 60000 65536"/>
                      <a:gd name="T20" fmla="*/ 0 60000 65536"/>
                      <a:gd name="T21" fmla="*/ 0 w 286"/>
                      <a:gd name="T22" fmla="*/ 0 h 256"/>
                      <a:gd name="T23" fmla="*/ 286 w 286"/>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6">
                        <a:moveTo>
                          <a:pt x="71" y="0"/>
                        </a:moveTo>
                        <a:lnTo>
                          <a:pt x="0" y="128"/>
                        </a:lnTo>
                        <a:lnTo>
                          <a:pt x="71" y="256"/>
                        </a:lnTo>
                        <a:lnTo>
                          <a:pt x="215" y="256"/>
                        </a:lnTo>
                        <a:lnTo>
                          <a:pt x="286" y="128"/>
                        </a:lnTo>
                        <a:lnTo>
                          <a:pt x="215" y="0"/>
                        </a:lnTo>
                        <a:lnTo>
                          <a:pt x="71" y="0"/>
                        </a:lnTo>
                        <a:close/>
                      </a:path>
                    </a:pathLst>
                  </a:custGeom>
                  <a:solidFill>
                    <a:srgbClr val="FCFC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98" name="Freeform 51">
                    <a:extLst>
                      <a:ext uri="{FF2B5EF4-FFF2-40B4-BE49-F238E27FC236}">
                        <a16:creationId xmlns:a16="http://schemas.microsoft.com/office/drawing/2014/main" id="{70470157-2177-DB66-C766-93109FE43045}"/>
                      </a:ext>
                    </a:extLst>
                  </p:cNvPr>
                  <p:cNvSpPr>
                    <a:spLocks/>
                  </p:cNvSpPr>
                  <p:nvPr/>
                </p:nvSpPr>
                <p:spPr bwMode="auto">
                  <a:xfrm>
                    <a:off x="4672" y="1931"/>
                    <a:ext cx="278" cy="248"/>
                  </a:xfrm>
                  <a:custGeom>
                    <a:avLst/>
                    <a:gdLst>
                      <a:gd name="T0" fmla="*/ 71 w 278"/>
                      <a:gd name="T1" fmla="*/ 0 h 248"/>
                      <a:gd name="T2" fmla="*/ 0 w 278"/>
                      <a:gd name="T3" fmla="*/ 124 h 248"/>
                      <a:gd name="T4" fmla="*/ 71 w 278"/>
                      <a:gd name="T5" fmla="*/ 248 h 248"/>
                      <a:gd name="T6" fmla="*/ 207 w 278"/>
                      <a:gd name="T7" fmla="*/ 248 h 248"/>
                      <a:gd name="T8" fmla="*/ 278 w 278"/>
                      <a:gd name="T9" fmla="*/ 124 h 248"/>
                      <a:gd name="T10" fmla="*/ 207 w 278"/>
                      <a:gd name="T11" fmla="*/ 0 h 248"/>
                      <a:gd name="T12" fmla="*/ 71 w 278"/>
                      <a:gd name="T13" fmla="*/ 0 h 248"/>
                      <a:gd name="T14" fmla="*/ 0 60000 65536"/>
                      <a:gd name="T15" fmla="*/ 0 60000 65536"/>
                      <a:gd name="T16" fmla="*/ 0 60000 65536"/>
                      <a:gd name="T17" fmla="*/ 0 60000 65536"/>
                      <a:gd name="T18" fmla="*/ 0 60000 65536"/>
                      <a:gd name="T19" fmla="*/ 0 60000 65536"/>
                      <a:gd name="T20" fmla="*/ 0 60000 65536"/>
                      <a:gd name="T21" fmla="*/ 0 w 278"/>
                      <a:gd name="T22" fmla="*/ 0 h 248"/>
                      <a:gd name="T23" fmla="*/ 278 w 278"/>
                      <a:gd name="T24" fmla="*/ 248 h 2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248">
                        <a:moveTo>
                          <a:pt x="71" y="0"/>
                        </a:moveTo>
                        <a:lnTo>
                          <a:pt x="0" y="124"/>
                        </a:lnTo>
                        <a:lnTo>
                          <a:pt x="71" y="248"/>
                        </a:lnTo>
                        <a:lnTo>
                          <a:pt x="207" y="248"/>
                        </a:lnTo>
                        <a:lnTo>
                          <a:pt x="278" y="124"/>
                        </a:lnTo>
                        <a:lnTo>
                          <a:pt x="207" y="0"/>
                        </a:lnTo>
                        <a:lnTo>
                          <a:pt x="71" y="0"/>
                        </a:lnTo>
                        <a:close/>
                      </a:path>
                    </a:pathLst>
                  </a:custGeom>
                  <a:solidFill>
                    <a:srgbClr val="FBFBD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99" name="Freeform 52">
                    <a:extLst>
                      <a:ext uri="{FF2B5EF4-FFF2-40B4-BE49-F238E27FC236}">
                        <a16:creationId xmlns:a16="http://schemas.microsoft.com/office/drawing/2014/main" id="{6470B6CB-3D1A-D7D5-21FD-265C7B713DDD}"/>
                      </a:ext>
                    </a:extLst>
                  </p:cNvPr>
                  <p:cNvSpPr>
                    <a:spLocks/>
                  </p:cNvSpPr>
                  <p:nvPr/>
                </p:nvSpPr>
                <p:spPr bwMode="auto">
                  <a:xfrm>
                    <a:off x="4676" y="1935"/>
                    <a:ext cx="270" cy="236"/>
                  </a:xfrm>
                  <a:custGeom>
                    <a:avLst/>
                    <a:gdLst>
                      <a:gd name="T0" fmla="*/ 67 w 270"/>
                      <a:gd name="T1" fmla="*/ 0 h 236"/>
                      <a:gd name="T2" fmla="*/ 0 w 270"/>
                      <a:gd name="T3" fmla="*/ 120 h 236"/>
                      <a:gd name="T4" fmla="*/ 67 w 270"/>
                      <a:gd name="T5" fmla="*/ 236 h 236"/>
                      <a:gd name="T6" fmla="*/ 203 w 270"/>
                      <a:gd name="T7" fmla="*/ 236 h 236"/>
                      <a:gd name="T8" fmla="*/ 270 w 270"/>
                      <a:gd name="T9" fmla="*/ 120 h 236"/>
                      <a:gd name="T10" fmla="*/ 203 w 270"/>
                      <a:gd name="T11" fmla="*/ 0 h 236"/>
                      <a:gd name="T12" fmla="*/ 67 w 270"/>
                      <a:gd name="T13" fmla="*/ 0 h 236"/>
                      <a:gd name="T14" fmla="*/ 0 60000 65536"/>
                      <a:gd name="T15" fmla="*/ 0 60000 65536"/>
                      <a:gd name="T16" fmla="*/ 0 60000 65536"/>
                      <a:gd name="T17" fmla="*/ 0 60000 65536"/>
                      <a:gd name="T18" fmla="*/ 0 60000 65536"/>
                      <a:gd name="T19" fmla="*/ 0 60000 65536"/>
                      <a:gd name="T20" fmla="*/ 0 60000 65536"/>
                      <a:gd name="T21" fmla="*/ 0 w 270"/>
                      <a:gd name="T22" fmla="*/ 0 h 236"/>
                      <a:gd name="T23" fmla="*/ 270 w 270"/>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0" h="236">
                        <a:moveTo>
                          <a:pt x="67" y="0"/>
                        </a:moveTo>
                        <a:lnTo>
                          <a:pt x="0" y="120"/>
                        </a:lnTo>
                        <a:lnTo>
                          <a:pt x="67" y="236"/>
                        </a:lnTo>
                        <a:lnTo>
                          <a:pt x="203" y="236"/>
                        </a:lnTo>
                        <a:lnTo>
                          <a:pt x="270" y="120"/>
                        </a:lnTo>
                        <a:lnTo>
                          <a:pt x="203" y="0"/>
                        </a:lnTo>
                        <a:lnTo>
                          <a:pt x="67" y="0"/>
                        </a:lnTo>
                        <a:close/>
                      </a:path>
                    </a:pathLst>
                  </a:custGeom>
                  <a:solidFill>
                    <a:srgbClr val="F9F9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0" name="Freeform 53">
                    <a:extLst>
                      <a:ext uri="{FF2B5EF4-FFF2-40B4-BE49-F238E27FC236}">
                        <a16:creationId xmlns:a16="http://schemas.microsoft.com/office/drawing/2014/main" id="{0699E547-3354-44B2-B6AD-E6B228735568}"/>
                      </a:ext>
                    </a:extLst>
                  </p:cNvPr>
                  <p:cNvSpPr>
                    <a:spLocks/>
                  </p:cNvSpPr>
                  <p:nvPr/>
                </p:nvSpPr>
                <p:spPr bwMode="auto">
                  <a:xfrm>
                    <a:off x="4685" y="1943"/>
                    <a:ext cx="252" cy="224"/>
                  </a:xfrm>
                  <a:custGeom>
                    <a:avLst/>
                    <a:gdLst>
                      <a:gd name="T0" fmla="*/ 62 w 252"/>
                      <a:gd name="T1" fmla="*/ 0 h 224"/>
                      <a:gd name="T2" fmla="*/ 0 w 252"/>
                      <a:gd name="T3" fmla="*/ 112 h 224"/>
                      <a:gd name="T4" fmla="*/ 62 w 252"/>
                      <a:gd name="T5" fmla="*/ 224 h 224"/>
                      <a:gd name="T6" fmla="*/ 190 w 252"/>
                      <a:gd name="T7" fmla="*/ 224 h 224"/>
                      <a:gd name="T8" fmla="*/ 252 w 252"/>
                      <a:gd name="T9" fmla="*/ 112 h 224"/>
                      <a:gd name="T10" fmla="*/ 190 w 252"/>
                      <a:gd name="T11" fmla="*/ 0 h 224"/>
                      <a:gd name="T12" fmla="*/ 62 w 252"/>
                      <a:gd name="T13" fmla="*/ 0 h 224"/>
                      <a:gd name="T14" fmla="*/ 0 60000 65536"/>
                      <a:gd name="T15" fmla="*/ 0 60000 65536"/>
                      <a:gd name="T16" fmla="*/ 0 60000 65536"/>
                      <a:gd name="T17" fmla="*/ 0 60000 65536"/>
                      <a:gd name="T18" fmla="*/ 0 60000 65536"/>
                      <a:gd name="T19" fmla="*/ 0 60000 65536"/>
                      <a:gd name="T20" fmla="*/ 0 60000 65536"/>
                      <a:gd name="T21" fmla="*/ 0 w 252"/>
                      <a:gd name="T22" fmla="*/ 0 h 224"/>
                      <a:gd name="T23" fmla="*/ 252 w 252"/>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24">
                        <a:moveTo>
                          <a:pt x="62" y="0"/>
                        </a:moveTo>
                        <a:lnTo>
                          <a:pt x="0" y="112"/>
                        </a:lnTo>
                        <a:lnTo>
                          <a:pt x="62" y="224"/>
                        </a:lnTo>
                        <a:lnTo>
                          <a:pt x="190" y="224"/>
                        </a:lnTo>
                        <a:lnTo>
                          <a:pt x="252" y="112"/>
                        </a:lnTo>
                        <a:lnTo>
                          <a:pt x="190" y="0"/>
                        </a:lnTo>
                        <a:lnTo>
                          <a:pt x="62" y="0"/>
                        </a:lnTo>
                        <a:close/>
                      </a:path>
                    </a:pathLst>
                  </a:custGeom>
                  <a:solidFill>
                    <a:srgbClr val="F8F8D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1" name="Freeform 54">
                    <a:extLst>
                      <a:ext uri="{FF2B5EF4-FFF2-40B4-BE49-F238E27FC236}">
                        <a16:creationId xmlns:a16="http://schemas.microsoft.com/office/drawing/2014/main" id="{A1A7BBA7-0C89-7CEA-2683-E5116103D853}"/>
                      </a:ext>
                    </a:extLst>
                  </p:cNvPr>
                  <p:cNvSpPr>
                    <a:spLocks/>
                  </p:cNvSpPr>
                  <p:nvPr/>
                </p:nvSpPr>
                <p:spPr bwMode="auto">
                  <a:xfrm>
                    <a:off x="4689" y="1947"/>
                    <a:ext cx="244" cy="216"/>
                  </a:xfrm>
                  <a:custGeom>
                    <a:avLst/>
                    <a:gdLst>
                      <a:gd name="T0" fmla="*/ 62 w 244"/>
                      <a:gd name="T1" fmla="*/ 0 h 216"/>
                      <a:gd name="T2" fmla="*/ 0 w 244"/>
                      <a:gd name="T3" fmla="*/ 108 h 216"/>
                      <a:gd name="T4" fmla="*/ 62 w 244"/>
                      <a:gd name="T5" fmla="*/ 216 h 216"/>
                      <a:gd name="T6" fmla="*/ 182 w 244"/>
                      <a:gd name="T7" fmla="*/ 216 h 216"/>
                      <a:gd name="T8" fmla="*/ 244 w 244"/>
                      <a:gd name="T9" fmla="*/ 108 h 216"/>
                      <a:gd name="T10" fmla="*/ 182 w 244"/>
                      <a:gd name="T11" fmla="*/ 0 h 216"/>
                      <a:gd name="T12" fmla="*/ 62 w 244"/>
                      <a:gd name="T13" fmla="*/ 0 h 216"/>
                      <a:gd name="T14" fmla="*/ 0 60000 65536"/>
                      <a:gd name="T15" fmla="*/ 0 60000 65536"/>
                      <a:gd name="T16" fmla="*/ 0 60000 65536"/>
                      <a:gd name="T17" fmla="*/ 0 60000 65536"/>
                      <a:gd name="T18" fmla="*/ 0 60000 65536"/>
                      <a:gd name="T19" fmla="*/ 0 60000 65536"/>
                      <a:gd name="T20" fmla="*/ 0 60000 65536"/>
                      <a:gd name="T21" fmla="*/ 0 w 244"/>
                      <a:gd name="T22" fmla="*/ 0 h 216"/>
                      <a:gd name="T23" fmla="*/ 244 w 244"/>
                      <a:gd name="T24" fmla="*/ 216 h 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6">
                        <a:moveTo>
                          <a:pt x="62" y="0"/>
                        </a:moveTo>
                        <a:lnTo>
                          <a:pt x="0" y="108"/>
                        </a:lnTo>
                        <a:lnTo>
                          <a:pt x="62" y="216"/>
                        </a:lnTo>
                        <a:lnTo>
                          <a:pt x="182" y="216"/>
                        </a:lnTo>
                        <a:lnTo>
                          <a:pt x="244" y="108"/>
                        </a:lnTo>
                        <a:lnTo>
                          <a:pt x="182" y="0"/>
                        </a:lnTo>
                        <a:lnTo>
                          <a:pt x="62" y="0"/>
                        </a:lnTo>
                        <a:close/>
                      </a:path>
                    </a:pathLst>
                  </a:custGeom>
                  <a:solidFill>
                    <a:srgbClr val="F6F6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2" name="Freeform 55">
                    <a:extLst>
                      <a:ext uri="{FF2B5EF4-FFF2-40B4-BE49-F238E27FC236}">
                        <a16:creationId xmlns:a16="http://schemas.microsoft.com/office/drawing/2014/main" id="{3101B44D-EAB3-16D9-B579-E1066F36B64D}"/>
                      </a:ext>
                    </a:extLst>
                  </p:cNvPr>
                  <p:cNvSpPr>
                    <a:spLocks/>
                  </p:cNvSpPr>
                  <p:nvPr/>
                </p:nvSpPr>
                <p:spPr bwMode="auto">
                  <a:xfrm>
                    <a:off x="4693" y="1952"/>
                    <a:ext cx="236" cy="207"/>
                  </a:xfrm>
                  <a:custGeom>
                    <a:avLst/>
                    <a:gdLst>
                      <a:gd name="T0" fmla="*/ 58 w 236"/>
                      <a:gd name="T1" fmla="*/ 0 h 207"/>
                      <a:gd name="T2" fmla="*/ 0 w 236"/>
                      <a:gd name="T3" fmla="*/ 103 h 207"/>
                      <a:gd name="T4" fmla="*/ 58 w 236"/>
                      <a:gd name="T5" fmla="*/ 207 h 207"/>
                      <a:gd name="T6" fmla="*/ 178 w 236"/>
                      <a:gd name="T7" fmla="*/ 207 h 207"/>
                      <a:gd name="T8" fmla="*/ 236 w 236"/>
                      <a:gd name="T9" fmla="*/ 103 h 207"/>
                      <a:gd name="T10" fmla="*/ 178 w 236"/>
                      <a:gd name="T11" fmla="*/ 0 h 207"/>
                      <a:gd name="T12" fmla="*/ 58 w 236"/>
                      <a:gd name="T13" fmla="*/ 0 h 207"/>
                      <a:gd name="T14" fmla="*/ 0 60000 65536"/>
                      <a:gd name="T15" fmla="*/ 0 60000 65536"/>
                      <a:gd name="T16" fmla="*/ 0 60000 65536"/>
                      <a:gd name="T17" fmla="*/ 0 60000 65536"/>
                      <a:gd name="T18" fmla="*/ 0 60000 65536"/>
                      <a:gd name="T19" fmla="*/ 0 60000 65536"/>
                      <a:gd name="T20" fmla="*/ 0 60000 65536"/>
                      <a:gd name="T21" fmla="*/ 0 w 236"/>
                      <a:gd name="T22" fmla="*/ 0 h 207"/>
                      <a:gd name="T23" fmla="*/ 236 w 236"/>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207">
                        <a:moveTo>
                          <a:pt x="58" y="0"/>
                        </a:moveTo>
                        <a:lnTo>
                          <a:pt x="0" y="103"/>
                        </a:lnTo>
                        <a:lnTo>
                          <a:pt x="58" y="207"/>
                        </a:lnTo>
                        <a:lnTo>
                          <a:pt x="178" y="207"/>
                        </a:lnTo>
                        <a:lnTo>
                          <a:pt x="236" y="103"/>
                        </a:lnTo>
                        <a:lnTo>
                          <a:pt x="178" y="0"/>
                        </a:lnTo>
                        <a:lnTo>
                          <a:pt x="58" y="0"/>
                        </a:lnTo>
                        <a:close/>
                      </a:path>
                    </a:pathLst>
                  </a:custGeom>
                  <a:solidFill>
                    <a:srgbClr val="F5F5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3" name="Freeform 56">
                    <a:extLst>
                      <a:ext uri="{FF2B5EF4-FFF2-40B4-BE49-F238E27FC236}">
                        <a16:creationId xmlns:a16="http://schemas.microsoft.com/office/drawing/2014/main" id="{E06A6D99-C3E1-B7D2-C0D2-919F1B5BE507}"/>
                      </a:ext>
                    </a:extLst>
                  </p:cNvPr>
                  <p:cNvSpPr>
                    <a:spLocks/>
                  </p:cNvSpPr>
                  <p:nvPr/>
                </p:nvSpPr>
                <p:spPr bwMode="auto">
                  <a:xfrm>
                    <a:off x="4701" y="1956"/>
                    <a:ext cx="220" cy="198"/>
                  </a:xfrm>
                  <a:custGeom>
                    <a:avLst/>
                    <a:gdLst>
                      <a:gd name="T0" fmla="*/ 54 w 220"/>
                      <a:gd name="T1" fmla="*/ 0 h 198"/>
                      <a:gd name="T2" fmla="*/ 0 w 220"/>
                      <a:gd name="T3" fmla="*/ 99 h 198"/>
                      <a:gd name="T4" fmla="*/ 54 w 220"/>
                      <a:gd name="T5" fmla="*/ 198 h 198"/>
                      <a:gd name="T6" fmla="*/ 166 w 220"/>
                      <a:gd name="T7" fmla="*/ 198 h 198"/>
                      <a:gd name="T8" fmla="*/ 220 w 220"/>
                      <a:gd name="T9" fmla="*/ 99 h 198"/>
                      <a:gd name="T10" fmla="*/ 166 w 220"/>
                      <a:gd name="T11" fmla="*/ 0 h 198"/>
                      <a:gd name="T12" fmla="*/ 54 w 220"/>
                      <a:gd name="T13" fmla="*/ 0 h 198"/>
                      <a:gd name="T14" fmla="*/ 0 60000 65536"/>
                      <a:gd name="T15" fmla="*/ 0 60000 65536"/>
                      <a:gd name="T16" fmla="*/ 0 60000 65536"/>
                      <a:gd name="T17" fmla="*/ 0 60000 65536"/>
                      <a:gd name="T18" fmla="*/ 0 60000 65536"/>
                      <a:gd name="T19" fmla="*/ 0 60000 65536"/>
                      <a:gd name="T20" fmla="*/ 0 60000 65536"/>
                      <a:gd name="T21" fmla="*/ 0 w 220"/>
                      <a:gd name="T22" fmla="*/ 0 h 198"/>
                      <a:gd name="T23" fmla="*/ 220 w 220"/>
                      <a:gd name="T24" fmla="*/ 198 h 1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0" h="198">
                        <a:moveTo>
                          <a:pt x="54" y="0"/>
                        </a:moveTo>
                        <a:lnTo>
                          <a:pt x="0" y="99"/>
                        </a:lnTo>
                        <a:lnTo>
                          <a:pt x="54" y="198"/>
                        </a:lnTo>
                        <a:lnTo>
                          <a:pt x="166" y="198"/>
                        </a:lnTo>
                        <a:lnTo>
                          <a:pt x="220" y="99"/>
                        </a:lnTo>
                        <a:lnTo>
                          <a:pt x="166" y="0"/>
                        </a:lnTo>
                        <a:lnTo>
                          <a:pt x="54" y="0"/>
                        </a:lnTo>
                        <a:close/>
                      </a:path>
                    </a:pathLst>
                  </a:custGeom>
                  <a:solidFill>
                    <a:srgbClr val="F3F3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4" name="Freeform 57">
                    <a:extLst>
                      <a:ext uri="{FF2B5EF4-FFF2-40B4-BE49-F238E27FC236}">
                        <a16:creationId xmlns:a16="http://schemas.microsoft.com/office/drawing/2014/main" id="{79706CF1-431E-88AA-767E-99D8F34ADEF9}"/>
                      </a:ext>
                    </a:extLst>
                  </p:cNvPr>
                  <p:cNvSpPr>
                    <a:spLocks/>
                  </p:cNvSpPr>
                  <p:nvPr/>
                </p:nvSpPr>
                <p:spPr bwMode="auto">
                  <a:xfrm>
                    <a:off x="4705" y="1960"/>
                    <a:ext cx="212" cy="190"/>
                  </a:xfrm>
                  <a:custGeom>
                    <a:avLst/>
                    <a:gdLst>
                      <a:gd name="T0" fmla="*/ 54 w 212"/>
                      <a:gd name="T1" fmla="*/ 0 h 190"/>
                      <a:gd name="T2" fmla="*/ 0 w 212"/>
                      <a:gd name="T3" fmla="*/ 95 h 190"/>
                      <a:gd name="T4" fmla="*/ 54 w 212"/>
                      <a:gd name="T5" fmla="*/ 190 h 190"/>
                      <a:gd name="T6" fmla="*/ 158 w 212"/>
                      <a:gd name="T7" fmla="*/ 190 h 190"/>
                      <a:gd name="T8" fmla="*/ 212 w 212"/>
                      <a:gd name="T9" fmla="*/ 95 h 190"/>
                      <a:gd name="T10" fmla="*/ 158 w 212"/>
                      <a:gd name="T11" fmla="*/ 0 h 190"/>
                      <a:gd name="T12" fmla="*/ 54 w 212"/>
                      <a:gd name="T13" fmla="*/ 0 h 190"/>
                      <a:gd name="T14" fmla="*/ 0 60000 65536"/>
                      <a:gd name="T15" fmla="*/ 0 60000 65536"/>
                      <a:gd name="T16" fmla="*/ 0 60000 65536"/>
                      <a:gd name="T17" fmla="*/ 0 60000 65536"/>
                      <a:gd name="T18" fmla="*/ 0 60000 65536"/>
                      <a:gd name="T19" fmla="*/ 0 60000 65536"/>
                      <a:gd name="T20" fmla="*/ 0 60000 65536"/>
                      <a:gd name="T21" fmla="*/ 0 w 212"/>
                      <a:gd name="T22" fmla="*/ 0 h 190"/>
                      <a:gd name="T23" fmla="*/ 212 w 212"/>
                      <a:gd name="T24" fmla="*/ 190 h 1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2" h="190">
                        <a:moveTo>
                          <a:pt x="54" y="0"/>
                        </a:moveTo>
                        <a:lnTo>
                          <a:pt x="0" y="95"/>
                        </a:lnTo>
                        <a:lnTo>
                          <a:pt x="54" y="190"/>
                        </a:lnTo>
                        <a:lnTo>
                          <a:pt x="158" y="190"/>
                        </a:lnTo>
                        <a:lnTo>
                          <a:pt x="212" y="95"/>
                        </a:lnTo>
                        <a:lnTo>
                          <a:pt x="158" y="0"/>
                        </a:lnTo>
                        <a:lnTo>
                          <a:pt x="54" y="0"/>
                        </a:lnTo>
                        <a:close/>
                      </a:path>
                    </a:pathLst>
                  </a:custGeom>
                  <a:solidFill>
                    <a:srgbClr val="F1F1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5" name="Freeform 58">
                    <a:extLst>
                      <a:ext uri="{FF2B5EF4-FFF2-40B4-BE49-F238E27FC236}">
                        <a16:creationId xmlns:a16="http://schemas.microsoft.com/office/drawing/2014/main" id="{AA2CF3B8-3584-ED7B-6EF8-77D5567754E5}"/>
                      </a:ext>
                    </a:extLst>
                  </p:cNvPr>
                  <p:cNvSpPr>
                    <a:spLocks/>
                  </p:cNvSpPr>
                  <p:nvPr/>
                </p:nvSpPr>
                <p:spPr bwMode="auto">
                  <a:xfrm>
                    <a:off x="4710" y="1964"/>
                    <a:ext cx="202" cy="178"/>
                  </a:xfrm>
                  <a:custGeom>
                    <a:avLst/>
                    <a:gdLst>
                      <a:gd name="T0" fmla="*/ 49 w 202"/>
                      <a:gd name="T1" fmla="*/ 0 h 178"/>
                      <a:gd name="T2" fmla="*/ 0 w 202"/>
                      <a:gd name="T3" fmla="*/ 91 h 178"/>
                      <a:gd name="T4" fmla="*/ 49 w 202"/>
                      <a:gd name="T5" fmla="*/ 178 h 178"/>
                      <a:gd name="T6" fmla="*/ 153 w 202"/>
                      <a:gd name="T7" fmla="*/ 178 h 178"/>
                      <a:gd name="T8" fmla="*/ 202 w 202"/>
                      <a:gd name="T9" fmla="*/ 91 h 178"/>
                      <a:gd name="T10" fmla="*/ 153 w 202"/>
                      <a:gd name="T11" fmla="*/ 0 h 178"/>
                      <a:gd name="T12" fmla="*/ 49 w 202"/>
                      <a:gd name="T13" fmla="*/ 0 h 178"/>
                      <a:gd name="T14" fmla="*/ 0 60000 65536"/>
                      <a:gd name="T15" fmla="*/ 0 60000 65536"/>
                      <a:gd name="T16" fmla="*/ 0 60000 65536"/>
                      <a:gd name="T17" fmla="*/ 0 60000 65536"/>
                      <a:gd name="T18" fmla="*/ 0 60000 65536"/>
                      <a:gd name="T19" fmla="*/ 0 60000 65536"/>
                      <a:gd name="T20" fmla="*/ 0 60000 65536"/>
                      <a:gd name="T21" fmla="*/ 0 w 202"/>
                      <a:gd name="T22" fmla="*/ 0 h 178"/>
                      <a:gd name="T23" fmla="*/ 202 w 202"/>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78">
                        <a:moveTo>
                          <a:pt x="49" y="0"/>
                        </a:moveTo>
                        <a:lnTo>
                          <a:pt x="0" y="91"/>
                        </a:lnTo>
                        <a:lnTo>
                          <a:pt x="49" y="178"/>
                        </a:lnTo>
                        <a:lnTo>
                          <a:pt x="153" y="178"/>
                        </a:lnTo>
                        <a:lnTo>
                          <a:pt x="202" y="91"/>
                        </a:lnTo>
                        <a:lnTo>
                          <a:pt x="153" y="0"/>
                        </a:lnTo>
                        <a:lnTo>
                          <a:pt x="49" y="0"/>
                        </a:lnTo>
                        <a:close/>
                      </a:path>
                    </a:pathLst>
                  </a:custGeom>
                  <a:solidFill>
                    <a:srgbClr val="EEE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6" name="Freeform 59">
                    <a:extLst>
                      <a:ext uri="{FF2B5EF4-FFF2-40B4-BE49-F238E27FC236}">
                        <a16:creationId xmlns:a16="http://schemas.microsoft.com/office/drawing/2014/main" id="{56A58D72-FE99-9EE9-C3AA-0C998F3A74E5}"/>
                      </a:ext>
                    </a:extLst>
                  </p:cNvPr>
                  <p:cNvSpPr>
                    <a:spLocks/>
                  </p:cNvSpPr>
                  <p:nvPr/>
                </p:nvSpPr>
                <p:spPr bwMode="auto">
                  <a:xfrm>
                    <a:off x="4714" y="1968"/>
                    <a:ext cx="194" cy="170"/>
                  </a:xfrm>
                  <a:custGeom>
                    <a:avLst/>
                    <a:gdLst>
                      <a:gd name="T0" fmla="*/ 49 w 194"/>
                      <a:gd name="T1" fmla="*/ 0 h 170"/>
                      <a:gd name="T2" fmla="*/ 0 w 194"/>
                      <a:gd name="T3" fmla="*/ 87 h 170"/>
                      <a:gd name="T4" fmla="*/ 49 w 194"/>
                      <a:gd name="T5" fmla="*/ 170 h 170"/>
                      <a:gd name="T6" fmla="*/ 145 w 194"/>
                      <a:gd name="T7" fmla="*/ 170 h 170"/>
                      <a:gd name="T8" fmla="*/ 194 w 194"/>
                      <a:gd name="T9" fmla="*/ 87 h 170"/>
                      <a:gd name="T10" fmla="*/ 145 w 194"/>
                      <a:gd name="T11" fmla="*/ 0 h 170"/>
                      <a:gd name="T12" fmla="*/ 49 w 194"/>
                      <a:gd name="T13" fmla="*/ 0 h 170"/>
                      <a:gd name="T14" fmla="*/ 0 60000 65536"/>
                      <a:gd name="T15" fmla="*/ 0 60000 65536"/>
                      <a:gd name="T16" fmla="*/ 0 60000 65536"/>
                      <a:gd name="T17" fmla="*/ 0 60000 65536"/>
                      <a:gd name="T18" fmla="*/ 0 60000 65536"/>
                      <a:gd name="T19" fmla="*/ 0 60000 65536"/>
                      <a:gd name="T20" fmla="*/ 0 60000 65536"/>
                      <a:gd name="T21" fmla="*/ 0 w 194"/>
                      <a:gd name="T22" fmla="*/ 0 h 170"/>
                      <a:gd name="T23" fmla="*/ 194 w 194"/>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70">
                        <a:moveTo>
                          <a:pt x="49" y="0"/>
                        </a:moveTo>
                        <a:lnTo>
                          <a:pt x="0" y="87"/>
                        </a:lnTo>
                        <a:lnTo>
                          <a:pt x="49" y="170"/>
                        </a:lnTo>
                        <a:lnTo>
                          <a:pt x="145" y="170"/>
                        </a:lnTo>
                        <a:lnTo>
                          <a:pt x="194" y="87"/>
                        </a:lnTo>
                        <a:lnTo>
                          <a:pt x="145" y="0"/>
                        </a:lnTo>
                        <a:lnTo>
                          <a:pt x="49" y="0"/>
                        </a:lnTo>
                        <a:close/>
                      </a:path>
                    </a:pathLst>
                  </a:custGeom>
                  <a:solidFill>
                    <a:srgbClr val="ECEC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7" name="Freeform 60">
                    <a:extLst>
                      <a:ext uri="{FF2B5EF4-FFF2-40B4-BE49-F238E27FC236}">
                        <a16:creationId xmlns:a16="http://schemas.microsoft.com/office/drawing/2014/main" id="{60241C1F-273D-68B6-62F1-1756CE84DFE9}"/>
                      </a:ext>
                    </a:extLst>
                  </p:cNvPr>
                  <p:cNvSpPr>
                    <a:spLocks/>
                  </p:cNvSpPr>
                  <p:nvPr/>
                </p:nvSpPr>
                <p:spPr bwMode="auto">
                  <a:xfrm>
                    <a:off x="4722" y="1972"/>
                    <a:ext cx="178" cy="162"/>
                  </a:xfrm>
                  <a:custGeom>
                    <a:avLst/>
                    <a:gdLst>
                      <a:gd name="T0" fmla="*/ 46 w 178"/>
                      <a:gd name="T1" fmla="*/ 0 h 162"/>
                      <a:gd name="T2" fmla="*/ 0 w 178"/>
                      <a:gd name="T3" fmla="*/ 83 h 162"/>
                      <a:gd name="T4" fmla="*/ 46 w 178"/>
                      <a:gd name="T5" fmla="*/ 162 h 162"/>
                      <a:gd name="T6" fmla="*/ 132 w 178"/>
                      <a:gd name="T7" fmla="*/ 162 h 162"/>
                      <a:gd name="T8" fmla="*/ 178 w 178"/>
                      <a:gd name="T9" fmla="*/ 83 h 162"/>
                      <a:gd name="T10" fmla="*/ 132 w 178"/>
                      <a:gd name="T11" fmla="*/ 0 h 162"/>
                      <a:gd name="T12" fmla="*/ 46 w 178"/>
                      <a:gd name="T13" fmla="*/ 0 h 162"/>
                      <a:gd name="T14" fmla="*/ 0 60000 65536"/>
                      <a:gd name="T15" fmla="*/ 0 60000 65536"/>
                      <a:gd name="T16" fmla="*/ 0 60000 65536"/>
                      <a:gd name="T17" fmla="*/ 0 60000 65536"/>
                      <a:gd name="T18" fmla="*/ 0 60000 65536"/>
                      <a:gd name="T19" fmla="*/ 0 60000 65536"/>
                      <a:gd name="T20" fmla="*/ 0 60000 65536"/>
                      <a:gd name="T21" fmla="*/ 0 w 178"/>
                      <a:gd name="T22" fmla="*/ 0 h 162"/>
                      <a:gd name="T23" fmla="*/ 178 w 178"/>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62">
                        <a:moveTo>
                          <a:pt x="46" y="0"/>
                        </a:moveTo>
                        <a:lnTo>
                          <a:pt x="0" y="83"/>
                        </a:lnTo>
                        <a:lnTo>
                          <a:pt x="46" y="162"/>
                        </a:lnTo>
                        <a:lnTo>
                          <a:pt x="132" y="162"/>
                        </a:lnTo>
                        <a:lnTo>
                          <a:pt x="178" y="83"/>
                        </a:lnTo>
                        <a:lnTo>
                          <a:pt x="132" y="0"/>
                        </a:lnTo>
                        <a:lnTo>
                          <a:pt x="46" y="0"/>
                        </a:lnTo>
                        <a:close/>
                      </a:path>
                    </a:pathLst>
                  </a:custGeom>
                  <a:solidFill>
                    <a:srgbClr val="E9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8" name="Freeform 61">
                    <a:extLst>
                      <a:ext uri="{FF2B5EF4-FFF2-40B4-BE49-F238E27FC236}">
                        <a16:creationId xmlns:a16="http://schemas.microsoft.com/office/drawing/2014/main" id="{C4E9EBCF-243D-3E5C-E5C1-520E8F6C5009}"/>
                      </a:ext>
                    </a:extLst>
                  </p:cNvPr>
                  <p:cNvSpPr>
                    <a:spLocks/>
                  </p:cNvSpPr>
                  <p:nvPr/>
                </p:nvSpPr>
                <p:spPr bwMode="auto">
                  <a:xfrm>
                    <a:off x="4726" y="1981"/>
                    <a:ext cx="170" cy="149"/>
                  </a:xfrm>
                  <a:custGeom>
                    <a:avLst/>
                    <a:gdLst>
                      <a:gd name="T0" fmla="*/ 42 w 170"/>
                      <a:gd name="T1" fmla="*/ 0 h 149"/>
                      <a:gd name="T2" fmla="*/ 0 w 170"/>
                      <a:gd name="T3" fmla="*/ 74 h 149"/>
                      <a:gd name="T4" fmla="*/ 42 w 170"/>
                      <a:gd name="T5" fmla="*/ 149 h 149"/>
                      <a:gd name="T6" fmla="*/ 128 w 170"/>
                      <a:gd name="T7" fmla="*/ 149 h 149"/>
                      <a:gd name="T8" fmla="*/ 170 w 170"/>
                      <a:gd name="T9" fmla="*/ 74 h 149"/>
                      <a:gd name="T10" fmla="*/ 128 w 170"/>
                      <a:gd name="T11" fmla="*/ 0 h 149"/>
                      <a:gd name="T12" fmla="*/ 42 w 170"/>
                      <a:gd name="T13" fmla="*/ 0 h 149"/>
                      <a:gd name="T14" fmla="*/ 0 60000 65536"/>
                      <a:gd name="T15" fmla="*/ 0 60000 65536"/>
                      <a:gd name="T16" fmla="*/ 0 60000 65536"/>
                      <a:gd name="T17" fmla="*/ 0 60000 65536"/>
                      <a:gd name="T18" fmla="*/ 0 60000 65536"/>
                      <a:gd name="T19" fmla="*/ 0 60000 65536"/>
                      <a:gd name="T20" fmla="*/ 0 60000 65536"/>
                      <a:gd name="T21" fmla="*/ 0 w 170"/>
                      <a:gd name="T22" fmla="*/ 0 h 149"/>
                      <a:gd name="T23" fmla="*/ 170 w 170"/>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49">
                        <a:moveTo>
                          <a:pt x="42" y="0"/>
                        </a:moveTo>
                        <a:lnTo>
                          <a:pt x="0" y="74"/>
                        </a:lnTo>
                        <a:lnTo>
                          <a:pt x="42" y="149"/>
                        </a:lnTo>
                        <a:lnTo>
                          <a:pt x="128" y="149"/>
                        </a:lnTo>
                        <a:lnTo>
                          <a:pt x="170" y="74"/>
                        </a:lnTo>
                        <a:lnTo>
                          <a:pt x="128" y="0"/>
                        </a:lnTo>
                        <a:lnTo>
                          <a:pt x="42" y="0"/>
                        </a:lnTo>
                        <a:close/>
                      </a:path>
                    </a:pathLst>
                  </a:custGeom>
                  <a:solidFill>
                    <a:srgbClr val="E7E7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09" name="Freeform 62">
                    <a:extLst>
                      <a:ext uri="{FF2B5EF4-FFF2-40B4-BE49-F238E27FC236}">
                        <a16:creationId xmlns:a16="http://schemas.microsoft.com/office/drawing/2014/main" id="{15A2BBF7-D43D-6518-8BA9-65AB6F3A2D4C}"/>
                      </a:ext>
                    </a:extLst>
                  </p:cNvPr>
                  <p:cNvSpPr>
                    <a:spLocks/>
                  </p:cNvSpPr>
                  <p:nvPr/>
                </p:nvSpPr>
                <p:spPr bwMode="auto">
                  <a:xfrm>
                    <a:off x="4730" y="1985"/>
                    <a:ext cx="162" cy="140"/>
                  </a:xfrm>
                  <a:custGeom>
                    <a:avLst/>
                    <a:gdLst>
                      <a:gd name="T0" fmla="*/ 42 w 162"/>
                      <a:gd name="T1" fmla="*/ 0 h 140"/>
                      <a:gd name="T2" fmla="*/ 0 w 162"/>
                      <a:gd name="T3" fmla="*/ 70 h 140"/>
                      <a:gd name="T4" fmla="*/ 42 w 162"/>
                      <a:gd name="T5" fmla="*/ 140 h 140"/>
                      <a:gd name="T6" fmla="*/ 124 w 162"/>
                      <a:gd name="T7" fmla="*/ 140 h 140"/>
                      <a:gd name="T8" fmla="*/ 162 w 162"/>
                      <a:gd name="T9" fmla="*/ 70 h 140"/>
                      <a:gd name="T10" fmla="*/ 124 w 162"/>
                      <a:gd name="T11" fmla="*/ 0 h 140"/>
                      <a:gd name="T12" fmla="*/ 42 w 162"/>
                      <a:gd name="T13" fmla="*/ 0 h 140"/>
                      <a:gd name="T14" fmla="*/ 0 60000 65536"/>
                      <a:gd name="T15" fmla="*/ 0 60000 65536"/>
                      <a:gd name="T16" fmla="*/ 0 60000 65536"/>
                      <a:gd name="T17" fmla="*/ 0 60000 65536"/>
                      <a:gd name="T18" fmla="*/ 0 60000 65536"/>
                      <a:gd name="T19" fmla="*/ 0 60000 65536"/>
                      <a:gd name="T20" fmla="*/ 0 60000 65536"/>
                      <a:gd name="T21" fmla="*/ 0 w 162"/>
                      <a:gd name="T22" fmla="*/ 0 h 140"/>
                      <a:gd name="T23" fmla="*/ 162 w 162"/>
                      <a:gd name="T24" fmla="*/ 140 h 1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40">
                        <a:moveTo>
                          <a:pt x="42" y="0"/>
                        </a:moveTo>
                        <a:lnTo>
                          <a:pt x="0" y="70"/>
                        </a:lnTo>
                        <a:lnTo>
                          <a:pt x="42" y="140"/>
                        </a:lnTo>
                        <a:lnTo>
                          <a:pt x="124" y="140"/>
                        </a:lnTo>
                        <a:lnTo>
                          <a:pt x="162" y="70"/>
                        </a:lnTo>
                        <a:lnTo>
                          <a:pt x="124" y="0"/>
                        </a:lnTo>
                        <a:lnTo>
                          <a:pt x="42" y="0"/>
                        </a:lnTo>
                        <a:close/>
                      </a:path>
                    </a:pathLst>
                  </a:custGeom>
                  <a:solidFill>
                    <a:srgbClr val="E4E4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0" name="Freeform 63">
                    <a:extLst>
                      <a:ext uri="{FF2B5EF4-FFF2-40B4-BE49-F238E27FC236}">
                        <a16:creationId xmlns:a16="http://schemas.microsoft.com/office/drawing/2014/main" id="{291F0446-D0DE-C947-9139-1290DABF3A57}"/>
                      </a:ext>
                    </a:extLst>
                  </p:cNvPr>
                  <p:cNvSpPr>
                    <a:spLocks/>
                  </p:cNvSpPr>
                  <p:nvPr/>
                </p:nvSpPr>
                <p:spPr bwMode="auto">
                  <a:xfrm>
                    <a:off x="4739" y="1989"/>
                    <a:ext cx="144" cy="132"/>
                  </a:xfrm>
                  <a:custGeom>
                    <a:avLst/>
                    <a:gdLst>
                      <a:gd name="T0" fmla="*/ 37 w 144"/>
                      <a:gd name="T1" fmla="*/ 0 h 132"/>
                      <a:gd name="T2" fmla="*/ 0 w 144"/>
                      <a:gd name="T3" fmla="*/ 66 h 132"/>
                      <a:gd name="T4" fmla="*/ 37 w 144"/>
                      <a:gd name="T5" fmla="*/ 132 h 132"/>
                      <a:gd name="T6" fmla="*/ 111 w 144"/>
                      <a:gd name="T7" fmla="*/ 132 h 132"/>
                      <a:gd name="T8" fmla="*/ 144 w 144"/>
                      <a:gd name="T9" fmla="*/ 66 h 132"/>
                      <a:gd name="T10" fmla="*/ 111 w 144"/>
                      <a:gd name="T11" fmla="*/ 0 h 132"/>
                      <a:gd name="T12" fmla="*/ 37 w 144"/>
                      <a:gd name="T13" fmla="*/ 0 h 132"/>
                      <a:gd name="T14" fmla="*/ 0 60000 65536"/>
                      <a:gd name="T15" fmla="*/ 0 60000 65536"/>
                      <a:gd name="T16" fmla="*/ 0 60000 65536"/>
                      <a:gd name="T17" fmla="*/ 0 60000 65536"/>
                      <a:gd name="T18" fmla="*/ 0 60000 65536"/>
                      <a:gd name="T19" fmla="*/ 0 60000 65536"/>
                      <a:gd name="T20" fmla="*/ 0 60000 65536"/>
                      <a:gd name="T21" fmla="*/ 0 w 144"/>
                      <a:gd name="T22" fmla="*/ 0 h 132"/>
                      <a:gd name="T23" fmla="*/ 144 w 144"/>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132">
                        <a:moveTo>
                          <a:pt x="37" y="0"/>
                        </a:moveTo>
                        <a:lnTo>
                          <a:pt x="0" y="66"/>
                        </a:lnTo>
                        <a:lnTo>
                          <a:pt x="37" y="132"/>
                        </a:lnTo>
                        <a:lnTo>
                          <a:pt x="111" y="132"/>
                        </a:lnTo>
                        <a:lnTo>
                          <a:pt x="144" y="66"/>
                        </a:lnTo>
                        <a:lnTo>
                          <a:pt x="111" y="0"/>
                        </a:lnTo>
                        <a:lnTo>
                          <a:pt x="37"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1" name="Freeform 64">
                    <a:extLst>
                      <a:ext uri="{FF2B5EF4-FFF2-40B4-BE49-F238E27FC236}">
                        <a16:creationId xmlns:a16="http://schemas.microsoft.com/office/drawing/2014/main" id="{4059AFC8-A401-8635-D2F2-D7D7B752F9DD}"/>
                      </a:ext>
                    </a:extLst>
                  </p:cNvPr>
                  <p:cNvSpPr>
                    <a:spLocks/>
                  </p:cNvSpPr>
                  <p:nvPr/>
                </p:nvSpPr>
                <p:spPr bwMode="auto">
                  <a:xfrm>
                    <a:off x="4743" y="1993"/>
                    <a:ext cx="136" cy="124"/>
                  </a:xfrm>
                  <a:custGeom>
                    <a:avLst/>
                    <a:gdLst>
                      <a:gd name="T0" fmla="*/ 37 w 136"/>
                      <a:gd name="T1" fmla="*/ 0 h 124"/>
                      <a:gd name="T2" fmla="*/ 0 w 136"/>
                      <a:gd name="T3" fmla="*/ 62 h 124"/>
                      <a:gd name="T4" fmla="*/ 37 w 136"/>
                      <a:gd name="T5" fmla="*/ 124 h 124"/>
                      <a:gd name="T6" fmla="*/ 103 w 136"/>
                      <a:gd name="T7" fmla="*/ 124 h 124"/>
                      <a:gd name="T8" fmla="*/ 136 w 136"/>
                      <a:gd name="T9" fmla="*/ 62 h 124"/>
                      <a:gd name="T10" fmla="*/ 103 w 136"/>
                      <a:gd name="T11" fmla="*/ 0 h 124"/>
                      <a:gd name="T12" fmla="*/ 37 w 136"/>
                      <a:gd name="T13" fmla="*/ 0 h 124"/>
                      <a:gd name="T14" fmla="*/ 0 60000 65536"/>
                      <a:gd name="T15" fmla="*/ 0 60000 65536"/>
                      <a:gd name="T16" fmla="*/ 0 60000 65536"/>
                      <a:gd name="T17" fmla="*/ 0 60000 65536"/>
                      <a:gd name="T18" fmla="*/ 0 60000 65536"/>
                      <a:gd name="T19" fmla="*/ 0 60000 65536"/>
                      <a:gd name="T20" fmla="*/ 0 60000 65536"/>
                      <a:gd name="T21" fmla="*/ 0 w 136"/>
                      <a:gd name="T22" fmla="*/ 0 h 124"/>
                      <a:gd name="T23" fmla="*/ 136 w 136"/>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 h="124">
                        <a:moveTo>
                          <a:pt x="37" y="0"/>
                        </a:moveTo>
                        <a:lnTo>
                          <a:pt x="0" y="62"/>
                        </a:lnTo>
                        <a:lnTo>
                          <a:pt x="37" y="124"/>
                        </a:lnTo>
                        <a:lnTo>
                          <a:pt x="103" y="124"/>
                        </a:lnTo>
                        <a:lnTo>
                          <a:pt x="136" y="62"/>
                        </a:lnTo>
                        <a:lnTo>
                          <a:pt x="103" y="0"/>
                        </a:lnTo>
                        <a:lnTo>
                          <a:pt x="37" y="0"/>
                        </a:lnTo>
                        <a:close/>
                      </a:path>
                    </a:pathLst>
                  </a:custGeom>
                  <a:solidFill>
                    <a:srgbClr val="DFDFE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2" name="Freeform 65">
                    <a:extLst>
                      <a:ext uri="{FF2B5EF4-FFF2-40B4-BE49-F238E27FC236}">
                        <a16:creationId xmlns:a16="http://schemas.microsoft.com/office/drawing/2014/main" id="{FEC20D8C-0F53-A7C8-44E1-E8B1F0A8D877}"/>
                      </a:ext>
                    </a:extLst>
                  </p:cNvPr>
                  <p:cNvSpPr>
                    <a:spLocks/>
                  </p:cNvSpPr>
                  <p:nvPr/>
                </p:nvSpPr>
                <p:spPr bwMode="auto">
                  <a:xfrm>
                    <a:off x="4747" y="1997"/>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DCDC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3" name="Freeform 66">
                    <a:extLst>
                      <a:ext uri="{FF2B5EF4-FFF2-40B4-BE49-F238E27FC236}">
                        <a16:creationId xmlns:a16="http://schemas.microsoft.com/office/drawing/2014/main" id="{822BEF19-05F9-2B7C-1A5B-ACBE1FEBE209}"/>
                      </a:ext>
                    </a:extLst>
                  </p:cNvPr>
                  <p:cNvSpPr>
                    <a:spLocks/>
                  </p:cNvSpPr>
                  <p:nvPr/>
                </p:nvSpPr>
                <p:spPr bwMode="auto">
                  <a:xfrm>
                    <a:off x="4751" y="2001"/>
                    <a:ext cx="120" cy="104"/>
                  </a:xfrm>
                  <a:custGeom>
                    <a:avLst/>
                    <a:gdLst>
                      <a:gd name="T0" fmla="*/ 33 w 120"/>
                      <a:gd name="T1" fmla="*/ 0 h 104"/>
                      <a:gd name="T2" fmla="*/ 0 w 120"/>
                      <a:gd name="T3" fmla="*/ 54 h 104"/>
                      <a:gd name="T4" fmla="*/ 33 w 120"/>
                      <a:gd name="T5" fmla="*/ 104 h 104"/>
                      <a:gd name="T6" fmla="*/ 91 w 120"/>
                      <a:gd name="T7" fmla="*/ 104 h 104"/>
                      <a:gd name="T8" fmla="*/ 120 w 120"/>
                      <a:gd name="T9" fmla="*/ 54 h 104"/>
                      <a:gd name="T10" fmla="*/ 91 w 120"/>
                      <a:gd name="T11" fmla="*/ 0 h 104"/>
                      <a:gd name="T12" fmla="*/ 33 w 120"/>
                      <a:gd name="T13" fmla="*/ 0 h 104"/>
                      <a:gd name="T14" fmla="*/ 0 60000 65536"/>
                      <a:gd name="T15" fmla="*/ 0 60000 65536"/>
                      <a:gd name="T16" fmla="*/ 0 60000 65536"/>
                      <a:gd name="T17" fmla="*/ 0 60000 65536"/>
                      <a:gd name="T18" fmla="*/ 0 60000 65536"/>
                      <a:gd name="T19" fmla="*/ 0 60000 65536"/>
                      <a:gd name="T20" fmla="*/ 0 60000 65536"/>
                      <a:gd name="T21" fmla="*/ 0 w 120"/>
                      <a:gd name="T22" fmla="*/ 0 h 104"/>
                      <a:gd name="T23" fmla="*/ 120 w 120"/>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104">
                        <a:moveTo>
                          <a:pt x="33" y="0"/>
                        </a:moveTo>
                        <a:lnTo>
                          <a:pt x="0" y="54"/>
                        </a:lnTo>
                        <a:lnTo>
                          <a:pt x="33" y="104"/>
                        </a:lnTo>
                        <a:lnTo>
                          <a:pt x="91" y="104"/>
                        </a:lnTo>
                        <a:lnTo>
                          <a:pt x="120" y="54"/>
                        </a:lnTo>
                        <a:lnTo>
                          <a:pt x="91" y="0"/>
                        </a:lnTo>
                        <a:lnTo>
                          <a:pt x="33" y="0"/>
                        </a:lnTo>
                        <a:close/>
                      </a:path>
                    </a:pathLst>
                  </a:custGeom>
                  <a:solidFill>
                    <a:srgbClr val="DADA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4" name="Freeform 67">
                    <a:extLst>
                      <a:ext uri="{FF2B5EF4-FFF2-40B4-BE49-F238E27FC236}">
                        <a16:creationId xmlns:a16="http://schemas.microsoft.com/office/drawing/2014/main" id="{D599DEC0-D824-271C-2290-0B0778477595}"/>
                      </a:ext>
                    </a:extLst>
                  </p:cNvPr>
                  <p:cNvSpPr>
                    <a:spLocks/>
                  </p:cNvSpPr>
                  <p:nvPr/>
                </p:nvSpPr>
                <p:spPr bwMode="auto">
                  <a:xfrm>
                    <a:off x="4759" y="2005"/>
                    <a:ext cx="104" cy="96"/>
                  </a:xfrm>
                  <a:custGeom>
                    <a:avLst/>
                    <a:gdLst>
                      <a:gd name="T0" fmla="*/ 29 w 104"/>
                      <a:gd name="T1" fmla="*/ 0 h 96"/>
                      <a:gd name="T2" fmla="*/ 0 w 104"/>
                      <a:gd name="T3" fmla="*/ 50 h 96"/>
                      <a:gd name="T4" fmla="*/ 29 w 104"/>
                      <a:gd name="T5" fmla="*/ 96 h 96"/>
                      <a:gd name="T6" fmla="*/ 79 w 104"/>
                      <a:gd name="T7" fmla="*/ 96 h 96"/>
                      <a:gd name="T8" fmla="*/ 104 w 104"/>
                      <a:gd name="T9" fmla="*/ 50 h 96"/>
                      <a:gd name="T10" fmla="*/ 79 w 104"/>
                      <a:gd name="T11" fmla="*/ 0 h 96"/>
                      <a:gd name="T12" fmla="*/ 29 w 104"/>
                      <a:gd name="T13" fmla="*/ 0 h 96"/>
                      <a:gd name="T14" fmla="*/ 0 60000 65536"/>
                      <a:gd name="T15" fmla="*/ 0 60000 65536"/>
                      <a:gd name="T16" fmla="*/ 0 60000 65536"/>
                      <a:gd name="T17" fmla="*/ 0 60000 65536"/>
                      <a:gd name="T18" fmla="*/ 0 60000 65536"/>
                      <a:gd name="T19" fmla="*/ 0 60000 65536"/>
                      <a:gd name="T20" fmla="*/ 0 60000 65536"/>
                      <a:gd name="T21" fmla="*/ 0 w 104"/>
                      <a:gd name="T22" fmla="*/ 0 h 96"/>
                      <a:gd name="T23" fmla="*/ 104 w 104"/>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6">
                        <a:moveTo>
                          <a:pt x="29" y="0"/>
                        </a:moveTo>
                        <a:lnTo>
                          <a:pt x="0" y="50"/>
                        </a:lnTo>
                        <a:lnTo>
                          <a:pt x="29" y="96"/>
                        </a:lnTo>
                        <a:lnTo>
                          <a:pt x="79" y="96"/>
                        </a:lnTo>
                        <a:lnTo>
                          <a:pt x="104" y="50"/>
                        </a:lnTo>
                        <a:lnTo>
                          <a:pt x="79" y="0"/>
                        </a:lnTo>
                        <a:lnTo>
                          <a:pt x="29" y="0"/>
                        </a:lnTo>
                        <a:close/>
                      </a:path>
                    </a:pathLst>
                  </a:custGeom>
                  <a:solidFill>
                    <a:srgbClr val="D7D7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5" name="Freeform 68">
                    <a:extLst>
                      <a:ext uri="{FF2B5EF4-FFF2-40B4-BE49-F238E27FC236}">
                        <a16:creationId xmlns:a16="http://schemas.microsoft.com/office/drawing/2014/main" id="{DC7BC90E-10F2-57A2-B751-23258EA77245}"/>
                      </a:ext>
                    </a:extLst>
                  </p:cNvPr>
                  <p:cNvSpPr>
                    <a:spLocks/>
                  </p:cNvSpPr>
                  <p:nvPr/>
                </p:nvSpPr>
                <p:spPr bwMode="auto">
                  <a:xfrm>
                    <a:off x="4763" y="2010"/>
                    <a:ext cx="96" cy="86"/>
                  </a:xfrm>
                  <a:custGeom>
                    <a:avLst/>
                    <a:gdLst>
                      <a:gd name="T0" fmla="*/ 25 w 96"/>
                      <a:gd name="T1" fmla="*/ 0 h 86"/>
                      <a:gd name="T2" fmla="*/ 0 w 96"/>
                      <a:gd name="T3" fmla="*/ 45 h 86"/>
                      <a:gd name="T4" fmla="*/ 25 w 96"/>
                      <a:gd name="T5" fmla="*/ 86 h 86"/>
                      <a:gd name="T6" fmla="*/ 75 w 96"/>
                      <a:gd name="T7" fmla="*/ 86 h 86"/>
                      <a:gd name="T8" fmla="*/ 96 w 96"/>
                      <a:gd name="T9" fmla="*/ 45 h 86"/>
                      <a:gd name="T10" fmla="*/ 75 w 96"/>
                      <a:gd name="T11" fmla="*/ 0 h 86"/>
                      <a:gd name="T12" fmla="*/ 25 w 96"/>
                      <a:gd name="T13" fmla="*/ 0 h 86"/>
                      <a:gd name="T14" fmla="*/ 0 60000 65536"/>
                      <a:gd name="T15" fmla="*/ 0 60000 65536"/>
                      <a:gd name="T16" fmla="*/ 0 60000 65536"/>
                      <a:gd name="T17" fmla="*/ 0 60000 65536"/>
                      <a:gd name="T18" fmla="*/ 0 60000 65536"/>
                      <a:gd name="T19" fmla="*/ 0 60000 65536"/>
                      <a:gd name="T20" fmla="*/ 0 60000 65536"/>
                      <a:gd name="T21" fmla="*/ 0 w 96"/>
                      <a:gd name="T22" fmla="*/ 0 h 86"/>
                      <a:gd name="T23" fmla="*/ 96 w 96"/>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86">
                        <a:moveTo>
                          <a:pt x="25" y="0"/>
                        </a:moveTo>
                        <a:lnTo>
                          <a:pt x="0" y="45"/>
                        </a:lnTo>
                        <a:lnTo>
                          <a:pt x="25" y="86"/>
                        </a:lnTo>
                        <a:lnTo>
                          <a:pt x="75" y="86"/>
                        </a:lnTo>
                        <a:lnTo>
                          <a:pt x="96" y="45"/>
                        </a:lnTo>
                        <a:lnTo>
                          <a:pt x="75" y="0"/>
                        </a:lnTo>
                        <a:lnTo>
                          <a:pt x="25" y="0"/>
                        </a:lnTo>
                        <a:close/>
                      </a:path>
                    </a:pathLst>
                  </a:custGeom>
                  <a:solidFill>
                    <a:srgbClr val="D5D5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6" name="Freeform 69">
                    <a:extLst>
                      <a:ext uri="{FF2B5EF4-FFF2-40B4-BE49-F238E27FC236}">
                        <a16:creationId xmlns:a16="http://schemas.microsoft.com/office/drawing/2014/main" id="{B1797F4C-5117-5287-333D-5FB12A8D67D4}"/>
                      </a:ext>
                    </a:extLst>
                  </p:cNvPr>
                  <p:cNvSpPr>
                    <a:spLocks/>
                  </p:cNvSpPr>
                  <p:nvPr/>
                </p:nvSpPr>
                <p:spPr bwMode="auto">
                  <a:xfrm>
                    <a:off x="4768" y="2018"/>
                    <a:ext cx="86" cy="74"/>
                  </a:xfrm>
                  <a:custGeom>
                    <a:avLst/>
                    <a:gdLst>
                      <a:gd name="T0" fmla="*/ 24 w 86"/>
                      <a:gd name="T1" fmla="*/ 0 h 74"/>
                      <a:gd name="T2" fmla="*/ 0 w 86"/>
                      <a:gd name="T3" fmla="*/ 37 h 74"/>
                      <a:gd name="T4" fmla="*/ 24 w 86"/>
                      <a:gd name="T5" fmla="*/ 74 h 74"/>
                      <a:gd name="T6" fmla="*/ 66 w 86"/>
                      <a:gd name="T7" fmla="*/ 74 h 74"/>
                      <a:gd name="T8" fmla="*/ 86 w 86"/>
                      <a:gd name="T9" fmla="*/ 37 h 74"/>
                      <a:gd name="T10" fmla="*/ 66 w 86"/>
                      <a:gd name="T11" fmla="*/ 0 h 74"/>
                      <a:gd name="T12" fmla="*/ 24 w 86"/>
                      <a:gd name="T13" fmla="*/ 0 h 74"/>
                      <a:gd name="T14" fmla="*/ 0 60000 65536"/>
                      <a:gd name="T15" fmla="*/ 0 60000 65536"/>
                      <a:gd name="T16" fmla="*/ 0 60000 65536"/>
                      <a:gd name="T17" fmla="*/ 0 60000 65536"/>
                      <a:gd name="T18" fmla="*/ 0 60000 65536"/>
                      <a:gd name="T19" fmla="*/ 0 60000 65536"/>
                      <a:gd name="T20" fmla="*/ 0 60000 65536"/>
                      <a:gd name="T21" fmla="*/ 0 w 86"/>
                      <a:gd name="T22" fmla="*/ 0 h 74"/>
                      <a:gd name="T23" fmla="*/ 86 w 86"/>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74">
                        <a:moveTo>
                          <a:pt x="24" y="0"/>
                        </a:moveTo>
                        <a:lnTo>
                          <a:pt x="0" y="37"/>
                        </a:lnTo>
                        <a:lnTo>
                          <a:pt x="24" y="74"/>
                        </a:lnTo>
                        <a:lnTo>
                          <a:pt x="66" y="74"/>
                        </a:lnTo>
                        <a:lnTo>
                          <a:pt x="86" y="37"/>
                        </a:lnTo>
                        <a:lnTo>
                          <a:pt x="66" y="0"/>
                        </a:lnTo>
                        <a:lnTo>
                          <a:pt x="24" y="0"/>
                        </a:lnTo>
                        <a:close/>
                      </a:path>
                    </a:pathLst>
                  </a:custGeom>
                  <a:solidFill>
                    <a:srgbClr val="D4D4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7" name="Freeform 70">
                    <a:extLst>
                      <a:ext uri="{FF2B5EF4-FFF2-40B4-BE49-F238E27FC236}">
                        <a16:creationId xmlns:a16="http://schemas.microsoft.com/office/drawing/2014/main" id="{E7052A3D-227B-353A-5B0A-C4474D6A86A3}"/>
                      </a:ext>
                    </a:extLst>
                  </p:cNvPr>
                  <p:cNvSpPr>
                    <a:spLocks/>
                  </p:cNvSpPr>
                  <p:nvPr/>
                </p:nvSpPr>
                <p:spPr bwMode="auto">
                  <a:xfrm>
                    <a:off x="4776" y="2022"/>
                    <a:ext cx="70" cy="66"/>
                  </a:xfrm>
                  <a:custGeom>
                    <a:avLst/>
                    <a:gdLst>
                      <a:gd name="T0" fmla="*/ 20 w 70"/>
                      <a:gd name="T1" fmla="*/ 0 h 66"/>
                      <a:gd name="T2" fmla="*/ 0 w 70"/>
                      <a:gd name="T3" fmla="*/ 33 h 66"/>
                      <a:gd name="T4" fmla="*/ 20 w 70"/>
                      <a:gd name="T5" fmla="*/ 66 h 66"/>
                      <a:gd name="T6" fmla="*/ 54 w 70"/>
                      <a:gd name="T7" fmla="*/ 66 h 66"/>
                      <a:gd name="T8" fmla="*/ 70 w 70"/>
                      <a:gd name="T9" fmla="*/ 33 h 66"/>
                      <a:gd name="T10" fmla="*/ 54 w 70"/>
                      <a:gd name="T11" fmla="*/ 0 h 66"/>
                      <a:gd name="T12" fmla="*/ 20 w 70"/>
                      <a:gd name="T13" fmla="*/ 0 h 66"/>
                      <a:gd name="T14" fmla="*/ 0 60000 65536"/>
                      <a:gd name="T15" fmla="*/ 0 60000 65536"/>
                      <a:gd name="T16" fmla="*/ 0 60000 65536"/>
                      <a:gd name="T17" fmla="*/ 0 60000 65536"/>
                      <a:gd name="T18" fmla="*/ 0 60000 65536"/>
                      <a:gd name="T19" fmla="*/ 0 60000 65536"/>
                      <a:gd name="T20" fmla="*/ 0 60000 65536"/>
                      <a:gd name="T21" fmla="*/ 0 w 70"/>
                      <a:gd name="T22" fmla="*/ 0 h 66"/>
                      <a:gd name="T23" fmla="*/ 70 w 70"/>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6">
                        <a:moveTo>
                          <a:pt x="20" y="0"/>
                        </a:moveTo>
                        <a:lnTo>
                          <a:pt x="0" y="33"/>
                        </a:lnTo>
                        <a:lnTo>
                          <a:pt x="20" y="66"/>
                        </a:lnTo>
                        <a:lnTo>
                          <a:pt x="54" y="66"/>
                        </a:lnTo>
                        <a:lnTo>
                          <a:pt x="70" y="33"/>
                        </a:lnTo>
                        <a:lnTo>
                          <a:pt x="54" y="0"/>
                        </a:lnTo>
                        <a:lnTo>
                          <a:pt x="20" y="0"/>
                        </a:lnTo>
                        <a:close/>
                      </a:path>
                    </a:pathLst>
                  </a:custGeom>
                  <a:solidFill>
                    <a:srgbClr val="D2D2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8" name="Freeform 71">
                    <a:extLst>
                      <a:ext uri="{FF2B5EF4-FFF2-40B4-BE49-F238E27FC236}">
                        <a16:creationId xmlns:a16="http://schemas.microsoft.com/office/drawing/2014/main" id="{709686CD-9E56-E25A-B243-1F5AF93D3CFF}"/>
                      </a:ext>
                    </a:extLst>
                  </p:cNvPr>
                  <p:cNvSpPr>
                    <a:spLocks/>
                  </p:cNvSpPr>
                  <p:nvPr/>
                </p:nvSpPr>
                <p:spPr bwMode="auto">
                  <a:xfrm>
                    <a:off x="4780" y="2026"/>
                    <a:ext cx="62" cy="54"/>
                  </a:xfrm>
                  <a:custGeom>
                    <a:avLst/>
                    <a:gdLst>
                      <a:gd name="T0" fmla="*/ 16 w 62"/>
                      <a:gd name="T1" fmla="*/ 0 h 54"/>
                      <a:gd name="T2" fmla="*/ 0 w 62"/>
                      <a:gd name="T3" fmla="*/ 29 h 54"/>
                      <a:gd name="T4" fmla="*/ 16 w 62"/>
                      <a:gd name="T5" fmla="*/ 54 h 54"/>
                      <a:gd name="T6" fmla="*/ 50 w 62"/>
                      <a:gd name="T7" fmla="*/ 54 h 54"/>
                      <a:gd name="T8" fmla="*/ 62 w 62"/>
                      <a:gd name="T9" fmla="*/ 29 h 54"/>
                      <a:gd name="T10" fmla="*/ 50 w 62"/>
                      <a:gd name="T11" fmla="*/ 0 h 54"/>
                      <a:gd name="T12" fmla="*/ 16 w 62"/>
                      <a:gd name="T13" fmla="*/ 0 h 54"/>
                      <a:gd name="T14" fmla="*/ 0 60000 65536"/>
                      <a:gd name="T15" fmla="*/ 0 60000 65536"/>
                      <a:gd name="T16" fmla="*/ 0 60000 65536"/>
                      <a:gd name="T17" fmla="*/ 0 60000 65536"/>
                      <a:gd name="T18" fmla="*/ 0 60000 65536"/>
                      <a:gd name="T19" fmla="*/ 0 60000 65536"/>
                      <a:gd name="T20" fmla="*/ 0 60000 65536"/>
                      <a:gd name="T21" fmla="*/ 0 w 62"/>
                      <a:gd name="T22" fmla="*/ 0 h 54"/>
                      <a:gd name="T23" fmla="*/ 62 w 62"/>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54">
                        <a:moveTo>
                          <a:pt x="16" y="0"/>
                        </a:moveTo>
                        <a:lnTo>
                          <a:pt x="0" y="29"/>
                        </a:lnTo>
                        <a:lnTo>
                          <a:pt x="16" y="54"/>
                        </a:lnTo>
                        <a:lnTo>
                          <a:pt x="50" y="54"/>
                        </a:lnTo>
                        <a:lnTo>
                          <a:pt x="62" y="29"/>
                        </a:lnTo>
                        <a:lnTo>
                          <a:pt x="50" y="0"/>
                        </a:lnTo>
                        <a:lnTo>
                          <a:pt x="16" y="0"/>
                        </a:lnTo>
                        <a:close/>
                      </a:path>
                    </a:pathLst>
                  </a:custGeom>
                  <a:solidFill>
                    <a:srgbClr val="D0D0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19" name="Freeform 72">
                    <a:extLst>
                      <a:ext uri="{FF2B5EF4-FFF2-40B4-BE49-F238E27FC236}">
                        <a16:creationId xmlns:a16="http://schemas.microsoft.com/office/drawing/2014/main" id="{F311087A-27A9-53D9-CE4E-7AA9A04C8522}"/>
                      </a:ext>
                    </a:extLst>
                  </p:cNvPr>
                  <p:cNvSpPr>
                    <a:spLocks/>
                  </p:cNvSpPr>
                  <p:nvPr/>
                </p:nvSpPr>
                <p:spPr bwMode="auto">
                  <a:xfrm>
                    <a:off x="4784" y="2030"/>
                    <a:ext cx="54" cy="46"/>
                  </a:xfrm>
                  <a:custGeom>
                    <a:avLst/>
                    <a:gdLst>
                      <a:gd name="T0" fmla="*/ 17 w 54"/>
                      <a:gd name="T1" fmla="*/ 0 h 46"/>
                      <a:gd name="T2" fmla="*/ 0 w 54"/>
                      <a:gd name="T3" fmla="*/ 25 h 46"/>
                      <a:gd name="T4" fmla="*/ 17 w 54"/>
                      <a:gd name="T5" fmla="*/ 46 h 46"/>
                      <a:gd name="T6" fmla="*/ 41 w 54"/>
                      <a:gd name="T7" fmla="*/ 46 h 46"/>
                      <a:gd name="T8" fmla="*/ 54 w 54"/>
                      <a:gd name="T9" fmla="*/ 25 h 46"/>
                      <a:gd name="T10" fmla="*/ 41 w 54"/>
                      <a:gd name="T11" fmla="*/ 0 h 46"/>
                      <a:gd name="T12" fmla="*/ 17 w 54"/>
                      <a:gd name="T13" fmla="*/ 0 h 46"/>
                      <a:gd name="T14" fmla="*/ 0 60000 65536"/>
                      <a:gd name="T15" fmla="*/ 0 60000 65536"/>
                      <a:gd name="T16" fmla="*/ 0 60000 65536"/>
                      <a:gd name="T17" fmla="*/ 0 60000 65536"/>
                      <a:gd name="T18" fmla="*/ 0 60000 65536"/>
                      <a:gd name="T19" fmla="*/ 0 60000 65536"/>
                      <a:gd name="T20" fmla="*/ 0 60000 65536"/>
                      <a:gd name="T21" fmla="*/ 0 w 54"/>
                      <a:gd name="T22" fmla="*/ 0 h 46"/>
                      <a:gd name="T23" fmla="*/ 54 w 54"/>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46">
                        <a:moveTo>
                          <a:pt x="17" y="0"/>
                        </a:moveTo>
                        <a:lnTo>
                          <a:pt x="0" y="25"/>
                        </a:lnTo>
                        <a:lnTo>
                          <a:pt x="17" y="46"/>
                        </a:lnTo>
                        <a:lnTo>
                          <a:pt x="41" y="46"/>
                        </a:lnTo>
                        <a:lnTo>
                          <a:pt x="54" y="25"/>
                        </a:lnTo>
                        <a:lnTo>
                          <a:pt x="41" y="0"/>
                        </a:lnTo>
                        <a:lnTo>
                          <a:pt x="17" y="0"/>
                        </a:lnTo>
                        <a:close/>
                      </a:path>
                    </a:pathLst>
                  </a:custGeom>
                  <a:solidFill>
                    <a:srgbClr val="CFC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20" name="Freeform 73">
                    <a:extLst>
                      <a:ext uri="{FF2B5EF4-FFF2-40B4-BE49-F238E27FC236}">
                        <a16:creationId xmlns:a16="http://schemas.microsoft.com/office/drawing/2014/main" id="{29270BE9-DCAF-B875-B463-66D4671C5736}"/>
                      </a:ext>
                    </a:extLst>
                  </p:cNvPr>
                  <p:cNvSpPr>
                    <a:spLocks/>
                  </p:cNvSpPr>
                  <p:nvPr/>
                </p:nvSpPr>
                <p:spPr bwMode="auto">
                  <a:xfrm>
                    <a:off x="4788" y="2034"/>
                    <a:ext cx="46" cy="38"/>
                  </a:xfrm>
                  <a:custGeom>
                    <a:avLst/>
                    <a:gdLst>
                      <a:gd name="T0" fmla="*/ 13 w 46"/>
                      <a:gd name="T1" fmla="*/ 0 h 38"/>
                      <a:gd name="T2" fmla="*/ 0 w 46"/>
                      <a:gd name="T3" fmla="*/ 21 h 38"/>
                      <a:gd name="T4" fmla="*/ 13 w 46"/>
                      <a:gd name="T5" fmla="*/ 38 h 38"/>
                      <a:gd name="T6" fmla="*/ 37 w 46"/>
                      <a:gd name="T7" fmla="*/ 38 h 38"/>
                      <a:gd name="T8" fmla="*/ 46 w 46"/>
                      <a:gd name="T9" fmla="*/ 21 h 38"/>
                      <a:gd name="T10" fmla="*/ 37 w 46"/>
                      <a:gd name="T11" fmla="*/ 0 h 38"/>
                      <a:gd name="T12" fmla="*/ 13 w 46"/>
                      <a:gd name="T13" fmla="*/ 0 h 38"/>
                      <a:gd name="T14" fmla="*/ 0 60000 65536"/>
                      <a:gd name="T15" fmla="*/ 0 60000 65536"/>
                      <a:gd name="T16" fmla="*/ 0 60000 65536"/>
                      <a:gd name="T17" fmla="*/ 0 60000 65536"/>
                      <a:gd name="T18" fmla="*/ 0 60000 65536"/>
                      <a:gd name="T19" fmla="*/ 0 60000 65536"/>
                      <a:gd name="T20" fmla="*/ 0 60000 65536"/>
                      <a:gd name="T21" fmla="*/ 0 w 46"/>
                      <a:gd name="T22" fmla="*/ 0 h 38"/>
                      <a:gd name="T23" fmla="*/ 46 w 46"/>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8">
                        <a:moveTo>
                          <a:pt x="13" y="0"/>
                        </a:moveTo>
                        <a:lnTo>
                          <a:pt x="0" y="21"/>
                        </a:lnTo>
                        <a:lnTo>
                          <a:pt x="13" y="38"/>
                        </a:lnTo>
                        <a:lnTo>
                          <a:pt x="37" y="38"/>
                        </a:lnTo>
                        <a:lnTo>
                          <a:pt x="46" y="21"/>
                        </a:lnTo>
                        <a:lnTo>
                          <a:pt x="37" y="0"/>
                        </a:lnTo>
                        <a:lnTo>
                          <a:pt x="13" y="0"/>
                        </a:lnTo>
                        <a:close/>
                      </a:path>
                    </a:pathLst>
                  </a:custGeom>
                  <a:solidFill>
                    <a:srgbClr val="CECE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21" name="Freeform 74">
                    <a:extLst>
                      <a:ext uri="{FF2B5EF4-FFF2-40B4-BE49-F238E27FC236}">
                        <a16:creationId xmlns:a16="http://schemas.microsoft.com/office/drawing/2014/main" id="{F8F844A0-9569-212A-CEE3-795E8F82B889}"/>
                      </a:ext>
                    </a:extLst>
                  </p:cNvPr>
                  <p:cNvSpPr>
                    <a:spLocks/>
                  </p:cNvSpPr>
                  <p:nvPr/>
                </p:nvSpPr>
                <p:spPr bwMode="auto">
                  <a:xfrm>
                    <a:off x="4796" y="2039"/>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CD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22" name="Freeform 75">
                    <a:extLst>
                      <a:ext uri="{FF2B5EF4-FFF2-40B4-BE49-F238E27FC236}">
                        <a16:creationId xmlns:a16="http://schemas.microsoft.com/office/drawing/2014/main" id="{576DF02D-0B4A-0B84-1DBF-15E6B128A967}"/>
                      </a:ext>
                    </a:extLst>
                  </p:cNvPr>
                  <p:cNvSpPr>
                    <a:spLocks/>
                  </p:cNvSpPr>
                  <p:nvPr/>
                </p:nvSpPr>
                <p:spPr bwMode="auto">
                  <a:xfrm>
                    <a:off x="4801" y="2043"/>
                    <a:ext cx="20" cy="20"/>
                  </a:xfrm>
                  <a:custGeom>
                    <a:avLst/>
                    <a:gdLst>
                      <a:gd name="T0" fmla="*/ 8 w 20"/>
                      <a:gd name="T1" fmla="*/ 0 h 20"/>
                      <a:gd name="T2" fmla="*/ 0 w 20"/>
                      <a:gd name="T3" fmla="*/ 12 h 20"/>
                      <a:gd name="T4" fmla="*/ 8 w 20"/>
                      <a:gd name="T5" fmla="*/ 20 h 20"/>
                      <a:gd name="T6" fmla="*/ 16 w 20"/>
                      <a:gd name="T7" fmla="*/ 20 h 20"/>
                      <a:gd name="T8" fmla="*/ 20 w 20"/>
                      <a:gd name="T9" fmla="*/ 12 h 20"/>
                      <a:gd name="T10" fmla="*/ 16 w 20"/>
                      <a:gd name="T11" fmla="*/ 0 h 20"/>
                      <a:gd name="T12" fmla="*/ 8 w 20"/>
                      <a:gd name="T13" fmla="*/ 0 h 20"/>
                      <a:gd name="T14" fmla="*/ 0 60000 65536"/>
                      <a:gd name="T15" fmla="*/ 0 60000 65536"/>
                      <a:gd name="T16" fmla="*/ 0 60000 65536"/>
                      <a:gd name="T17" fmla="*/ 0 60000 65536"/>
                      <a:gd name="T18" fmla="*/ 0 60000 65536"/>
                      <a:gd name="T19" fmla="*/ 0 60000 65536"/>
                      <a:gd name="T20" fmla="*/ 0 60000 65536"/>
                      <a:gd name="T21" fmla="*/ 0 w 20"/>
                      <a:gd name="T22" fmla="*/ 0 h 20"/>
                      <a:gd name="T23" fmla="*/ 20 w 20"/>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0">
                        <a:moveTo>
                          <a:pt x="8" y="0"/>
                        </a:moveTo>
                        <a:lnTo>
                          <a:pt x="0" y="12"/>
                        </a:lnTo>
                        <a:lnTo>
                          <a:pt x="8" y="20"/>
                        </a:lnTo>
                        <a:lnTo>
                          <a:pt x="16" y="20"/>
                        </a:lnTo>
                        <a:lnTo>
                          <a:pt x="20" y="12"/>
                        </a:lnTo>
                        <a:lnTo>
                          <a:pt x="16" y="0"/>
                        </a:lnTo>
                        <a:lnTo>
                          <a:pt x="8" y="0"/>
                        </a:lnTo>
                        <a:close/>
                      </a:path>
                    </a:pathLst>
                  </a:custGeom>
                  <a:solidFill>
                    <a:srgbClr val="CDC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223" name="Freeform 76">
                    <a:extLst>
                      <a:ext uri="{FF2B5EF4-FFF2-40B4-BE49-F238E27FC236}">
                        <a16:creationId xmlns:a16="http://schemas.microsoft.com/office/drawing/2014/main" id="{5AF67179-1921-C39F-C07F-3AC51696AC18}"/>
                      </a:ext>
                    </a:extLst>
                  </p:cNvPr>
                  <p:cNvSpPr>
                    <a:spLocks/>
                  </p:cNvSpPr>
                  <p:nvPr/>
                </p:nvSpPr>
                <p:spPr bwMode="auto">
                  <a:xfrm>
                    <a:off x="4805" y="2047"/>
                    <a:ext cx="12" cy="12"/>
                  </a:xfrm>
                  <a:custGeom>
                    <a:avLst/>
                    <a:gdLst>
                      <a:gd name="T0" fmla="*/ 4 w 12"/>
                      <a:gd name="T1" fmla="*/ 0 h 12"/>
                      <a:gd name="T2" fmla="*/ 0 w 12"/>
                      <a:gd name="T3" fmla="*/ 8 h 12"/>
                      <a:gd name="T4" fmla="*/ 4 w 12"/>
                      <a:gd name="T5" fmla="*/ 12 h 12"/>
                      <a:gd name="T6" fmla="*/ 12 w 12"/>
                      <a:gd name="T7" fmla="*/ 12 h 12"/>
                      <a:gd name="T8" fmla="*/ 12 w 12"/>
                      <a:gd name="T9" fmla="*/ 8 h 12"/>
                      <a:gd name="T10" fmla="*/ 12 w 12"/>
                      <a:gd name="T11" fmla="*/ 0 h 12"/>
                      <a:gd name="T12" fmla="*/ 4 w 12"/>
                      <a:gd name="T13" fmla="*/ 0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4" y="0"/>
                        </a:moveTo>
                        <a:lnTo>
                          <a:pt x="0" y="8"/>
                        </a:lnTo>
                        <a:lnTo>
                          <a:pt x="4" y="12"/>
                        </a:lnTo>
                        <a:lnTo>
                          <a:pt x="12" y="12"/>
                        </a:lnTo>
                        <a:lnTo>
                          <a:pt x="12" y="8"/>
                        </a:lnTo>
                        <a:lnTo>
                          <a:pt x="12" y="0"/>
                        </a:lnTo>
                        <a:lnTo>
                          <a:pt x="4" y="0"/>
                        </a:lnTo>
                        <a:close/>
                      </a:path>
                    </a:pathLst>
                  </a:custGeom>
                  <a:solidFill>
                    <a:srgbClr val="CCCC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191" name="Freeform 78">
                  <a:extLst>
                    <a:ext uri="{FF2B5EF4-FFF2-40B4-BE49-F238E27FC236}">
                      <a16:creationId xmlns:a16="http://schemas.microsoft.com/office/drawing/2014/main" id="{3982E6A7-B406-0ECE-1FD0-F0EFFE7C01DA}"/>
                    </a:ext>
                  </a:extLst>
                </p:cNvPr>
                <p:cNvSpPr>
                  <a:spLocks noEditPoints="1"/>
                </p:cNvSpPr>
                <p:nvPr/>
              </p:nvSpPr>
              <p:spPr bwMode="auto">
                <a:xfrm>
                  <a:off x="4643" y="1906"/>
                  <a:ext cx="344" cy="306"/>
                </a:xfrm>
                <a:custGeom>
                  <a:avLst/>
                  <a:gdLst>
                    <a:gd name="T0" fmla="*/ 4 w 344"/>
                    <a:gd name="T1" fmla="*/ 153 h 306"/>
                    <a:gd name="T2" fmla="*/ 0 w 344"/>
                    <a:gd name="T3" fmla="*/ 153 h 306"/>
                    <a:gd name="T4" fmla="*/ 4 w 344"/>
                    <a:gd name="T5" fmla="*/ 157 h 306"/>
                    <a:gd name="T6" fmla="*/ 87 w 344"/>
                    <a:gd name="T7" fmla="*/ 306 h 306"/>
                    <a:gd name="T8" fmla="*/ 87 w 344"/>
                    <a:gd name="T9" fmla="*/ 306 h 306"/>
                    <a:gd name="T10" fmla="*/ 87 w 344"/>
                    <a:gd name="T11" fmla="*/ 306 h 306"/>
                    <a:gd name="T12" fmla="*/ 257 w 344"/>
                    <a:gd name="T13" fmla="*/ 306 h 306"/>
                    <a:gd name="T14" fmla="*/ 257 w 344"/>
                    <a:gd name="T15" fmla="*/ 306 h 306"/>
                    <a:gd name="T16" fmla="*/ 261 w 344"/>
                    <a:gd name="T17" fmla="*/ 306 h 306"/>
                    <a:gd name="T18" fmla="*/ 344 w 344"/>
                    <a:gd name="T19" fmla="*/ 157 h 306"/>
                    <a:gd name="T20" fmla="*/ 344 w 344"/>
                    <a:gd name="T21" fmla="*/ 153 h 306"/>
                    <a:gd name="T22" fmla="*/ 344 w 344"/>
                    <a:gd name="T23" fmla="*/ 153 h 306"/>
                    <a:gd name="T24" fmla="*/ 261 w 344"/>
                    <a:gd name="T25" fmla="*/ 4 h 306"/>
                    <a:gd name="T26" fmla="*/ 257 w 344"/>
                    <a:gd name="T27" fmla="*/ 0 h 306"/>
                    <a:gd name="T28" fmla="*/ 257 w 344"/>
                    <a:gd name="T29" fmla="*/ 0 h 306"/>
                    <a:gd name="T30" fmla="*/ 87 w 344"/>
                    <a:gd name="T31" fmla="*/ 0 h 306"/>
                    <a:gd name="T32" fmla="*/ 87 w 344"/>
                    <a:gd name="T33" fmla="*/ 0 h 306"/>
                    <a:gd name="T34" fmla="*/ 87 w 344"/>
                    <a:gd name="T35" fmla="*/ 4 h 306"/>
                    <a:gd name="T36" fmla="*/ 4 w 344"/>
                    <a:gd name="T37" fmla="*/ 153 h 306"/>
                    <a:gd name="T38" fmla="*/ 91 w 344"/>
                    <a:gd name="T39" fmla="*/ 8 h 306"/>
                    <a:gd name="T40" fmla="*/ 87 w 344"/>
                    <a:gd name="T41" fmla="*/ 4 h 306"/>
                    <a:gd name="T42" fmla="*/ 87 w 344"/>
                    <a:gd name="T43" fmla="*/ 8 h 306"/>
                    <a:gd name="T44" fmla="*/ 257 w 344"/>
                    <a:gd name="T45" fmla="*/ 8 h 306"/>
                    <a:gd name="T46" fmla="*/ 257 w 344"/>
                    <a:gd name="T47" fmla="*/ 4 h 306"/>
                    <a:gd name="T48" fmla="*/ 257 w 344"/>
                    <a:gd name="T49" fmla="*/ 8 h 306"/>
                    <a:gd name="T50" fmla="*/ 340 w 344"/>
                    <a:gd name="T51" fmla="*/ 157 h 306"/>
                    <a:gd name="T52" fmla="*/ 340 w 344"/>
                    <a:gd name="T53" fmla="*/ 153 h 306"/>
                    <a:gd name="T54" fmla="*/ 340 w 344"/>
                    <a:gd name="T55" fmla="*/ 153 h 306"/>
                    <a:gd name="T56" fmla="*/ 257 w 344"/>
                    <a:gd name="T57" fmla="*/ 302 h 306"/>
                    <a:gd name="T58" fmla="*/ 257 w 344"/>
                    <a:gd name="T59" fmla="*/ 302 h 306"/>
                    <a:gd name="T60" fmla="*/ 257 w 344"/>
                    <a:gd name="T61" fmla="*/ 298 h 306"/>
                    <a:gd name="T62" fmla="*/ 87 w 344"/>
                    <a:gd name="T63" fmla="*/ 298 h 306"/>
                    <a:gd name="T64" fmla="*/ 87 w 344"/>
                    <a:gd name="T65" fmla="*/ 302 h 306"/>
                    <a:gd name="T66" fmla="*/ 91 w 344"/>
                    <a:gd name="T67" fmla="*/ 302 h 306"/>
                    <a:gd name="T68" fmla="*/ 9 w 344"/>
                    <a:gd name="T69" fmla="*/ 153 h 306"/>
                    <a:gd name="T70" fmla="*/ 4 w 344"/>
                    <a:gd name="T71" fmla="*/ 153 h 306"/>
                    <a:gd name="T72" fmla="*/ 9 w 344"/>
                    <a:gd name="T73" fmla="*/ 157 h 306"/>
                    <a:gd name="T74" fmla="*/ 91 w 344"/>
                    <a:gd name="T75" fmla="*/ 8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06"/>
                    <a:gd name="T116" fmla="*/ 344 w 344"/>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06">
                      <a:moveTo>
                        <a:pt x="4" y="153"/>
                      </a:moveTo>
                      <a:lnTo>
                        <a:pt x="0" y="153"/>
                      </a:lnTo>
                      <a:lnTo>
                        <a:pt x="4" y="157"/>
                      </a:lnTo>
                      <a:lnTo>
                        <a:pt x="87" y="306"/>
                      </a:lnTo>
                      <a:lnTo>
                        <a:pt x="257" y="306"/>
                      </a:lnTo>
                      <a:lnTo>
                        <a:pt x="261" y="306"/>
                      </a:lnTo>
                      <a:lnTo>
                        <a:pt x="344" y="157"/>
                      </a:lnTo>
                      <a:lnTo>
                        <a:pt x="344" y="153"/>
                      </a:lnTo>
                      <a:lnTo>
                        <a:pt x="261" y="4"/>
                      </a:lnTo>
                      <a:lnTo>
                        <a:pt x="257" y="0"/>
                      </a:lnTo>
                      <a:lnTo>
                        <a:pt x="87" y="0"/>
                      </a:lnTo>
                      <a:lnTo>
                        <a:pt x="87" y="4"/>
                      </a:lnTo>
                      <a:lnTo>
                        <a:pt x="4" y="153"/>
                      </a:lnTo>
                      <a:close/>
                      <a:moveTo>
                        <a:pt x="91" y="8"/>
                      </a:moveTo>
                      <a:lnTo>
                        <a:pt x="87" y="4"/>
                      </a:lnTo>
                      <a:lnTo>
                        <a:pt x="87" y="8"/>
                      </a:lnTo>
                      <a:lnTo>
                        <a:pt x="257" y="8"/>
                      </a:lnTo>
                      <a:lnTo>
                        <a:pt x="257" y="4"/>
                      </a:lnTo>
                      <a:lnTo>
                        <a:pt x="257" y="8"/>
                      </a:lnTo>
                      <a:lnTo>
                        <a:pt x="340" y="157"/>
                      </a:lnTo>
                      <a:lnTo>
                        <a:pt x="340" y="153"/>
                      </a:lnTo>
                      <a:lnTo>
                        <a:pt x="257" y="302"/>
                      </a:lnTo>
                      <a:lnTo>
                        <a:pt x="257" y="298"/>
                      </a:lnTo>
                      <a:lnTo>
                        <a:pt x="87" y="298"/>
                      </a:lnTo>
                      <a:lnTo>
                        <a:pt x="87" y="302"/>
                      </a:lnTo>
                      <a:lnTo>
                        <a:pt x="91" y="302"/>
                      </a:lnTo>
                      <a:lnTo>
                        <a:pt x="9" y="153"/>
                      </a:lnTo>
                      <a:lnTo>
                        <a:pt x="4" y="153"/>
                      </a:lnTo>
                      <a:lnTo>
                        <a:pt x="9"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09" name="Rectangle 80">
                <a:extLst>
                  <a:ext uri="{FF2B5EF4-FFF2-40B4-BE49-F238E27FC236}">
                    <a16:creationId xmlns:a16="http://schemas.microsoft.com/office/drawing/2014/main" id="{569C9F75-19C5-A7D2-F953-8C7F3D4735B9}"/>
                  </a:ext>
                </a:extLst>
              </p:cNvPr>
              <p:cNvSpPr>
                <a:spLocks noChangeArrowheads="1"/>
              </p:cNvSpPr>
              <p:nvPr/>
            </p:nvSpPr>
            <p:spPr bwMode="auto">
              <a:xfrm>
                <a:off x="4788" y="2018"/>
                <a:ext cx="8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Times New Roman" panose="02020603050405020304" pitchFamily="18" charset="0"/>
                  </a:rPr>
                  <a:t>B</a:t>
                </a:r>
                <a:endParaRPr lang="en-US" altLang="en-US"/>
              </a:p>
            </p:txBody>
          </p:sp>
          <p:grpSp>
            <p:nvGrpSpPr>
              <p:cNvPr id="17010" name="Group 115">
                <a:extLst>
                  <a:ext uri="{FF2B5EF4-FFF2-40B4-BE49-F238E27FC236}">
                    <a16:creationId xmlns:a16="http://schemas.microsoft.com/office/drawing/2014/main" id="{1A696F51-CACF-63A3-5846-76877EFB4D01}"/>
                  </a:ext>
                </a:extLst>
              </p:cNvPr>
              <p:cNvGrpSpPr>
                <a:grpSpLocks/>
              </p:cNvGrpSpPr>
              <p:nvPr/>
            </p:nvGrpSpPr>
            <p:grpSpPr bwMode="auto">
              <a:xfrm>
                <a:off x="4896" y="2055"/>
                <a:ext cx="343" cy="306"/>
                <a:chOff x="4896" y="2055"/>
                <a:chExt cx="343" cy="306"/>
              </a:xfrm>
            </p:grpSpPr>
            <p:grpSp>
              <p:nvGrpSpPr>
                <p:cNvPr id="17156" name="Group 113">
                  <a:extLst>
                    <a:ext uri="{FF2B5EF4-FFF2-40B4-BE49-F238E27FC236}">
                      <a16:creationId xmlns:a16="http://schemas.microsoft.com/office/drawing/2014/main" id="{6D33096E-34F2-DAD0-9EAC-C195C14F4DD4}"/>
                    </a:ext>
                  </a:extLst>
                </p:cNvPr>
                <p:cNvGrpSpPr>
                  <a:grpSpLocks/>
                </p:cNvGrpSpPr>
                <p:nvPr/>
              </p:nvGrpSpPr>
              <p:grpSpPr bwMode="auto">
                <a:xfrm>
                  <a:off x="4900" y="2059"/>
                  <a:ext cx="335" cy="298"/>
                  <a:chOff x="4900" y="2059"/>
                  <a:chExt cx="335" cy="298"/>
                </a:xfrm>
              </p:grpSpPr>
              <p:sp>
                <p:nvSpPr>
                  <p:cNvPr id="17158" name="Freeform 81">
                    <a:extLst>
                      <a:ext uri="{FF2B5EF4-FFF2-40B4-BE49-F238E27FC236}">
                        <a16:creationId xmlns:a16="http://schemas.microsoft.com/office/drawing/2014/main" id="{E464D144-7E8D-62FC-C39D-77F083E882D9}"/>
                      </a:ext>
                    </a:extLst>
                  </p:cNvPr>
                  <p:cNvSpPr>
                    <a:spLocks/>
                  </p:cNvSpPr>
                  <p:nvPr/>
                </p:nvSpPr>
                <p:spPr bwMode="auto">
                  <a:xfrm>
                    <a:off x="4900" y="2059"/>
                    <a:ext cx="335" cy="298"/>
                  </a:xfrm>
                  <a:custGeom>
                    <a:avLst/>
                    <a:gdLst>
                      <a:gd name="T0" fmla="*/ 83 w 335"/>
                      <a:gd name="T1" fmla="*/ 0 h 298"/>
                      <a:gd name="T2" fmla="*/ 0 w 335"/>
                      <a:gd name="T3" fmla="*/ 149 h 298"/>
                      <a:gd name="T4" fmla="*/ 83 w 335"/>
                      <a:gd name="T5" fmla="*/ 298 h 298"/>
                      <a:gd name="T6" fmla="*/ 253 w 335"/>
                      <a:gd name="T7" fmla="*/ 298 h 298"/>
                      <a:gd name="T8" fmla="*/ 335 w 335"/>
                      <a:gd name="T9" fmla="*/ 149 h 298"/>
                      <a:gd name="T10" fmla="*/ 253 w 335"/>
                      <a:gd name="T11" fmla="*/ 0 h 298"/>
                      <a:gd name="T12" fmla="*/ 83 w 335"/>
                      <a:gd name="T13" fmla="*/ 0 h 298"/>
                      <a:gd name="T14" fmla="*/ 0 60000 65536"/>
                      <a:gd name="T15" fmla="*/ 0 60000 65536"/>
                      <a:gd name="T16" fmla="*/ 0 60000 65536"/>
                      <a:gd name="T17" fmla="*/ 0 60000 65536"/>
                      <a:gd name="T18" fmla="*/ 0 60000 65536"/>
                      <a:gd name="T19" fmla="*/ 0 60000 65536"/>
                      <a:gd name="T20" fmla="*/ 0 60000 65536"/>
                      <a:gd name="T21" fmla="*/ 0 w 335"/>
                      <a:gd name="T22" fmla="*/ 0 h 298"/>
                      <a:gd name="T23" fmla="*/ 335 w 335"/>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298">
                        <a:moveTo>
                          <a:pt x="83" y="0"/>
                        </a:moveTo>
                        <a:lnTo>
                          <a:pt x="0" y="149"/>
                        </a:lnTo>
                        <a:lnTo>
                          <a:pt x="83" y="298"/>
                        </a:lnTo>
                        <a:lnTo>
                          <a:pt x="253" y="298"/>
                        </a:lnTo>
                        <a:lnTo>
                          <a:pt x="335" y="149"/>
                        </a:lnTo>
                        <a:lnTo>
                          <a:pt x="253" y="0"/>
                        </a:lnTo>
                        <a:lnTo>
                          <a:pt x="8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59" name="Freeform 82">
                    <a:extLst>
                      <a:ext uri="{FF2B5EF4-FFF2-40B4-BE49-F238E27FC236}">
                        <a16:creationId xmlns:a16="http://schemas.microsoft.com/office/drawing/2014/main" id="{443C2254-A6F6-B740-AA12-325384417978}"/>
                      </a:ext>
                    </a:extLst>
                  </p:cNvPr>
                  <p:cNvSpPr>
                    <a:spLocks/>
                  </p:cNvSpPr>
                  <p:nvPr/>
                </p:nvSpPr>
                <p:spPr bwMode="auto">
                  <a:xfrm>
                    <a:off x="4900" y="2059"/>
                    <a:ext cx="327" cy="290"/>
                  </a:xfrm>
                  <a:custGeom>
                    <a:avLst/>
                    <a:gdLst>
                      <a:gd name="T0" fmla="*/ 83 w 327"/>
                      <a:gd name="T1" fmla="*/ 0 h 290"/>
                      <a:gd name="T2" fmla="*/ 0 w 327"/>
                      <a:gd name="T3" fmla="*/ 145 h 290"/>
                      <a:gd name="T4" fmla="*/ 83 w 327"/>
                      <a:gd name="T5" fmla="*/ 290 h 290"/>
                      <a:gd name="T6" fmla="*/ 244 w 327"/>
                      <a:gd name="T7" fmla="*/ 290 h 290"/>
                      <a:gd name="T8" fmla="*/ 327 w 327"/>
                      <a:gd name="T9" fmla="*/ 145 h 290"/>
                      <a:gd name="T10" fmla="*/ 244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4" y="290"/>
                        </a:lnTo>
                        <a:lnTo>
                          <a:pt x="327" y="145"/>
                        </a:lnTo>
                        <a:lnTo>
                          <a:pt x="244" y="0"/>
                        </a:lnTo>
                        <a:lnTo>
                          <a:pt x="83"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0" name="Freeform 83">
                    <a:extLst>
                      <a:ext uri="{FF2B5EF4-FFF2-40B4-BE49-F238E27FC236}">
                        <a16:creationId xmlns:a16="http://schemas.microsoft.com/office/drawing/2014/main" id="{2615BCCF-6FFE-5FC9-97C0-0592A9494526}"/>
                      </a:ext>
                    </a:extLst>
                  </p:cNvPr>
                  <p:cNvSpPr>
                    <a:spLocks/>
                  </p:cNvSpPr>
                  <p:nvPr/>
                </p:nvSpPr>
                <p:spPr bwMode="auto">
                  <a:xfrm>
                    <a:off x="4904" y="2063"/>
                    <a:ext cx="319" cy="282"/>
                  </a:xfrm>
                  <a:custGeom>
                    <a:avLst/>
                    <a:gdLst>
                      <a:gd name="T0" fmla="*/ 79 w 319"/>
                      <a:gd name="T1" fmla="*/ 0 h 282"/>
                      <a:gd name="T2" fmla="*/ 0 w 319"/>
                      <a:gd name="T3" fmla="*/ 141 h 282"/>
                      <a:gd name="T4" fmla="*/ 79 w 319"/>
                      <a:gd name="T5" fmla="*/ 282 h 282"/>
                      <a:gd name="T6" fmla="*/ 240 w 319"/>
                      <a:gd name="T7" fmla="*/ 282 h 282"/>
                      <a:gd name="T8" fmla="*/ 319 w 319"/>
                      <a:gd name="T9" fmla="*/ 141 h 282"/>
                      <a:gd name="T10" fmla="*/ 240 w 319"/>
                      <a:gd name="T11" fmla="*/ 0 h 282"/>
                      <a:gd name="T12" fmla="*/ 79 w 319"/>
                      <a:gd name="T13" fmla="*/ 0 h 282"/>
                      <a:gd name="T14" fmla="*/ 0 60000 65536"/>
                      <a:gd name="T15" fmla="*/ 0 60000 65536"/>
                      <a:gd name="T16" fmla="*/ 0 60000 65536"/>
                      <a:gd name="T17" fmla="*/ 0 60000 65536"/>
                      <a:gd name="T18" fmla="*/ 0 60000 65536"/>
                      <a:gd name="T19" fmla="*/ 0 60000 65536"/>
                      <a:gd name="T20" fmla="*/ 0 60000 65536"/>
                      <a:gd name="T21" fmla="*/ 0 w 319"/>
                      <a:gd name="T22" fmla="*/ 0 h 282"/>
                      <a:gd name="T23" fmla="*/ 319 w 319"/>
                      <a:gd name="T24" fmla="*/ 282 h 2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82">
                        <a:moveTo>
                          <a:pt x="79" y="0"/>
                        </a:moveTo>
                        <a:lnTo>
                          <a:pt x="0" y="141"/>
                        </a:lnTo>
                        <a:lnTo>
                          <a:pt x="79" y="282"/>
                        </a:lnTo>
                        <a:lnTo>
                          <a:pt x="240" y="282"/>
                        </a:lnTo>
                        <a:lnTo>
                          <a:pt x="319" y="141"/>
                        </a:lnTo>
                        <a:lnTo>
                          <a:pt x="240" y="0"/>
                        </a:lnTo>
                        <a:lnTo>
                          <a:pt x="79"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1" name="Freeform 84">
                    <a:extLst>
                      <a:ext uri="{FF2B5EF4-FFF2-40B4-BE49-F238E27FC236}">
                        <a16:creationId xmlns:a16="http://schemas.microsoft.com/office/drawing/2014/main" id="{71437530-FB51-756B-4EBF-25403F3D2234}"/>
                      </a:ext>
                    </a:extLst>
                  </p:cNvPr>
                  <p:cNvSpPr>
                    <a:spLocks/>
                  </p:cNvSpPr>
                  <p:nvPr/>
                </p:nvSpPr>
                <p:spPr bwMode="auto">
                  <a:xfrm>
                    <a:off x="4908" y="2068"/>
                    <a:ext cx="311" cy="273"/>
                  </a:xfrm>
                  <a:custGeom>
                    <a:avLst/>
                    <a:gdLst>
                      <a:gd name="T0" fmla="*/ 79 w 311"/>
                      <a:gd name="T1" fmla="*/ 0 h 273"/>
                      <a:gd name="T2" fmla="*/ 0 w 311"/>
                      <a:gd name="T3" fmla="*/ 136 h 273"/>
                      <a:gd name="T4" fmla="*/ 79 w 311"/>
                      <a:gd name="T5" fmla="*/ 273 h 273"/>
                      <a:gd name="T6" fmla="*/ 232 w 311"/>
                      <a:gd name="T7" fmla="*/ 273 h 273"/>
                      <a:gd name="T8" fmla="*/ 311 w 311"/>
                      <a:gd name="T9" fmla="*/ 136 h 273"/>
                      <a:gd name="T10" fmla="*/ 232 w 311"/>
                      <a:gd name="T11" fmla="*/ 0 h 273"/>
                      <a:gd name="T12" fmla="*/ 79 w 311"/>
                      <a:gd name="T13" fmla="*/ 0 h 273"/>
                      <a:gd name="T14" fmla="*/ 0 60000 65536"/>
                      <a:gd name="T15" fmla="*/ 0 60000 65536"/>
                      <a:gd name="T16" fmla="*/ 0 60000 65536"/>
                      <a:gd name="T17" fmla="*/ 0 60000 65536"/>
                      <a:gd name="T18" fmla="*/ 0 60000 65536"/>
                      <a:gd name="T19" fmla="*/ 0 60000 65536"/>
                      <a:gd name="T20" fmla="*/ 0 60000 65536"/>
                      <a:gd name="T21" fmla="*/ 0 w 311"/>
                      <a:gd name="T22" fmla="*/ 0 h 273"/>
                      <a:gd name="T23" fmla="*/ 311 w 311"/>
                      <a:gd name="T24" fmla="*/ 273 h 2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3">
                        <a:moveTo>
                          <a:pt x="79" y="0"/>
                        </a:moveTo>
                        <a:lnTo>
                          <a:pt x="0" y="136"/>
                        </a:lnTo>
                        <a:lnTo>
                          <a:pt x="79" y="273"/>
                        </a:lnTo>
                        <a:lnTo>
                          <a:pt x="232" y="273"/>
                        </a:lnTo>
                        <a:lnTo>
                          <a:pt x="311" y="136"/>
                        </a:lnTo>
                        <a:lnTo>
                          <a:pt x="232" y="0"/>
                        </a:lnTo>
                        <a:lnTo>
                          <a:pt x="79" y="0"/>
                        </a:lnTo>
                        <a:close/>
                      </a:path>
                    </a:pathLst>
                  </a:custGeom>
                  <a:solidFill>
                    <a:srgbClr val="FDFD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2" name="Freeform 85">
                    <a:extLst>
                      <a:ext uri="{FF2B5EF4-FFF2-40B4-BE49-F238E27FC236}">
                        <a16:creationId xmlns:a16="http://schemas.microsoft.com/office/drawing/2014/main" id="{F17D6D99-5568-E750-8E6D-65041D0FFE72}"/>
                      </a:ext>
                    </a:extLst>
                  </p:cNvPr>
                  <p:cNvSpPr>
                    <a:spLocks/>
                  </p:cNvSpPr>
                  <p:nvPr/>
                </p:nvSpPr>
                <p:spPr bwMode="auto">
                  <a:xfrm>
                    <a:off x="4917" y="2072"/>
                    <a:ext cx="293" cy="265"/>
                  </a:xfrm>
                  <a:custGeom>
                    <a:avLst/>
                    <a:gdLst>
                      <a:gd name="T0" fmla="*/ 74 w 293"/>
                      <a:gd name="T1" fmla="*/ 0 h 265"/>
                      <a:gd name="T2" fmla="*/ 0 w 293"/>
                      <a:gd name="T3" fmla="*/ 132 h 265"/>
                      <a:gd name="T4" fmla="*/ 74 w 293"/>
                      <a:gd name="T5" fmla="*/ 265 h 265"/>
                      <a:gd name="T6" fmla="*/ 219 w 293"/>
                      <a:gd name="T7" fmla="*/ 265 h 265"/>
                      <a:gd name="T8" fmla="*/ 293 w 293"/>
                      <a:gd name="T9" fmla="*/ 132 h 265"/>
                      <a:gd name="T10" fmla="*/ 219 w 293"/>
                      <a:gd name="T11" fmla="*/ 0 h 265"/>
                      <a:gd name="T12" fmla="*/ 74 w 293"/>
                      <a:gd name="T13" fmla="*/ 0 h 265"/>
                      <a:gd name="T14" fmla="*/ 0 60000 65536"/>
                      <a:gd name="T15" fmla="*/ 0 60000 65536"/>
                      <a:gd name="T16" fmla="*/ 0 60000 65536"/>
                      <a:gd name="T17" fmla="*/ 0 60000 65536"/>
                      <a:gd name="T18" fmla="*/ 0 60000 65536"/>
                      <a:gd name="T19" fmla="*/ 0 60000 65536"/>
                      <a:gd name="T20" fmla="*/ 0 60000 65536"/>
                      <a:gd name="T21" fmla="*/ 0 w 293"/>
                      <a:gd name="T22" fmla="*/ 0 h 265"/>
                      <a:gd name="T23" fmla="*/ 293 w 293"/>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3" h="265">
                        <a:moveTo>
                          <a:pt x="74" y="0"/>
                        </a:moveTo>
                        <a:lnTo>
                          <a:pt x="0" y="132"/>
                        </a:lnTo>
                        <a:lnTo>
                          <a:pt x="74" y="265"/>
                        </a:lnTo>
                        <a:lnTo>
                          <a:pt x="219" y="265"/>
                        </a:lnTo>
                        <a:lnTo>
                          <a:pt x="293" y="132"/>
                        </a:lnTo>
                        <a:lnTo>
                          <a:pt x="219" y="0"/>
                        </a:lnTo>
                        <a:lnTo>
                          <a:pt x="74" y="0"/>
                        </a:lnTo>
                        <a:close/>
                      </a:path>
                    </a:pathLst>
                  </a:custGeom>
                  <a:solidFill>
                    <a:srgbClr val="FCFC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3" name="Freeform 86">
                    <a:extLst>
                      <a:ext uri="{FF2B5EF4-FFF2-40B4-BE49-F238E27FC236}">
                        <a16:creationId xmlns:a16="http://schemas.microsoft.com/office/drawing/2014/main" id="{7F3A41B3-5710-5AE5-98B2-97E1BD61AFBF}"/>
                      </a:ext>
                    </a:extLst>
                  </p:cNvPr>
                  <p:cNvSpPr>
                    <a:spLocks/>
                  </p:cNvSpPr>
                  <p:nvPr/>
                </p:nvSpPr>
                <p:spPr bwMode="auto">
                  <a:xfrm>
                    <a:off x="4921" y="2076"/>
                    <a:ext cx="285" cy="256"/>
                  </a:xfrm>
                  <a:custGeom>
                    <a:avLst/>
                    <a:gdLst>
                      <a:gd name="T0" fmla="*/ 70 w 285"/>
                      <a:gd name="T1" fmla="*/ 0 h 256"/>
                      <a:gd name="T2" fmla="*/ 0 w 285"/>
                      <a:gd name="T3" fmla="*/ 128 h 256"/>
                      <a:gd name="T4" fmla="*/ 70 w 285"/>
                      <a:gd name="T5" fmla="*/ 256 h 256"/>
                      <a:gd name="T6" fmla="*/ 215 w 285"/>
                      <a:gd name="T7" fmla="*/ 256 h 256"/>
                      <a:gd name="T8" fmla="*/ 285 w 285"/>
                      <a:gd name="T9" fmla="*/ 128 h 256"/>
                      <a:gd name="T10" fmla="*/ 215 w 285"/>
                      <a:gd name="T11" fmla="*/ 0 h 256"/>
                      <a:gd name="T12" fmla="*/ 70 w 285"/>
                      <a:gd name="T13" fmla="*/ 0 h 256"/>
                      <a:gd name="T14" fmla="*/ 0 60000 65536"/>
                      <a:gd name="T15" fmla="*/ 0 60000 65536"/>
                      <a:gd name="T16" fmla="*/ 0 60000 65536"/>
                      <a:gd name="T17" fmla="*/ 0 60000 65536"/>
                      <a:gd name="T18" fmla="*/ 0 60000 65536"/>
                      <a:gd name="T19" fmla="*/ 0 60000 65536"/>
                      <a:gd name="T20" fmla="*/ 0 60000 65536"/>
                      <a:gd name="T21" fmla="*/ 0 w 285"/>
                      <a:gd name="T22" fmla="*/ 0 h 256"/>
                      <a:gd name="T23" fmla="*/ 285 w 285"/>
                      <a:gd name="T24" fmla="*/ 256 h 2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5" h="256">
                        <a:moveTo>
                          <a:pt x="70" y="0"/>
                        </a:moveTo>
                        <a:lnTo>
                          <a:pt x="0" y="128"/>
                        </a:lnTo>
                        <a:lnTo>
                          <a:pt x="70" y="256"/>
                        </a:lnTo>
                        <a:lnTo>
                          <a:pt x="215" y="256"/>
                        </a:lnTo>
                        <a:lnTo>
                          <a:pt x="285" y="128"/>
                        </a:lnTo>
                        <a:lnTo>
                          <a:pt x="215" y="0"/>
                        </a:lnTo>
                        <a:lnTo>
                          <a:pt x="70" y="0"/>
                        </a:lnTo>
                        <a:close/>
                      </a:path>
                    </a:pathLst>
                  </a:custGeom>
                  <a:solidFill>
                    <a:srgbClr val="FCFC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4" name="Freeform 87">
                    <a:extLst>
                      <a:ext uri="{FF2B5EF4-FFF2-40B4-BE49-F238E27FC236}">
                        <a16:creationId xmlns:a16="http://schemas.microsoft.com/office/drawing/2014/main" id="{5B778964-8B07-E3EE-1E8E-AC50508BCC37}"/>
                      </a:ext>
                    </a:extLst>
                  </p:cNvPr>
                  <p:cNvSpPr>
                    <a:spLocks/>
                  </p:cNvSpPr>
                  <p:nvPr/>
                </p:nvSpPr>
                <p:spPr bwMode="auto">
                  <a:xfrm>
                    <a:off x="4925" y="2080"/>
                    <a:ext cx="277" cy="248"/>
                  </a:xfrm>
                  <a:custGeom>
                    <a:avLst/>
                    <a:gdLst>
                      <a:gd name="T0" fmla="*/ 70 w 277"/>
                      <a:gd name="T1" fmla="*/ 0 h 248"/>
                      <a:gd name="T2" fmla="*/ 0 w 277"/>
                      <a:gd name="T3" fmla="*/ 124 h 248"/>
                      <a:gd name="T4" fmla="*/ 70 w 277"/>
                      <a:gd name="T5" fmla="*/ 248 h 248"/>
                      <a:gd name="T6" fmla="*/ 207 w 277"/>
                      <a:gd name="T7" fmla="*/ 248 h 248"/>
                      <a:gd name="T8" fmla="*/ 277 w 277"/>
                      <a:gd name="T9" fmla="*/ 124 h 248"/>
                      <a:gd name="T10" fmla="*/ 207 w 277"/>
                      <a:gd name="T11" fmla="*/ 0 h 248"/>
                      <a:gd name="T12" fmla="*/ 70 w 277"/>
                      <a:gd name="T13" fmla="*/ 0 h 248"/>
                      <a:gd name="T14" fmla="*/ 0 60000 65536"/>
                      <a:gd name="T15" fmla="*/ 0 60000 65536"/>
                      <a:gd name="T16" fmla="*/ 0 60000 65536"/>
                      <a:gd name="T17" fmla="*/ 0 60000 65536"/>
                      <a:gd name="T18" fmla="*/ 0 60000 65536"/>
                      <a:gd name="T19" fmla="*/ 0 60000 65536"/>
                      <a:gd name="T20" fmla="*/ 0 60000 65536"/>
                      <a:gd name="T21" fmla="*/ 0 w 277"/>
                      <a:gd name="T22" fmla="*/ 0 h 248"/>
                      <a:gd name="T23" fmla="*/ 277 w 277"/>
                      <a:gd name="T24" fmla="*/ 248 h 2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 h="248">
                        <a:moveTo>
                          <a:pt x="70" y="0"/>
                        </a:moveTo>
                        <a:lnTo>
                          <a:pt x="0" y="124"/>
                        </a:lnTo>
                        <a:lnTo>
                          <a:pt x="70" y="248"/>
                        </a:lnTo>
                        <a:lnTo>
                          <a:pt x="207" y="248"/>
                        </a:lnTo>
                        <a:lnTo>
                          <a:pt x="277" y="124"/>
                        </a:lnTo>
                        <a:lnTo>
                          <a:pt x="207" y="0"/>
                        </a:lnTo>
                        <a:lnTo>
                          <a:pt x="70" y="0"/>
                        </a:lnTo>
                        <a:close/>
                      </a:path>
                    </a:pathLst>
                  </a:custGeom>
                  <a:solidFill>
                    <a:srgbClr val="FBFBD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5" name="Freeform 88">
                    <a:extLst>
                      <a:ext uri="{FF2B5EF4-FFF2-40B4-BE49-F238E27FC236}">
                        <a16:creationId xmlns:a16="http://schemas.microsoft.com/office/drawing/2014/main" id="{2DDEAA9C-A507-0AFB-401F-8253E87D4C08}"/>
                      </a:ext>
                    </a:extLst>
                  </p:cNvPr>
                  <p:cNvSpPr>
                    <a:spLocks/>
                  </p:cNvSpPr>
                  <p:nvPr/>
                </p:nvSpPr>
                <p:spPr bwMode="auto">
                  <a:xfrm>
                    <a:off x="4929" y="2084"/>
                    <a:ext cx="269" cy="236"/>
                  </a:xfrm>
                  <a:custGeom>
                    <a:avLst/>
                    <a:gdLst>
                      <a:gd name="T0" fmla="*/ 66 w 269"/>
                      <a:gd name="T1" fmla="*/ 0 h 236"/>
                      <a:gd name="T2" fmla="*/ 0 w 269"/>
                      <a:gd name="T3" fmla="*/ 120 h 236"/>
                      <a:gd name="T4" fmla="*/ 66 w 269"/>
                      <a:gd name="T5" fmla="*/ 236 h 236"/>
                      <a:gd name="T6" fmla="*/ 203 w 269"/>
                      <a:gd name="T7" fmla="*/ 236 h 236"/>
                      <a:gd name="T8" fmla="*/ 269 w 269"/>
                      <a:gd name="T9" fmla="*/ 120 h 236"/>
                      <a:gd name="T10" fmla="*/ 203 w 269"/>
                      <a:gd name="T11" fmla="*/ 0 h 236"/>
                      <a:gd name="T12" fmla="*/ 66 w 269"/>
                      <a:gd name="T13" fmla="*/ 0 h 236"/>
                      <a:gd name="T14" fmla="*/ 0 60000 65536"/>
                      <a:gd name="T15" fmla="*/ 0 60000 65536"/>
                      <a:gd name="T16" fmla="*/ 0 60000 65536"/>
                      <a:gd name="T17" fmla="*/ 0 60000 65536"/>
                      <a:gd name="T18" fmla="*/ 0 60000 65536"/>
                      <a:gd name="T19" fmla="*/ 0 60000 65536"/>
                      <a:gd name="T20" fmla="*/ 0 60000 65536"/>
                      <a:gd name="T21" fmla="*/ 0 w 269"/>
                      <a:gd name="T22" fmla="*/ 0 h 236"/>
                      <a:gd name="T23" fmla="*/ 269 w 269"/>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36">
                        <a:moveTo>
                          <a:pt x="66" y="0"/>
                        </a:moveTo>
                        <a:lnTo>
                          <a:pt x="0" y="120"/>
                        </a:lnTo>
                        <a:lnTo>
                          <a:pt x="66" y="236"/>
                        </a:lnTo>
                        <a:lnTo>
                          <a:pt x="203" y="236"/>
                        </a:lnTo>
                        <a:lnTo>
                          <a:pt x="269" y="120"/>
                        </a:lnTo>
                        <a:lnTo>
                          <a:pt x="203" y="0"/>
                        </a:lnTo>
                        <a:lnTo>
                          <a:pt x="66" y="0"/>
                        </a:lnTo>
                        <a:close/>
                      </a:path>
                    </a:pathLst>
                  </a:custGeom>
                  <a:solidFill>
                    <a:srgbClr val="F9F9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6" name="Freeform 89">
                    <a:extLst>
                      <a:ext uri="{FF2B5EF4-FFF2-40B4-BE49-F238E27FC236}">
                        <a16:creationId xmlns:a16="http://schemas.microsoft.com/office/drawing/2014/main" id="{DA0B1F64-C20A-BD54-85D9-FD6451796BF0}"/>
                      </a:ext>
                    </a:extLst>
                  </p:cNvPr>
                  <p:cNvSpPr>
                    <a:spLocks/>
                  </p:cNvSpPr>
                  <p:nvPr/>
                </p:nvSpPr>
                <p:spPr bwMode="auto">
                  <a:xfrm>
                    <a:off x="4937" y="2092"/>
                    <a:ext cx="253" cy="224"/>
                  </a:xfrm>
                  <a:custGeom>
                    <a:avLst/>
                    <a:gdLst>
                      <a:gd name="T0" fmla="*/ 62 w 253"/>
                      <a:gd name="T1" fmla="*/ 0 h 224"/>
                      <a:gd name="T2" fmla="*/ 0 w 253"/>
                      <a:gd name="T3" fmla="*/ 112 h 224"/>
                      <a:gd name="T4" fmla="*/ 62 w 253"/>
                      <a:gd name="T5" fmla="*/ 224 h 224"/>
                      <a:gd name="T6" fmla="*/ 191 w 253"/>
                      <a:gd name="T7" fmla="*/ 224 h 224"/>
                      <a:gd name="T8" fmla="*/ 253 w 253"/>
                      <a:gd name="T9" fmla="*/ 112 h 224"/>
                      <a:gd name="T10" fmla="*/ 191 w 253"/>
                      <a:gd name="T11" fmla="*/ 0 h 224"/>
                      <a:gd name="T12" fmla="*/ 62 w 253"/>
                      <a:gd name="T13" fmla="*/ 0 h 224"/>
                      <a:gd name="T14" fmla="*/ 0 60000 65536"/>
                      <a:gd name="T15" fmla="*/ 0 60000 65536"/>
                      <a:gd name="T16" fmla="*/ 0 60000 65536"/>
                      <a:gd name="T17" fmla="*/ 0 60000 65536"/>
                      <a:gd name="T18" fmla="*/ 0 60000 65536"/>
                      <a:gd name="T19" fmla="*/ 0 60000 65536"/>
                      <a:gd name="T20" fmla="*/ 0 60000 65536"/>
                      <a:gd name="T21" fmla="*/ 0 w 253"/>
                      <a:gd name="T22" fmla="*/ 0 h 224"/>
                      <a:gd name="T23" fmla="*/ 253 w 253"/>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4">
                        <a:moveTo>
                          <a:pt x="62" y="0"/>
                        </a:moveTo>
                        <a:lnTo>
                          <a:pt x="0" y="112"/>
                        </a:lnTo>
                        <a:lnTo>
                          <a:pt x="62" y="224"/>
                        </a:lnTo>
                        <a:lnTo>
                          <a:pt x="191" y="224"/>
                        </a:lnTo>
                        <a:lnTo>
                          <a:pt x="253" y="112"/>
                        </a:lnTo>
                        <a:lnTo>
                          <a:pt x="191" y="0"/>
                        </a:lnTo>
                        <a:lnTo>
                          <a:pt x="62" y="0"/>
                        </a:lnTo>
                        <a:close/>
                      </a:path>
                    </a:pathLst>
                  </a:custGeom>
                  <a:solidFill>
                    <a:srgbClr val="F8F8D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7" name="Freeform 90">
                    <a:extLst>
                      <a:ext uri="{FF2B5EF4-FFF2-40B4-BE49-F238E27FC236}">
                        <a16:creationId xmlns:a16="http://schemas.microsoft.com/office/drawing/2014/main" id="{77B13610-5A8E-8816-8A0B-32A82D716F73}"/>
                      </a:ext>
                    </a:extLst>
                  </p:cNvPr>
                  <p:cNvSpPr>
                    <a:spLocks/>
                  </p:cNvSpPr>
                  <p:nvPr/>
                </p:nvSpPr>
                <p:spPr bwMode="auto">
                  <a:xfrm>
                    <a:off x="4941" y="2096"/>
                    <a:ext cx="245" cy="216"/>
                  </a:xfrm>
                  <a:custGeom>
                    <a:avLst/>
                    <a:gdLst>
                      <a:gd name="T0" fmla="*/ 62 w 245"/>
                      <a:gd name="T1" fmla="*/ 0 h 216"/>
                      <a:gd name="T2" fmla="*/ 0 w 245"/>
                      <a:gd name="T3" fmla="*/ 108 h 216"/>
                      <a:gd name="T4" fmla="*/ 62 w 245"/>
                      <a:gd name="T5" fmla="*/ 216 h 216"/>
                      <a:gd name="T6" fmla="*/ 183 w 245"/>
                      <a:gd name="T7" fmla="*/ 216 h 216"/>
                      <a:gd name="T8" fmla="*/ 245 w 245"/>
                      <a:gd name="T9" fmla="*/ 108 h 216"/>
                      <a:gd name="T10" fmla="*/ 183 w 245"/>
                      <a:gd name="T11" fmla="*/ 0 h 216"/>
                      <a:gd name="T12" fmla="*/ 62 w 245"/>
                      <a:gd name="T13" fmla="*/ 0 h 216"/>
                      <a:gd name="T14" fmla="*/ 0 60000 65536"/>
                      <a:gd name="T15" fmla="*/ 0 60000 65536"/>
                      <a:gd name="T16" fmla="*/ 0 60000 65536"/>
                      <a:gd name="T17" fmla="*/ 0 60000 65536"/>
                      <a:gd name="T18" fmla="*/ 0 60000 65536"/>
                      <a:gd name="T19" fmla="*/ 0 60000 65536"/>
                      <a:gd name="T20" fmla="*/ 0 60000 65536"/>
                      <a:gd name="T21" fmla="*/ 0 w 245"/>
                      <a:gd name="T22" fmla="*/ 0 h 216"/>
                      <a:gd name="T23" fmla="*/ 245 w 245"/>
                      <a:gd name="T24" fmla="*/ 216 h 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 h="216">
                        <a:moveTo>
                          <a:pt x="62" y="0"/>
                        </a:moveTo>
                        <a:lnTo>
                          <a:pt x="0" y="108"/>
                        </a:lnTo>
                        <a:lnTo>
                          <a:pt x="62" y="216"/>
                        </a:lnTo>
                        <a:lnTo>
                          <a:pt x="183" y="216"/>
                        </a:lnTo>
                        <a:lnTo>
                          <a:pt x="245" y="108"/>
                        </a:lnTo>
                        <a:lnTo>
                          <a:pt x="183" y="0"/>
                        </a:lnTo>
                        <a:lnTo>
                          <a:pt x="62" y="0"/>
                        </a:lnTo>
                        <a:close/>
                      </a:path>
                    </a:pathLst>
                  </a:custGeom>
                  <a:solidFill>
                    <a:srgbClr val="F6F6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8" name="Freeform 91">
                    <a:extLst>
                      <a:ext uri="{FF2B5EF4-FFF2-40B4-BE49-F238E27FC236}">
                        <a16:creationId xmlns:a16="http://schemas.microsoft.com/office/drawing/2014/main" id="{8A239614-7329-8BF3-C911-4D1DC25E4AF4}"/>
                      </a:ext>
                    </a:extLst>
                  </p:cNvPr>
                  <p:cNvSpPr>
                    <a:spLocks/>
                  </p:cNvSpPr>
                  <p:nvPr/>
                </p:nvSpPr>
                <p:spPr bwMode="auto">
                  <a:xfrm>
                    <a:off x="4946" y="2101"/>
                    <a:ext cx="236" cy="207"/>
                  </a:xfrm>
                  <a:custGeom>
                    <a:avLst/>
                    <a:gdLst>
                      <a:gd name="T0" fmla="*/ 57 w 236"/>
                      <a:gd name="T1" fmla="*/ 0 h 207"/>
                      <a:gd name="T2" fmla="*/ 0 w 236"/>
                      <a:gd name="T3" fmla="*/ 103 h 207"/>
                      <a:gd name="T4" fmla="*/ 57 w 236"/>
                      <a:gd name="T5" fmla="*/ 207 h 207"/>
                      <a:gd name="T6" fmla="*/ 178 w 236"/>
                      <a:gd name="T7" fmla="*/ 207 h 207"/>
                      <a:gd name="T8" fmla="*/ 236 w 236"/>
                      <a:gd name="T9" fmla="*/ 103 h 207"/>
                      <a:gd name="T10" fmla="*/ 178 w 236"/>
                      <a:gd name="T11" fmla="*/ 0 h 207"/>
                      <a:gd name="T12" fmla="*/ 57 w 236"/>
                      <a:gd name="T13" fmla="*/ 0 h 207"/>
                      <a:gd name="T14" fmla="*/ 0 60000 65536"/>
                      <a:gd name="T15" fmla="*/ 0 60000 65536"/>
                      <a:gd name="T16" fmla="*/ 0 60000 65536"/>
                      <a:gd name="T17" fmla="*/ 0 60000 65536"/>
                      <a:gd name="T18" fmla="*/ 0 60000 65536"/>
                      <a:gd name="T19" fmla="*/ 0 60000 65536"/>
                      <a:gd name="T20" fmla="*/ 0 60000 65536"/>
                      <a:gd name="T21" fmla="*/ 0 w 236"/>
                      <a:gd name="T22" fmla="*/ 0 h 207"/>
                      <a:gd name="T23" fmla="*/ 236 w 236"/>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207">
                        <a:moveTo>
                          <a:pt x="57" y="0"/>
                        </a:moveTo>
                        <a:lnTo>
                          <a:pt x="0" y="103"/>
                        </a:lnTo>
                        <a:lnTo>
                          <a:pt x="57" y="207"/>
                        </a:lnTo>
                        <a:lnTo>
                          <a:pt x="178" y="207"/>
                        </a:lnTo>
                        <a:lnTo>
                          <a:pt x="236" y="103"/>
                        </a:lnTo>
                        <a:lnTo>
                          <a:pt x="178" y="0"/>
                        </a:lnTo>
                        <a:lnTo>
                          <a:pt x="57" y="0"/>
                        </a:lnTo>
                        <a:close/>
                      </a:path>
                    </a:pathLst>
                  </a:custGeom>
                  <a:solidFill>
                    <a:srgbClr val="F5F5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69" name="Freeform 92">
                    <a:extLst>
                      <a:ext uri="{FF2B5EF4-FFF2-40B4-BE49-F238E27FC236}">
                        <a16:creationId xmlns:a16="http://schemas.microsoft.com/office/drawing/2014/main" id="{0B1DDB3C-67AD-1ABC-FEF4-FA98141F9D82}"/>
                      </a:ext>
                    </a:extLst>
                  </p:cNvPr>
                  <p:cNvSpPr>
                    <a:spLocks/>
                  </p:cNvSpPr>
                  <p:nvPr/>
                </p:nvSpPr>
                <p:spPr bwMode="auto">
                  <a:xfrm>
                    <a:off x="4954" y="2105"/>
                    <a:ext cx="219" cy="199"/>
                  </a:xfrm>
                  <a:custGeom>
                    <a:avLst/>
                    <a:gdLst>
                      <a:gd name="T0" fmla="*/ 54 w 219"/>
                      <a:gd name="T1" fmla="*/ 0 h 199"/>
                      <a:gd name="T2" fmla="*/ 0 w 219"/>
                      <a:gd name="T3" fmla="*/ 99 h 199"/>
                      <a:gd name="T4" fmla="*/ 54 w 219"/>
                      <a:gd name="T5" fmla="*/ 199 h 199"/>
                      <a:gd name="T6" fmla="*/ 165 w 219"/>
                      <a:gd name="T7" fmla="*/ 199 h 199"/>
                      <a:gd name="T8" fmla="*/ 219 w 219"/>
                      <a:gd name="T9" fmla="*/ 99 h 199"/>
                      <a:gd name="T10" fmla="*/ 165 w 219"/>
                      <a:gd name="T11" fmla="*/ 0 h 199"/>
                      <a:gd name="T12" fmla="*/ 54 w 219"/>
                      <a:gd name="T13" fmla="*/ 0 h 199"/>
                      <a:gd name="T14" fmla="*/ 0 60000 65536"/>
                      <a:gd name="T15" fmla="*/ 0 60000 65536"/>
                      <a:gd name="T16" fmla="*/ 0 60000 65536"/>
                      <a:gd name="T17" fmla="*/ 0 60000 65536"/>
                      <a:gd name="T18" fmla="*/ 0 60000 65536"/>
                      <a:gd name="T19" fmla="*/ 0 60000 65536"/>
                      <a:gd name="T20" fmla="*/ 0 60000 65536"/>
                      <a:gd name="T21" fmla="*/ 0 w 219"/>
                      <a:gd name="T22" fmla="*/ 0 h 199"/>
                      <a:gd name="T23" fmla="*/ 219 w 219"/>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199">
                        <a:moveTo>
                          <a:pt x="54" y="0"/>
                        </a:moveTo>
                        <a:lnTo>
                          <a:pt x="0" y="99"/>
                        </a:lnTo>
                        <a:lnTo>
                          <a:pt x="54" y="199"/>
                        </a:lnTo>
                        <a:lnTo>
                          <a:pt x="165" y="199"/>
                        </a:lnTo>
                        <a:lnTo>
                          <a:pt x="219" y="99"/>
                        </a:lnTo>
                        <a:lnTo>
                          <a:pt x="165" y="0"/>
                        </a:lnTo>
                        <a:lnTo>
                          <a:pt x="54" y="0"/>
                        </a:lnTo>
                        <a:close/>
                      </a:path>
                    </a:pathLst>
                  </a:custGeom>
                  <a:solidFill>
                    <a:srgbClr val="F3F3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0" name="Freeform 93">
                    <a:extLst>
                      <a:ext uri="{FF2B5EF4-FFF2-40B4-BE49-F238E27FC236}">
                        <a16:creationId xmlns:a16="http://schemas.microsoft.com/office/drawing/2014/main" id="{0AFFECD0-3E66-9EEC-193E-4C9002A88F01}"/>
                      </a:ext>
                    </a:extLst>
                  </p:cNvPr>
                  <p:cNvSpPr>
                    <a:spLocks/>
                  </p:cNvSpPr>
                  <p:nvPr/>
                </p:nvSpPr>
                <p:spPr bwMode="auto">
                  <a:xfrm>
                    <a:off x="4958" y="2109"/>
                    <a:ext cx="211" cy="190"/>
                  </a:xfrm>
                  <a:custGeom>
                    <a:avLst/>
                    <a:gdLst>
                      <a:gd name="T0" fmla="*/ 54 w 211"/>
                      <a:gd name="T1" fmla="*/ 0 h 190"/>
                      <a:gd name="T2" fmla="*/ 0 w 211"/>
                      <a:gd name="T3" fmla="*/ 95 h 190"/>
                      <a:gd name="T4" fmla="*/ 54 w 211"/>
                      <a:gd name="T5" fmla="*/ 190 h 190"/>
                      <a:gd name="T6" fmla="*/ 157 w 211"/>
                      <a:gd name="T7" fmla="*/ 190 h 190"/>
                      <a:gd name="T8" fmla="*/ 211 w 211"/>
                      <a:gd name="T9" fmla="*/ 95 h 190"/>
                      <a:gd name="T10" fmla="*/ 157 w 211"/>
                      <a:gd name="T11" fmla="*/ 0 h 190"/>
                      <a:gd name="T12" fmla="*/ 54 w 211"/>
                      <a:gd name="T13" fmla="*/ 0 h 190"/>
                      <a:gd name="T14" fmla="*/ 0 60000 65536"/>
                      <a:gd name="T15" fmla="*/ 0 60000 65536"/>
                      <a:gd name="T16" fmla="*/ 0 60000 65536"/>
                      <a:gd name="T17" fmla="*/ 0 60000 65536"/>
                      <a:gd name="T18" fmla="*/ 0 60000 65536"/>
                      <a:gd name="T19" fmla="*/ 0 60000 65536"/>
                      <a:gd name="T20" fmla="*/ 0 60000 65536"/>
                      <a:gd name="T21" fmla="*/ 0 w 211"/>
                      <a:gd name="T22" fmla="*/ 0 h 190"/>
                      <a:gd name="T23" fmla="*/ 211 w 211"/>
                      <a:gd name="T24" fmla="*/ 190 h 1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0">
                        <a:moveTo>
                          <a:pt x="54" y="0"/>
                        </a:moveTo>
                        <a:lnTo>
                          <a:pt x="0" y="95"/>
                        </a:lnTo>
                        <a:lnTo>
                          <a:pt x="54" y="190"/>
                        </a:lnTo>
                        <a:lnTo>
                          <a:pt x="157" y="190"/>
                        </a:lnTo>
                        <a:lnTo>
                          <a:pt x="211" y="95"/>
                        </a:lnTo>
                        <a:lnTo>
                          <a:pt x="157" y="0"/>
                        </a:lnTo>
                        <a:lnTo>
                          <a:pt x="54" y="0"/>
                        </a:lnTo>
                        <a:close/>
                      </a:path>
                    </a:pathLst>
                  </a:custGeom>
                  <a:solidFill>
                    <a:srgbClr val="F1F1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1" name="Freeform 94">
                    <a:extLst>
                      <a:ext uri="{FF2B5EF4-FFF2-40B4-BE49-F238E27FC236}">
                        <a16:creationId xmlns:a16="http://schemas.microsoft.com/office/drawing/2014/main" id="{7E8A4195-3FFE-90AA-C9D5-3E33C6C2D8F0}"/>
                      </a:ext>
                    </a:extLst>
                  </p:cNvPr>
                  <p:cNvSpPr>
                    <a:spLocks/>
                  </p:cNvSpPr>
                  <p:nvPr/>
                </p:nvSpPr>
                <p:spPr bwMode="auto">
                  <a:xfrm>
                    <a:off x="4962" y="2113"/>
                    <a:ext cx="203" cy="178"/>
                  </a:xfrm>
                  <a:custGeom>
                    <a:avLst/>
                    <a:gdLst>
                      <a:gd name="T0" fmla="*/ 50 w 203"/>
                      <a:gd name="T1" fmla="*/ 0 h 178"/>
                      <a:gd name="T2" fmla="*/ 0 w 203"/>
                      <a:gd name="T3" fmla="*/ 91 h 178"/>
                      <a:gd name="T4" fmla="*/ 50 w 203"/>
                      <a:gd name="T5" fmla="*/ 178 h 178"/>
                      <a:gd name="T6" fmla="*/ 153 w 203"/>
                      <a:gd name="T7" fmla="*/ 178 h 178"/>
                      <a:gd name="T8" fmla="*/ 203 w 203"/>
                      <a:gd name="T9" fmla="*/ 91 h 178"/>
                      <a:gd name="T10" fmla="*/ 153 w 203"/>
                      <a:gd name="T11" fmla="*/ 0 h 178"/>
                      <a:gd name="T12" fmla="*/ 50 w 203"/>
                      <a:gd name="T13" fmla="*/ 0 h 178"/>
                      <a:gd name="T14" fmla="*/ 0 60000 65536"/>
                      <a:gd name="T15" fmla="*/ 0 60000 65536"/>
                      <a:gd name="T16" fmla="*/ 0 60000 65536"/>
                      <a:gd name="T17" fmla="*/ 0 60000 65536"/>
                      <a:gd name="T18" fmla="*/ 0 60000 65536"/>
                      <a:gd name="T19" fmla="*/ 0 60000 65536"/>
                      <a:gd name="T20" fmla="*/ 0 60000 65536"/>
                      <a:gd name="T21" fmla="*/ 0 w 203"/>
                      <a:gd name="T22" fmla="*/ 0 h 178"/>
                      <a:gd name="T23" fmla="*/ 203 w 203"/>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178">
                        <a:moveTo>
                          <a:pt x="50" y="0"/>
                        </a:moveTo>
                        <a:lnTo>
                          <a:pt x="0" y="91"/>
                        </a:lnTo>
                        <a:lnTo>
                          <a:pt x="50" y="178"/>
                        </a:lnTo>
                        <a:lnTo>
                          <a:pt x="153" y="178"/>
                        </a:lnTo>
                        <a:lnTo>
                          <a:pt x="203" y="91"/>
                        </a:lnTo>
                        <a:lnTo>
                          <a:pt x="153" y="0"/>
                        </a:lnTo>
                        <a:lnTo>
                          <a:pt x="50" y="0"/>
                        </a:lnTo>
                        <a:close/>
                      </a:path>
                    </a:pathLst>
                  </a:custGeom>
                  <a:solidFill>
                    <a:srgbClr val="EEE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2" name="Freeform 95">
                    <a:extLst>
                      <a:ext uri="{FF2B5EF4-FFF2-40B4-BE49-F238E27FC236}">
                        <a16:creationId xmlns:a16="http://schemas.microsoft.com/office/drawing/2014/main" id="{5D34C932-5FC5-15D4-376C-1C87DFB714B4}"/>
                      </a:ext>
                    </a:extLst>
                  </p:cNvPr>
                  <p:cNvSpPr>
                    <a:spLocks/>
                  </p:cNvSpPr>
                  <p:nvPr/>
                </p:nvSpPr>
                <p:spPr bwMode="auto">
                  <a:xfrm>
                    <a:off x="4966" y="2117"/>
                    <a:ext cx="195" cy="170"/>
                  </a:xfrm>
                  <a:custGeom>
                    <a:avLst/>
                    <a:gdLst>
                      <a:gd name="T0" fmla="*/ 50 w 195"/>
                      <a:gd name="T1" fmla="*/ 0 h 170"/>
                      <a:gd name="T2" fmla="*/ 0 w 195"/>
                      <a:gd name="T3" fmla="*/ 87 h 170"/>
                      <a:gd name="T4" fmla="*/ 50 w 195"/>
                      <a:gd name="T5" fmla="*/ 170 h 170"/>
                      <a:gd name="T6" fmla="*/ 145 w 195"/>
                      <a:gd name="T7" fmla="*/ 170 h 170"/>
                      <a:gd name="T8" fmla="*/ 195 w 195"/>
                      <a:gd name="T9" fmla="*/ 87 h 170"/>
                      <a:gd name="T10" fmla="*/ 145 w 195"/>
                      <a:gd name="T11" fmla="*/ 0 h 170"/>
                      <a:gd name="T12" fmla="*/ 50 w 195"/>
                      <a:gd name="T13" fmla="*/ 0 h 170"/>
                      <a:gd name="T14" fmla="*/ 0 60000 65536"/>
                      <a:gd name="T15" fmla="*/ 0 60000 65536"/>
                      <a:gd name="T16" fmla="*/ 0 60000 65536"/>
                      <a:gd name="T17" fmla="*/ 0 60000 65536"/>
                      <a:gd name="T18" fmla="*/ 0 60000 65536"/>
                      <a:gd name="T19" fmla="*/ 0 60000 65536"/>
                      <a:gd name="T20" fmla="*/ 0 60000 65536"/>
                      <a:gd name="T21" fmla="*/ 0 w 195"/>
                      <a:gd name="T22" fmla="*/ 0 h 170"/>
                      <a:gd name="T23" fmla="*/ 195 w 195"/>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0">
                        <a:moveTo>
                          <a:pt x="50" y="0"/>
                        </a:moveTo>
                        <a:lnTo>
                          <a:pt x="0" y="87"/>
                        </a:lnTo>
                        <a:lnTo>
                          <a:pt x="50" y="170"/>
                        </a:lnTo>
                        <a:lnTo>
                          <a:pt x="145" y="170"/>
                        </a:lnTo>
                        <a:lnTo>
                          <a:pt x="195" y="87"/>
                        </a:lnTo>
                        <a:lnTo>
                          <a:pt x="145" y="0"/>
                        </a:lnTo>
                        <a:lnTo>
                          <a:pt x="50" y="0"/>
                        </a:lnTo>
                        <a:close/>
                      </a:path>
                    </a:pathLst>
                  </a:custGeom>
                  <a:solidFill>
                    <a:srgbClr val="ECEC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3" name="Freeform 96">
                    <a:extLst>
                      <a:ext uri="{FF2B5EF4-FFF2-40B4-BE49-F238E27FC236}">
                        <a16:creationId xmlns:a16="http://schemas.microsoft.com/office/drawing/2014/main" id="{15DDAC3E-1C0C-D624-D3AC-EE140D39D6F5}"/>
                      </a:ext>
                    </a:extLst>
                  </p:cNvPr>
                  <p:cNvSpPr>
                    <a:spLocks/>
                  </p:cNvSpPr>
                  <p:nvPr/>
                </p:nvSpPr>
                <p:spPr bwMode="auto">
                  <a:xfrm>
                    <a:off x="4975" y="2121"/>
                    <a:ext cx="178" cy="162"/>
                  </a:xfrm>
                  <a:custGeom>
                    <a:avLst/>
                    <a:gdLst>
                      <a:gd name="T0" fmla="*/ 45 w 178"/>
                      <a:gd name="T1" fmla="*/ 0 h 162"/>
                      <a:gd name="T2" fmla="*/ 0 w 178"/>
                      <a:gd name="T3" fmla="*/ 83 h 162"/>
                      <a:gd name="T4" fmla="*/ 45 w 178"/>
                      <a:gd name="T5" fmla="*/ 162 h 162"/>
                      <a:gd name="T6" fmla="*/ 132 w 178"/>
                      <a:gd name="T7" fmla="*/ 162 h 162"/>
                      <a:gd name="T8" fmla="*/ 178 w 178"/>
                      <a:gd name="T9" fmla="*/ 83 h 162"/>
                      <a:gd name="T10" fmla="*/ 132 w 178"/>
                      <a:gd name="T11" fmla="*/ 0 h 162"/>
                      <a:gd name="T12" fmla="*/ 45 w 178"/>
                      <a:gd name="T13" fmla="*/ 0 h 162"/>
                      <a:gd name="T14" fmla="*/ 0 60000 65536"/>
                      <a:gd name="T15" fmla="*/ 0 60000 65536"/>
                      <a:gd name="T16" fmla="*/ 0 60000 65536"/>
                      <a:gd name="T17" fmla="*/ 0 60000 65536"/>
                      <a:gd name="T18" fmla="*/ 0 60000 65536"/>
                      <a:gd name="T19" fmla="*/ 0 60000 65536"/>
                      <a:gd name="T20" fmla="*/ 0 60000 65536"/>
                      <a:gd name="T21" fmla="*/ 0 w 178"/>
                      <a:gd name="T22" fmla="*/ 0 h 162"/>
                      <a:gd name="T23" fmla="*/ 178 w 178"/>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62">
                        <a:moveTo>
                          <a:pt x="45" y="0"/>
                        </a:moveTo>
                        <a:lnTo>
                          <a:pt x="0" y="83"/>
                        </a:lnTo>
                        <a:lnTo>
                          <a:pt x="45" y="162"/>
                        </a:lnTo>
                        <a:lnTo>
                          <a:pt x="132" y="162"/>
                        </a:lnTo>
                        <a:lnTo>
                          <a:pt x="178" y="83"/>
                        </a:lnTo>
                        <a:lnTo>
                          <a:pt x="132" y="0"/>
                        </a:lnTo>
                        <a:lnTo>
                          <a:pt x="45" y="0"/>
                        </a:lnTo>
                        <a:close/>
                      </a:path>
                    </a:pathLst>
                  </a:custGeom>
                  <a:solidFill>
                    <a:srgbClr val="E9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4" name="Freeform 97">
                    <a:extLst>
                      <a:ext uri="{FF2B5EF4-FFF2-40B4-BE49-F238E27FC236}">
                        <a16:creationId xmlns:a16="http://schemas.microsoft.com/office/drawing/2014/main" id="{572FCD55-3213-4228-D3E9-43E0E5670806}"/>
                      </a:ext>
                    </a:extLst>
                  </p:cNvPr>
                  <p:cNvSpPr>
                    <a:spLocks/>
                  </p:cNvSpPr>
                  <p:nvPr/>
                </p:nvSpPr>
                <p:spPr bwMode="auto">
                  <a:xfrm>
                    <a:off x="4979" y="2130"/>
                    <a:ext cx="169" cy="149"/>
                  </a:xfrm>
                  <a:custGeom>
                    <a:avLst/>
                    <a:gdLst>
                      <a:gd name="T0" fmla="*/ 41 w 169"/>
                      <a:gd name="T1" fmla="*/ 0 h 149"/>
                      <a:gd name="T2" fmla="*/ 0 w 169"/>
                      <a:gd name="T3" fmla="*/ 74 h 149"/>
                      <a:gd name="T4" fmla="*/ 41 w 169"/>
                      <a:gd name="T5" fmla="*/ 149 h 149"/>
                      <a:gd name="T6" fmla="*/ 128 w 169"/>
                      <a:gd name="T7" fmla="*/ 149 h 149"/>
                      <a:gd name="T8" fmla="*/ 169 w 169"/>
                      <a:gd name="T9" fmla="*/ 74 h 149"/>
                      <a:gd name="T10" fmla="*/ 128 w 169"/>
                      <a:gd name="T11" fmla="*/ 0 h 149"/>
                      <a:gd name="T12" fmla="*/ 41 w 169"/>
                      <a:gd name="T13" fmla="*/ 0 h 149"/>
                      <a:gd name="T14" fmla="*/ 0 60000 65536"/>
                      <a:gd name="T15" fmla="*/ 0 60000 65536"/>
                      <a:gd name="T16" fmla="*/ 0 60000 65536"/>
                      <a:gd name="T17" fmla="*/ 0 60000 65536"/>
                      <a:gd name="T18" fmla="*/ 0 60000 65536"/>
                      <a:gd name="T19" fmla="*/ 0 60000 65536"/>
                      <a:gd name="T20" fmla="*/ 0 60000 65536"/>
                      <a:gd name="T21" fmla="*/ 0 w 169"/>
                      <a:gd name="T22" fmla="*/ 0 h 149"/>
                      <a:gd name="T23" fmla="*/ 169 w 169"/>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49">
                        <a:moveTo>
                          <a:pt x="41" y="0"/>
                        </a:moveTo>
                        <a:lnTo>
                          <a:pt x="0" y="74"/>
                        </a:lnTo>
                        <a:lnTo>
                          <a:pt x="41" y="149"/>
                        </a:lnTo>
                        <a:lnTo>
                          <a:pt x="128" y="149"/>
                        </a:lnTo>
                        <a:lnTo>
                          <a:pt x="169" y="74"/>
                        </a:lnTo>
                        <a:lnTo>
                          <a:pt x="128" y="0"/>
                        </a:lnTo>
                        <a:lnTo>
                          <a:pt x="41" y="0"/>
                        </a:lnTo>
                        <a:close/>
                      </a:path>
                    </a:pathLst>
                  </a:custGeom>
                  <a:solidFill>
                    <a:srgbClr val="E7E7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5" name="Freeform 98">
                    <a:extLst>
                      <a:ext uri="{FF2B5EF4-FFF2-40B4-BE49-F238E27FC236}">
                        <a16:creationId xmlns:a16="http://schemas.microsoft.com/office/drawing/2014/main" id="{38BEFDD7-2C9A-EE3F-4B1A-CF8253B97548}"/>
                      </a:ext>
                    </a:extLst>
                  </p:cNvPr>
                  <p:cNvSpPr>
                    <a:spLocks/>
                  </p:cNvSpPr>
                  <p:nvPr/>
                </p:nvSpPr>
                <p:spPr bwMode="auto">
                  <a:xfrm>
                    <a:off x="4983" y="2134"/>
                    <a:ext cx="161" cy="141"/>
                  </a:xfrm>
                  <a:custGeom>
                    <a:avLst/>
                    <a:gdLst>
                      <a:gd name="T0" fmla="*/ 41 w 161"/>
                      <a:gd name="T1" fmla="*/ 0 h 141"/>
                      <a:gd name="T2" fmla="*/ 0 w 161"/>
                      <a:gd name="T3" fmla="*/ 70 h 141"/>
                      <a:gd name="T4" fmla="*/ 41 w 161"/>
                      <a:gd name="T5" fmla="*/ 141 h 141"/>
                      <a:gd name="T6" fmla="*/ 124 w 161"/>
                      <a:gd name="T7" fmla="*/ 141 h 141"/>
                      <a:gd name="T8" fmla="*/ 161 w 161"/>
                      <a:gd name="T9" fmla="*/ 70 h 141"/>
                      <a:gd name="T10" fmla="*/ 124 w 161"/>
                      <a:gd name="T11" fmla="*/ 0 h 141"/>
                      <a:gd name="T12" fmla="*/ 41 w 161"/>
                      <a:gd name="T13" fmla="*/ 0 h 141"/>
                      <a:gd name="T14" fmla="*/ 0 60000 65536"/>
                      <a:gd name="T15" fmla="*/ 0 60000 65536"/>
                      <a:gd name="T16" fmla="*/ 0 60000 65536"/>
                      <a:gd name="T17" fmla="*/ 0 60000 65536"/>
                      <a:gd name="T18" fmla="*/ 0 60000 65536"/>
                      <a:gd name="T19" fmla="*/ 0 60000 65536"/>
                      <a:gd name="T20" fmla="*/ 0 60000 65536"/>
                      <a:gd name="T21" fmla="*/ 0 w 161"/>
                      <a:gd name="T22" fmla="*/ 0 h 141"/>
                      <a:gd name="T23" fmla="*/ 161 w 161"/>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 h="141">
                        <a:moveTo>
                          <a:pt x="41" y="0"/>
                        </a:moveTo>
                        <a:lnTo>
                          <a:pt x="0" y="70"/>
                        </a:lnTo>
                        <a:lnTo>
                          <a:pt x="41" y="141"/>
                        </a:lnTo>
                        <a:lnTo>
                          <a:pt x="124" y="141"/>
                        </a:lnTo>
                        <a:lnTo>
                          <a:pt x="161" y="70"/>
                        </a:lnTo>
                        <a:lnTo>
                          <a:pt x="124" y="0"/>
                        </a:lnTo>
                        <a:lnTo>
                          <a:pt x="41" y="0"/>
                        </a:lnTo>
                        <a:close/>
                      </a:path>
                    </a:pathLst>
                  </a:custGeom>
                  <a:solidFill>
                    <a:srgbClr val="E4E4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6" name="Freeform 99">
                    <a:extLst>
                      <a:ext uri="{FF2B5EF4-FFF2-40B4-BE49-F238E27FC236}">
                        <a16:creationId xmlns:a16="http://schemas.microsoft.com/office/drawing/2014/main" id="{45E6C8DF-8659-0F6B-6935-18956837902E}"/>
                      </a:ext>
                    </a:extLst>
                  </p:cNvPr>
                  <p:cNvSpPr>
                    <a:spLocks/>
                  </p:cNvSpPr>
                  <p:nvPr/>
                </p:nvSpPr>
                <p:spPr bwMode="auto">
                  <a:xfrm>
                    <a:off x="4991" y="2138"/>
                    <a:ext cx="145" cy="132"/>
                  </a:xfrm>
                  <a:custGeom>
                    <a:avLst/>
                    <a:gdLst>
                      <a:gd name="T0" fmla="*/ 37 w 145"/>
                      <a:gd name="T1" fmla="*/ 0 h 132"/>
                      <a:gd name="T2" fmla="*/ 0 w 145"/>
                      <a:gd name="T3" fmla="*/ 66 h 132"/>
                      <a:gd name="T4" fmla="*/ 37 w 145"/>
                      <a:gd name="T5" fmla="*/ 132 h 132"/>
                      <a:gd name="T6" fmla="*/ 112 w 145"/>
                      <a:gd name="T7" fmla="*/ 132 h 132"/>
                      <a:gd name="T8" fmla="*/ 145 w 145"/>
                      <a:gd name="T9" fmla="*/ 66 h 132"/>
                      <a:gd name="T10" fmla="*/ 112 w 145"/>
                      <a:gd name="T11" fmla="*/ 0 h 132"/>
                      <a:gd name="T12" fmla="*/ 37 w 145"/>
                      <a:gd name="T13" fmla="*/ 0 h 132"/>
                      <a:gd name="T14" fmla="*/ 0 60000 65536"/>
                      <a:gd name="T15" fmla="*/ 0 60000 65536"/>
                      <a:gd name="T16" fmla="*/ 0 60000 65536"/>
                      <a:gd name="T17" fmla="*/ 0 60000 65536"/>
                      <a:gd name="T18" fmla="*/ 0 60000 65536"/>
                      <a:gd name="T19" fmla="*/ 0 60000 65536"/>
                      <a:gd name="T20" fmla="*/ 0 60000 65536"/>
                      <a:gd name="T21" fmla="*/ 0 w 145"/>
                      <a:gd name="T22" fmla="*/ 0 h 132"/>
                      <a:gd name="T23" fmla="*/ 145 w 145"/>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32">
                        <a:moveTo>
                          <a:pt x="37" y="0"/>
                        </a:moveTo>
                        <a:lnTo>
                          <a:pt x="0" y="66"/>
                        </a:lnTo>
                        <a:lnTo>
                          <a:pt x="37" y="132"/>
                        </a:lnTo>
                        <a:lnTo>
                          <a:pt x="112" y="132"/>
                        </a:lnTo>
                        <a:lnTo>
                          <a:pt x="145" y="66"/>
                        </a:lnTo>
                        <a:lnTo>
                          <a:pt x="112" y="0"/>
                        </a:lnTo>
                        <a:lnTo>
                          <a:pt x="37"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7" name="Freeform 100">
                    <a:extLst>
                      <a:ext uri="{FF2B5EF4-FFF2-40B4-BE49-F238E27FC236}">
                        <a16:creationId xmlns:a16="http://schemas.microsoft.com/office/drawing/2014/main" id="{EB123940-FF02-2EF9-DEB0-7FC27B563F2C}"/>
                      </a:ext>
                    </a:extLst>
                  </p:cNvPr>
                  <p:cNvSpPr>
                    <a:spLocks/>
                  </p:cNvSpPr>
                  <p:nvPr/>
                </p:nvSpPr>
                <p:spPr bwMode="auto">
                  <a:xfrm>
                    <a:off x="4995" y="2142"/>
                    <a:ext cx="137" cy="124"/>
                  </a:xfrm>
                  <a:custGeom>
                    <a:avLst/>
                    <a:gdLst>
                      <a:gd name="T0" fmla="*/ 37 w 137"/>
                      <a:gd name="T1" fmla="*/ 0 h 124"/>
                      <a:gd name="T2" fmla="*/ 0 w 137"/>
                      <a:gd name="T3" fmla="*/ 62 h 124"/>
                      <a:gd name="T4" fmla="*/ 37 w 137"/>
                      <a:gd name="T5" fmla="*/ 124 h 124"/>
                      <a:gd name="T6" fmla="*/ 104 w 137"/>
                      <a:gd name="T7" fmla="*/ 124 h 124"/>
                      <a:gd name="T8" fmla="*/ 137 w 137"/>
                      <a:gd name="T9" fmla="*/ 62 h 124"/>
                      <a:gd name="T10" fmla="*/ 104 w 137"/>
                      <a:gd name="T11" fmla="*/ 0 h 124"/>
                      <a:gd name="T12" fmla="*/ 37 w 137"/>
                      <a:gd name="T13" fmla="*/ 0 h 124"/>
                      <a:gd name="T14" fmla="*/ 0 60000 65536"/>
                      <a:gd name="T15" fmla="*/ 0 60000 65536"/>
                      <a:gd name="T16" fmla="*/ 0 60000 65536"/>
                      <a:gd name="T17" fmla="*/ 0 60000 65536"/>
                      <a:gd name="T18" fmla="*/ 0 60000 65536"/>
                      <a:gd name="T19" fmla="*/ 0 60000 65536"/>
                      <a:gd name="T20" fmla="*/ 0 60000 65536"/>
                      <a:gd name="T21" fmla="*/ 0 w 137"/>
                      <a:gd name="T22" fmla="*/ 0 h 124"/>
                      <a:gd name="T23" fmla="*/ 137 w 137"/>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124">
                        <a:moveTo>
                          <a:pt x="37" y="0"/>
                        </a:moveTo>
                        <a:lnTo>
                          <a:pt x="0" y="62"/>
                        </a:lnTo>
                        <a:lnTo>
                          <a:pt x="37" y="124"/>
                        </a:lnTo>
                        <a:lnTo>
                          <a:pt x="104" y="124"/>
                        </a:lnTo>
                        <a:lnTo>
                          <a:pt x="137" y="62"/>
                        </a:lnTo>
                        <a:lnTo>
                          <a:pt x="104" y="0"/>
                        </a:lnTo>
                        <a:lnTo>
                          <a:pt x="37" y="0"/>
                        </a:lnTo>
                        <a:close/>
                      </a:path>
                    </a:pathLst>
                  </a:custGeom>
                  <a:solidFill>
                    <a:srgbClr val="DFDFE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8" name="Freeform 101">
                    <a:extLst>
                      <a:ext uri="{FF2B5EF4-FFF2-40B4-BE49-F238E27FC236}">
                        <a16:creationId xmlns:a16="http://schemas.microsoft.com/office/drawing/2014/main" id="{06045520-9DD7-54CD-630D-090CD83AB1CB}"/>
                      </a:ext>
                    </a:extLst>
                  </p:cNvPr>
                  <p:cNvSpPr>
                    <a:spLocks/>
                  </p:cNvSpPr>
                  <p:nvPr/>
                </p:nvSpPr>
                <p:spPr bwMode="auto">
                  <a:xfrm>
                    <a:off x="4999" y="2146"/>
                    <a:ext cx="129" cy="112"/>
                  </a:xfrm>
                  <a:custGeom>
                    <a:avLst/>
                    <a:gdLst>
                      <a:gd name="T0" fmla="*/ 33 w 129"/>
                      <a:gd name="T1" fmla="*/ 0 h 112"/>
                      <a:gd name="T2" fmla="*/ 0 w 129"/>
                      <a:gd name="T3" fmla="*/ 58 h 112"/>
                      <a:gd name="T4" fmla="*/ 33 w 129"/>
                      <a:gd name="T5" fmla="*/ 112 h 112"/>
                      <a:gd name="T6" fmla="*/ 100 w 129"/>
                      <a:gd name="T7" fmla="*/ 112 h 112"/>
                      <a:gd name="T8" fmla="*/ 129 w 129"/>
                      <a:gd name="T9" fmla="*/ 58 h 112"/>
                      <a:gd name="T10" fmla="*/ 100 w 129"/>
                      <a:gd name="T11" fmla="*/ 0 h 112"/>
                      <a:gd name="T12" fmla="*/ 33 w 129"/>
                      <a:gd name="T13" fmla="*/ 0 h 112"/>
                      <a:gd name="T14" fmla="*/ 0 60000 65536"/>
                      <a:gd name="T15" fmla="*/ 0 60000 65536"/>
                      <a:gd name="T16" fmla="*/ 0 60000 65536"/>
                      <a:gd name="T17" fmla="*/ 0 60000 65536"/>
                      <a:gd name="T18" fmla="*/ 0 60000 65536"/>
                      <a:gd name="T19" fmla="*/ 0 60000 65536"/>
                      <a:gd name="T20" fmla="*/ 0 60000 65536"/>
                      <a:gd name="T21" fmla="*/ 0 w 129"/>
                      <a:gd name="T22" fmla="*/ 0 h 112"/>
                      <a:gd name="T23" fmla="*/ 129 w 129"/>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2">
                        <a:moveTo>
                          <a:pt x="33" y="0"/>
                        </a:moveTo>
                        <a:lnTo>
                          <a:pt x="0" y="58"/>
                        </a:lnTo>
                        <a:lnTo>
                          <a:pt x="33" y="112"/>
                        </a:lnTo>
                        <a:lnTo>
                          <a:pt x="100" y="112"/>
                        </a:lnTo>
                        <a:lnTo>
                          <a:pt x="129" y="58"/>
                        </a:lnTo>
                        <a:lnTo>
                          <a:pt x="100" y="0"/>
                        </a:lnTo>
                        <a:lnTo>
                          <a:pt x="33" y="0"/>
                        </a:lnTo>
                        <a:close/>
                      </a:path>
                    </a:pathLst>
                  </a:custGeom>
                  <a:solidFill>
                    <a:srgbClr val="DCDC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79" name="Freeform 102">
                    <a:extLst>
                      <a:ext uri="{FF2B5EF4-FFF2-40B4-BE49-F238E27FC236}">
                        <a16:creationId xmlns:a16="http://schemas.microsoft.com/office/drawing/2014/main" id="{2E5FEBF5-8A6B-8097-2FB0-2EBA64F40BCC}"/>
                      </a:ext>
                    </a:extLst>
                  </p:cNvPr>
                  <p:cNvSpPr>
                    <a:spLocks/>
                  </p:cNvSpPr>
                  <p:nvPr/>
                </p:nvSpPr>
                <p:spPr bwMode="auto">
                  <a:xfrm>
                    <a:off x="5003" y="2150"/>
                    <a:ext cx="121" cy="104"/>
                  </a:xfrm>
                  <a:custGeom>
                    <a:avLst/>
                    <a:gdLst>
                      <a:gd name="T0" fmla="*/ 34 w 121"/>
                      <a:gd name="T1" fmla="*/ 0 h 104"/>
                      <a:gd name="T2" fmla="*/ 0 w 121"/>
                      <a:gd name="T3" fmla="*/ 54 h 104"/>
                      <a:gd name="T4" fmla="*/ 34 w 121"/>
                      <a:gd name="T5" fmla="*/ 104 h 104"/>
                      <a:gd name="T6" fmla="*/ 92 w 121"/>
                      <a:gd name="T7" fmla="*/ 104 h 104"/>
                      <a:gd name="T8" fmla="*/ 121 w 121"/>
                      <a:gd name="T9" fmla="*/ 54 h 104"/>
                      <a:gd name="T10" fmla="*/ 92 w 121"/>
                      <a:gd name="T11" fmla="*/ 0 h 104"/>
                      <a:gd name="T12" fmla="*/ 34 w 121"/>
                      <a:gd name="T13" fmla="*/ 0 h 104"/>
                      <a:gd name="T14" fmla="*/ 0 60000 65536"/>
                      <a:gd name="T15" fmla="*/ 0 60000 65536"/>
                      <a:gd name="T16" fmla="*/ 0 60000 65536"/>
                      <a:gd name="T17" fmla="*/ 0 60000 65536"/>
                      <a:gd name="T18" fmla="*/ 0 60000 65536"/>
                      <a:gd name="T19" fmla="*/ 0 60000 65536"/>
                      <a:gd name="T20" fmla="*/ 0 60000 65536"/>
                      <a:gd name="T21" fmla="*/ 0 w 121"/>
                      <a:gd name="T22" fmla="*/ 0 h 104"/>
                      <a:gd name="T23" fmla="*/ 121 w 121"/>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104">
                        <a:moveTo>
                          <a:pt x="34" y="0"/>
                        </a:moveTo>
                        <a:lnTo>
                          <a:pt x="0" y="54"/>
                        </a:lnTo>
                        <a:lnTo>
                          <a:pt x="34" y="104"/>
                        </a:lnTo>
                        <a:lnTo>
                          <a:pt x="92" y="104"/>
                        </a:lnTo>
                        <a:lnTo>
                          <a:pt x="121" y="54"/>
                        </a:lnTo>
                        <a:lnTo>
                          <a:pt x="92" y="0"/>
                        </a:lnTo>
                        <a:lnTo>
                          <a:pt x="34" y="0"/>
                        </a:lnTo>
                        <a:close/>
                      </a:path>
                    </a:pathLst>
                  </a:custGeom>
                  <a:solidFill>
                    <a:srgbClr val="DADA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0" name="Freeform 103">
                    <a:extLst>
                      <a:ext uri="{FF2B5EF4-FFF2-40B4-BE49-F238E27FC236}">
                        <a16:creationId xmlns:a16="http://schemas.microsoft.com/office/drawing/2014/main" id="{3086A085-6BCB-4AAA-4425-C3826E70361A}"/>
                      </a:ext>
                    </a:extLst>
                  </p:cNvPr>
                  <p:cNvSpPr>
                    <a:spLocks/>
                  </p:cNvSpPr>
                  <p:nvPr/>
                </p:nvSpPr>
                <p:spPr bwMode="auto">
                  <a:xfrm>
                    <a:off x="5012" y="2154"/>
                    <a:ext cx="103" cy="96"/>
                  </a:xfrm>
                  <a:custGeom>
                    <a:avLst/>
                    <a:gdLst>
                      <a:gd name="T0" fmla="*/ 29 w 103"/>
                      <a:gd name="T1" fmla="*/ 0 h 96"/>
                      <a:gd name="T2" fmla="*/ 0 w 103"/>
                      <a:gd name="T3" fmla="*/ 50 h 96"/>
                      <a:gd name="T4" fmla="*/ 29 w 103"/>
                      <a:gd name="T5" fmla="*/ 96 h 96"/>
                      <a:gd name="T6" fmla="*/ 78 w 103"/>
                      <a:gd name="T7" fmla="*/ 96 h 96"/>
                      <a:gd name="T8" fmla="*/ 103 w 103"/>
                      <a:gd name="T9" fmla="*/ 50 h 96"/>
                      <a:gd name="T10" fmla="*/ 78 w 103"/>
                      <a:gd name="T11" fmla="*/ 0 h 96"/>
                      <a:gd name="T12" fmla="*/ 29 w 103"/>
                      <a:gd name="T13" fmla="*/ 0 h 96"/>
                      <a:gd name="T14" fmla="*/ 0 60000 65536"/>
                      <a:gd name="T15" fmla="*/ 0 60000 65536"/>
                      <a:gd name="T16" fmla="*/ 0 60000 65536"/>
                      <a:gd name="T17" fmla="*/ 0 60000 65536"/>
                      <a:gd name="T18" fmla="*/ 0 60000 65536"/>
                      <a:gd name="T19" fmla="*/ 0 60000 65536"/>
                      <a:gd name="T20" fmla="*/ 0 60000 65536"/>
                      <a:gd name="T21" fmla="*/ 0 w 103"/>
                      <a:gd name="T22" fmla="*/ 0 h 96"/>
                      <a:gd name="T23" fmla="*/ 103 w 103"/>
                      <a:gd name="T24" fmla="*/ 96 h 9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96">
                        <a:moveTo>
                          <a:pt x="29" y="0"/>
                        </a:moveTo>
                        <a:lnTo>
                          <a:pt x="0" y="50"/>
                        </a:lnTo>
                        <a:lnTo>
                          <a:pt x="29" y="96"/>
                        </a:lnTo>
                        <a:lnTo>
                          <a:pt x="78" y="96"/>
                        </a:lnTo>
                        <a:lnTo>
                          <a:pt x="103" y="50"/>
                        </a:lnTo>
                        <a:lnTo>
                          <a:pt x="78" y="0"/>
                        </a:lnTo>
                        <a:lnTo>
                          <a:pt x="29" y="0"/>
                        </a:lnTo>
                        <a:close/>
                      </a:path>
                    </a:pathLst>
                  </a:custGeom>
                  <a:solidFill>
                    <a:srgbClr val="D7D7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1" name="Freeform 104">
                    <a:extLst>
                      <a:ext uri="{FF2B5EF4-FFF2-40B4-BE49-F238E27FC236}">
                        <a16:creationId xmlns:a16="http://schemas.microsoft.com/office/drawing/2014/main" id="{BF1D43DA-EB8E-BB68-E75C-9E82FB2A2B8A}"/>
                      </a:ext>
                    </a:extLst>
                  </p:cNvPr>
                  <p:cNvSpPr>
                    <a:spLocks/>
                  </p:cNvSpPr>
                  <p:nvPr/>
                </p:nvSpPr>
                <p:spPr bwMode="auto">
                  <a:xfrm>
                    <a:off x="5016" y="2159"/>
                    <a:ext cx="95" cy="87"/>
                  </a:xfrm>
                  <a:custGeom>
                    <a:avLst/>
                    <a:gdLst>
                      <a:gd name="T0" fmla="*/ 25 w 95"/>
                      <a:gd name="T1" fmla="*/ 0 h 87"/>
                      <a:gd name="T2" fmla="*/ 0 w 95"/>
                      <a:gd name="T3" fmla="*/ 45 h 87"/>
                      <a:gd name="T4" fmla="*/ 25 w 95"/>
                      <a:gd name="T5" fmla="*/ 87 h 87"/>
                      <a:gd name="T6" fmla="*/ 74 w 95"/>
                      <a:gd name="T7" fmla="*/ 87 h 87"/>
                      <a:gd name="T8" fmla="*/ 95 w 95"/>
                      <a:gd name="T9" fmla="*/ 45 h 87"/>
                      <a:gd name="T10" fmla="*/ 74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4" y="87"/>
                        </a:lnTo>
                        <a:lnTo>
                          <a:pt x="95" y="45"/>
                        </a:lnTo>
                        <a:lnTo>
                          <a:pt x="74" y="0"/>
                        </a:lnTo>
                        <a:lnTo>
                          <a:pt x="25" y="0"/>
                        </a:lnTo>
                        <a:close/>
                      </a:path>
                    </a:pathLst>
                  </a:custGeom>
                  <a:solidFill>
                    <a:srgbClr val="D5D5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2" name="Freeform 105">
                    <a:extLst>
                      <a:ext uri="{FF2B5EF4-FFF2-40B4-BE49-F238E27FC236}">
                        <a16:creationId xmlns:a16="http://schemas.microsoft.com/office/drawing/2014/main" id="{75F8F5D5-61F1-A7C1-AFDF-B427544BCB13}"/>
                      </a:ext>
                    </a:extLst>
                  </p:cNvPr>
                  <p:cNvSpPr>
                    <a:spLocks/>
                  </p:cNvSpPr>
                  <p:nvPr/>
                </p:nvSpPr>
                <p:spPr bwMode="auto">
                  <a:xfrm>
                    <a:off x="5020" y="2167"/>
                    <a:ext cx="87" cy="74"/>
                  </a:xfrm>
                  <a:custGeom>
                    <a:avLst/>
                    <a:gdLst>
                      <a:gd name="T0" fmla="*/ 25 w 87"/>
                      <a:gd name="T1" fmla="*/ 0 h 74"/>
                      <a:gd name="T2" fmla="*/ 0 w 87"/>
                      <a:gd name="T3" fmla="*/ 37 h 74"/>
                      <a:gd name="T4" fmla="*/ 25 w 87"/>
                      <a:gd name="T5" fmla="*/ 74 h 74"/>
                      <a:gd name="T6" fmla="*/ 66 w 87"/>
                      <a:gd name="T7" fmla="*/ 74 h 74"/>
                      <a:gd name="T8" fmla="*/ 87 w 87"/>
                      <a:gd name="T9" fmla="*/ 37 h 74"/>
                      <a:gd name="T10" fmla="*/ 66 w 87"/>
                      <a:gd name="T11" fmla="*/ 0 h 74"/>
                      <a:gd name="T12" fmla="*/ 25 w 87"/>
                      <a:gd name="T13" fmla="*/ 0 h 74"/>
                      <a:gd name="T14" fmla="*/ 0 60000 65536"/>
                      <a:gd name="T15" fmla="*/ 0 60000 65536"/>
                      <a:gd name="T16" fmla="*/ 0 60000 65536"/>
                      <a:gd name="T17" fmla="*/ 0 60000 65536"/>
                      <a:gd name="T18" fmla="*/ 0 60000 65536"/>
                      <a:gd name="T19" fmla="*/ 0 60000 65536"/>
                      <a:gd name="T20" fmla="*/ 0 60000 65536"/>
                      <a:gd name="T21" fmla="*/ 0 w 87"/>
                      <a:gd name="T22" fmla="*/ 0 h 74"/>
                      <a:gd name="T23" fmla="*/ 87 w 87"/>
                      <a:gd name="T24" fmla="*/ 74 h 7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4">
                        <a:moveTo>
                          <a:pt x="25" y="0"/>
                        </a:moveTo>
                        <a:lnTo>
                          <a:pt x="0" y="37"/>
                        </a:lnTo>
                        <a:lnTo>
                          <a:pt x="25" y="74"/>
                        </a:lnTo>
                        <a:lnTo>
                          <a:pt x="66" y="74"/>
                        </a:lnTo>
                        <a:lnTo>
                          <a:pt x="87" y="37"/>
                        </a:lnTo>
                        <a:lnTo>
                          <a:pt x="66" y="0"/>
                        </a:lnTo>
                        <a:lnTo>
                          <a:pt x="25" y="0"/>
                        </a:lnTo>
                        <a:close/>
                      </a:path>
                    </a:pathLst>
                  </a:custGeom>
                  <a:solidFill>
                    <a:srgbClr val="D4D4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3" name="Freeform 106">
                    <a:extLst>
                      <a:ext uri="{FF2B5EF4-FFF2-40B4-BE49-F238E27FC236}">
                        <a16:creationId xmlns:a16="http://schemas.microsoft.com/office/drawing/2014/main" id="{5B20E3B4-68C2-C166-9B20-815605C9D564}"/>
                      </a:ext>
                    </a:extLst>
                  </p:cNvPr>
                  <p:cNvSpPr>
                    <a:spLocks/>
                  </p:cNvSpPr>
                  <p:nvPr/>
                </p:nvSpPr>
                <p:spPr bwMode="auto">
                  <a:xfrm>
                    <a:off x="5028" y="2171"/>
                    <a:ext cx="71" cy="66"/>
                  </a:xfrm>
                  <a:custGeom>
                    <a:avLst/>
                    <a:gdLst>
                      <a:gd name="T0" fmla="*/ 21 w 71"/>
                      <a:gd name="T1" fmla="*/ 0 h 66"/>
                      <a:gd name="T2" fmla="*/ 0 w 71"/>
                      <a:gd name="T3" fmla="*/ 33 h 66"/>
                      <a:gd name="T4" fmla="*/ 21 w 71"/>
                      <a:gd name="T5" fmla="*/ 66 h 66"/>
                      <a:gd name="T6" fmla="*/ 54 w 71"/>
                      <a:gd name="T7" fmla="*/ 66 h 66"/>
                      <a:gd name="T8" fmla="*/ 71 w 71"/>
                      <a:gd name="T9" fmla="*/ 33 h 66"/>
                      <a:gd name="T10" fmla="*/ 54 w 71"/>
                      <a:gd name="T11" fmla="*/ 0 h 66"/>
                      <a:gd name="T12" fmla="*/ 21 w 71"/>
                      <a:gd name="T13" fmla="*/ 0 h 66"/>
                      <a:gd name="T14" fmla="*/ 0 60000 65536"/>
                      <a:gd name="T15" fmla="*/ 0 60000 65536"/>
                      <a:gd name="T16" fmla="*/ 0 60000 65536"/>
                      <a:gd name="T17" fmla="*/ 0 60000 65536"/>
                      <a:gd name="T18" fmla="*/ 0 60000 65536"/>
                      <a:gd name="T19" fmla="*/ 0 60000 65536"/>
                      <a:gd name="T20" fmla="*/ 0 60000 65536"/>
                      <a:gd name="T21" fmla="*/ 0 w 71"/>
                      <a:gd name="T22" fmla="*/ 0 h 66"/>
                      <a:gd name="T23" fmla="*/ 71 w 71"/>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66">
                        <a:moveTo>
                          <a:pt x="21" y="0"/>
                        </a:moveTo>
                        <a:lnTo>
                          <a:pt x="0" y="33"/>
                        </a:lnTo>
                        <a:lnTo>
                          <a:pt x="21" y="66"/>
                        </a:lnTo>
                        <a:lnTo>
                          <a:pt x="54" y="66"/>
                        </a:lnTo>
                        <a:lnTo>
                          <a:pt x="71" y="33"/>
                        </a:lnTo>
                        <a:lnTo>
                          <a:pt x="54" y="0"/>
                        </a:lnTo>
                        <a:lnTo>
                          <a:pt x="21" y="0"/>
                        </a:lnTo>
                        <a:close/>
                      </a:path>
                    </a:pathLst>
                  </a:custGeom>
                  <a:solidFill>
                    <a:srgbClr val="D2D2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4" name="Freeform 107">
                    <a:extLst>
                      <a:ext uri="{FF2B5EF4-FFF2-40B4-BE49-F238E27FC236}">
                        <a16:creationId xmlns:a16="http://schemas.microsoft.com/office/drawing/2014/main" id="{AC27E208-5497-4A54-4B48-1B61EB08B5B1}"/>
                      </a:ext>
                    </a:extLst>
                  </p:cNvPr>
                  <p:cNvSpPr>
                    <a:spLocks/>
                  </p:cNvSpPr>
                  <p:nvPr/>
                </p:nvSpPr>
                <p:spPr bwMode="auto">
                  <a:xfrm>
                    <a:off x="5032" y="2175"/>
                    <a:ext cx="63" cy="54"/>
                  </a:xfrm>
                  <a:custGeom>
                    <a:avLst/>
                    <a:gdLst>
                      <a:gd name="T0" fmla="*/ 17 w 63"/>
                      <a:gd name="T1" fmla="*/ 0 h 54"/>
                      <a:gd name="T2" fmla="*/ 0 w 63"/>
                      <a:gd name="T3" fmla="*/ 29 h 54"/>
                      <a:gd name="T4" fmla="*/ 17 w 63"/>
                      <a:gd name="T5" fmla="*/ 54 h 54"/>
                      <a:gd name="T6" fmla="*/ 50 w 63"/>
                      <a:gd name="T7" fmla="*/ 54 h 54"/>
                      <a:gd name="T8" fmla="*/ 63 w 63"/>
                      <a:gd name="T9" fmla="*/ 29 h 54"/>
                      <a:gd name="T10" fmla="*/ 50 w 63"/>
                      <a:gd name="T11" fmla="*/ 0 h 54"/>
                      <a:gd name="T12" fmla="*/ 17 w 63"/>
                      <a:gd name="T13" fmla="*/ 0 h 54"/>
                      <a:gd name="T14" fmla="*/ 0 60000 65536"/>
                      <a:gd name="T15" fmla="*/ 0 60000 65536"/>
                      <a:gd name="T16" fmla="*/ 0 60000 65536"/>
                      <a:gd name="T17" fmla="*/ 0 60000 65536"/>
                      <a:gd name="T18" fmla="*/ 0 60000 65536"/>
                      <a:gd name="T19" fmla="*/ 0 60000 65536"/>
                      <a:gd name="T20" fmla="*/ 0 60000 65536"/>
                      <a:gd name="T21" fmla="*/ 0 w 63"/>
                      <a:gd name="T22" fmla="*/ 0 h 54"/>
                      <a:gd name="T23" fmla="*/ 63 w 63"/>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54">
                        <a:moveTo>
                          <a:pt x="17" y="0"/>
                        </a:moveTo>
                        <a:lnTo>
                          <a:pt x="0" y="29"/>
                        </a:lnTo>
                        <a:lnTo>
                          <a:pt x="17" y="54"/>
                        </a:lnTo>
                        <a:lnTo>
                          <a:pt x="50" y="54"/>
                        </a:lnTo>
                        <a:lnTo>
                          <a:pt x="63" y="29"/>
                        </a:lnTo>
                        <a:lnTo>
                          <a:pt x="50" y="0"/>
                        </a:lnTo>
                        <a:lnTo>
                          <a:pt x="17" y="0"/>
                        </a:lnTo>
                        <a:close/>
                      </a:path>
                    </a:pathLst>
                  </a:custGeom>
                  <a:solidFill>
                    <a:srgbClr val="D0D0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5" name="Freeform 108">
                    <a:extLst>
                      <a:ext uri="{FF2B5EF4-FFF2-40B4-BE49-F238E27FC236}">
                        <a16:creationId xmlns:a16="http://schemas.microsoft.com/office/drawing/2014/main" id="{2BD7AB2B-AFE7-DBC0-CA7D-120A40E7E9F2}"/>
                      </a:ext>
                    </a:extLst>
                  </p:cNvPr>
                  <p:cNvSpPr>
                    <a:spLocks/>
                  </p:cNvSpPr>
                  <p:nvPr/>
                </p:nvSpPr>
                <p:spPr bwMode="auto">
                  <a:xfrm>
                    <a:off x="5037" y="2179"/>
                    <a:ext cx="53" cy="46"/>
                  </a:xfrm>
                  <a:custGeom>
                    <a:avLst/>
                    <a:gdLst>
                      <a:gd name="T0" fmla="*/ 16 w 53"/>
                      <a:gd name="T1" fmla="*/ 0 h 46"/>
                      <a:gd name="T2" fmla="*/ 0 w 53"/>
                      <a:gd name="T3" fmla="*/ 25 h 46"/>
                      <a:gd name="T4" fmla="*/ 16 w 53"/>
                      <a:gd name="T5" fmla="*/ 46 h 46"/>
                      <a:gd name="T6" fmla="*/ 41 w 53"/>
                      <a:gd name="T7" fmla="*/ 46 h 46"/>
                      <a:gd name="T8" fmla="*/ 53 w 53"/>
                      <a:gd name="T9" fmla="*/ 25 h 46"/>
                      <a:gd name="T10" fmla="*/ 41 w 53"/>
                      <a:gd name="T11" fmla="*/ 0 h 46"/>
                      <a:gd name="T12" fmla="*/ 16 w 53"/>
                      <a:gd name="T13" fmla="*/ 0 h 46"/>
                      <a:gd name="T14" fmla="*/ 0 60000 65536"/>
                      <a:gd name="T15" fmla="*/ 0 60000 65536"/>
                      <a:gd name="T16" fmla="*/ 0 60000 65536"/>
                      <a:gd name="T17" fmla="*/ 0 60000 65536"/>
                      <a:gd name="T18" fmla="*/ 0 60000 65536"/>
                      <a:gd name="T19" fmla="*/ 0 60000 65536"/>
                      <a:gd name="T20" fmla="*/ 0 60000 65536"/>
                      <a:gd name="T21" fmla="*/ 0 w 53"/>
                      <a:gd name="T22" fmla="*/ 0 h 46"/>
                      <a:gd name="T23" fmla="*/ 53 w 53"/>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6">
                        <a:moveTo>
                          <a:pt x="16" y="0"/>
                        </a:moveTo>
                        <a:lnTo>
                          <a:pt x="0" y="25"/>
                        </a:lnTo>
                        <a:lnTo>
                          <a:pt x="16" y="46"/>
                        </a:lnTo>
                        <a:lnTo>
                          <a:pt x="41" y="46"/>
                        </a:lnTo>
                        <a:lnTo>
                          <a:pt x="53" y="25"/>
                        </a:lnTo>
                        <a:lnTo>
                          <a:pt x="41" y="0"/>
                        </a:lnTo>
                        <a:lnTo>
                          <a:pt x="16" y="0"/>
                        </a:lnTo>
                        <a:close/>
                      </a:path>
                    </a:pathLst>
                  </a:custGeom>
                  <a:solidFill>
                    <a:srgbClr val="CFC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6" name="Freeform 109">
                    <a:extLst>
                      <a:ext uri="{FF2B5EF4-FFF2-40B4-BE49-F238E27FC236}">
                        <a16:creationId xmlns:a16="http://schemas.microsoft.com/office/drawing/2014/main" id="{494CA70D-F194-441E-189C-D3668521380B}"/>
                      </a:ext>
                    </a:extLst>
                  </p:cNvPr>
                  <p:cNvSpPr>
                    <a:spLocks/>
                  </p:cNvSpPr>
                  <p:nvPr/>
                </p:nvSpPr>
                <p:spPr bwMode="auto">
                  <a:xfrm>
                    <a:off x="5041" y="2183"/>
                    <a:ext cx="45" cy="38"/>
                  </a:xfrm>
                  <a:custGeom>
                    <a:avLst/>
                    <a:gdLst>
                      <a:gd name="T0" fmla="*/ 12 w 45"/>
                      <a:gd name="T1" fmla="*/ 0 h 38"/>
                      <a:gd name="T2" fmla="*/ 0 w 45"/>
                      <a:gd name="T3" fmla="*/ 21 h 38"/>
                      <a:gd name="T4" fmla="*/ 12 w 45"/>
                      <a:gd name="T5" fmla="*/ 38 h 38"/>
                      <a:gd name="T6" fmla="*/ 37 w 45"/>
                      <a:gd name="T7" fmla="*/ 38 h 38"/>
                      <a:gd name="T8" fmla="*/ 45 w 45"/>
                      <a:gd name="T9" fmla="*/ 21 h 38"/>
                      <a:gd name="T10" fmla="*/ 37 w 45"/>
                      <a:gd name="T11" fmla="*/ 0 h 38"/>
                      <a:gd name="T12" fmla="*/ 12 w 45"/>
                      <a:gd name="T13" fmla="*/ 0 h 38"/>
                      <a:gd name="T14" fmla="*/ 0 60000 65536"/>
                      <a:gd name="T15" fmla="*/ 0 60000 65536"/>
                      <a:gd name="T16" fmla="*/ 0 60000 65536"/>
                      <a:gd name="T17" fmla="*/ 0 60000 65536"/>
                      <a:gd name="T18" fmla="*/ 0 60000 65536"/>
                      <a:gd name="T19" fmla="*/ 0 60000 65536"/>
                      <a:gd name="T20" fmla="*/ 0 60000 65536"/>
                      <a:gd name="T21" fmla="*/ 0 w 45"/>
                      <a:gd name="T22" fmla="*/ 0 h 38"/>
                      <a:gd name="T23" fmla="*/ 45 w 45"/>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8">
                        <a:moveTo>
                          <a:pt x="12" y="0"/>
                        </a:moveTo>
                        <a:lnTo>
                          <a:pt x="0" y="21"/>
                        </a:lnTo>
                        <a:lnTo>
                          <a:pt x="12" y="38"/>
                        </a:lnTo>
                        <a:lnTo>
                          <a:pt x="37" y="38"/>
                        </a:lnTo>
                        <a:lnTo>
                          <a:pt x="45" y="21"/>
                        </a:lnTo>
                        <a:lnTo>
                          <a:pt x="37" y="0"/>
                        </a:lnTo>
                        <a:lnTo>
                          <a:pt x="12" y="0"/>
                        </a:lnTo>
                        <a:close/>
                      </a:path>
                    </a:pathLst>
                  </a:custGeom>
                  <a:solidFill>
                    <a:srgbClr val="CECE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7" name="Freeform 110">
                    <a:extLst>
                      <a:ext uri="{FF2B5EF4-FFF2-40B4-BE49-F238E27FC236}">
                        <a16:creationId xmlns:a16="http://schemas.microsoft.com/office/drawing/2014/main" id="{F23799E5-299C-EDD1-1E83-7C8B844A7D48}"/>
                      </a:ext>
                    </a:extLst>
                  </p:cNvPr>
                  <p:cNvSpPr>
                    <a:spLocks/>
                  </p:cNvSpPr>
                  <p:nvPr/>
                </p:nvSpPr>
                <p:spPr bwMode="auto">
                  <a:xfrm>
                    <a:off x="5049" y="2188"/>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CD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8" name="Freeform 111">
                    <a:extLst>
                      <a:ext uri="{FF2B5EF4-FFF2-40B4-BE49-F238E27FC236}">
                        <a16:creationId xmlns:a16="http://schemas.microsoft.com/office/drawing/2014/main" id="{AA1941A6-059A-F95C-B892-F50DA79F3186}"/>
                      </a:ext>
                    </a:extLst>
                  </p:cNvPr>
                  <p:cNvSpPr>
                    <a:spLocks/>
                  </p:cNvSpPr>
                  <p:nvPr/>
                </p:nvSpPr>
                <p:spPr bwMode="auto">
                  <a:xfrm>
                    <a:off x="5053" y="2192"/>
                    <a:ext cx="21" cy="20"/>
                  </a:xfrm>
                  <a:custGeom>
                    <a:avLst/>
                    <a:gdLst>
                      <a:gd name="T0" fmla="*/ 8 w 21"/>
                      <a:gd name="T1" fmla="*/ 0 h 20"/>
                      <a:gd name="T2" fmla="*/ 0 w 21"/>
                      <a:gd name="T3" fmla="*/ 12 h 20"/>
                      <a:gd name="T4" fmla="*/ 8 w 21"/>
                      <a:gd name="T5" fmla="*/ 20 h 20"/>
                      <a:gd name="T6" fmla="*/ 17 w 21"/>
                      <a:gd name="T7" fmla="*/ 20 h 20"/>
                      <a:gd name="T8" fmla="*/ 21 w 21"/>
                      <a:gd name="T9" fmla="*/ 12 h 20"/>
                      <a:gd name="T10" fmla="*/ 17 w 21"/>
                      <a:gd name="T11" fmla="*/ 0 h 20"/>
                      <a:gd name="T12" fmla="*/ 8 w 21"/>
                      <a:gd name="T13" fmla="*/ 0 h 20"/>
                      <a:gd name="T14" fmla="*/ 0 60000 65536"/>
                      <a:gd name="T15" fmla="*/ 0 60000 65536"/>
                      <a:gd name="T16" fmla="*/ 0 60000 65536"/>
                      <a:gd name="T17" fmla="*/ 0 60000 65536"/>
                      <a:gd name="T18" fmla="*/ 0 60000 65536"/>
                      <a:gd name="T19" fmla="*/ 0 60000 65536"/>
                      <a:gd name="T20" fmla="*/ 0 60000 65536"/>
                      <a:gd name="T21" fmla="*/ 0 w 21"/>
                      <a:gd name="T22" fmla="*/ 0 h 20"/>
                      <a:gd name="T23" fmla="*/ 21 w 21"/>
                      <a:gd name="T24" fmla="*/ 20 h 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0">
                        <a:moveTo>
                          <a:pt x="8" y="0"/>
                        </a:moveTo>
                        <a:lnTo>
                          <a:pt x="0" y="12"/>
                        </a:lnTo>
                        <a:lnTo>
                          <a:pt x="8" y="20"/>
                        </a:lnTo>
                        <a:lnTo>
                          <a:pt x="17" y="20"/>
                        </a:lnTo>
                        <a:lnTo>
                          <a:pt x="21" y="12"/>
                        </a:lnTo>
                        <a:lnTo>
                          <a:pt x="17" y="0"/>
                        </a:lnTo>
                        <a:lnTo>
                          <a:pt x="8" y="0"/>
                        </a:lnTo>
                        <a:close/>
                      </a:path>
                    </a:pathLst>
                  </a:custGeom>
                  <a:solidFill>
                    <a:srgbClr val="CDC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89" name="Freeform 112">
                    <a:extLst>
                      <a:ext uri="{FF2B5EF4-FFF2-40B4-BE49-F238E27FC236}">
                        <a16:creationId xmlns:a16="http://schemas.microsoft.com/office/drawing/2014/main" id="{0D57B7A6-C48B-9991-47C3-8999D58F0204}"/>
                      </a:ext>
                    </a:extLst>
                  </p:cNvPr>
                  <p:cNvSpPr>
                    <a:spLocks/>
                  </p:cNvSpPr>
                  <p:nvPr/>
                </p:nvSpPr>
                <p:spPr bwMode="auto">
                  <a:xfrm>
                    <a:off x="5057" y="2196"/>
                    <a:ext cx="13" cy="12"/>
                  </a:xfrm>
                  <a:custGeom>
                    <a:avLst/>
                    <a:gdLst>
                      <a:gd name="T0" fmla="*/ 4 w 13"/>
                      <a:gd name="T1" fmla="*/ 0 h 12"/>
                      <a:gd name="T2" fmla="*/ 0 w 13"/>
                      <a:gd name="T3" fmla="*/ 8 h 12"/>
                      <a:gd name="T4" fmla="*/ 4 w 13"/>
                      <a:gd name="T5" fmla="*/ 12 h 12"/>
                      <a:gd name="T6" fmla="*/ 13 w 13"/>
                      <a:gd name="T7" fmla="*/ 12 h 12"/>
                      <a:gd name="T8" fmla="*/ 13 w 13"/>
                      <a:gd name="T9" fmla="*/ 8 h 12"/>
                      <a:gd name="T10" fmla="*/ 13 w 13"/>
                      <a:gd name="T11" fmla="*/ 0 h 12"/>
                      <a:gd name="T12" fmla="*/ 4 w 13"/>
                      <a:gd name="T13" fmla="*/ 0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4" y="0"/>
                        </a:moveTo>
                        <a:lnTo>
                          <a:pt x="0" y="8"/>
                        </a:lnTo>
                        <a:lnTo>
                          <a:pt x="4" y="12"/>
                        </a:lnTo>
                        <a:lnTo>
                          <a:pt x="13" y="12"/>
                        </a:lnTo>
                        <a:lnTo>
                          <a:pt x="13" y="8"/>
                        </a:lnTo>
                        <a:lnTo>
                          <a:pt x="13" y="0"/>
                        </a:lnTo>
                        <a:lnTo>
                          <a:pt x="4" y="0"/>
                        </a:lnTo>
                        <a:close/>
                      </a:path>
                    </a:pathLst>
                  </a:custGeom>
                  <a:solidFill>
                    <a:srgbClr val="CCCC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157" name="Freeform 114">
                  <a:extLst>
                    <a:ext uri="{FF2B5EF4-FFF2-40B4-BE49-F238E27FC236}">
                      <a16:creationId xmlns:a16="http://schemas.microsoft.com/office/drawing/2014/main" id="{45A1BAA0-24F5-90E7-8070-B6310B37BDA6}"/>
                    </a:ext>
                  </a:extLst>
                </p:cNvPr>
                <p:cNvSpPr>
                  <a:spLocks noEditPoints="1"/>
                </p:cNvSpPr>
                <p:nvPr/>
              </p:nvSpPr>
              <p:spPr bwMode="auto">
                <a:xfrm>
                  <a:off x="4896" y="2055"/>
                  <a:ext cx="343" cy="306"/>
                </a:xfrm>
                <a:custGeom>
                  <a:avLst/>
                  <a:gdLst>
                    <a:gd name="T0" fmla="*/ 4 w 343"/>
                    <a:gd name="T1" fmla="*/ 153 h 306"/>
                    <a:gd name="T2" fmla="*/ 0 w 343"/>
                    <a:gd name="T3" fmla="*/ 153 h 306"/>
                    <a:gd name="T4" fmla="*/ 4 w 343"/>
                    <a:gd name="T5" fmla="*/ 157 h 306"/>
                    <a:gd name="T6" fmla="*/ 87 w 343"/>
                    <a:gd name="T7" fmla="*/ 306 h 306"/>
                    <a:gd name="T8" fmla="*/ 87 w 343"/>
                    <a:gd name="T9" fmla="*/ 306 h 306"/>
                    <a:gd name="T10" fmla="*/ 87 w 343"/>
                    <a:gd name="T11" fmla="*/ 306 h 306"/>
                    <a:gd name="T12" fmla="*/ 257 w 343"/>
                    <a:gd name="T13" fmla="*/ 306 h 306"/>
                    <a:gd name="T14" fmla="*/ 257 w 343"/>
                    <a:gd name="T15" fmla="*/ 306 h 306"/>
                    <a:gd name="T16" fmla="*/ 261 w 343"/>
                    <a:gd name="T17" fmla="*/ 306 h 306"/>
                    <a:gd name="T18" fmla="*/ 343 w 343"/>
                    <a:gd name="T19" fmla="*/ 157 h 306"/>
                    <a:gd name="T20" fmla="*/ 343 w 343"/>
                    <a:gd name="T21" fmla="*/ 153 h 306"/>
                    <a:gd name="T22" fmla="*/ 343 w 343"/>
                    <a:gd name="T23" fmla="*/ 153 h 306"/>
                    <a:gd name="T24" fmla="*/ 261 w 343"/>
                    <a:gd name="T25" fmla="*/ 4 h 306"/>
                    <a:gd name="T26" fmla="*/ 257 w 343"/>
                    <a:gd name="T27" fmla="*/ 0 h 306"/>
                    <a:gd name="T28" fmla="*/ 257 w 343"/>
                    <a:gd name="T29" fmla="*/ 0 h 306"/>
                    <a:gd name="T30" fmla="*/ 87 w 343"/>
                    <a:gd name="T31" fmla="*/ 0 h 306"/>
                    <a:gd name="T32" fmla="*/ 87 w 343"/>
                    <a:gd name="T33" fmla="*/ 0 h 306"/>
                    <a:gd name="T34" fmla="*/ 87 w 343"/>
                    <a:gd name="T35" fmla="*/ 4 h 306"/>
                    <a:gd name="T36" fmla="*/ 4 w 343"/>
                    <a:gd name="T37" fmla="*/ 153 h 306"/>
                    <a:gd name="T38" fmla="*/ 91 w 343"/>
                    <a:gd name="T39" fmla="*/ 8 h 306"/>
                    <a:gd name="T40" fmla="*/ 87 w 343"/>
                    <a:gd name="T41" fmla="*/ 4 h 306"/>
                    <a:gd name="T42" fmla="*/ 87 w 343"/>
                    <a:gd name="T43" fmla="*/ 8 h 306"/>
                    <a:gd name="T44" fmla="*/ 257 w 343"/>
                    <a:gd name="T45" fmla="*/ 8 h 306"/>
                    <a:gd name="T46" fmla="*/ 257 w 343"/>
                    <a:gd name="T47" fmla="*/ 4 h 306"/>
                    <a:gd name="T48" fmla="*/ 257 w 343"/>
                    <a:gd name="T49" fmla="*/ 8 h 306"/>
                    <a:gd name="T50" fmla="*/ 339 w 343"/>
                    <a:gd name="T51" fmla="*/ 157 h 306"/>
                    <a:gd name="T52" fmla="*/ 339 w 343"/>
                    <a:gd name="T53" fmla="*/ 153 h 306"/>
                    <a:gd name="T54" fmla="*/ 339 w 343"/>
                    <a:gd name="T55" fmla="*/ 153 h 306"/>
                    <a:gd name="T56" fmla="*/ 257 w 343"/>
                    <a:gd name="T57" fmla="*/ 302 h 306"/>
                    <a:gd name="T58" fmla="*/ 257 w 343"/>
                    <a:gd name="T59" fmla="*/ 302 h 306"/>
                    <a:gd name="T60" fmla="*/ 257 w 343"/>
                    <a:gd name="T61" fmla="*/ 298 h 306"/>
                    <a:gd name="T62" fmla="*/ 87 w 343"/>
                    <a:gd name="T63" fmla="*/ 298 h 306"/>
                    <a:gd name="T64" fmla="*/ 87 w 343"/>
                    <a:gd name="T65" fmla="*/ 302 h 306"/>
                    <a:gd name="T66" fmla="*/ 91 w 343"/>
                    <a:gd name="T67" fmla="*/ 302 h 306"/>
                    <a:gd name="T68" fmla="*/ 8 w 343"/>
                    <a:gd name="T69" fmla="*/ 153 h 306"/>
                    <a:gd name="T70" fmla="*/ 4 w 343"/>
                    <a:gd name="T71" fmla="*/ 153 h 306"/>
                    <a:gd name="T72" fmla="*/ 8 w 343"/>
                    <a:gd name="T73" fmla="*/ 157 h 306"/>
                    <a:gd name="T74" fmla="*/ 91 w 343"/>
                    <a:gd name="T75" fmla="*/ 8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06"/>
                    <a:gd name="T116" fmla="*/ 343 w 343"/>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06">
                      <a:moveTo>
                        <a:pt x="4" y="153"/>
                      </a:moveTo>
                      <a:lnTo>
                        <a:pt x="0" y="153"/>
                      </a:lnTo>
                      <a:lnTo>
                        <a:pt x="4" y="157"/>
                      </a:lnTo>
                      <a:lnTo>
                        <a:pt x="87" y="306"/>
                      </a:lnTo>
                      <a:lnTo>
                        <a:pt x="257" y="306"/>
                      </a:lnTo>
                      <a:lnTo>
                        <a:pt x="261" y="306"/>
                      </a:lnTo>
                      <a:lnTo>
                        <a:pt x="343" y="157"/>
                      </a:lnTo>
                      <a:lnTo>
                        <a:pt x="343" y="153"/>
                      </a:lnTo>
                      <a:lnTo>
                        <a:pt x="261" y="4"/>
                      </a:lnTo>
                      <a:lnTo>
                        <a:pt x="257" y="0"/>
                      </a:lnTo>
                      <a:lnTo>
                        <a:pt x="87" y="0"/>
                      </a:lnTo>
                      <a:lnTo>
                        <a:pt x="87" y="4"/>
                      </a:lnTo>
                      <a:lnTo>
                        <a:pt x="4" y="153"/>
                      </a:lnTo>
                      <a:close/>
                      <a:moveTo>
                        <a:pt x="91" y="8"/>
                      </a:moveTo>
                      <a:lnTo>
                        <a:pt x="87" y="4"/>
                      </a:lnTo>
                      <a:lnTo>
                        <a:pt x="87" y="8"/>
                      </a:lnTo>
                      <a:lnTo>
                        <a:pt x="257" y="8"/>
                      </a:lnTo>
                      <a:lnTo>
                        <a:pt x="257" y="4"/>
                      </a:lnTo>
                      <a:lnTo>
                        <a:pt x="257" y="8"/>
                      </a:lnTo>
                      <a:lnTo>
                        <a:pt x="339" y="157"/>
                      </a:lnTo>
                      <a:lnTo>
                        <a:pt x="339" y="153"/>
                      </a:lnTo>
                      <a:lnTo>
                        <a:pt x="257" y="302"/>
                      </a:lnTo>
                      <a:lnTo>
                        <a:pt x="257" y="298"/>
                      </a:lnTo>
                      <a:lnTo>
                        <a:pt x="87" y="298"/>
                      </a:lnTo>
                      <a:lnTo>
                        <a:pt x="87" y="302"/>
                      </a:lnTo>
                      <a:lnTo>
                        <a:pt x="91" y="302"/>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11" name="Rectangle 116">
                <a:extLst>
                  <a:ext uri="{FF2B5EF4-FFF2-40B4-BE49-F238E27FC236}">
                    <a16:creationId xmlns:a16="http://schemas.microsoft.com/office/drawing/2014/main" id="{F3461C96-EA43-61A1-B81E-2ED58FB6BFDF}"/>
                  </a:ext>
                </a:extLst>
              </p:cNvPr>
              <p:cNvSpPr>
                <a:spLocks noChangeArrowheads="1"/>
              </p:cNvSpPr>
              <p:nvPr/>
            </p:nvSpPr>
            <p:spPr bwMode="auto">
              <a:xfrm>
                <a:off x="5037" y="2163"/>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C</a:t>
                </a:r>
                <a:endParaRPr lang="en-US" altLang="en-US"/>
              </a:p>
            </p:txBody>
          </p:sp>
          <p:grpSp>
            <p:nvGrpSpPr>
              <p:cNvPr id="17012" name="Group 151">
                <a:extLst>
                  <a:ext uri="{FF2B5EF4-FFF2-40B4-BE49-F238E27FC236}">
                    <a16:creationId xmlns:a16="http://schemas.microsoft.com/office/drawing/2014/main" id="{A469DF80-AEF4-DB86-D375-147BBD153869}"/>
                  </a:ext>
                </a:extLst>
              </p:cNvPr>
              <p:cNvGrpSpPr>
                <a:grpSpLocks/>
              </p:cNvGrpSpPr>
              <p:nvPr/>
            </p:nvGrpSpPr>
            <p:grpSpPr bwMode="auto">
              <a:xfrm>
                <a:off x="4391" y="2055"/>
                <a:ext cx="343" cy="311"/>
                <a:chOff x="4391" y="2055"/>
                <a:chExt cx="343" cy="311"/>
              </a:xfrm>
            </p:grpSpPr>
            <p:grpSp>
              <p:nvGrpSpPr>
                <p:cNvPr id="17122" name="Group 149">
                  <a:extLst>
                    <a:ext uri="{FF2B5EF4-FFF2-40B4-BE49-F238E27FC236}">
                      <a16:creationId xmlns:a16="http://schemas.microsoft.com/office/drawing/2014/main" id="{EE8B2950-1727-9DDA-10C8-1A3B251A02A4}"/>
                    </a:ext>
                  </a:extLst>
                </p:cNvPr>
                <p:cNvGrpSpPr>
                  <a:grpSpLocks/>
                </p:cNvGrpSpPr>
                <p:nvPr/>
              </p:nvGrpSpPr>
              <p:grpSpPr bwMode="auto">
                <a:xfrm>
                  <a:off x="4395" y="2059"/>
                  <a:ext cx="335" cy="302"/>
                  <a:chOff x="4395" y="2059"/>
                  <a:chExt cx="335" cy="302"/>
                </a:xfrm>
              </p:grpSpPr>
              <p:sp>
                <p:nvSpPr>
                  <p:cNvPr id="17124" name="Freeform 117">
                    <a:extLst>
                      <a:ext uri="{FF2B5EF4-FFF2-40B4-BE49-F238E27FC236}">
                        <a16:creationId xmlns:a16="http://schemas.microsoft.com/office/drawing/2014/main" id="{FFAA7B72-AE66-8C16-AABA-E38DE48EF1BF}"/>
                      </a:ext>
                    </a:extLst>
                  </p:cNvPr>
                  <p:cNvSpPr>
                    <a:spLocks/>
                  </p:cNvSpPr>
                  <p:nvPr/>
                </p:nvSpPr>
                <p:spPr bwMode="auto">
                  <a:xfrm>
                    <a:off x="4395" y="2059"/>
                    <a:ext cx="335" cy="302"/>
                  </a:xfrm>
                  <a:custGeom>
                    <a:avLst/>
                    <a:gdLst>
                      <a:gd name="T0" fmla="*/ 83 w 335"/>
                      <a:gd name="T1" fmla="*/ 0 h 302"/>
                      <a:gd name="T2" fmla="*/ 0 w 335"/>
                      <a:gd name="T3" fmla="*/ 149 h 302"/>
                      <a:gd name="T4" fmla="*/ 83 w 335"/>
                      <a:gd name="T5" fmla="*/ 302 h 302"/>
                      <a:gd name="T6" fmla="*/ 252 w 335"/>
                      <a:gd name="T7" fmla="*/ 302 h 302"/>
                      <a:gd name="T8" fmla="*/ 335 w 335"/>
                      <a:gd name="T9" fmla="*/ 149 h 302"/>
                      <a:gd name="T10" fmla="*/ 252 w 335"/>
                      <a:gd name="T11" fmla="*/ 0 h 302"/>
                      <a:gd name="T12" fmla="*/ 83 w 335"/>
                      <a:gd name="T13" fmla="*/ 0 h 302"/>
                      <a:gd name="T14" fmla="*/ 0 60000 65536"/>
                      <a:gd name="T15" fmla="*/ 0 60000 65536"/>
                      <a:gd name="T16" fmla="*/ 0 60000 65536"/>
                      <a:gd name="T17" fmla="*/ 0 60000 65536"/>
                      <a:gd name="T18" fmla="*/ 0 60000 65536"/>
                      <a:gd name="T19" fmla="*/ 0 60000 65536"/>
                      <a:gd name="T20" fmla="*/ 0 60000 65536"/>
                      <a:gd name="T21" fmla="*/ 0 w 335"/>
                      <a:gd name="T22" fmla="*/ 0 h 302"/>
                      <a:gd name="T23" fmla="*/ 335 w 335"/>
                      <a:gd name="T24" fmla="*/ 302 h 3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302">
                        <a:moveTo>
                          <a:pt x="83" y="0"/>
                        </a:moveTo>
                        <a:lnTo>
                          <a:pt x="0" y="149"/>
                        </a:lnTo>
                        <a:lnTo>
                          <a:pt x="83" y="302"/>
                        </a:lnTo>
                        <a:lnTo>
                          <a:pt x="252" y="302"/>
                        </a:lnTo>
                        <a:lnTo>
                          <a:pt x="335" y="149"/>
                        </a:lnTo>
                        <a:lnTo>
                          <a:pt x="252" y="0"/>
                        </a:lnTo>
                        <a:lnTo>
                          <a:pt x="8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25" name="Freeform 118">
                    <a:extLst>
                      <a:ext uri="{FF2B5EF4-FFF2-40B4-BE49-F238E27FC236}">
                        <a16:creationId xmlns:a16="http://schemas.microsoft.com/office/drawing/2014/main" id="{21DC3104-2ED0-FC2E-9E53-55C7695FA3B1}"/>
                      </a:ext>
                    </a:extLst>
                  </p:cNvPr>
                  <p:cNvSpPr>
                    <a:spLocks/>
                  </p:cNvSpPr>
                  <p:nvPr/>
                </p:nvSpPr>
                <p:spPr bwMode="auto">
                  <a:xfrm>
                    <a:off x="4395" y="2059"/>
                    <a:ext cx="327" cy="294"/>
                  </a:xfrm>
                  <a:custGeom>
                    <a:avLst/>
                    <a:gdLst>
                      <a:gd name="T0" fmla="*/ 83 w 327"/>
                      <a:gd name="T1" fmla="*/ 0 h 294"/>
                      <a:gd name="T2" fmla="*/ 0 w 327"/>
                      <a:gd name="T3" fmla="*/ 145 h 294"/>
                      <a:gd name="T4" fmla="*/ 83 w 327"/>
                      <a:gd name="T5" fmla="*/ 294 h 294"/>
                      <a:gd name="T6" fmla="*/ 244 w 327"/>
                      <a:gd name="T7" fmla="*/ 294 h 294"/>
                      <a:gd name="T8" fmla="*/ 327 w 327"/>
                      <a:gd name="T9" fmla="*/ 145 h 294"/>
                      <a:gd name="T10" fmla="*/ 244 w 327"/>
                      <a:gd name="T11" fmla="*/ 0 h 294"/>
                      <a:gd name="T12" fmla="*/ 83 w 327"/>
                      <a:gd name="T13" fmla="*/ 0 h 294"/>
                      <a:gd name="T14" fmla="*/ 0 60000 65536"/>
                      <a:gd name="T15" fmla="*/ 0 60000 65536"/>
                      <a:gd name="T16" fmla="*/ 0 60000 65536"/>
                      <a:gd name="T17" fmla="*/ 0 60000 65536"/>
                      <a:gd name="T18" fmla="*/ 0 60000 65536"/>
                      <a:gd name="T19" fmla="*/ 0 60000 65536"/>
                      <a:gd name="T20" fmla="*/ 0 60000 65536"/>
                      <a:gd name="T21" fmla="*/ 0 w 327"/>
                      <a:gd name="T22" fmla="*/ 0 h 294"/>
                      <a:gd name="T23" fmla="*/ 327 w 327"/>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4">
                        <a:moveTo>
                          <a:pt x="83" y="0"/>
                        </a:moveTo>
                        <a:lnTo>
                          <a:pt x="0" y="145"/>
                        </a:lnTo>
                        <a:lnTo>
                          <a:pt x="83" y="294"/>
                        </a:lnTo>
                        <a:lnTo>
                          <a:pt x="244" y="294"/>
                        </a:lnTo>
                        <a:lnTo>
                          <a:pt x="327" y="145"/>
                        </a:lnTo>
                        <a:lnTo>
                          <a:pt x="244" y="0"/>
                        </a:lnTo>
                        <a:lnTo>
                          <a:pt x="83"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26" name="Freeform 119">
                    <a:extLst>
                      <a:ext uri="{FF2B5EF4-FFF2-40B4-BE49-F238E27FC236}">
                        <a16:creationId xmlns:a16="http://schemas.microsoft.com/office/drawing/2014/main" id="{E3B5F601-AA8E-95E2-A8BE-438658055C6D}"/>
                      </a:ext>
                    </a:extLst>
                  </p:cNvPr>
                  <p:cNvSpPr>
                    <a:spLocks/>
                  </p:cNvSpPr>
                  <p:nvPr/>
                </p:nvSpPr>
                <p:spPr bwMode="auto">
                  <a:xfrm>
                    <a:off x="4399" y="2063"/>
                    <a:ext cx="319" cy="286"/>
                  </a:xfrm>
                  <a:custGeom>
                    <a:avLst/>
                    <a:gdLst>
                      <a:gd name="T0" fmla="*/ 79 w 319"/>
                      <a:gd name="T1" fmla="*/ 0 h 286"/>
                      <a:gd name="T2" fmla="*/ 0 w 319"/>
                      <a:gd name="T3" fmla="*/ 141 h 286"/>
                      <a:gd name="T4" fmla="*/ 79 w 319"/>
                      <a:gd name="T5" fmla="*/ 286 h 286"/>
                      <a:gd name="T6" fmla="*/ 240 w 319"/>
                      <a:gd name="T7" fmla="*/ 286 h 286"/>
                      <a:gd name="T8" fmla="*/ 319 w 319"/>
                      <a:gd name="T9" fmla="*/ 141 h 286"/>
                      <a:gd name="T10" fmla="*/ 240 w 319"/>
                      <a:gd name="T11" fmla="*/ 0 h 286"/>
                      <a:gd name="T12" fmla="*/ 79 w 319"/>
                      <a:gd name="T13" fmla="*/ 0 h 286"/>
                      <a:gd name="T14" fmla="*/ 0 60000 65536"/>
                      <a:gd name="T15" fmla="*/ 0 60000 65536"/>
                      <a:gd name="T16" fmla="*/ 0 60000 65536"/>
                      <a:gd name="T17" fmla="*/ 0 60000 65536"/>
                      <a:gd name="T18" fmla="*/ 0 60000 65536"/>
                      <a:gd name="T19" fmla="*/ 0 60000 65536"/>
                      <a:gd name="T20" fmla="*/ 0 60000 65536"/>
                      <a:gd name="T21" fmla="*/ 0 w 319"/>
                      <a:gd name="T22" fmla="*/ 0 h 286"/>
                      <a:gd name="T23" fmla="*/ 319 w 319"/>
                      <a:gd name="T24" fmla="*/ 286 h 2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9" h="286">
                        <a:moveTo>
                          <a:pt x="79" y="0"/>
                        </a:moveTo>
                        <a:lnTo>
                          <a:pt x="0" y="141"/>
                        </a:lnTo>
                        <a:lnTo>
                          <a:pt x="79" y="286"/>
                        </a:lnTo>
                        <a:lnTo>
                          <a:pt x="240" y="286"/>
                        </a:lnTo>
                        <a:lnTo>
                          <a:pt x="319" y="141"/>
                        </a:lnTo>
                        <a:lnTo>
                          <a:pt x="240" y="0"/>
                        </a:lnTo>
                        <a:lnTo>
                          <a:pt x="79"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27" name="Freeform 120">
                    <a:extLst>
                      <a:ext uri="{FF2B5EF4-FFF2-40B4-BE49-F238E27FC236}">
                        <a16:creationId xmlns:a16="http://schemas.microsoft.com/office/drawing/2014/main" id="{9A5A919B-0E85-7635-46D5-C5F070480890}"/>
                      </a:ext>
                    </a:extLst>
                  </p:cNvPr>
                  <p:cNvSpPr>
                    <a:spLocks/>
                  </p:cNvSpPr>
                  <p:nvPr/>
                </p:nvSpPr>
                <p:spPr bwMode="auto">
                  <a:xfrm>
                    <a:off x="4403" y="2068"/>
                    <a:ext cx="311" cy="277"/>
                  </a:xfrm>
                  <a:custGeom>
                    <a:avLst/>
                    <a:gdLst>
                      <a:gd name="T0" fmla="*/ 79 w 311"/>
                      <a:gd name="T1" fmla="*/ 0 h 277"/>
                      <a:gd name="T2" fmla="*/ 0 w 311"/>
                      <a:gd name="T3" fmla="*/ 136 h 277"/>
                      <a:gd name="T4" fmla="*/ 79 w 311"/>
                      <a:gd name="T5" fmla="*/ 277 h 277"/>
                      <a:gd name="T6" fmla="*/ 232 w 311"/>
                      <a:gd name="T7" fmla="*/ 277 h 277"/>
                      <a:gd name="T8" fmla="*/ 311 w 311"/>
                      <a:gd name="T9" fmla="*/ 136 h 277"/>
                      <a:gd name="T10" fmla="*/ 232 w 311"/>
                      <a:gd name="T11" fmla="*/ 0 h 277"/>
                      <a:gd name="T12" fmla="*/ 79 w 311"/>
                      <a:gd name="T13" fmla="*/ 0 h 277"/>
                      <a:gd name="T14" fmla="*/ 0 60000 65536"/>
                      <a:gd name="T15" fmla="*/ 0 60000 65536"/>
                      <a:gd name="T16" fmla="*/ 0 60000 65536"/>
                      <a:gd name="T17" fmla="*/ 0 60000 65536"/>
                      <a:gd name="T18" fmla="*/ 0 60000 65536"/>
                      <a:gd name="T19" fmla="*/ 0 60000 65536"/>
                      <a:gd name="T20" fmla="*/ 0 60000 65536"/>
                      <a:gd name="T21" fmla="*/ 0 w 311"/>
                      <a:gd name="T22" fmla="*/ 0 h 277"/>
                      <a:gd name="T23" fmla="*/ 311 w 311"/>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7">
                        <a:moveTo>
                          <a:pt x="79" y="0"/>
                        </a:moveTo>
                        <a:lnTo>
                          <a:pt x="0" y="136"/>
                        </a:lnTo>
                        <a:lnTo>
                          <a:pt x="79" y="277"/>
                        </a:lnTo>
                        <a:lnTo>
                          <a:pt x="232" y="277"/>
                        </a:lnTo>
                        <a:lnTo>
                          <a:pt x="311" y="136"/>
                        </a:lnTo>
                        <a:lnTo>
                          <a:pt x="232" y="0"/>
                        </a:lnTo>
                        <a:lnTo>
                          <a:pt x="79" y="0"/>
                        </a:lnTo>
                        <a:close/>
                      </a:path>
                    </a:pathLst>
                  </a:custGeom>
                  <a:solidFill>
                    <a:srgbClr val="FDFD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28" name="Freeform 121">
                    <a:extLst>
                      <a:ext uri="{FF2B5EF4-FFF2-40B4-BE49-F238E27FC236}">
                        <a16:creationId xmlns:a16="http://schemas.microsoft.com/office/drawing/2014/main" id="{677CC71E-052A-7446-9D08-EF60E4E4D518}"/>
                      </a:ext>
                    </a:extLst>
                  </p:cNvPr>
                  <p:cNvSpPr>
                    <a:spLocks/>
                  </p:cNvSpPr>
                  <p:nvPr/>
                </p:nvSpPr>
                <p:spPr bwMode="auto">
                  <a:xfrm>
                    <a:off x="4411" y="2072"/>
                    <a:ext cx="294" cy="269"/>
                  </a:xfrm>
                  <a:custGeom>
                    <a:avLst/>
                    <a:gdLst>
                      <a:gd name="T0" fmla="*/ 75 w 294"/>
                      <a:gd name="T1" fmla="*/ 0 h 269"/>
                      <a:gd name="T2" fmla="*/ 0 w 294"/>
                      <a:gd name="T3" fmla="*/ 132 h 269"/>
                      <a:gd name="T4" fmla="*/ 75 w 294"/>
                      <a:gd name="T5" fmla="*/ 269 h 269"/>
                      <a:gd name="T6" fmla="*/ 220 w 294"/>
                      <a:gd name="T7" fmla="*/ 269 h 269"/>
                      <a:gd name="T8" fmla="*/ 294 w 294"/>
                      <a:gd name="T9" fmla="*/ 132 h 269"/>
                      <a:gd name="T10" fmla="*/ 220 w 294"/>
                      <a:gd name="T11" fmla="*/ 0 h 269"/>
                      <a:gd name="T12" fmla="*/ 75 w 294"/>
                      <a:gd name="T13" fmla="*/ 0 h 269"/>
                      <a:gd name="T14" fmla="*/ 0 60000 65536"/>
                      <a:gd name="T15" fmla="*/ 0 60000 65536"/>
                      <a:gd name="T16" fmla="*/ 0 60000 65536"/>
                      <a:gd name="T17" fmla="*/ 0 60000 65536"/>
                      <a:gd name="T18" fmla="*/ 0 60000 65536"/>
                      <a:gd name="T19" fmla="*/ 0 60000 65536"/>
                      <a:gd name="T20" fmla="*/ 0 60000 65536"/>
                      <a:gd name="T21" fmla="*/ 0 w 294"/>
                      <a:gd name="T22" fmla="*/ 0 h 269"/>
                      <a:gd name="T23" fmla="*/ 294 w 294"/>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9">
                        <a:moveTo>
                          <a:pt x="75" y="0"/>
                        </a:moveTo>
                        <a:lnTo>
                          <a:pt x="0" y="132"/>
                        </a:lnTo>
                        <a:lnTo>
                          <a:pt x="75" y="269"/>
                        </a:lnTo>
                        <a:lnTo>
                          <a:pt x="220" y="269"/>
                        </a:lnTo>
                        <a:lnTo>
                          <a:pt x="294" y="132"/>
                        </a:lnTo>
                        <a:lnTo>
                          <a:pt x="220" y="0"/>
                        </a:lnTo>
                        <a:lnTo>
                          <a:pt x="75" y="0"/>
                        </a:lnTo>
                        <a:close/>
                      </a:path>
                    </a:pathLst>
                  </a:custGeom>
                  <a:solidFill>
                    <a:srgbClr val="FCFC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29" name="Freeform 122">
                    <a:extLst>
                      <a:ext uri="{FF2B5EF4-FFF2-40B4-BE49-F238E27FC236}">
                        <a16:creationId xmlns:a16="http://schemas.microsoft.com/office/drawing/2014/main" id="{40BEFBC5-012C-7BFC-B0E7-60E7078CFF0B}"/>
                      </a:ext>
                    </a:extLst>
                  </p:cNvPr>
                  <p:cNvSpPr>
                    <a:spLocks/>
                  </p:cNvSpPr>
                  <p:nvPr/>
                </p:nvSpPr>
                <p:spPr bwMode="auto">
                  <a:xfrm>
                    <a:off x="4416" y="2076"/>
                    <a:ext cx="285" cy="261"/>
                  </a:xfrm>
                  <a:custGeom>
                    <a:avLst/>
                    <a:gdLst>
                      <a:gd name="T0" fmla="*/ 70 w 285"/>
                      <a:gd name="T1" fmla="*/ 0 h 261"/>
                      <a:gd name="T2" fmla="*/ 0 w 285"/>
                      <a:gd name="T3" fmla="*/ 128 h 261"/>
                      <a:gd name="T4" fmla="*/ 70 w 285"/>
                      <a:gd name="T5" fmla="*/ 261 h 261"/>
                      <a:gd name="T6" fmla="*/ 215 w 285"/>
                      <a:gd name="T7" fmla="*/ 261 h 261"/>
                      <a:gd name="T8" fmla="*/ 285 w 285"/>
                      <a:gd name="T9" fmla="*/ 128 h 261"/>
                      <a:gd name="T10" fmla="*/ 215 w 285"/>
                      <a:gd name="T11" fmla="*/ 0 h 261"/>
                      <a:gd name="T12" fmla="*/ 70 w 285"/>
                      <a:gd name="T13" fmla="*/ 0 h 261"/>
                      <a:gd name="T14" fmla="*/ 0 60000 65536"/>
                      <a:gd name="T15" fmla="*/ 0 60000 65536"/>
                      <a:gd name="T16" fmla="*/ 0 60000 65536"/>
                      <a:gd name="T17" fmla="*/ 0 60000 65536"/>
                      <a:gd name="T18" fmla="*/ 0 60000 65536"/>
                      <a:gd name="T19" fmla="*/ 0 60000 65536"/>
                      <a:gd name="T20" fmla="*/ 0 60000 65536"/>
                      <a:gd name="T21" fmla="*/ 0 w 285"/>
                      <a:gd name="T22" fmla="*/ 0 h 261"/>
                      <a:gd name="T23" fmla="*/ 285 w 285"/>
                      <a:gd name="T24" fmla="*/ 261 h 2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5" h="261">
                        <a:moveTo>
                          <a:pt x="70" y="0"/>
                        </a:moveTo>
                        <a:lnTo>
                          <a:pt x="0" y="128"/>
                        </a:lnTo>
                        <a:lnTo>
                          <a:pt x="70" y="261"/>
                        </a:lnTo>
                        <a:lnTo>
                          <a:pt x="215" y="261"/>
                        </a:lnTo>
                        <a:lnTo>
                          <a:pt x="285" y="128"/>
                        </a:lnTo>
                        <a:lnTo>
                          <a:pt x="215" y="0"/>
                        </a:lnTo>
                        <a:lnTo>
                          <a:pt x="70" y="0"/>
                        </a:lnTo>
                        <a:close/>
                      </a:path>
                    </a:pathLst>
                  </a:custGeom>
                  <a:solidFill>
                    <a:srgbClr val="FCFC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0" name="Freeform 123">
                    <a:extLst>
                      <a:ext uri="{FF2B5EF4-FFF2-40B4-BE49-F238E27FC236}">
                        <a16:creationId xmlns:a16="http://schemas.microsoft.com/office/drawing/2014/main" id="{E95A36F2-4FA1-FFD0-F9F0-C8BC4346C9F1}"/>
                      </a:ext>
                    </a:extLst>
                  </p:cNvPr>
                  <p:cNvSpPr>
                    <a:spLocks/>
                  </p:cNvSpPr>
                  <p:nvPr/>
                </p:nvSpPr>
                <p:spPr bwMode="auto">
                  <a:xfrm>
                    <a:off x="4420" y="2080"/>
                    <a:ext cx="277" cy="252"/>
                  </a:xfrm>
                  <a:custGeom>
                    <a:avLst/>
                    <a:gdLst>
                      <a:gd name="T0" fmla="*/ 70 w 277"/>
                      <a:gd name="T1" fmla="*/ 0 h 252"/>
                      <a:gd name="T2" fmla="*/ 0 w 277"/>
                      <a:gd name="T3" fmla="*/ 124 h 252"/>
                      <a:gd name="T4" fmla="*/ 70 w 277"/>
                      <a:gd name="T5" fmla="*/ 252 h 252"/>
                      <a:gd name="T6" fmla="*/ 207 w 277"/>
                      <a:gd name="T7" fmla="*/ 252 h 252"/>
                      <a:gd name="T8" fmla="*/ 277 w 277"/>
                      <a:gd name="T9" fmla="*/ 124 h 252"/>
                      <a:gd name="T10" fmla="*/ 207 w 277"/>
                      <a:gd name="T11" fmla="*/ 0 h 252"/>
                      <a:gd name="T12" fmla="*/ 70 w 277"/>
                      <a:gd name="T13" fmla="*/ 0 h 252"/>
                      <a:gd name="T14" fmla="*/ 0 60000 65536"/>
                      <a:gd name="T15" fmla="*/ 0 60000 65536"/>
                      <a:gd name="T16" fmla="*/ 0 60000 65536"/>
                      <a:gd name="T17" fmla="*/ 0 60000 65536"/>
                      <a:gd name="T18" fmla="*/ 0 60000 65536"/>
                      <a:gd name="T19" fmla="*/ 0 60000 65536"/>
                      <a:gd name="T20" fmla="*/ 0 60000 65536"/>
                      <a:gd name="T21" fmla="*/ 0 w 277"/>
                      <a:gd name="T22" fmla="*/ 0 h 252"/>
                      <a:gd name="T23" fmla="*/ 277 w 277"/>
                      <a:gd name="T24" fmla="*/ 252 h 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7" h="252">
                        <a:moveTo>
                          <a:pt x="70" y="0"/>
                        </a:moveTo>
                        <a:lnTo>
                          <a:pt x="0" y="124"/>
                        </a:lnTo>
                        <a:lnTo>
                          <a:pt x="70" y="252"/>
                        </a:lnTo>
                        <a:lnTo>
                          <a:pt x="207" y="252"/>
                        </a:lnTo>
                        <a:lnTo>
                          <a:pt x="277" y="124"/>
                        </a:lnTo>
                        <a:lnTo>
                          <a:pt x="207" y="0"/>
                        </a:lnTo>
                        <a:lnTo>
                          <a:pt x="70" y="0"/>
                        </a:lnTo>
                        <a:close/>
                      </a:path>
                    </a:pathLst>
                  </a:custGeom>
                  <a:solidFill>
                    <a:srgbClr val="FBFBD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1" name="Freeform 124">
                    <a:extLst>
                      <a:ext uri="{FF2B5EF4-FFF2-40B4-BE49-F238E27FC236}">
                        <a16:creationId xmlns:a16="http://schemas.microsoft.com/office/drawing/2014/main" id="{591C3D1C-034F-7461-BCEE-32B24D8B5B80}"/>
                      </a:ext>
                    </a:extLst>
                  </p:cNvPr>
                  <p:cNvSpPr>
                    <a:spLocks/>
                  </p:cNvSpPr>
                  <p:nvPr/>
                </p:nvSpPr>
                <p:spPr bwMode="auto">
                  <a:xfrm>
                    <a:off x="4424" y="2088"/>
                    <a:ext cx="269" cy="236"/>
                  </a:xfrm>
                  <a:custGeom>
                    <a:avLst/>
                    <a:gdLst>
                      <a:gd name="T0" fmla="*/ 66 w 269"/>
                      <a:gd name="T1" fmla="*/ 0 h 236"/>
                      <a:gd name="T2" fmla="*/ 0 w 269"/>
                      <a:gd name="T3" fmla="*/ 116 h 236"/>
                      <a:gd name="T4" fmla="*/ 66 w 269"/>
                      <a:gd name="T5" fmla="*/ 236 h 236"/>
                      <a:gd name="T6" fmla="*/ 203 w 269"/>
                      <a:gd name="T7" fmla="*/ 236 h 236"/>
                      <a:gd name="T8" fmla="*/ 269 w 269"/>
                      <a:gd name="T9" fmla="*/ 116 h 236"/>
                      <a:gd name="T10" fmla="*/ 203 w 269"/>
                      <a:gd name="T11" fmla="*/ 0 h 236"/>
                      <a:gd name="T12" fmla="*/ 66 w 269"/>
                      <a:gd name="T13" fmla="*/ 0 h 236"/>
                      <a:gd name="T14" fmla="*/ 0 60000 65536"/>
                      <a:gd name="T15" fmla="*/ 0 60000 65536"/>
                      <a:gd name="T16" fmla="*/ 0 60000 65536"/>
                      <a:gd name="T17" fmla="*/ 0 60000 65536"/>
                      <a:gd name="T18" fmla="*/ 0 60000 65536"/>
                      <a:gd name="T19" fmla="*/ 0 60000 65536"/>
                      <a:gd name="T20" fmla="*/ 0 60000 65536"/>
                      <a:gd name="T21" fmla="*/ 0 w 269"/>
                      <a:gd name="T22" fmla="*/ 0 h 236"/>
                      <a:gd name="T23" fmla="*/ 269 w 269"/>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36">
                        <a:moveTo>
                          <a:pt x="66" y="0"/>
                        </a:moveTo>
                        <a:lnTo>
                          <a:pt x="0" y="116"/>
                        </a:lnTo>
                        <a:lnTo>
                          <a:pt x="66" y="236"/>
                        </a:lnTo>
                        <a:lnTo>
                          <a:pt x="203" y="236"/>
                        </a:lnTo>
                        <a:lnTo>
                          <a:pt x="269" y="116"/>
                        </a:lnTo>
                        <a:lnTo>
                          <a:pt x="203" y="0"/>
                        </a:lnTo>
                        <a:lnTo>
                          <a:pt x="66" y="0"/>
                        </a:lnTo>
                        <a:close/>
                      </a:path>
                    </a:pathLst>
                  </a:custGeom>
                  <a:solidFill>
                    <a:srgbClr val="F9F9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2" name="Freeform 125">
                    <a:extLst>
                      <a:ext uri="{FF2B5EF4-FFF2-40B4-BE49-F238E27FC236}">
                        <a16:creationId xmlns:a16="http://schemas.microsoft.com/office/drawing/2014/main" id="{57138DEE-8CC3-A976-1737-46FED47B6EEC}"/>
                      </a:ext>
                    </a:extLst>
                  </p:cNvPr>
                  <p:cNvSpPr>
                    <a:spLocks/>
                  </p:cNvSpPr>
                  <p:nvPr/>
                </p:nvSpPr>
                <p:spPr bwMode="auto">
                  <a:xfrm>
                    <a:off x="4432" y="2092"/>
                    <a:ext cx="253" cy="228"/>
                  </a:xfrm>
                  <a:custGeom>
                    <a:avLst/>
                    <a:gdLst>
                      <a:gd name="T0" fmla="*/ 62 w 253"/>
                      <a:gd name="T1" fmla="*/ 0 h 228"/>
                      <a:gd name="T2" fmla="*/ 0 w 253"/>
                      <a:gd name="T3" fmla="*/ 112 h 228"/>
                      <a:gd name="T4" fmla="*/ 62 w 253"/>
                      <a:gd name="T5" fmla="*/ 228 h 228"/>
                      <a:gd name="T6" fmla="*/ 191 w 253"/>
                      <a:gd name="T7" fmla="*/ 228 h 228"/>
                      <a:gd name="T8" fmla="*/ 253 w 253"/>
                      <a:gd name="T9" fmla="*/ 112 h 228"/>
                      <a:gd name="T10" fmla="*/ 191 w 253"/>
                      <a:gd name="T11" fmla="*/ 0 h 228"/>
                      <a:gd name="T12" fmla="*/ 62 w 253"/>
                      <a:gd name="T13" fmla="*/ 0 h 228"/>
                      <a:gd name="T14" fmla="*/ 0 60000 65536"/>
                      <a:gd name="T15" fmla="*/ 0 60000 65536"/>
                      <a:gd name="T16" fmla="*/ 0 60000 65536"/>
                      <a:gd name="T17" fmla="*/ 0 60000 65536"/>
                      <a:gd name="T18" fmla="*/ 0 60000 65536"/>
                      <a:gd name="T19" fmla="*/ 0 60000 65536"/>
                      <a:gd name="T20" fmla="*/ 0 60000 65536"/>
                      <a:gd name="T21" fmla="*/ 0 w 253"/>
                      <a:gd name="T22" fmla="*/ 0 h 228"/>
                      <a:gd name="T23" fmla="*/ 253 w 253"/>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8">
                        <a:moveTo>
                          <a:pt x="62" y="0"/>
                        </a:moveTo>
                        <a:lnTo>
                          <a:pt x="0" y="112"/>
                        </a:lnTo>
                        <a:lnTo>
                          <a:pt x="62" y="228"/>
                        </a:lnTo>
                        <a:lnTo>
                          <a:pt x="191" y="228"/>
                        </a:lnTo>
                        <a:lnTo>
                          <a:pt x="253" y="112"/>
                        </a:lnTo>
                        <a:lnTo>
                          <a:pt x="191" y="0"/>
                        </a:lnTo>
                        <a:lnTo>
                          <a:pt x="62" y="0"/>
                        </a:lnTo>
                        <a:close/>
                      </a:path>
                    </a:pathLst>
                  </a:custGeom>
                  <a:solidFill>
                    <a:srgbClr val="F8F8D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3" name="Freeform 126">
                    <a:extLst>
                      <a:ext uri="{FF2B5EF4-FFF2-40B4-BE49-F238E27FC236}">
                        <a16:creationId xmlns:a16="http://schemas.microsoft.com/office/drawing/2014/main" id="{67356372-C1F2-5E65-57E6-EA846779E08C}"/>
                      </a:ext>
                    </a:extLst>
                  </p:cNvPr>
                  <p:cNvSpPr>
                    <a:spLocks/>
                  </p:cNvSpPr>
                  <p:nvPr/>
                </p:nvSpPr>
                <p:spPr bwMode="auto">
                  <a:xfrm>
                    <a:off x="4436" y="2096"/>
                    <a:ext cx="245" cy="220"/>
                  </a:xfrm>
                  <a:custGeom>
                    <a:avLst/>
                    <a:gdLst>
                      <a:gd name="T0" fmla="*/ 62 w 245"/>
                      <a:gd name="T1" fmla="*/ 0 h 220"/>
                      <a:gd name="T2" fmla="*/ 0 w 245"/>
                      <a:gd name="T3" fmla="*/ 108 h 220"/>
                      <a:gd name="T4" fmla="*/ 62 w 245"/>
                      <a:gd name="T5" fmla="*/ 220 h 220"/>
                      <a:gd name="T6" fmla="*/ 182 w 245"/>
                      <a:gd name="T7" fmla="*/ 220 h 220"/>
                      <a:gd name="T8" fmla="*/ 245 w 245"/>
                      <a:gd name="T9" fmla="*/ 108 h 220"/>
                      <a:gd name="T10" fmla="*/ 182 w 245"/>
                      <a:gd name="T11" fmla="*/ 0 h 220"/>
                      <a:gd name="T12" fmla="*/ 62 w 245"/>
                      <a:gd name="T13" fmla="*/ 0 h 220"/>
                      <a:gd name="T14" fmla="*/ 0 60000 65536"/>
                      <a:gd name="T15" fmla="*/ 0 60000 65536"/>
                      <a:gd name="T16" fmla="*/ 0 60000 65536"/>
                      <a:gd name="T17" fmla="*/ 0 60000 65536"/>
                      <a:gd name="T18" fmla="*/ 0 60000 65536"/>
                      <a:gd name="T19" fmla="*/ 0 60000 65536"/>
                      <a:gd name="T20" fmla="*/ 0 60000 65536"/>
                      <a:gd name="T21" fmla="*/ 0 w 245"/>
                      <a:gd name="T22" fmla="*/ 0 h 220"/>
                      <a:gd name="T23" fmla="*/ 245 w 245"/>
                      <a:gd name="T24" fmla="*/ 220 h 2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 h="220">
                        <a:moveTo>
                          <a:pt x="62" y="0"/>
                        </a:moveTo>
                        <a:lnTo>
                          <a:pt x="0" y="108"/>
                        </a:lnTo>
                        <a:lnTo>
                          <a:pt x="62" y="220"/>
                        </a:lnTo>
                        <a:lnTo>
                          <a:pt x="182" y="220"/>
                        </a:lnTo>
                        <a:lnTo>
                          <a:pt x="245" y="108"/>
                        </a:lnTo>
                        <a:lnTo>
                          <a:pt x="182" y="0"/>
                        </a:lnTo>
                        <a:lnTo>
                          <a:pt x="62" y="0"/>
                        </a:lnTo>
                        <a:close/>
                      </a:path>
                    </a:pathLst>
                  </a:custGeom>
                  <a:solidFill>
                    <a:srgbClr val="F6F6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4" name="Freeform 127">
                    <a:extLst>
                      <a:ext uri="{FF2B5EF4-FFF2-40B4-BE49-F238E27FC236}">
                        <a16:creationId xmlns:a16="http://schemas.microsoft.com/office/drawing/2014/main" id="{345FCE86-9208-0D5E-6F4E-2FCDD8E52C71}"/>
                      </a:ext>
                    </a:extLst>
                  </p:cNvPr>
                  <p:cNvSpPr>
                    <a:spLocks/>
                  </p:cNvSpPr>
                  <p:nvPr/>
                </p:nvSpPr>
                <p:spPr bwMode="auto">
                  <a:xfrm>
                    <a:off x="4440" y="2101"/>
                    <a:ext cx="236" cy="211"/>
                  </a:xfrm>
                  <a:custGeom>
                    <a:avLst/>
                    <a:gdLst>
                      <a:gd name="T0" fmla="*/ 58 w 236"/>
                      <a:gd name="T1" fmla="*/ 0 h 211"/>
                      <a:gd name="T2" fmla="*/ 0 w 236"/>
                      <a:gd name="T3" fmla="*/ 103 h 211"/>
                      <a:gd name="T4" fmla="*/ 58 w 236"/>
                      <a:gd name="T5" fmla="*/ 211 h 211"/>
                      <a:gd name="T6" fmla="*/ 178 w 236"/>
                      <a:gd name="T7" fmla="*/ 211 h 211"/>
                      <a:gd name="T8" fmla="*/ 236 w 236"/>
                      <a:gd name="T9" fmla="*/ 103 h 211"/>
                      <a:gd name="T10" fmla="*/ 178 w 236"/>
                      <a:gd name="T11" fmla="*/ 0 h 211"/>
                      <a:gd name="T12" fmla="*/ 58 w 236"/>
                      <a:gd name="T13" fmla="*/ 0 h 211"/>
                      <a:gd name="T14" fmla="*/ 0 60000 65536"/>
                      <a:gd name="T15" fmla="*/ 0 60000 65536"/>
                      <a:gd name="T16" fmla="*/ 0 60000 65536"/>
                      <a:gd name="T17" fmla="*/ 0 60000 65536"/>
                      <a:gd name="T18" fmla="*/ 0 60000 65536"/>
                      <a:gd name="T19" fmla="*/ 0 60000 65536"/>
                      <a:gd name="T20" fmla="*/ 0 60000 65536"/>
                      <a:gd name="T21" fmla="*/ 0 w 236"/>
                      <a:gd name="T22" fmla="*/ 0 h 211"/>
                      <a:gd name="T23" fmla="*/ 236 w 236"/>
                      <a:gd name="T24" fmla="*/ 211 h 2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211">
                        <a:moveTo>
                          <a:pt x="58" y="0"/>
                        </a:moveTo>
                        <a:lnTo>
                          <a:pt x="0" y="103"/>
                        </a:lnTo>
                        <a:lnTo>
                          <a:pt x="58" y="211"/>
                        </a:lnTo>
                        <a:lnTo>
                          <a:pt x="178" y="211"/>
                        </a:lnTo>
                        <a:lnTo>
                          <a:pt x="236" y="103"/>
                        </a:lnTo>
                        <a:lnTo>
                          <a:pt x="178" y="0"/>
                        </a:lnTo>
                        <a:lnTo>
                          <a:pt x="58" y="0"/>
                        </a:lnTo>
                        <a:close/>
                      </a:path>
                    </a:pathLst>
                  </a:custGeom>
                  <a:solidFill>
                    <a:srgbClr val="F5F5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5" name="Freeform 128">
                    <a:extLst>
                      <a:ext uri="{FF2B5EF4-FFF2-40B4-BE49-F238E27FC236}">
                        <a16:creationId xmlns:a16="http://schemas.microsoft.com/office/drawing/2014/main" id="{D0548F93-9518-8708-13D9-1E0B6671E0EC}"/>
                      </a:ext>
                    </a:extLst>
                  </p:cNvPr>
                  <p:cNvSpPr>
                    <a:spLocks/>
                  </p:cNvSpPr>
                  <p:nvPr/>
                </p:nvSpPr>
                <p:spPr bwMode="auto">
                  <a:xfrm>
                    <a:off x="4449" y="2105"/>
                    <a:ext cx="219" cy="203"/>
                  </a:xfrm>
                  <a:custGeom>
                    <a:avLst/>
                    <a:gdLst>
                      <a:gd name="T0" fmla="*/ 54 w 219"/>
                      <a:gd name="T1" fmla="*/ 0 h 203"/>
                      <a:gd name="T2" fmla="*/ 0 w 219"/>
                      <a:gd name="T3" fmla="*/ 99 h 203"/>
                      <a:gd name="T4" fmla="*/ 54 w 219"/>
                      <a:gd name="T5" fmla="*/ 203 h 203"/>
                      <a:gd name="T6" fmla="*/ 165 w 219"/>
                      <a:gd name="T7" fmla="*/ 203 h 203"/>
                      <a:gd name="T8" fmla="*/ 219 w 219"/>
                      <a:gd name="T9" fmla="*/ 99 h 203"/>
                      <a:gd name="T10" fmla="*/ 165 w 219"/>
                      <a:gd name="T11" fmla="*/ 0 h 203"/>
                      <a:gd name="T12" fmla="*/ 54 w 219"/>
                      <a:gd name="T13" fmla="*/ 0 h 203"/>
                      <a:gd name="T14" fmla="*/ 0 60000 65536"/>
                      <a:gd name="T15" fmla="*/ 0 60000 65536"/>
                      <a:gd name="T16" fmla="*/ 0 60000 65536"/>
                      <a:gd name="T17" fmla="*/ 0 60000 65536"/>
                      <a:gd name="T18" fmla="*/ 0 60000 65536"/>
                      <a:gd name="T19" fmla="*/ 0 60000 65536"/>
                      <a:gd name="T20" fmla="*/ 0 60000 65536"/>
                      <a:gd name="T21" fmla="*/ 0 w 219"/>
                      <a:gd name="T22" fmla="*/ 0 h 203"/>
                      <a:gd name="T23" fmla="*/ 219 w 219"/>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9" h="203">
                        <a:moveTo>
                          <a:pt x="54" y="0"/>
                        </a:moveTo>
                        <a:lnTo>
                          <a:pt x="0" y="99"/>
                        </a:lnTo>
                        <a:lnTo>
                          <a:pt x="54" y="203"/>
                        </a:lnTo>
                        <a:lnTo>
                          <a:pt x="165" y="203"/>
                        </a:lnTo>
                        <a:lnTo>
                          <a:pt x="219" y="99"/>
                        </a:lnTo>
                        <a:lnTo>
                          <a:pt x="165" y="0"/>
                        </a:lnTo>
                        <a:lnTo>
                          <a:pt x="54" y="0"/>
                        </a:lnTo>
                        <a:close/>
                      </a:path>
                    </a:pathLst>
                  </a:custGeom>
                  <a:solidFill>
                    <a:srgbClr val="F3F3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6" name="Freeform 129">
                    <a:extLst>
                      <a:ext uri="{FF2B5EF4-FFF2-40B4-BE49-F238E27FC236}">
                        <a16:creationId xmlns:a16="http://schemas.microsoft.com/office/drawing/2014/main" id="{85A5C941-6678-5ADF-AA48-6B1A2125C3EA}"/>
                      </a:ext>
                    </a:extLst>
                  </p:cNvPr>
                  <p:cNvSpPr>
                    <a:spLocks/>
                  </p:cNvSpPr>
                  <p:nvPr/>
                </p:nvSpPr>
                <p:spPr bwMode="auto">
                  <a:xfrm>
                    <a:off x="4453" y="2109"/>
                    <a:ext cx="211" cy="195"/>
                  </a:xfrm>
                  <a:custGeom>
                    <a:avLst/>
                    <a:gdLst>
                      <a:gd name="T0" fmla="*/ 54 w 211"/>
                      <a:gd name="T1" fmla="*/ 0 h 195"/>
                      <a:gd name="T2" fmla="*/ 0 w 211"/>
                      <a:gd name="T3" fmla="*/ 95 h 195"/>
                      <a:gd name="T4" fmla="*/ 54 w 211"/>
                      <a:gd name="T5" fmla="*/ 195 h 195"/>
                      <a:gd name="T6" fmla="*/ 157 w 211"/>
                      <a:gd name="T7" fmla="*/ 195 h 195"/>
                      <a:gd name="T8" fmla="*/ 211 w 211"/>
                      <a:gd name="T9" fmla="*/ 95 h 195"/>
                      <a:gd name="T10" fmla="*/ 157 w 211"/>
                      <a:gd name="T11" fmla="*/ 0 h 195"/>
                      <a:gd name="T12" fmla="*/ 54 w 211"/>
                      <a:gd name="T13" fmla="*/ 0 h 195"/>
                      <a:gd name="T14" fmla="*/ 0 60000 65536"/>
                      <a:gd name="T15" fmla="*/ 0 60000 65536"/>
                      <a:gd name="T16" fmla="*/ 0 60000 65536"/>
                      <a:gd name="T17" fmla="*/ 0 60000 65536"/>
                      <a:gd name="T18" fmla="*/ 0 60000 65536"/>
                      <a:gd name="T19" fmla="*/ 0 60000 65536"/>
                      <a:gd name="T20" fmla="*/ 0 60000 65536"/>
                      <a:gd name="T21" fmla="*/ 0 w 211"/>
                      <a:gd name="T22" fmla="*/ 0 h 195"/>
                      <a:gd name="T23" fmla="*/ 211 w 211"/>
                      <a:gd name="T24" fmla="*/ 195 h 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5">
                        <a:moveTo>
                          <a:pt x="54" y="0"/>
                        </a:moveTo>
                        <a:lnTo>
                          <a:pt x="0" y="95"/>
                        </a:lnTo>
                        <a:lnTo>
                          <a:pt x="54" y="195"/>
                        </a:lnTo>
                        <a:lnTo>
                          <a:pt x="157" y="195"/>
                        </a:lnTo>
                        <a:lnTo>
                          <a:pt x="211" y="95"/>
                        </a:lnTo>
                        <a:lnTo>
                          <a:pt x="157" y="0"/>
                        </a:lnTo>
                        <a:lnTo>
                          <a:pt x="54" y="0"/>
                        </a:lnTo>
                        <a:close/>
                      </a:path>
                    </a:pathLst>
                  </a:custGeom>
                  <a:solidFill>
                    <a:srgbClr val="F1F1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7" name="Freeform 130">
                    <a:extLst>
                      <a:ext uri="{FF2B5EF4-FFF2-40B4-BE49-F238E27FC236}">
                        <a16:creationId xmlns:a16="http://schemas.microsoft.com/office/drawing/2014/main" id="{BC985963-2247-4270-AD5C-4591305DBCB1}"/>
                      </a:ext>
                    </a:extLst>
                  </p:cNvPr>
                  <p:cNvSpPr>
                    <a:spLocks/>
                  </p:cNvSpPr>
                  <p:nvPr/>
                </p:nvSpPr>
                <p:spPr bwMode="auto">
                  <a:xfrm>
                    <a:off x="4457" y="2117"/>
                    <a:ext cx="203" cy="178"/>
                  </a:xfrm>
                  <a:custGeom>
                    <a:avLst/>
                    <a:gdLst>
                      <a:gd name="T0" fmla="*/ 50 w 203"/>
                      <a:gd name="T1" fmla="*/ 0 h 178"/>
                      <a:gd name="T2" fmla="*/ 0 w 203"/>
                      <a:gd name="T3" fmla="*/ 87 h 178"/>
                      <a:gd name="T4" fmla="*/ 50 w 203"/>
                      <a:gd name="T5" fmla="*/ 178 h 178"/>
                      <a:gd name="T6" fmla="*/ 153 w 203"/>
                      <a:gd name="T7" fmla="*/ 178 h 178"/>
                      <a:gd name="T8" fmla="*/ 203 w 203"/>
                      <a:gd name="T9" fmla="*/ 87 h 178"/>
                      <a:gd name="T10" fmla="*/ 153 w 203"/>
                      <a:gd name="T11" fmla="*/ 0 h 178"/>
                      <a:gd name="T12" fmla="*/ 50 w 203"/>
                      <a:gd name="T13" fmla="*/ 0 h 178"/>
                      <a:gd name="T14" fmla="*/ 0 60000 65536"/>
                      <a:gd name="T15" fmla="*/ 0 60000 65536"/>
                      <a:gd name="T16" fmla="*/ 0 60000 65536"/>
                      <a:gd name="T17" fmla="*/ 0 60000 65536"/>
                      <a:gd name="T18" fmla="*/ 0 60000 65536"/>
                      <a:gd name="T19" fmla="*/ 0 60000 65536"/>
                      <a:gd name="T20" fmla="*/ 0 60000 65536"/>
                      <a:gd name="T21" fmla="*/ 0 w 203"/>
                      <a:gd name="T22" fmla="*/ 0 h 178"/>
                      <a:gd name="T23" fmla="*/ 203 w 203"/>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178">
                        <a:moveTo>
                          <a:pt x="50" y="0"/>
                        </a:moveTo>
                        <a:lnTo>
                          <a:pt x="0" y="87"/>
                        </a:lnTo>
                        <a:lnTo>
                          <a:pt x="50" y="178"/>
                        </a:lnTo>
                        <a:lnTo>
                          <a:pt x="153" y="178"/>
                        </a:lnTo>
                        <a:lnTo>
                          <a:pt x="203" y="87"/>
                        </a:lnTo>
                        <a:lnTo>
                          <a:pt x="153" y="0"/>
                        </a:lnTo>
                        <a:lnTo>
                          <a:pt x="50" y="0"/>
                        </a:lnTo>
                        <a:close/>
                      </a:path>
                    </a:pathLst>
                  </a:custGeom>
                  <a:solidFill>
                    <a:srgbClr val="EEE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8" name="Freeform 131">
                    <a:extLst>
                      <a:ext uri="{FF2B5EF4-FFF2-40B4-BE49-F238E27FC236}">
                        <a16:creationId xmlns:a16="http://schemas.microsoft.com/office/drawing/2014/main" id="{5D941E15-EB0C-A0FB-1529-9848342CBFDC}"/>
                      </a:ext>
                    </a:extLst>
                  </p:cNvPr>
                  <p:cNvSpPr>
                    <a:spLocks/>
                  </p:cNvSpPr>
                  <p:nvPr/>
                </p:nvSpPr>
                <p:spPr bwMode="auto">
                  <a:xfrm>
                    <a:off x="4461" y="2121"/>
                    <a:ext cx="195" cy="170"/>
                  </a:xfrm>
                  <a:custGeom>
                    <a:avLst/>
                    <a:gdLst>
                      <a:gd name="T0" fmla="*/ 50 w 195"/>
                      <a:gd name="T1" fmla="*/ 0 h 170"/>
                      <a:gd name="T2" fmla="*/ 0 w 195"/>
                      <a:gd name="T3" fmla="*/ 83 h 170"/>
                      <a:gd name="T4" fmla="*/ 50 w 195"/>
                      <a:gd name="T5" fmla="*/ 170 h 170"/>
                      <a:gd name="T6" fmla="*/ 145 w 195"/>
                      <a:gd name="T7" fmla="*/ 170 h 170"/>
                      <a:gd name="T8" fmla="*/ 195 w 195"/>
                      <a:gd name="T9" fmla="*/ 83 h 170"/>
                      <a:gd name="T10" fmla="*/ 145 w 195"/>
                      <a:gd name="T11" fmla="*/ 0 h 170"/>
                      <a:gd name="T12" fmla="*/ 50 w 195"/>
                      <a:gd name="T13" fmla="*/ 0 h 170"/>
                      <a:gd name="T14" fmla="*/ 0 60000 65536"/>
                      <a:gd name="T15" fmla="*/ 0 60000 65536"/>
                      <a:gd name="T16" fmla="*/ 0 60000 65536"/>
                      <a:gd name="T17" fmla="*/ 0 60000 65536"/>
                      <a:gd name="T18" fmla="*/ 0 60000 65536"/>
                      <a:gd name="T19" fmla="*/ 0 60000 65536"/>
                      <a:gd name="T20" fmla="*/ 0 60000 65536"/>
                      <a:gd name="T21" fmla="*/ 0 w 195"/>
                      <a:gd name="T22" fmla="*/ 0 h 170"/>
                      <a:gd name="T23" fmla="*/ 195 w 195"/>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0">
                        <a:moveTo>
                          <a:pt x="50" y="0"/>
                        </a:moveTo>
                        <a:lnTo>
                          <a:pt x="0" y="83"/>
                        </a:lnTo>
                        <a:lnTo>
                          <a:pt x="50" y="170"/>
                        </a:lnTo>
                        <a:lnTo>
                          <a:pt x="145" y="170"/>
                        </a:lnTo>
                        <a:lnTo>
                          <a:pt x="195" y="83"/>
                        </a:lnTo>
                        <a:lnTo>
                          <a:pt x="145" y="0"/>
                        </a:lnTo>
                        <a:lnTo>
                          <a:pt x="50" y="0"/>
                        </a:lnTo>
                        <a:close/>
                      </a:path>
                    </a:pathLst>
                  </a:custGeom>
                  <a:solidFill>
                    <a:srgbClr val="ECEC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39" name="Freeform 132">
                    <a:extLst>
                      <a:ext uri="{FF2B5EF4-FFF2-40B4-BE49-F238E27FC236}">
                        <a16:creationId xmlns:a16="http://schemas.microsoft.com/office/drawing/2014/main" id="{449DE35B-9024-CF6D-8261-ACD708ACCA38}"/>
                      </a:ext>
                    </a:extLst>
                  </p:cNvPr>
                  <p:cNvSpPr>
                    <a:spLocks/>
                  </p:cNvSpPr>
                  <p:nvPr/>
                </p:nvSpPr>
                <p:spPr bwMode="auto">
                  <a:xfrm>
                    <a:off x="4469" y="2125"/>
                    <a:ext cx="178" cy="162"/>
                  </a:xfrm>
                  <a:custGeom>
                    <a:avLst/>
                    <a:gdLst>
                      <a:gd name="T0" fmla="*/ 46 w 178"/>
                      <a:gd name="T1" fmla="*/ 0 h 162"/>
                      <a:gd name="T2" fmla="*/ 0 w 178"/>
                      <a:gd name="T3" fmla="*/ 79 h 162"/>
                      <a:gd name="T4" fmla="*/ 46 w 178"/>
                      <a:gd name="T5" fmla="*/ 162 h 162"/>
                      <a:gd name="T6" fmla="*/ 133 w 178"/>
                      <a:gd name="T7" fmla="*/ 162 h 162"/>
                      <a:gd name="T8" fmla="*/ 178 w 178"/>
                      <a:gd name="T9" fmla="*/ 79 h 162"/>
                      <a:gd name="T10" fmla="*/ 133 w 178"/>
                      <a:gd name="T11" fmla="*/ 0 h 162"/>
                      <a:gd name="T12" fmla="*/ 46 w 178"/>
                      <a:gd name="T13" fmla="*/ 0 h 162"/>
                      <a:gd name="T14" fmla="*/ 0 60000 65536"/>
                      <a:gd name="T15" fmla="*/ 0 60000 65536"/>
                      <a:gd name="T16" fmla="*/ 0 60000 65536"/>
                      <a:gd name="T17" fmla="*/ 0 60000 65536"/>
                      <a:gd name="T18" fmla="*/ 0 60000 65536"/>
                      <a:gd name="T19" fmla="*/ 0 60000 65536"/>
                      <a:gd name="T20" fmla="*/ 0 60000 65536"/>
                      <a:gd name="T21" fmla="*/ 0 w 178"/>
                      <a:gd name="T22" fmla="*/ 0 h 162"/>
                      <a:gd name="T23" fmla="*/ 178 w 178"/>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62">
                        <a:moveTo>
                          <a:pt x="46" y="0"/>
                        </a:moveTo>
                        <a:lnTo>
                          <a:pt x="0" y="79"/>
                        </a:lnTo>
                        <a:lnTo>
                          <a:pt x="46" y="162"/>
                        </a:lnTo>
                        <a:lnTo>
                          <a:pt x="133" y="162"/>
                        </a:lnTo>
                        <a:lnTo>
                          <a:pt x="178" y="79"/>
                        </a:lnTo>
                        <a:lnTo>
                          <a:pt x="133" y="0"/>
                        </a:lnTo>
                        <a:lnTo>
                          <a:pt x="46" y="0"/>
                        </a:lnTo>
                        <a:close/>
                      </a:path>
                    </a:pathLst>
                  </a:custGeom>
                  <a:solidFill>
                    <a:srgbClr val="E9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0" name="Freeform 133">
                    <a:extLst>
                      <a:ext uri="{FF2B5EF4-FFF2-40B4-BE49-F238E27FC236}">
                        <a16:creationId xmlns:a16="http://schemas.microsoft.com/office/drawing/2014/main" id="{F10FF707-D782-4442-A1D0-5C29B7EF68FC}"/>
                      </a:ext>
                    </a:extLst>
                  </p:cNvPr>
                  <p:cNvSpPr>
                    <a:spLocks/>
                  </p:cNvSpPr>
                  <p:nvPr/>
                </p:nvSpPr>
                <p:spPr bwMode="auto">
                  <a:xfrm>
                    <a:off x="4474" y="2130"/>
                    <a:ext cx="169" cy="153"/>
                  </a:xfrm>
                  <a:custGeom>
                    <a:avLst/>
                    <a:gdLst>
                      <a:gd name="T0" fmla="*/ 41 w 169"/>
                      <a:gd name="T1" fmla="*/ 0 h 153"/>
                      <a:gd name="T2" fmla="*/ 0 w 169"/>
                      <a:gd name="T3" fmla="*/ 74 h 153"/>
                      <a:gd name="T4" fmla="*/ 41 w 169"/>
                      <a:gd name="T5" fmla="*/ 153 h 153"/>
                      <a:gd name="T6" fmla="*/ 128 w 169"/>
                      <a:gd name="T7" fmla="*/ 153 h 153"/>
                      <a:gd name="T8" fmla="*/ 169 w 169"/>
                      <a:gd name="T9" fmla="*/ 74 h 153"/>
                      <a:gd name="T10" fmla="*/ 128 w 169"/>
                      <a:gd name="T11" fmla="*/ 0 h 153"/>
                      <a:gd name="T12" fmla="*/ 41 w 169"/>
                      <a:gd name="T13" fmla="*/ 0 h 153"/>
                      <a:gd name="T14" fmla="*/ 0 60000 65536"/>
                      <a:gd name="T15" fmla="*/ 0 60000 65536"/>
                      <a:gd name="T16" fmla="*/ 0 60000 65536"/>
                      <a:gd name="T17" fmla="*/ 0 60000 65536"/>
                      <a:gd name="T18" fmla="*/ 0 60000 65536"/>
                      <a:gd name="T19" fmla="*/ 0 60000 65536"/>
                      <a:gd name="T20" fmla="*/ 0 60000 65536"/>
                      <a:gd name="T21" fmla="*/ 0 w 169"/>
                      <a:gd name="T22" fmla="*/ 0 h 153"/>
                      <a:gd name="T23" fmla="*/ 169 w 169"/>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53">
                        <a:moveTo>
                          <a:pt x="41" y="0"/>
                        </a:moveTo>
                        <a:lnTo>
                          <a:pt x="0" y="74"/>
                        </a:lnTo>
                        <a:lnTo>
                          <a:pt x="41" y="153"/>
                        </a:lnTo>
                        <a:lnTo>
                          <a:pt x="128" y="153"/>
                        </a:lnTo>
                        <a:lnTo>
                          <a:pt x="169" y="74"/>
                        </a:lnTo>
                        <a:lnTo>
                          <a:pt x="128" y="0"/>
                        </a:lnTo>
                        <a:lnTo>
                          <a:pt x="41" y="0"/>
                        </a:lnTo>
                        <a:close/>
                      </a:path>
                    </a:pathLst>
                  </a:custGeom>
                  <a:solidFill>
                    <a:srgbClr val="E7E7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1" name="Freeform 134">
                    <a:extLst>
                      <a:ext uri="{FF2B5EF4-FFF2-40B4-BE49-F238E27FC236}">
                        <a16:creationId xmlns:a16="http://schemas.microsoft.com/office/drawing/2014/main" id="{7A2910DB-F153-6CE8-2D39-2CA0A6B2A917}"/>
                      </a:ext>
                    </a:extLst>
                  </p:cNvPr>
                  <p:cNvSpPr>
                    <a:spLocks/>
                  </p:cNvSpPr>
                  <p:nvPr/>
                </p:nvSpPr>
                <p:spPr bwMode="auto">
                  <a:xfrm>
                    <a:off x="4478" y="2134"/>
                    <a:ext cx="161" cy="145"/>
                  </a:xfrm>
                  <a:custGeom>
                    <a:avLst/>
                    <a:gdLst>
                      <a:gd name="T0" fmla="*/ 41 w 161"/>
                      <a:gd name="T1" fmla="*/ 0 h 145"/>
                      <a:gd name="T2" fmla="*/ 0 w 161"/>
                      <a:gd name="T3" fmla="*/ 74 h 145"/>
                      <a:gd name="T4" fmla="*/ 41 w 161"/>
                      <a:gd name="T5" fmla="*/ 145 h 145"/>
                      <a:gd name="T6" fmla="*/ 124 w 161"/>
                      <a:gd name="T7" fmla="*/ 145 h 145"/>
                      <a:gd name="T8" fmla="*/ 161 w 161"/>
                      <a:gd name="T9" fmla="*/ 74 h 145"/>
                      <a:gd name="T10" fmla="*/ 124 w 161"/>
                      <a:gd name="T11" fmla="*/ 0 h 145"/>
                      <a:gd name="T12" fmla="*/ 41 w 161"/>
                      <a:gd name="T13" fmla="*/ 0 h 145"/>
                      <a:gd name="T14" fmla="*/ 0 60000 65536"/>
                      <a:gd name="T15" fmla="*/ 0 60000 65536"/>
                      <a:gd name="T16" fmla="*/ 0 60000 65536"/>
                      <a:gd name="T17" fmla="*/ 0 60000 65536"/>
                      <a:gd name="T18" fmla="*/ 0 60000 65536"/>
                      <a:gd name="T19" fmla="*/ 0 60000 65536"/>
                      <a:gd name="T20" fmla="*/ 0 60000 65536"/>
                      <a:gd name="T21" fmla="*/ 0 w 161"/>
                      <a:gd name="T22" fmla="*/ 0 h 145"/>
                      <a:gd name="T23" fmla="*/ 161 w 161"/>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 h="145">
                        <a:moveTo>
                          <a:pt x="41" y="0"/>
                        </a:moveTo>
                        <a:lnTo>
                          <a:pt x="0" y="74"/>
                        </a:lnTo>
                        <a:lnTo>
                          <a:pt x="41" y="145"/>
                        </a:lnTo>
                        <a:lnTo>
                          <a:pt x="124" y="145"/>
                        </a:lnTo>
                        <a:lnTo>
                          <a:pt x="161" y="74"/>
                        </a:lnTo>
                        <a:lnTo>
                          <a:pt x="124" y="0"/>
                        </a:lnTo>
                        <a:lnTo>
                          <a:pt x="41" y="0"/>
                        </a:lnTo>
                        <a:close/>
                      </a:path>
                    </a:pathLst>
                  </a:custGeom>
                  <a:solidFill>
                    <a:srgbClr val="E4E4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2" name="Freeform 135">
                    <a:extLst>
                      <a:ext uri="{FF2B5EF4-FFF2-40B4-BE49-F238E27FC236}">
                        <a16:creationId xmlns:a16="http://schemas.microsoft.com/office/drawing/2014/main" id="{9A3DB9EE-D846-73D0-E942-5D5D7AF728D2}"/>
                      </a:ext>
                    </a:extLst>
                  </p:cNvPr>
                  <p:cNvSpPr>
                    <a:spLocks/>
                  </p:cNvSpPr>
                  <p:nvPr/>
                </p:nvSpPr>
                <p:spPr bwMode="auto">
                  <a:xfrm>
                    <a:off x="4486" y="2138"/>
                    <a:ext cx="145" cy="137"/>
                  </a:xfrm>
                  <a:custGeom>
                    <a:avLst/>
                    <a:gdLst>
                      <a:gd name="T0" fmla="*/ 37 w 145"/>
                      <a:gd name="T1" fmla="*/ 0 h 137"/>
                      <a:gd name="T2" fmla="*/ 0 w 145"/>
                      <a:gd name="T3" fmla="*/ 70 h 137"/>
                      <a:gd name="T4" fmla="*/ 37 w 145"/>
                      <a:gd name="T5" fmla="*/ 137 h 137"/>
                      <a:gd name="T6" fmla="*/ 112 w 145"/>
                      <a:gd name="T7" fmla="*/ 137 h 137"/>
                      <a:gd name="T8" fmla="*/ 145 w 145"/>
                      <a:gd name="T9" fmla="*/ 70 h 137"/>
                      <a:gd name="T10" fmla="*/ 112 w 145"/>
                      <a:gd name="T11" fmla="*/ 0 h 137"/>
                      <a:gd name="T12" fmla="*/ 37 w 145"/>
                      <a:gd name="T13" fmla="*/ 0 h 137"/>
                      <a:gd name="T14" fmla="*/ 0 60000 65536"/>
                      <a:gd name="T15" fmla="*/ 0 60000 65536"/>
                      <a:gd name="T16" fmla="*/ 0 60000 65536"/>
                      <a:gd name="T17" fmla="*/ 0 60000 65536"/>
                      <a:gd name="T18" fmla="*/ 0 60000 65536"/>
                      <a:gd name="T19" fmla="*/ 0 60000 65536"/>
                      <a:gd name="T20" fmla="*/ 0 60000 65536"/>
                      <a:gd name="T21" fmla="*/ 0 w 145"/>
                      <a:gd name="T22" fmla="*/ 0 h 137"/>
                      <a:gd name="T23" fmla="*/ 145 w 145"/>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37">
                        <a:moveTo>
                          <a:pt x="37" y="0"/>
                        </a:moveTo>
                        <a:lnTo>
                          <a:pt x="0" y="70"/>
                        </a:lnTo>
                        <a:lnTo>
                          <a:pt x="37" y="137"/>
                        </a:lnTo>
                        <a:lnTo>
                          <a:pt x="112" y="137"/>
                        </a:lnTo>
                        <a:lnTo>
                          <a:pt x="145" y="70"/>
                        </a:lnTo>
                        <a:lnTo>
                          <a:pt x="112" y="0"/>
                        </a:lnTo>
                        <a:lnTo>
                          <a:pt x="37"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3" name="Freeform 136">
                    <a:extLst>
                      <a:ext uri="{FF2B5EF4-FFF2-40B4-BE49-F238E27FC236}">
                        <a16:creationId xmlns:a16="http://schemas.microsoft.com/office/drawing/2014/main" id="{CCF991D4-8A01-E470-3B07-9E3FEA07F82C}"/>
                      </a:ext>
                    </a:extLst>
                  </p:cNvPr>
                  <p:cNvSpPr>
                    <a:spLocks/>
                  </p:cNvSpPr>
                  <p:nvPr/>
                </p:nvSpPr>
                <p:spPr bwMode="auto">
                  <a:xfrm>
                    <a:off x="4490" y="2142"/>
                    <a:ext cx="137" cy="128"/>
                  </a:xfrm>
                  <a:custGeom>
                    <a:avLst/>
                    <a:gdLst>
                      <a:gd name="T0" fmla="*/ 37 w 137"/>
                      <a:gd name="T1" fmla="*/ 0 h 128"/>
                      <a:gd name="T2" fmla="*/ 0 w 137"/>
                      <a:gd name="T3" fmla="*/ 66 h 128"/>
                      <a:gd name="T4" fmla="*/ 37 w 137"/>
                      <a:gd name="T5" fmla="*/ 128 h 128"/>
                      <a:gd name="T6" fmla="*/ 104 w 137"/>
                      <a:gd name="T7" fmla="*/ 128 h 128"/>
                      <a:gd name="T8" fmla="*/ 137 w 137"/>
                      <a:gd name="T9" fmla="*/ 66 h 128"/>
                      <a:gd name="T10" fmla="*/ 104 w 137"/>
                      <a:gd name="T11" fmla="*/ 0 h 128"/>
                      <a:gd name="T12" fmla="*/ 37 w 137"/>
                      <a:gd name="T13" fmla="*/ 0 h 128"/>
                      <a:gd name="T14" fmla="*/ 0 60000 65536"/>
                      <a:gd name="T15" fmla="*/ 0 60000 65536"/>
                      <a:gd name="T16" fmla="*/ 0 60000 65536"/>
                      <a:gd name="T17" fmla="*/ 0 60000 65536"/>
                      <a:gd name="T18" fmla="*/ 0 60000 65536"/>
                      <a:gd name="T19" fmla="*/ 0 60000 65536"/>
                      <a:gd name="T20" fmla="*/ 0 60000 65536"/>
                      <a:gd name="T21" fmla="*/ 0 w 137"/>
                      <a:gd name="T22" fmla="*/ 0 h 128"/>
                      <a:gd name="T23" fmla="*/ 137 w 137"/>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7" h="128">
                        <a:moveTo>
                          <a:pt x="37" y="0"/>
                        </a:moveTo>
                        <a:lnTo>
                          <a:pt x="0" y="66"/>
                        </a:lnTo>
                        <a:lnTo>
                          <a:pt x="37" y="128"/>
                        </a:lnTo>
                        <a:lnTo>
                          <a:pt x="104" y="128"/>
                        </a:lnTo>
                        <a:lnTo>
                          <a:pt x="137" y="66"/>
                        </a:lnTo>
                        <a:lnTo>
                          <a:pt x="104" y="0"/>
                        </a:lnTo>
                        <a:lnTo>
                          <a:pt x="37" y="0"/>
                        </a:lnTo>
                        <a:close/>
                      </a:path>
                    </a:pathLst>
                  </a:custGeom>
                  <a:solidFill>
                    <a:srgbClr val="DFDFE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4" name="Freeform 137">
                    <a:extLst>
                      <a:ext uri="{FF2B5EF4-FFF2-40B4-BE49-F238E27FC236}">
                        <a16:creationId xmlns:a16="http://schemas.microsoft.com/office/drawing/2014/main" id="{E57B8E92-41EE-FE02-5A4F-CC18F3990855}"/>
                      </a:ext>
                    </a:extLst>
                  </p:cNvPr>
                  <p:cNvSpPr>
                    <a:spLocks/>
                  </p:cNvSpPr>
                  <p:nvPr/>
                </p:nvSpPr>
                <p:spPr bwMode="auto">
                  <a:xfrm>
                    <a:off x="4494" y="2150"/>
                    <a:ext cx="129" cy="112"/>
                  </a:xfrm>
                  <a:custGeom>
                    <a:avLst/>
                    <a:gdLst>
                      <a:gd name="T0" fmla="*/ 33 w 129"/>
                      <a:gd name="T1" fmla="*/ 0 h 112"/>
                      <a:gd name="T2" fmla="*/ 0 w 129"/>
                      <a:gd name="T3" fmla="*/ 58 h 112"/>
                      <a:gd name="T4" fmla="*/ 33 w 129"/>
                      <a:gd name="T5" fmla="*/ 112 h 112"/>
                      <a:gd name="T6" fmla="*/ 100 w 129"/>
                      <a:gd name="T7" fmla="*/ 112 h 112"/>
                      <a:gd name="T8" fmla="*/ 129 w 129"/>
                      <a:gd name="T9" fmla="*/ 58 h 112"/>
                      <a:gd name="T10" fmla="*/ 100 w 129"/>
                      <a:gd name="T11" fmla="*/ 0 h 112"/>
                      <a:gd name="T12" fmla="*/ 33 w 129"/>
                      <a:gd name="T13" fmla="*/ 0 h 112"/>
                      <a:gd name="T14" fmla="*/ 0 60000 65536"/>
                      <a:gd name="T15" fmla="*/ 0 60000 65536"/>
                      <a:gd name="T16" fmla="*/ 0 60000 65536"/>
                      <a:gd name="T17" fmla="*/ 0 60000 65536"/>
                      <a:gd name="T18" fmla="*/ 0 60000 65536"/>
                      <a:gd name="T19" fmla="*/ 0 60000 65536"/>
                      <a:gd name="T20" fmla="*/ 0 60000 65536"/>
                      <a:gd name="T21" fmla="*/ 0 w 129"/>
                      <a:gd name="T22" fmla="*/ 0 h 112"/>
                      <a:gd name="T23" fmla="*/ 129 w 129"/>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2">
                        <a:moveTo>
                          <a:pt x="33" y="0"/>
                        </a:moveTo>
                        <a:lnTo>
                          <a:pt x="0" y="58"/>
                        </a:lnTo>
                        <a:lnTo>
                          <a:pt x="33" y="112"/>
                        </a:lnTo>
                        <a:lnTo>
                          <a:pt x="100" y="112"/>
                        </a:lnTo>
                        <a:lnTo>
                          <a:pt x="129" y="58"/>
                        </a:lnTo>
                        <a:lnTo>
                          <a:pt x="100" y="0"/>
                        </a:lnTo>
                        <a:lnTo>
                          <a:pt x="33" y="0"/>
                        </a:lnTo>
                        <a:close/>
                      </a:path>
                    </a:pathLst>
                  </a:custGeom>
                  <a:solidFill>
                    <a:srgbClr val="DCDC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5" name="Freeform 138">
                    <a:extLst>
                      <a:ext uri="{FF2B5EF4-FFF2-40B4-BE49-F238E27FC236}">
                        <a16:creationId xmlns:a16="http://schemas.microsoft.com/office/drawing/2014/main" id="{420BBB23-04D9-D337-9284-82CBB5320D4E}"/>
                      </a:ext>
                    </a:extLst>
                  </p:cNvPr>
                  <p:cNvSpPr>
                    <a:spLocks/>
                  </p:cNvSpPr>
                  <p:nvPr/>
                </p:nvSpPr>
                <p:spPr bwMode="auto">
                  <a:xfrm>
                    <a:off x="4498" y="2154"/>
                    <a:ext cx="120" cy="104"/>
                  </a:xfrm>
                  <a:custGeom>
                    <a:avLst/>
                    <a:gdLst>
                      <a:gd name="T0" fmla="*/ 34 w 120"/>
                      <a:gd name="T1" fmla="*/ 0 h 104"/>
                      <a:gd name="T2" fmla="*/ 0 w 120"/>
                      <a:gd name="T3" fmla="*/ 54 h 104"/>
                      <a:gd name="T4" fmla="*/ 34 w 120"/>
                      <a:gd name="T5" fmla="*/ 104 h 104"/>
                      <a:gd name="T6" fmla="*/ 91 w 120"/>
                      <a:gd name="T7" fmla="*/ 104 h 104"/>
                      <a:gd name="T8" fmla="*/ 120 w 120"/>
                      <a:gd name="T9" fmla="*/ 54 h 104"/>
                      <a:gd name="T10" fmla="*/ 91 w 120"/>
                      <a:gd name="T11" fmla="*/ 0 h 104"/>
                      <a:gd name="T12" fmla="*/ 34 w 120"/>
                      <a:gd name="T13" fmla="*/ 0 h 104"/>
                      <a:gd name="T14" fmla="*/ 0 60000 65536"/>
                      <a:gd name="T15" fmla="*/ 0 60000 65536"/>
                      <a:gd name="T16" fmla="*/ 0 60000 65536"/>
                      <a:gd name="T17" fmla="*/ 0 60000 65536"/>
                      <a:gd name="T18" fmla="*/ 0 60000 65536"/>
                      <a:gd name="T19" fmla="*/ 0 60000 65536"/>
                      <a:gd name="T20" fmla="*/ 0 60000 65536"/>
                      <a:gd name="T21" fmla="*/ 0 w 120"/>
                      <a:gd name="T22" fmla="*/ 0 h 104"/>
                      <a:gd name="T23" fmla="*/ 120 w 120"/>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104">
                        <a:moveTo>
                          <a:pt x="34" y="0"/>
                        </a:moveTo>
                        <a:lnTo>
                          <a:pt x="0" y="54"/>
                        </a:lnTo>
                        <a:lnTo>
                          <a:pt x="34" y="104"/>
                        </a:lnTo>
                        <a:lnTo>
                          <a:pt x="91" y="104"/>
                        </a:lnTo>
                        <a:lnTo>
                          <a:pt x="120" y="54"/>
                        </a:lnTo>
                        <a:lnTo>
                          <a:pt x="91" y="0"/>
                        </a:lnTo>
                        <a:lnTo>
                          <a:pt x="34" y="0"/>
                        </a:lnTo>
                        <a:close/>
                      </a:path>
                    </a:pathLst>
                  </a:custGeom>
                  <a:solidFill>
                    <a:srgbClr val="DADA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6" name="Freeform 139">
                    <a:extLst>
                      <a:ext uri="{FF2B5EF4-FFF2-40B4-BE49-F238E27FC236}">
                        <a16:creationId xmlns:a16="http://schemas.microsoft.com/office/drawing/2014/main" id="{CE18BFDF-0EBC-A4BD-8076-64420D0C2CFE}"/>
                      </a:ext>
                    </a:extLst>
                  </p:cNvPr>
                  <p:cNvSpPr>
                    <a:spLocks/>
                  </p:cNvSpPr>
                  <p:nvPr/>
                </p:nvSpPr>
                <p:spPr bwMode="auto">
                  <a:xfrm>
                    <a:off x="4507" y="2159"/>
                    <a:ext cx="103" cy="95"/>
                  </a:xfrm>
                  <a:custGeom>
                    <a:avLst/>
                    <a:gdLst>
                      <a:gd name="T0" fmla="*/ 29 w 103"/>
                      <a:gd name="T1" fmla="*/ 0 h 95"/>
                      <a:gd name="T2" fmla="*/ 0 w 103"/>
                      <a:gd name="T3" fmla="*/ 49 h 95"/>
                      <a:gd name="T4" fmla="*/ 29 w 103"/>
                      <a:gd name="T5" fmla="*/ 95 h 95"/>
                      <a:gd name="T6" fmla="*/ 78 w 103"/>
                      <a:gd name="T7" fmla="*/ 95 h 95"/>
                      <a:gd name="T8" fmla="*/ 103 w 103"/>
                      <a:gd name="T9" fmla="*/ 49 h 95"/>
                      <a:gd name="T10" fmla="*/ 78 w 103"/>
                      <a:gd name="T11" fmla="*/ 0 h 95"/>
                      <a:gd name="T12" fmla="*/ 29 w 103"/>
                      <a:gd name="T13" fmla="*/ 0 h 95"/>
                      <a:gd name="T14" fmla="*/ 0 60000 65536"/>
                      <a:gd name="T15" fmla="*/ 0 60000 65536"/>
                      <a:gd name="T16" fmla="*/ 0 60000 65536"/>
                      <a:gd name="T17" fmla="*/ 0 60000 65536"/>
                      <a:gd name="T18" fmla="*/ 0 60000 65536"/>
                      <a:gd name="T19" fmla="*/ 0 60000 65536"/>
                      <a:gd name="T20" fmla="*/ 0 60000 65536"/>
                      <a:gd name="T21" fmla="*/ 0 w 103"/>
                      <a:gd name="T22" fmla="*/ 0 h 95"/>
                      <a:gd name="T23" fmla="*/ 103 w 103"/>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 h="95">
                        <a:moveTo>
                          <a:pt x="29" y="0"/>
                        </a:moveTo>
                        <a:lnTo>
                          <a:pt x="0" y="49"/>
                        </a:lnTo>
                        <a:lnTo>
                          <a:pt x="29" y="95"/>
                        </a:lnTo>
                        <a:lnTo>
                          <a:pt x="78" y="95"/>
                        </a:lnTo>
                        <a:lnTo>
                          <a:pt x="103" y="49"/>
                        </a:lnTo>
                        <a:lnTo>
                          <a:pt x="78" y="0"/>
                        </a:lnTo>
                        <a:lnTo>
                          <a:pt x="29" y="0"/>
                        </a:lnTo>
                        <a:close/>
                      </a:path>
                    </a:pathLst>
                  </a:custGeom>
                  <a:solidFill>
                    <a:srgbClr val="D7D7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7" name="Freeform 140">
                    <a:extLst>
                      <a:ext uri="{FF2B5EF4-FFF2-40B4-BE49-F238E27FC236}">
                        <a16:creationId xmlns:a16="http://schemas.microsoft.com/office/drawing/2014/main" id="{E1ACBDFE-2147-F75D-6DBB-679B436AF234}"/>
                      </a:ext>
                    </a:extLst>
                  </p:cNvPr>
                  <p:cNvSpPr>
                    <a:spLocks/>
                  </p:cNvSpPr>
                  <p:nvPr/>
                </p:nvSpPr>
                <p:spPr bwMode="auto">
                  <a:xfrm>
                    <a:off x="4511" y="2163"/>
                    <a:ext cx="95" cy="87"/>
                  </a:xfrm>
                  <a:custGeom>
                    <a:avLst/>
                    <a:gdLst>
                      <a:gd name="T0" fmla="*/ 25 w 95"/>
                      <a:gd name="T1" fmla="*/ 0 h 87"/>
                      <a:gd name="T2" fmla="*/ 0 w 95"/>
                      <a:gd name="T3" fmla="*/ 45 h 87"/>
                      <a:gd name="T4" fmla="*/ 25 w 95"/>
                      <a:gd name="T5" fmla="*/ 87 h 87"/>
                      <a:gd name="T6" fmla="*/ 74 w 95"/>
                      <a:gd name="T7" fmla="*/ 87 h 87"/>
                      <a:gd name="T8" fmla="*/ 95 w 95"/>
                      <a:gd name="T9" fmla="*/ 45 h 87"/>
                      <a:gd name="T10" fmla="*/ 74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4" y="87"/>
                        </a:lnTo>
                        <a:lnTo>
                          <a:pt x="95" y="45"/>
                        </a:lnTo>
                        <a:lnTo>
                          <a:pt x="74" y="0"/>
                        </a:lnTo>
                        <a:lnTo>
                          <a:pt x="25" y="0"/>
                        </a:lnTo>
                        <a:close/>
                      </a:path>
                    </a:pathLst>
                  </a:custGeom>
                  <a:solidFill>
                    <a:srgbClr val="D5D5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8" name="Freeform 141">
                    <a:extLst>
                      <a:ext uri="{FF2B5EF4-FFF2-40B4-BE49-F238E27FC236}">
                        <a16:creationId xmlns:a16="http://schemas.microsoft.com/office/drawing/2014/main" id="{39B7ACDE-2AD9-BE25-9850-6B53F10FE31C}"/>
                      </a:ext>
                    </a:extLst>
                  </p:cNvPr>
                  <p:cNvSpPr>
                    <a:spLocks/>
                  </p:cNvSpPr>
                  <p:nvPr/>
                </p:nvSpPr>
                <p:spPr bwMode="auto">
                  <a:xfrm>
                    <a:off x="4515" y="2167"/>
                    <a:ext cx="87" cy="79"/>
                  </a:xfrm>
                  <a:custGeom>
                    <a:avLst/>
                    <a:gdLst>
                      <a:gd name="T0" fmla="*/ 25 w 87"/>
                      <a:gd name="T1" fmla="*/ 0 h 79"/>
                      <a:gd name="T2" fmla="*/ 0 w 87"/>
                      <a:gd name="T3" fmla="*/ 41 h 79"/>
                      <a:gd name="T4" fmla="*/ 25 w 87"/>
                      <a:gd name="T5" fmla="*/ 79 h 79"/>
                      <a:gd name="T6" fmla="*/ 66 w 87"/>
                      <a:gd name="T7" fmla="*/ 79 h 79"/>
                      <a:gd name="T8" fmla="*/ 87 w 87"/>
                      <a:gd name="T9" fmla="*/ 41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6" y="79"/>
                        </a:lnTo>
                        <a:lnTo>
                          <a:pt x="87" y="41"/>
                        </a:lnTo>
                        <a:lnTo>
                          <a:pt x="66" y="0"/>
                        </a:lnTo>
                        <a:lnTo>
                          <a:pt x="25" y="0"/>
                        </a:lnTo>
                        <a:close/>
                      </a:path>
                    </a:pathLst>
                  </a:custGeom>
                  <a:solidFill>
                    <a:srgbClr val="D4D4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49" name="Freeform 142">
                    <a:extLst>
                      <a:ext uri="{FF2B5EF4-FFF2-40B4-BE49-F238E27FC236}">
                        <a16:creationId xmlns:a16="http://schemas.microsoft.com/office/drawing/2014/main" id="{B6C902F1-5548-E1FD-CCDF-D827B7C2E1F2}"/>
                      </a:ext>
                    </a:extLst>
                  </p:cNvPr>
                  <p:cNvSpPr>
                    <a:spLocks/>
                  </p:cNvSpPr>
                  <p:nvPr/>
                </p:nvSpPr>
                <p:spPr bwMode="auto">
                  <a:xfrm>
                    <a:off x="4523" y="2171"/>
                    <a:ext cx="71" cy="70"/>
                  </a:xfrm>
                  <a:custGeom>
                    <a:avLst/>
                    <a:gdLst>
                      <a:gd name="T0" fmla="*/ 21 w 71"/>
                      <a:gd name="T1" fmla="*/ 0 h 70"/>
                      <a:gd name="T2" fmla="*/ 0 w 71"/>
                      <a:gd name="T3" fmla="*/ 37 h 70"/>
                      <a:gd name="T4" fmla="*/ 21 w 71"/>
                      <a:gd name="T5" fmla="*/ 70 h 70"/>
                      <a:gd name="T6" fmla="*/ 54 w 71"/>
                      <a:gd name="T7" fmla="*/ 70 h 70"/>
                      <a:gd name="T8" fmla="*/ 71 w 71"/>
                      <a:gd name="T9" fmla="*/ 37 h 70"/>
                      <a:gd name="T10" fmla="*/ 54 w 71"/>
                      <a:gd name="T11" fmla="*/ 0 h 70"/>
                      <a:gd name="T12" fmla="*/ 21 w 71"/>
                      <a:gd name="T13" fmla="*/ 0 h 70"/>
                      <a:gd name="T14" fmla="*/ 0 60000 65536"/>
                      <a:gd name="T15" fmla="*/ 0 60000 65536"/>
                      <a:gd name="T16" fmla="*/ 0 60000 65536"/>
                      <a:gd name="T17" fmla="*/ 0 60000 65536"/>
                      <a:gd name="T18" fmla="*/ 0 60000 65536"/>
                      <a:gd name="T19" fmla="*/ 0 60000 65536"/>
                      <a:gd name="T20" fmla="*/ 0 60000 65536"/>
                      <a:gd name="T21" fmla="*/ 0 w 71"/>
                      <a:gd name="T22" fmla="*/ 0 h 70"/>
                      <a:gd name="T23" fmla="*/ 71 w 71"/>
                      <a:gd name="T24" fmla="*/ 70 h 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70">
                        <a:moveTo>
                          <a:pt x="21" y="0"/>
                        </a:moveTo>
                        <a:lnTo>
                          <a:pt x="0" y="37"/>
                        </a:lnTo>
                        <a:lnTo>
                          <a:pt x="21" y="70"/>
                        </a:lnTo>
                        <a:lnTo>
                          <a:pt x="54" y="70"/>
                        </a:lnTo>
                        <a:lnTo>
                          <a:pt x="71" y="37"/>
                        </a:lnTo>
                        <a:lnTo>
                          <a:pt x="54" y="0"/>
                        </a:lnTo>
                        <a:lnTo>
                          <a:pt x="21" y="0"/>
                        </a:lnTo>
                        <a:close/>
                      </a:path>
                    </a:pathLst>
                  </a:custGeom>
                  <a:solidFill>
                    <a:srgbClr val="D2D2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50" name="Freeform 143">
                    <a:extLst>
                      <a:ext uri="{FF2B5EF4-FFF2-40B4-BE49-F238E27FC236}">
                        <a16:creationId xmlns:a16="http://schemas.microsoft.com/office/drawing/2014/main" id="{0E2A8BD9-0116-A27F-D8B4-A85EB83E3869}"/>
                      </a:ext>
                    </a:extLst>
                  </p:cNvPr>
                  <p:cNvSpPr>
                    <a:spLocks/>
                  </p:cNvSpPr>
                  <p:nvPr/>
                </p:nvSpPr>
                <p:spPr bwMode="auto">
                  <a:xfrm>
                    <a:off x="4527" y="2179"/>
                    <a:ext cx="62" cy="54"/>
                  </a:xfrm>
                  <a:custGeom>
                    <a:avLst/>
                    <a:gdLst>
                      <a:gd name="T0" fmla="*/ 17 w 62"/>
                      <a:gd name="T1" fmla="*/ 0 h 54"/>
                      <a:gd name="T2" fmla="*/ 0 w 62"/>
                      <a:gd name="T3" fmla="*/ 29 h 54"/>
                      <a:gd name="T4" fmla="*/ 17 w 62"/>
                      <a:gd name="T5" fmla="*/ 54 h 54"/>
                      <a:gd name="T6" fmla="*/ 50 w 62"/>
                      <a:gd name="T7" fmla="*/ 54 h 54"/>
                      <a:gd name="T8" fmla="*/ 62 w 62"/>
                      <a:gd name="T9" fmla="*/ 29 h 54"/>
                      <a:gd name="T10" fmla="*/ 50 w 62"/>
                      <a:gd name="T11" fmla="*/ 0 h 54"/>
                      <a:gd name="T12" fmla="*/ 17 w 62"/>
                      <a:gd name="T13" fmla="*/ 0 h 54"/>
                      <a:gd name="T14" fmla="*/ 0 60000 65536"/>
                      <a:gd name="T15" fmla="*/ 0 60000 65536"/>
                      <a:gd name="T16" fmla="*/ 0 60000 65536"/>
                      <a:gd name="T17" fmla="*/ 0 60000 65536"/>
                      <a:gd name="T18" fmla="*/ 0 60000 65536"/>
                      <a:gd name="T19" fmla="*/ 0 60000 65536"/>
                      <a:gd name="T20" fmla="*/ 0 60000 65536"/>
                      <a:gd name="T21" fmla="*/ 0 w 62"/>
                      <a:gd name="T22" fmla="*/ 0 h 54"/>
                      <a:gd name="T23" fmla="*/ 62 w 62"/>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54">
                        <a:moveTo>
                          <a:pt x="17" y="0"/>
                        </a:moveTo>
                        <a:lnTo>
                          <a:pt x="0" y="29"/>
                        </a:lnTo>
                        <a:lnTo>
                          <a:pt x="17" y="54"/>
                        </a:lnTo>
                        <a:lnTo>
                          <a:pt x="50" y="54"/>
                        </a:lnTo>
                        <a:lnTo>
                          <a:pt x="62" y="29"/>
                        </a:lnTo>
                        <a:lnTo>
                          <a:pt x="50" y="0"/>
                        </a:lnTo>
                        <a:lnTo>
                          <a:pt x="17" y="0"/>
                        </a:lnTo>
                        <a:close/>
                      </a:path>
                    </a:pathLst>
                  </a:custGeom>
                  <a:solidFill>
                    <a:srgbClr val="D0D0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51" name="Freeform 144">
                    <a:extLst>
                      <a:ext uri="{FF2B5EF4-FFF2-40B4-BE49-F238E27FC236}">
                        <a16:creationId xmlns:a16="http://schemas.microsoft.com/office/drawing/2014/main" id="{F04DA3A8-5EF6-7917-146B-F2B87B468A48}"/>
                      </a:ext>
                    </a:extLst>
                  </p:cNvPr>
                  <p:cNvSpPr>
                    <a:spLocks/>
                  </p:cNvSpPr>
                  <p:nvPr/>
                </p:nvSpPr>
                <p:spPr bwMode="auto">
                  <a:xfrm>
                    <a:off x="4532" y="2183"/>
                    <a:ext cx="53" cy="46"/>
                  </a:xfrm>
                  <a:custGeom>
                    <a:avLst/>
                    <a:gdLst>
                      <a:gd name="T0" fmla="*/ 16 w 53"/>
                      <a:gd name="T1" fmla="*/ 0 h 46"/>
                      <a:gd name="T2" fmla="*/ 0 w 53"/>
                      <a:gd name="T3" fmla="*/ 25 h 46"/>
                      <a:gd name="T4" fmla="*/ 16 w 53"/>
                      <a:gd name="T5" fmla="*/ 46 h 46"/>
                      <a:gd name="T6" fmla="*/ 41 w 53"/>
                      <a:gd name="T7" fmla="*/ 46 h 46"/>
                      <a:gd name="T8" fmla="*/ 53 w 53"/>
                      <a:gd name="T9" fmla="*/ 25 h 46"/>
                      <a:gd name="T10" fmla="*/ 41 w 53"/>
                      <a:gd name="T11" fmla="*/ 0 h 46"/>
                      <a:gd name="T12" fmla="*/ 16 w 53"/>
                      <a:gd name="T13" fmla="*/ 0 h 46"/>
                      <a:gd name="T14" fmla="*/ 0 60000 65536"/>
                      <a:gd name="T15" fmla="*/ 0 60000 65536"/>
                      <a:gd name="T16" fmla="*/ 0 60000 65536"/>
                      <a:gd name="T17" fmla="*/ 0 60000 65536"/>
                      <a:gd name="T18" fmla="*/ 0 60000 65536"/>
                      <a:gd name="T19" fmla="*/ 0 60000 65536"/>
                      <a:gd name="T20" fmla="*/ 0 60000 65536"/>
                      <a:gd name="T21" fmla="*/ 0 w 53"/>
                      <a:gd name="T22" fmla="*/ 0 h 46"/>
                      <a:gd name="T23" fmla="*/ 53 w 53"/>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6">
                        <a:moveTo>
                          <a:pt x="16" y="0"/>
                        </a:moveTo>
                        <a:lnTo>
                          <a:pt x="0" y="25"/>
                        </a:lnTo>
                        <a:lnTo>
                          <a:pt x="16" y="46"/>
                        </a:lnTo>
                        <a:lnTo>
                          <a:pt x="41" y="46"/>
                        </a:lnTo>
                        <a:lnTo>
                          <a:pt x="53" y="25"/>
                        </a:lnTo>
                        <a:lnTo>
                          <a:pt x="41" y="0"/>
                        </a:lnTo>
                        <a:lnTo>
                          <a:pt x="16" y="0"/>
                        </a:lnTo>
                        <a:close/>
                      </a:path>
                    </a:pathLst>
                  </a:custGeom>
                  <a:solidFill>
                    <a:srgbClr val="CFC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52" name="Freeform 145">
                    <a:extLst>
                      <a:ext uri="{FF2B5EF4-FFF2-40B4-BE49-F238E27FC236}">
                        <a16:creationId xmlns:a16="http://schemas.microsoft.com/office/drawing/2014/main" id="{DB6E3A90-B62A-7EF1-8F9C-9A8D6695CB63}"/>
                      </a:ext>
                    </a:extLst>
                  </p:cNvPr>
                  <p:cNvSpPr>
                    <a:spLocks/>
                  </p:cNvSpPr>
                  <p:nvPr/>
                </p:nvSpPr>
                <p:spPr bwMode="auto">
                  <a:xfrm>
                    <a:off x="4536" y="2188"/>
                    <a:ext cx="45" cy="37"/>
                  </a:xfrm>
                  <a:custGeom>
                    <a:avLst/>
                    <a:gdLst>
                      <a:gd name="T0" fmla="*/ 12 w 45"/>
                      <a:gd name="T1" fmla="*/ 0 h 37"/>
                      <a:gd name="T2" fmla="*/ 0 w 45"/>
                      <a:gd name="T3" fmla="*/ 20 h 37"/>
                      <a:gd name="T4" fmla="*/ 12 w 45"/>
                      <a:gd name="T5" fmla="*/ 37 h 37"/>
                      <a:gd name="T6" fmla="*/ 37 w 45"/>
                      <a:gd name="T7" fmla="*/ 37 h 37"/>
                      <a:gd name="T8" fmla="*/ 45 w 45"/>
                      <a:gd name="T9" fmla="*/ 20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0"/>
                        </a:lnTo>
                        <a:lnTo>
                          <a:pt x="12" y="37"/>
                        </a:lnTo>
                        <a:lnTo>
                          <a:pt x="37" y="37"/>
                        </a:lnTo>
                        <a:lnTo>
                          <a:pt x="45" y="20"/>
                        </a:lnTo>
                        <a:lnTo>
                          <a:pt x="37" y="0"/>
                        </a:lnTo>
                        <a:lnTo>
                          <a:pt x="12" y="0"/>
                        </a:lnTo>
                        <a:close/>
                      </a:path>
                    </a:pathLst>
                  </a:custGeom>
                  <a:solidFill>
                    <a:srgbClr val="CECE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53" name="Freeform 146">
                    <a:extLst>
                      <a:ext uri="{FF2B5EF4-FFF2-40B4-BE49-F238E27FC236}">
                        <a16:creationId xmlns:a16="http://schemas.microsoft.com/office/drawing/2014/main" id="{513CE366-7D5B-227C-FB1A-853670381C2A}"/>
                      </a:ext>
                    </a:extLst>
                  </p:cNvPr>
                  <p:cNvSpPr>
                    <a:spLocks/>
                  </p:cNvSpPr>
                  <p:nvPr/>
                </p:nvSpPr>
                <p:spPr bwMode="auto">
                  <a:xfrm>
                    <a:off x="4544" y="2192"/>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CD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54" name="Freeform 147">
                    <a:extLst>
                      <a:ext uri="{FF2B5EF4-FFF2-40B4-BE49-F238E27FC236}">
                        <a16:creationId xmlns:a16="http://schemas.microsoft.com/office/drawing/2014/main" id="{0B0E91D4-CF38-3194-A9E7-DD34E7561DE8}"/>
                      </a:ext>
                    </a:extLst>
                  </p:cNvPr>
                  <p:cNvSpPr>
                    <a:spLocks/>
                  </p:cNvSpPr>
                  <p:nvPr/>
                </p:nvSpPr>
                <p:spPr bwMode="auto">
                  <a:xfrm>
                    <a:off x="4548" y="2196"/>
                    <a:ext cx="21" cy="21"/>
                  </a:xfrm>
                  <a:custGeom>
                    <a:avLst/>
                    <a:gdLst>
                      <a:gd name="T0" fmla="*/ 8 w 21"/>
                      <a:gd name="T1" fmla="*/ 0 h 21"/>
                      <a:gd name="T2" fmla="*/ 0 w 21"/>
                      <a:gd name="T3" fmla="*/ 12 h 21"/>
                      <a:gd name="T4" fmla="*/ 8 w 21"/>
                      <a:gd name="T5" fmla="*/ 21 h 21"/>
                      <a:gd name="T6" fmla="*/ 17 w 21"/>
                      <a:gd name="T7" fmla="*/ 21 h 21"/>
                      <a:gd name="T8" fmla="*/ 21 w 21"/>
                      <a:gd name="T9" fmla="*/ 12 h 21"/>
                      <a:gd name="T10" fmla="*/ 17 w 21"/>
                      <a:gd name="T11" fmla="*/ 0 h 21"/>
                      <a:gd name="T12" fmla="*/ 8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8" y="0"/>
                        </a:moveTo>
                        <a:lnTo>
                          <a:pt x="0" y="12"/>
                        </a:lnTo>
                        <a:lnTo>
                          <a:pt x="8" y="21"/>
                        </a:lnTo>
                        <a:lnTo>
                          <a:pt x="17" y="21"/>
                        </a:lnTo>
                        <a:lnTo>
                          <a:pt x="21" y="12"/>
                        </a:lnTo>
                        <a:lnTo>
                          <a:pt x="17" y="0"/>
                        </a:lnTo>
                        <a:lnTo>
                          <a:pt x="8" y="0"/>
                        </a:lnTo>
                        <a:close/>
                      </a:path>
                    </a:pathLst>
                  </a:custGeom>
                  <a:solidFill>
                    <a:srgbClr val="CDC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55" name="Freeform 148">
                    <a:extLst>
                      <a:ext uri="{FF2B5EF4-FFF2-40B4-BE49-F238E27FC236}">
                        <a16:creationId xmlns:a16="http://schemas.microsoft.com/office/drawing/2014/main" id="{D9219522-36D5-B505-8202-43174220E57F}"/>
                      </a:ext>
                    </a:extLst>
                  </p:cNvPr>
                  <p:cNvSpPr>
                    <a:spLocks/>
                  </p:cNvSpPr>
                  <p:nvPr/>
                </p:nvSpPr>
                <p:spPr bwMode="auto">
                  <a:xfrm>
                    <a:off x="4552" y="2200"/>
                    <a:ext cx="13" cy="12"/>
                  </a:xfrm>
                  <a:custGeom>
                    <a:avLst/>
                    <a:gdLst>
                      <a:gd name="T0" fmla="*/ 4 w 13"/>
                      <a:gd name="T1" fmla="*/ 0 h 12"/>
                      <a:gd name="T2" fmla="*/ 0 w 13"/>
                      <a:gd name="T3" fmla="*/ 8 h 12"/>
                      <a:gd name="T4" fmla="*/ 4 w 13"/>
                      <a:gd name="T5" fmla="*/ 12 h 12"/>
                      <a:gd name="T6" fmla="*/ 13 w 13"/>
                      <a:gd name="T7" fmla="*/ 12 h 12"/>
                      <a:gd name="T8" fmla="*/ 13 w 13"/>
                      <a:gd name="T9" fmla="*/ 8 h 12"/>
                      <a:gd name="T10" fmla="*/ 13 w 13"/>
                      <a:gd name="T11" fmla="*/ 0 h 12"/>
                      <a:gd name="T12" fmla="*/ 4 w 13"/>
                      <a:gd name="T13" fmla="*/ 0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4" y="0"/>
                        </a:moveTo>
                        <a:lnTo>
                          <a:pt x="0" y="8"/>
                        </a:lnTo>
                        <a:lnTo>
                          <a:pt x="4" y="12"/>
                        </a:lnTo>
                        <a:lnTo>
                          <a:pt x="13" y="12"/>
                        </a:lnTo>
                        <a:lnTo>
                          <a:pt x="13" y="8"/>
                        </a:lnTo>
                        <a:lnTo>
                          <a:pt x="13" y="0"/>
                        </a:lnTo>
                        <a:lnTo>
                          <a:pt x="4" y="0"/>
                        </a:lnTo>
                        <a:close/>
                      </a:path>
                    </a:pathLst>
                  </a:custGeom>
                  <a:solidFill>
                    <a:srgbClr val="CCCC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123" name="Freeform 150">
                  <a:extLst>
                    <a:ext uri="{FF2B5EF4-FFF2-40B4-BE49-F238E27FC236}">
                      <a16:creationId xmlns:a16="http://schemas.microsoft.com/office/drawing/2014/main" id="{EFDDE77E-B760-3FAB-57B6-BC44C7DF0F33}"/>
                    </a:ext>
                  </a:extLst>
                </p:cNvPr>
                <p:cNvSpPr>
                  <a:spLocks noEditPoints="1"/>
                </p:cNvSpPr>
                <p:nvPr/>
              </p:nvSpPr>
              <p:spPr bwMode="auto">
                <a:xfrm>
                  <a:off x="4391" y="2055"/>
                  <a:ext cx="343" cy="311"/>
                </a:xfrm>
                <a:custGeom>
                  <a:avLst/>
                  <a:gdLst>
                    <a:gd name="T0" fmla="*/ 4 w 343"/>
                    <a:gd name="T1" fmla="*/ 153 h 311"/>
                    <a:gd name="T2" fmla="*/ 0 w 343"/>
                    <a:gd name="T3" fmla="*/ 153 h 311"/>
                    <a:gd name="T4" fmla="*/ 4 w 343"/>
                    <a:gd name="T5" fmla="*/ 157 h 311"/>
                    <a:gd name="T6" fmla="*/ 87 w 343"/>
                    <a:gd name="T7" fmla="*/ 311 h 311"/>
                    <a:gd name="T8" fmla="*/ 87 w 343"/>
                    <a:gd name="T9" fmla="*/ 311 h 311"/>
                    <a:gd name="T10" fmla="*/ 87 w 343"/>
                    <a:gd name="T11" fmla="*/ 311 h 311"/>
                    <a:gd name="T12" fmla="*/ 256 w 343"/>
                    <a:gd name="T13" fmla="*/ 311 h 311"/>
                    <a:gd name="T14" fmla="*/ 256 w 343"/>
                    <a:gd name="T15" fmla="*/ 311 h 311"/>
                    <a:gd name="T16" fmla="*/ 261 w 343"/>
                    <a:gd name="T17" fmla="*/ 311 h 311"/>
                    <a:gd name="T18" fmla="*/ 343 w 343"/>
                    <a:gd name="T19" fmla="*/ 157 h 311"/>
                    <a:gd name="T20" fmla="*/ 343 w 343"/>
                    <a:gd name="T21" fmla="*/ 153 h 311"/>
                    <a:gd name="T22" fmla="*/ 343 w 343"/>
                    <a:gd name="T23" fmla="*/ 153 h 311"/>
                    <a:gd name="T24" fmla="*/ 261 w 343"/>
                    <a:gd name="T25" fmla="*/ 4 h 311"/>
                    <a:gd name="T26" fmla="*/ 256 w 343"/>
                    <a:gd name="T27" fmla="*/ 0 h 311"/>
                    <a:gd name="T28" fmla="*/ 256 w 343"/>
                    <a:gd name="T29" fmla="*/ 0 h 311"/>
                    <a:gd name="T30" fmla="*/ 87 w 343"/>
                    <a:gd name="T31" fmla="*/ 0 h 311"/>
                    <a:gd name="T32" fmla="*/ 87 w 343"/>
                    <a:gd name="T33" fmla="*/ 0 h 311"/>
                    <a:gd name="T34" fmla="*/ 87 w 343"/>
                    <a:gd name="T35" fmla="*/ 4 h 311"/>
                    <a:gd name="T36" fmla="*/ 4 w 343"/>
                    <a:gd name="T37" fmla="*/ 153 h 311"/>
                    <a:gd name="T38" fmla="*/ 91 w 343"/>
                    <a:gd name="T39" fmla="*/ 8 h 311"/>
                    <a:gd name="T40" fmla="*/ 87 w 343"/>
                    <a:gd name="T41" fmla="*/ 4 h 311"/>
                    <a:gd name="T42" fmla="*/ 87 w 343"/>
                    <a:gd name="T43" fmla="*/ 8 h 311"/>
                    <a:gd name="T44" fmla="*/ 256 w 343"/>
                    <a:gd name="T45" fmla="*/ 8 h 311"/>
                    <a:gd name="T46" fmla="*/ 256 w 343"/>
                    <a:gd name="T47" fmla="*/ 4 h 311"/>
                    <a:gd name="T48" fmla="*/ 256 w 343"/>
                    <a:gd name="T49" fmla="*/ 8 h 311"/>
                    <a:gd name="T50" fmla="*/ 339 w 343"/>
                    <a:gd name="T51" fmla="*/ 157 h 311"/>
                    <a:gd name="T52" fmla="*/ 339 w 343"/>
                    <a:gd name="T53" fmla="*/ 153 h 311"/>
                    <a:gd name="T54" fmla="*/ 339 w 343"/>
                    <a:gd name="T55" fmla="*/ 153 h 311"/>
                    <a:gd name="T56" fmla="*/ 256 w 343"/>
                    <a:gd name="T57" fmla="*/ 306 h 311"/>
                    <a:gd name="T58" fmla="*/ 256 w 343"/>
                    <a:gd name="T59" fmla="*/ 306 h 311"/>
                    <a:gd name="T60" fmla="*/ 256 w 343"/>
                    <a:gd name="T61" fmla="*/ 302 h 311"/>
                    <a:gd name="T62" fmla="*/ 87 w 343"/>
                    <a:gd name="T63" fmla="*/ 302 h 311"/>
                    <a:gd name="T64" fmla="*/ 87 w 343"/>
                    <a:gd name="T65" fmla="*/ 306 h 311"/>
                    <a:gd name="T66" fmla="*/ 91 w 343"/>
                    <a:gd name="T67" fmla="*/ 306 h 311"/>
                    <a:gd name="T68" fmla="*/ 8 w 343"/>
                    <a:gd name="T69" fmla="*/ 153 h 311"/>
                    <a:gd name="T70" fmla="*/ 4 w 343"/>
                    <a:gd name="T71" fmla="*/ 153 h 311"/>
                    <a:gd name="T72" fmla="*/ 8 w 343"/>
                    <a:gd name="T73" fmla="*/ 157 h 311"/>
                    <a:gd name="T74" fmla="*/ 91 w 343"/>
                    <a:gd name="T75" fmla="*/ 8 h 3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11"/>
                    <a:gd name="T116" fmla="*/ 343 w 343"/>
                    <a:gd name="T117" fmla="*/ 311 h 3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11">
                      <a:moveTo>
                        <a:pt x="4" y="153"/>
                      </a:moveTo>
                      <a:lnTo>
                        <a:pt x="0" y="153"/>
                      </a:lnTo>
                      <a:lnTo>
                        <a:pt x="4" y="157"/>
                      </a:lnTo>
                      <a:lnTo>
                        <a:pt x="87" y="311"/>
                      </a:lnTo>
                      <a:lnTo>
                        <a:pt x="256" y="311"/>
                      </a:lnTo>
                      <a:lnTo>
                        <a:pt x="261" y="311"/>
                      </a:lnTo>
                      <a:lnTo>
                        <a:pt x="343" y="157"/>
                      </a:lnTo>
                      <a:lnTo>
                        <a:pt x="343" y="153"/>
                      </a:lnTo>
                      <a:lnTo>
                        <a:pt x="261" y="4"/>
                      </a:lnTo>
                      <a:lnTo>
                        <a:pt x="256" y="0"/>
                      </a:lnTo>
                      <a:lnTo>
                        <a:pt x="87" y="0"/>
                      </a:lnTo>
                      <a:lnTo>
                        <a:pt x="87" y="4"/>
                      </a:lnTo>
                      <a:lnTo>
                        <a:pt x="4" y="153"/>
                      </a:lnTo>
                      <a:close/>
                      <a:moveTo>
                        <a:pt x="91" y="8"/>
                      </a:moveTo>
                      <a:lnTo>
                        <a:pt x="87" y="4"/>
                      </a:lnTo>
                      <a:lnTo>
                        <a:pt x="87" y="8"/>
                      </a:lnTo>
                      <a:lnTo>
                        <a:pt x="256" y="8"/>
                      </a:lnTo>
                      <a:lnTo>
                        <a:pt x="256" y="4"/>
                      </a:lnTo>
                      <a:lnTo>
                        <a:pt x="256" y="8"/>
                      </a:lnTo>
                      <a:lnTo>
                        <a:pt x="339" y="157"/>
                      </a:lnTo>
                      <a:lnTo>
                        <a:pt x="339" y="153"/>
                      </a:lnTo>
                      <a:lnTo>
                        <a:pt x="256" y="306"/>
                      </a:lnTo>
                      <a:lnTo>
                        <a:pt x="256" y="302"/>
                      </a:lnTo>
                      <a:lnTo>
                        <a:pt x="87" y="302"/>
                      </a:lnTo>
                      <a:lnTo>
                        <a:pt x="87" y="306"/>
                      </a:lnTo>
                      <a:lnTo>
                        <a:pt x="91" y="306"/>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13" name="Rectangle 152">
                <a:extLst>
                  <a:ext uri="{FF2B5EF4-FFF2-40B4-BE49-F238E27FC236}">
                    <a16:creationId xmlns:a16="http://schemas.microsoft.com/office/drawing/2014/main" id="{93757F47-75C1-F4A0-B316-452972055A0D}"/>
                  </a:ext>
                </a:extLst>
              </p:cNvPr>
              <p:cNvSpPr>
                <a:spLocks noChangeArrowheads="1"/>
              </p:cNvSpPr>
              <p:nvPr/>
            </p:nvSpPr>
            <p:spPr bwMode="auto">
              <a:xfrm>
                <a:off x="4532" y="2171"/>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Times New Roman" panose="02020603050405020304" pitchFamily="18" charset="0"/>
                  </a:rPr>
                  <a:t>G</a:t>
                </a:r>
                <a:endParaRPr lang="en-US" altLang="en-US"/>
              </a:p>
            </p:txBody>
          </p:sp>
          <p:grpSp>
            <p:nvGrpSpPr>
              <p:cNvPr id="17014" name="Group 187">
                <a:extLst>
                  <a:ext uri="{FF2B5EF4-FFF2-40B4-BE49-F238E27FC236}">
                    <a16:creationId xmlns:a16="http://schemas.microsoft.com/office/drawing/2014/main" id="{DBB8BA1B-C84F-9BF1-4D25-35E1B640FD75}"/>
                  </a:ext>
                </a:extLst>
              </p:cNvPr>
              <p:cNvGrpSpPr>
                <a:grpSpLocks/>
              </p:cNvGrpSpPr>
              <p:nvPr/>
            </p:nvGrpSpPr>
            <p:grpSpPr bwMode="auto">
              <a:xfrm>
                <a:off x="4387" y="2357"/>
                <a:ext cx="347" cy="307"/>
                <a:chOff x="4387" y="2357"/>
                <a:chExt cx="347" cy="307"/>
              </a:xfrm>
            </p:grpSpPr>
            <p:grpSp>
              <p:nvGrpSpPr>
                <p:cNvPr id="17088" name="Group 185">
                  <a:extLst>
                    <a:ext uri="{FF2B5EF4-FFF2-40B4-BE49-F238E27FC236}">
                      <a16:creationId xmlns:a16="http://schemas.microsoft.com/office/drawing/2014/main" id="{F1856B93-208E-C559-F33A-BD86139BE131}"/>
                    </a:ext>
                  </a:extLst>
                </p:cNvPr>
                <p:cNvGrpSpPr>
                  <a:grpSpLocks/>
                </p:cNvGrpSpPr>
                <p:nvPr/>
              </p:nvGrpSpPr>
              <p:grpSpPr bwMode="auto">
                <a:xfrm>
                  <a:off x="4391" y="2361"/>
                  <a:ext cx="339" cy="299"/>
                  <a:chOff x="4391" y="2361"/>
                  <a:chExt cx="339" cy="299"/>
                </a:xfrm>
              </p:grpSpPr>
              <p:sp>
                <p:nvSpPr>
                  <p:cNvPr id="17090" name="Freeform 153">
                    <a:extLst>
                      <a:ext uri="{FF2B5EF4-FFF2-40B4-BE49-F238E27FC236}">
                        <a16:creationId xmlns:a16="http://schemas.microsoft.com/office/drawing/2014/main" id="{19DB4AD8-7BD1-09F7-4CFC-C5C25321EF10}"/>
                      </a:ext>
                    </a:extLst>
                  </p:cNvPr>
                  <p:cNvSpPr>
                    <a:spLocks/>
                  </p:cNvSpPr>
                  <p:nvPr/>
                </p:nvSpPr>
                <p:spPr bwMode="auto">
                  <a:xfrm>
                    <a:off x="4391" y="2361"/>
                    <a:ext cx="339" cy="299"/>
                  </a:xfrm>
                  <a:custGeom>
                    <a:avLst/>
                    <a:gdLst>
                      <a:gd name="T0" fmla="*/ 83 w 339"/>
                      <a:gd name="T1" fmla="*/ 0 h 299"/>
                      <a:gd name="T2" fmla="*/ 0 w 339"/>
                      <a:gd name="T3" fmla="*/ 150 h 299"/>
                      <a:gd name="T4" fmla="*/ 83 w 339"/>
                      <a:gd name="T5" fmla="*/ 299 h 299"/>
                      <a:gd name="T6" fmla="*/ 252 w 339"/>
                      <a:gd name="T7" fmla="*/ 299 h 299"/>
                      <a:gd name="T8" fmla="*/ 339 w 339"/>
                      <a:gd name="T9" fmla="*/ 150 h 299"/>
                      <a:gd name="T10" fmla="*/ 252 w 339"/>
                      <a:gd name="T11" fmla="*/ 0 h 299"/>
                      <a:gd name="T12" fmla="*/ 83 w 339"/>
                      <a:gd name="T13" fmla="*/ 0 h 299"/>
                      <a:gd name="T14" fmla="*/ 0 60000 65536"/>
                      <a:gd name="T15" fmla="*/ 0 60000 65536"/>
                      <a:gd name="T16" fmla="*/ 0 60000 65536"/>
                      <a:gd name="T17" fmla="*/ 0 60000 65536"/>
                      <a:gd name="T18" fmla="*/ 0 60000 65536"/>
                      <a:gd name="T19" fmla="*/ 0 60000 65536"/>
                      <a:gd name="T20" fmla="*/ 0 60000 65536"/>
                      <a:gd name="T21" fmla="*/ 0 w 339"/>
                      <a:gd name="T22" fmla="*/ 0 h 299"/>
                      <a:gd name="T23" fmla="*/ 339 w 339"/>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9" h="299">
                        <a:moveTo>
                          <a:pt x="83" y="0"/>
                        </a:moveTo>
                        <a:lnTo>
                          <a:pt x="0" y="150"/>
                        </a:lnTo>
                        <a:lnTo>
                          <a:pt x="83" y="299"/>
                        </a:lnTo>
                        <a:lnTo>
                          <a:pt x="252" y="299"/>
                        </a:lnTo>
                        <a:lnTo>
                          <a:pt x="339" y="150"/>
                        </a:lnTo>
                        <a:lnTo>
                          <a:pt x="252" y="0"/>
                        </a:lnTo>
                        <a:lnTo>
                          <a:pt x="8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91" name="Freeform 154">
                    <a:extLst>
                      <a:ext uri="{FF2B5EF4-FFF2-40B4-BE49-F238E27FC236}">
                        <a16:creationId xmlns:a16="http://schemas.microsoft.com/office/drawing/2014/main" id="{714BA8AF-356C-A3AD-E550-82C8DCB04781}"/>
                      </a:ext>
                    </a:extLst>
                  </p:cNvPr>
                  <p:cNvSpPr>
                    <a:spLocks/>
                  </p:cNvSpPr>
                  <p:nvPr/>
                </p:nvSpPr>
                <p:spPr bwMode="auto">
                  <a:xfrm>
                    <a:off x="4391" y="2361"/>
                    <a:ext cx="331" cy="290"/>
                  </a:xfrm>
                  <a:custGeom>
                    <a:avLst/>
                    <a:gdLst>
                      <a:gd name="T0" fmla="*/ 83 w 331"/>
                      <a:gd name="T1" fmla="*/ 0 h 290"/>
                      <a:gd name="T2" fmla="*/ 0 w 331"/>
                      <a:gd name="T3" fmla="*/ 145 h 290"/>
                      <a:gd name="T4" fmla="*/ 83 w 331"/>
                      <a:gd name="T5" fmla="*/ 290 h 290"/>
                      <a:gd name="T6" fmla="*/ 244 w 331"/>
                      <a:gd name="T7" fmla="*/ 290 h 290"/>
                      <a:gd name="T8" fmla="*/ 331 w 331"/>
                      <a:gd name="T9" fmla="*/ 145 h 290"/>
                      <a:gd name="T10" fmla="*/ 244 w 331"/>
                      <a:gd name="T11" fmla="*/ 0 h 290"/>
                      <a:gd name="T12" fmla="*/ 83 w 331"/>
                      <a:gd name="T13" fmla="*/ 0 h 290"/>
                      <a:gd name="T14" fmla="*/ 0 60000 65536"/>
                      <a:gd name="T15" fmla="*/ 0 60000 65536"/>
                      <a:gd name="T16" fmla="*/ 0 60000 65536"/>
                      <a:gd name="T17" fmla="*/ 0 60000 65536"/>
                      <a:gd name="T18" fmla="*/ 0 60000 65536"/>
                      <a:gd name="T19" fmla="*/ 0 60000 65536"/>
                      <a:gd name="T20" fmla="*/ 0 60000 65536"/>
                      <a:gd name="T21" fmla="*/ 0 w 331"/>
                      <a:gd name="T22" fmla="*/ 0 h 290"/>
                      <a:gd name="T23" fmla="*/ 331 w 331"/>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 h="290">
                        <a:moveTo>
                          <a:pt x="83" y="0"/>
                        </a:moveTo>
                        <a:lnTo>
                          <a:pt x="0" y="145"/>
                        </a:lnTo>
                        <a:lnTo>
                          <a:pt x="83" y="290"/>
                        </a:lnTo>
                        <a:lnTo>
                          <a:pt x="244" y="290"/>
                        </a:lnTo>
                        <a:lnTo>
                          <a:pt x="331" y="145"/>
                        </a:lnTo>
                        <a:lnTo>
                          <a:pt x="244" y="0"/>
                        </a:lnTo>
                        <a:lnTo>
                          <a:pt x="83"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92" name="Freeform 155">
                    <a:extLst>
                      <a:ext uri="{FF2B5EF4-FFF2-40B4-BE49-F238E27FC236}">
                        <a16:creationId xmlns:a16="http://schemas.microsoft.com/office/drawing/2014/main" id="{7E83B2C8-D626-8936-3E66-5A5A9A7E95D6}"/>
                      </a:ext>
                    </a:extLst>
                  </p:cNvPr>
                  <p:cNvSpPr>
                    <a:spLocks/>
                  </p:cNvSpPr>
                  <p:nvPr/>
                </p:nvSpPr>
                <p:spPr bwMode="auto">
                  <a:xfrm>
                    <a:off x="4395" y="2366"/>
                    <a:ext cx="323" cy="281"/>
                  </a:xfrm>
                  <a:custGeom>
                    <a:avLst/>
                    <a:gdLst>
                      <a:gd name="T0" fmla="*/ 79 w 323"/>
                      <a:gd name="T1" fmla="*/ 0 h 281"/>
                      <a:gd name="T2" fmla="*/ 0 w 323"/>
                      <a:gd name="T3" fmla="*/ 140 h 281"/>
                      <a:gd name="T4" fmla="*/ 79 w 323"/>
                      <a:gd name="T5" fmla="*/ 281 h 281"/>
                      <a:gd name="T6" fmla="*/ 240 w 323"/>
                      <a:gd name="T7" fmla="*/ 281 h 281"/>
                      <a:gd name="T8" fmla="*/ 323 w 323"/>
                      <a:gd name="T9" fmla="*/ 140 h 281"/>
                      <a:gd name="T10" fmla="*/ 240 w 323"/>
                      <a:gd name="T11" fmla="*/ 0 h 281"/>
                      <a:gd name="T12" fmla="*/ 79 w 323"/>
                      <a:gd name="T13" fmla="*/ 0 h 281"/>
                      <a:gd name="T14" fmla="*/ 0 60000 65536"/>
                      <a:gd name="T15" fmla="*/ 0 60000 65536"/>
                      <a:gd name="T16" fmla="*/ 0 60000 65536"/>
                      <a:gd name="T17" fmla="*/ 0 60000 65536"/>
                      <a:gd name="T18" fmla="*/ 0 60000 65536"/>
                      <a:gd name="T19" fmla="*/ 0 60000 65536"/>
                      <a:gd name="T20" fmla="*/ 0 60000 65536"/>
                      <a:gd name="T21" fmla="*/ 0 w 323"/>
                      <a:gd name="T22" fmla="*/ 0 h 281"/>
                      <a:gd name="T23" fmla="*/ 323 w 323"/>
                      <a:gd name="T24" fmla="*/ 281 h 2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3" h="281">
                        <a:moveTo>
                          <a:pt x="79" y="0"/>
                        </a:moveTo>
                        <a:lnTo>
                          <a:pt x="0" y="140"/>
                        </a:lnTo>
                        <a:lnTo>
                          <a:pt x="79" y="281"/>
                        </a:lnTo>
                        <a:lnTo>
                          <a:pt x="240" y="281"/>
                        </a:lnTo>
                        <a:lnTo>
                          <a:pt x="323" y="140"/>
                        </a:lnTo>
                        <a:lnTo>
                          <a:pt x="240" y="0"/>
                        </a:lnTo>
                        <a:lnTo>
                          <a:pt x="79"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93" name="Freeform 156">
                    <a:extLst>
                      <a:ext uri="{FF2B5EF4-FFF2-40B4-BE49-F238E27FC236}">
                        <a16:creationId xmlns:a16="http://schemas.microsoft.com/office/drawing/2014/main" id="{C91F7064-F03C-6FDC-6F69-9D69F5A7BCC7}"/>
                      </a:ext>
                    </a:extLst>
                  </p:cNvPr>
                  <p:cNvSpPr>
                    <a:spLocks/>
                  </p:cNvSpPr>
                  <p:nvPr/>
                </p:nvSpPr>
                <p:spPr bwMode="auto">
                  <a:xfrm>
                    <a:off x="4399" y="2370"/>
                    <a:ext cx="315" cy="273"/>
                  </a:xfrm>
                  <a:custGeom>
                    <a:avLst/>
                    <a:gdLst>
                      <a:gd name="T0" fmla="*/ 79 w 315"/>
                      <a:gd name="T1" fmla="*/ 0 h 273"/>
                      <a:gd name="T2" fmla="*/ 0 w 315"/>
                      <a:gd name="T3" fmla="*/ 136 h 273"/>
                      <a:gd name="T4" fmla="*/ 79 w 315"/>
                      <a:gd name="T5" fmla="*/ 273 h 273"/>
                      <a:gd name="T6" fmla="*/ 232 w 315"/>
                      <a:gd name="T7" fmla="*/ 273 h 273"/>
                      <a:gd name="T8" fmla="*/ 315 w 315"/>
                      <a:gd name="T9" fmla="*/ 136 h 273"/>
                      <a:gd name="T10" fmla="*/ 232 w 315"/>
                      <a:gd name="T11" fmla="*/ 0 h 273"/>
                      <a:gd name="T12" fmla="*/ 79 w 315"/>
                      <a:gd name="T13" fmla="*/ 0 h 273"/>
                      <a:gd name="T14" fmla="*/ 0 60000 65536"/>
                      <a:gd name="T15" fmla="*/ 0 60000 65536"/>
                      <a:gd name="T16" fmla="*/ 0 60000 65536"/>
                      <a:gd name="T17" fmla="*/ 0 60000 65536"/>
                      <a:gd name="T18" fmla="*/ 0 60000 65536"/>
                      <a:gd name="T19" fmla="*/ 0 60000 65536"/>
                      <a:gd name="T20" fmla="*/ 0 60000 65536"/>
                      <a:gd name="T21" fmla="*/ 0 w 315"/>
                      <a:gd name="T22" fmla="*/ 0 h 273"/>
                      <a:gd name="T23" fmla="*/ 315 w 315"/>
                      <a:gd name="T24" fmla="*/ 273 h 2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5" h="273">
                        <a:moveTo>
                          <a:pt x="79" y="0"/>
                        </a:moveTo>
                        <a:lnTo>
                          <a:pt x="0" y="136"/>
                        </a:lnTo>
                        <a:lnTo>
                          <a:pt x="79" y="273"/>
                        </a:lnTo>
                        <a:lnTo>
                          <a:pt x="232" y="273"/>
                        </a:lnTo>
                        <a:lnTo>
                          <a:pt x="315" y="136"/>
                        </a:lnTo>
                        <a:lnTo>
                          <a:pt x="232" y="0"/>
                        </a:lnTo>
                        <a:lnTo>
                          <a:pt x="79" y="0"/>
                        </a:lnTo>
                        <a:close/>
                      </a:path>
                    </a:pathLst>
                  </a:custGeom>
                  <a:solidFill>
                    <a:srgbClr val="FDFD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94" name="Freeform 157">
                    <a:extLst>
                      <a:ext uri="{FF2B5EF4-FFF2-40B4-BE49-F238E27FC236}">
                        <a16:creationId xmlns:a16="http://schemas.microsoft.com/office/drawing/2014/main" id="{735B18DF-DC88-3509-CE4D-85189DD2B378}"/>
                      </a:ext>
                    </a:extLst>
                  </p:cNvPr>
                  <p:cNvSpPr>
                    <a:spLocks/>
                  </p:cNvSpPr>
                  <p:nvPr/>
                </p:nvSpPr>
                <p:spPr bwMode="auto">
                  <a:xfrm>
                    <a:off x="4407" y="2374"/>
                    <a:ext cx="298" cy="265"/>
                  </a:xfrm>
                  <a:custGeom>
                    <a:avLst/>
                    <a:gdLst>
                      <a:gd name="T0" fmla="*/ 75 w 298"/>
                      <a:gd name="T1" fmla="*/ 0 h 265"/>
                      <a:gd name="T2" fmla="*/ 0 w 298"/>
                      <a:gd name="T3" fmla="*/ 132 h 265"/>
                      <a:gd name="T4" fmla="*/ 75 w 298"/>
                      <a:gd name="T5" fmla="*/ 265 h 265"/>
                      <a:gd name="T6" fmla="*/ 220 w 298"/>
                      <a:gd name="T7" fmla="*/ 265 h 265"/>
                      <a:gd name="T8" fmla="*/ 298 w 298"/>
                      <a:gd name="T9" fmla="*/ 132 h 265"/>
                      <a:gd name="T10" fmla="*/ 220 w 298"/>
                      <a:gd name="T11" fmla="*/ 0 h 265"/>
                      <a:gd name="T12" fmla="*/ 75 w 298"/>
                      <a:gd name="T13" fmla="*/ 0 h 265"/>
                      <a:gd name="T14" fmla="*/ 0 60000 65536"/>
                      <a:gd name="T15" fmla="*/ 0 60000 65536"/>
                      <a:gd name="T16" fmla="*/ 0 60000 65536"/>
                      <a:gd name="T17" fmla="*/ 0 60000 65536"/>
                      <a:gd name="T18" fmla="*/ 0 60000 65536"/>
                      <a:gd name="T19" fmla="*/ 0 60000 65536"/>
                      <a:gd name="T20" fmla="*/ 0 60000 65536"/>
                      <a:gd name="T21" fmla="*/ 0 w 298"/>
                      <a:gd name="T22" fmla="*/ 0 h 265"/>
                      <a:gd name="T23" fmla="*/ 298 w 298"/>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265">
                        <a:moveTo>
                          <a:pt x="75" y="0"/>
                        </a:moveTo>
                        <a:lnTo>
                          <a:pt x="0" y="132"/>
                        </a:lnTo>
                        <a:lnTo>
                          <a:pt x="75" y="265"/>
                        </a:lnTo>
                        <a:lnTo>
                          <a:pt x="220" y="265"/>
                        </a:lnTo>
                        <a:lnTo>
                          <a:pt x="298" y="132"/>
                        </a:lnTo>
                        <a:lnTo>
                          <a:pt x="220" y="0"/>
                        </a:lnTo>
                        <a:lnTo>
                          <a:pt x="75" y="0"/>
                        </a:lnTo>
                        <a:close/>
                      </a:path>
                    </a:pathLst>
                  </a:custGeom>
                  <a:solidFill>
                    <a:srgbClr val="FCFC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95" name="Freeform 158">
                    <a:extLst>
                      <a:ext uri="{FF2B5EF4-FFF2-40B4-BE49-F238E27FC236}">
                        <a16:creationId xmlns:a16="http://schemas.microsoft.com/office/drawing/2014/main" id="{323B7EEC-9B94-99CF-BC09-92C6E27B40FE}"/>
                      </a:ext>
                    </a:extLst>
                  </p:cNvPr>
                  <p:cNvSpPr>
                    <a:spLocks/>
                  </p:cNvSpPr>
                  <p:nvPr/>
                </p:nvSpPr>
                <p:spPr bwMode="auto">
                  <a:xfrm>
                    <a:off x="4411" y="2378"/>
                    <a:ext cx="290" cy="257"/>
                  </a:xfrm>
                  <a:custGeom>
                    <a:avLst/>
                    <a:gdLst>
                      <a:gd name="T0" fmla="*/ 71 w 290"/>
                      <a:gd name="T1" fmla="*/ 0 h 257"/>
                      <a:gd name="T2" fmla="*/ 0 w 290"/>
                      <a:gd name="T3" fmla="*/ 128 h 257"/>
                      <a:gd name="T4" fmla="*/ 71 w 290"/>
                      <a:gd name="T5" fmla="*/ 257 h 257"/>
                      <a:gd name="T6" fmla="*/ 216 w 290"/>
                      <a:gd name="T7" fmla="*/ 257 h 257"/>
                      <a:gd name="T8" fmla="*/ 290 w 290"/>
                      <a:gd name="T9" fmla="*/ 128 h 257"/>
                      <a:gd name="T10" fmla="*/ 216 w 290"/>
                      <a:gd name="T11" fmla="*/ 0 h 257"/>
                      <a:gd name="T12" fmla="*/ 71 w 290"/>
                      <a:gd name="T13" fmla="*/ 0 h 257"/>
                      <a:gd name="T14" fmla="*/ 0 60000 65536"/>
                      <a:gd name="T15" fmla="*/ 0 60000 65536"/>
                      <a:gd name="T16" fmla="*/ 0 60000 65536"/>
                      <a:gd name="T17" fmla="*/ 0 60000 65536"/>
                      <a:gd name="T18" fmla="*/ 0 60000 65536"/>
                      <a:gd name="T19" fmla="*/ 0 60000 65536"/>
                      <a:gd name="T20" fmla="*/ 0 60000 65536"/>
                      <a:gd name="T21" fmla="*/ 0 w 290"/>
                      <a:gd name="T22" fmla="*/ 0 h 257"/>
                      <a:gd name="T23" fmla="*/ 290 w 290"/>
                      <a:gd name="T24" fmla="*/ 257 h 2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257">
                        <a:moveTo>
                          <a:pt x="71" y="0"/>
                        </a:moveTo>
                        <a:lnTo>
                          <a:pt x="0" y="128"/>
                        </a:lnTo>
                        <a:lnTo>
                          <a:pt x="71" y="257"/>
                        </a:lnTo>
                        <a:lnTo>
                          <a:pt x="216" y="257"/>
                        </a:lnTo>
                        <a:lnTo>
                          <a:pt x="290" y="128"/>
                        </a:lnTo>
                        <a:lnTo>
                          <a:pt x="216" y="0"/>
                        </a:lnTo>
                        <a:lnTo>
                          <a:pt x="71" y="0"/>
                        </a:lnTo>
                        <a:close/>
                      </a:path>
                    </a:pathLst>
                  </a:custGeom>
                  <a:solidFill>
                    <a:srgbClr val="FCFC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96" name="Freeform 159">
                    <a:extLst>
                      <a:ext uri="{FF2B5EF4-FFF2-40B4-BE49-F238E27FC236}">
                        <a16:creationId xmlns:a16="http://schemas.microsoft.com/office/drawing/2014/main" id="{82AF802D-DA57-29AB-2E60-522471E8DC19}"/>
                      </a:ext>
                    </a:extLst>
                  </p:cNvPr>
                  <p:cNvSpPr>
                    <a:spLocks/>
                  </p:cNvSpPr>
                  <p:nvPr/>
                </p:nvSpPr>
                <p:spPr bwMode="auto">
                  <a:xfrm>
                    <a:off x="4416" y="2382"/>
                    <a:ext cx="281" cy="249"/>
                  </a:xfrm>
                  <a:custGeom>
                    <a:avLst/>
                    <a:gdLst>
                      <a:gd name="T0" fmla="*/ 70 w 281"/>
                      <a:gd name="T1" fmla="*/ 0 h 249"/>
                      <a:gd name="T2" fmla="*/ 0 w 281"/>
                      <a:gd name="T3" fmla="*/ 124 h 249"/>
                      <a:gd name="T4" fmla="*/ 70 w 281"/>
                      <a:gd name="T5" fmla="*/ 249 h 249"/>
                      <a:gd name="T6" fmla="*/ 207 w 281"/>
                      <a:gd name="T7" fmla="*/ 249 h 249"/>
                      <a:gd name="T8" fmla="*/ 281 w 281"/>
                      <a:gd name="T9" fmla="*/ 124 h 249"/>
                      <a:gd name="T10" fmla="*/ 207 w 281"/>
                      <a:gd name="T11" fmla="*/ 0 h 249"/>
                      <a:gd name="T12" fmla="*/ 70 w 281"/>
                      <a:gd name="T13" fmla="*/ 0 h 249"/>
                      <a:gd name="T14" fmla="*/ 0 60000 65536"/>
                      <a:gd name="T15" fmla="*/ 0 60000 65536"/>
                      <a:gd name="T16" fmla="*/ 0 60000 65536"/>
                      <a:gd name="T17" fmla="*/ 0 60000 65536"/>
                      <a:gd name="T18" fmla="*/ 0 60000 65536"/>
                      <a:gd name="T19" fmla="*/ 0 60000 65536"/>
                      <a:gd name="T20" fmla="*/ 0 60000 65536"/>
                      <a:gd name="T21" fmla="*/ 0 w 281"/>
                      <a:gd name="T22" fmla="*/ 0 h 249"/>
                      <a:gd name="T23" fmla="*/ 281 w 281"/>
                      <a:gd name="T24" fmla="*/ 249 h 2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1" h="249">
                        <a:moveTo>
                          <a:pt x="70" y="0"/>
                        </a:moveTo>
                        <a:lnTo>
                          <a:pt x="0" y="124"/>
                        </a:lnTo>
                        <a:lnTo>
                          <a:pt x="70" y="249"/>
                        </a:lnTo>
                        <a:lnTo>
                          <a:pt x="207" y="249"/>
                        </a:lnTo>
                        <a:lnTo>
                          <a:pt x="281" y="124"/>
                        </a:lnTo>
                        <a:lnTo>
                          <a:pt x="207" y="0"/>
                        </a:lnTo>
                        <a:lnTo>
                          <a:pt x="70" y="0"/>
                        </a:lnTo>
                        <a:close/>
                      </a:path>
                    </a:pathLst>
                  </a:custGeom>
                  <a:solidFill>
                    <a:srgbClr val="FBFBD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97" name="Freeform 160">
                    <a:extLst>
                      <a:ext uri="{FF2B5EF4-FFF2-40B4-BE49-F238E27FC236}">
                        <a16:creationId xmlns:a16="http://schemas.microsoft.com/office/drawing/2014/main" id="{9426E12E-2A1B-538A-0A4D-8AB4E63CA87A}"/>
                      </a:ext>
                    </a:extLst>
                  </p:cNvPr>
                  <p:cNvSpPr>
                    <a:spLocks/>
                  </p:cNvSpPr>
                  <p:nvPr/>
                </p:nvSpPr>
                <p:spPr bwMode="auto">
                  <a:xfrm>
                    <a:off x="4420" y="2386"/>
                    <a:ext cx="269" cy="236"/>
                  </a:xfrm>
                  <a:custGeom>
                    <a:avLst/>
                    <a:gdLst>
                      <a:gd name="T0" fmla="*/ 66 w 269"/>
                      <a:gd name="T1" fmla="*/ 0 h 236"/>
                      <a:gd name="T2" fmla="*/ 0 w 269"/>
                      <a:gd name="T3" fmla="*/ 120 h 236"/>
                      <a:gd name="T4" fmla="*/ 66 w 269"/>
                      <a:gd name="T5" fmla="*/ 236 h 236"/>
                      <a:gd name="T6" fmla="*/ 198 w 269"/>
                      <a:gd name="T7" fmla="*/ 236 h 236"/>
                      <a:gd name="T8" fmla="*/ 269 w 269"/>
                      <a:gd name="T9" fmla="*/ 120 h 236"/>
                      <a:gd name="T10" fmla="*/ 198 w 269"/>
                      <a:gd name="T11" fmla="*/ 0 h 236"/>
                      <a:gd name="T12" fmla="*/ 66 w 269"/>
                      <a:gd name="T13" fmla="*/ 0 h 236"/>
                      <a:gd name="T14" fmla="*/ 0 60000 65536"/>
                      <a:gd name="T15" fmla="*/ 0 60000 65536"/>
                      <a:gd name="T16" fmla="*/ 0 60000 65536"/>
                      <a:gd name="T17" fmla="*/ 0 60000 65536"/>
                      <a:gd name="T18" fmla="*/ 0 60000 65536"/>
                      <a:gd name="T19" fmla="*/ 0 60000 65536"/>
                      <a:gd name="T20" fmla="*/ 0 60000 65536"/>
                      <a:gd name="T21" fmla="*/ 0 w 269"/>
                      <a:gd name="T22" fmla="*/ 0 h 236"/>
                      <a:gd name="T23" fmla="*/ 269 w 269"/>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36">
                        <a:moveTo>
                          <a:pt x="66" y="0"/>
                        </a:moveTo>
                        <a:lnTo>
                          <a:pt x="0" y="120"/>
                        </a:lnTo>
                        <a:lnTo>
                          <a:pt x="66" y="236"/>
                        </a:lnTo>
                        <a:lnTo>
                          <a:pt x="198" y="236"/>
                        </a:lnTo>
                        <a:lnTo>
                          <a:pt x="269" y="120"/>
                        </a:lnTo>
                        <a:lnTo>
                          <a:pt x="198" y="0"/>
                        </a:lnTo>
                        <a:lnTo>
                          <a:pt x="66" y="0"/>
                        </a:lnTo>
                        <a:close/>
                      </a:path>
                    </a:pathLst>
                  </a:custGeom>
                  <a:solidFill>
                    <a:srgbClr val="F9F9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98" name="Freeform 161">
                    <a:extLst>
                      <a:ext uri="{FF2B5EF4-FFF2-40B4-BE49-F238E27FC236}">
                        <a16:creationId xmlns:a16="http://schemas.microsoft.com/office/drawing/2014/main" id="{2712035A-2901-131D-3612-B67E40F6836D}"/>
                      </a:ext>
                    </a:extLst>
                  </p:cNvPr>
                  <p:cNvSpPr>
                    <a:spLocks/>
                  </p:cNvSpPr>
                  <p:nvPr/>
                </p:nvSpPr>
                <p:spPr bwMode="auto">
                  <a:xfrm>
                    <a:off x="4428" y="2395"/>
                    <a:ext cx="257" cy="223"/>
                  </a:xfrm>
                  <a:custGeom>
                    <a:avLst/>
                    <a:gdLst>
                      <a:gd name="T0" fmla="*/ 62 w 257"/>
                      <a:gd name="T1" fmla="*/ 0 h 223"/>
                      <a:gd name="T2" fmla="*/ 0 w 257"/>
                      <a:gd name="T3" fmla="*/ 111 h 223"/>
                      <a:gd name="T4" fmla="*/ 62 w 257"/>
                      <a:gd name="T5" fmla="*/ 223 h 223"/>
                      <a:gd name="T6" fmla="*/ 190 w 257"/>
                      <a:gd name="T7" fmla="*/ 223 h 223"/>
                      <a:gd name="T8" fmla="*/ 257 w 257"/>
                      <a:gd name="T9" fmla="*/ 111 h 223"/>
                      <a:gd name="T10" fmla="*/ 190 w 257"/>
                      <a:gd name="T11" fmla="*/ 0 h 223"/>
                      <a:gd name="T12" fmla="*/ 62 w 257"/>
                      <a:gd name="T13" fmla="*/ 0 h 223"/>
                      <a:gd name="T14" fmla="*/ 0 60000 65536"/>
                      <a:gd name="T15" fmla="*/ 0 60000 65536"/>
                      <a:gd name="T16" fmla="*/ 0 60000 65536"/>
                      <a:gd name="T17" fmla="*/ 0 60000 65536"/>
                      <a:gd name="T18" fmla="*/ 0 60000 65536"/>
                      <a:gd name="T19" fmla="*/ 0 60000 65536"/>
                      <a:gd name="T20" fmla="*/ 0 60000 65536"/>
                      <a:gd name="T21" fmla="*/ 0 w 257"/>
                      <a:gd name="T22" fmla="*/ 0 h 223"/>
                      <a:gd name="T23" fmla="*/ 257 w 257"/>
                      <a:gd name="T24" fmla="*/ 223 h 2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7" h="223">
                        <a:moveTo>
                          <a:pt x="62" y="0"/>
                        </a:moveTo>
                        <a:lnTo>
                          <a:pt x="0" y="111"/>
                        </a:lnTo>
                        <a:lnTo>
                          <a:pt x="62" y="223"/>
                        </a:lnTo>
                        <a:lnTo>
                          <a:pt x="190" y="223"/>
                        </a:lnTo>
                        <a:lnTo>
                          <a:pt x="257" y="111"/>
                        </a:lnTo>
                        <a:lnTo>
                          <a:pt x="190" y="0"/>
                        </a:lnTo>
                        <a:lnTo>
                          <a:pt x="62" y="0"/>
                        </a:lnTo>
                        <a:close/>
                      </a:path>
                    </a:pathLst>
                  </a:custGeom>
                  <a:solidFill>
                    <a:srgbClr val="F8F8D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99" name="Freeform 162">
                    <a:extLst>
                      <a:ext uri="{FF2B5EF4-FFF2-40B4-BE49-F238E27FC236}">
                        <a16:creationId xmlns:a16="http://schemas.microsoft.com/office/drawing/2014/main" id="{E693BE70-53A4-56AC-C888-962B7ED30BA0}"/>
                      </a:ext>
                    </a:extLst>
                  </p:cNvPr>
                  <p:cNvSpPr>
                    <a:spLocks/>
                  </p:cNvSpPr>
                  <p:nvPr/>
                </p:nvSpPr>
                <p:spPr bwMode="auto">
                  <a:xfrm>
                    <a:off x="4432" y="2399"/>
                    <a:ext cx="249" cy="215"/>
                  </a:xfrm>
                  <a:custGeom>
                    <a:avLst/>
                    <a:gdLst>
                      <a:gd name="T0" fmla="*/ 62 w 249"/>
                      <a:gd name="T1" fmla="*/ 0 h 215"/>
                      <a:gd name="T2" fmla="*/ 0 w 249"/>
                      <a:gd name="T3" fmla="*/ 107 h 215"/>
                      <a:gd name="T4" fmla="*/ 62 w 249"/>
                      <a:gd name="T5" fmla="*/ 215 h 215"/>
                      <a:gd name="T6" fmla="*/ 186 w 249"/>
                      <a:gd name="T7" fmla="*/ 215 h 215"/>
                      <a:gd name="T8" fmla="*/ 249 w 249"/>
                      <a:gd name="T9" fmla="*/ 107 h 215"/>
                      <a:gd name="T10" fmla="*/ 186 w 249"/>
                      <a:gd name="T11" fmla="*/ 0 h 215"/>
                      <a:gd name="T12" fmla="*/ 62 w 249"/>
                      <a:gd name="T13" fmla="*/ 0 h 215"/>
                      <a:gd name="T14" fmla="*/ 0 60000 65536"/>
                      <a:gd name="T15" fmla="*/ 0 60000 65536"/>
                      <a:gd name="T16" fmla="*/ 0 60000 65536"/>
                      <a:gd name="T17" fmla="*/ 0 60000 65536"/>
                      <a:gd name="T18" fmla="*/ 0 60000 65536"/>
                      <a:gd name="T19" fmla="*/ 0 60000 65536"/>
                      <a:gd name="T20" fmla="*/ 0 60000 65536"/>
                      <a:gd name="T21" fmla="*/ 0 w 249"/>
                      <a:gd name="T22" fmla="*/ 0 h 215"/>
                      <a:gd name="T23" fmla="*/ 249 w 249"/>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 h="215">
                        <a:moveTo>
                          <a:pt x="62" y="0"/>
                        </a:moveTo>
                        <a:lnTo>
                          <a:pt x="0" y="107"/>
                        </a:lnTo>
                        <a:lnTo>
                          <a:pt x="62" y="215"/>
                        </a:lnTo>
                        <a:lnTo>
                          <a:pt x="186" y="215"/>
                        </a:lnTo>
                        <a:lnTo>
                          <a:pt x="249" y="107"/>
                        </a:lnTo>
                        <a:lnTo>
                          <a:pt x="186" y="0"/>
                        </a:lnTo>
                        <a:lnTo>
                          <a:pt x="62" y="0"/>
                        </a:lnTo>
                        <a:close/>
                      </a:path>
                    </a:pathLst>
                  </a:custGeom>
                  <a:solidFill>
                    <a:srgbClr val="F6F6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0" name="Freeform 163">
                    <a:extLst>
                      <a:ext uri="{FF2B5EF4-FFF2-40B4-BE49-F238E27FC236}">
                        <a16:creationId xmlns:a16="http://schemas.microsoft.com/office/drawing/2014/main" id="{F16EAFFF-F49D-1A3D-102B-4538D1C00ECC}"/>
                      </a:ext>
                    </a:extLst>
                  </p:cNvPr>
                  <p:cNvSpPr>
                    <a:spLocks/>
                  </p:cNvSpPr>
                  <p:nvPr/>
                </p:nvSpPr>
                <p:spPr bwMode="auto">
                  <a:xfrm>
                    <a:off x="4436" y="2403"/>
                    <a:ext cx="236" cy="207"/>
                  </a:xfrm>
                  <a:custGeom>
                    <a:avLst/>
                    <a:gdLst>
                      <a:gd name="T0" fmla="*/ 58 w 236"/>
                      <a:gd name="T1" fmla="*/ 0 h 207"/>
                      <a:gd name="T2" fmla="*/ 0 w 236"/>
                      <a:gd name="T3" fmla="*/ 103 h 207"/>
                      <a:gd name="T4" fmla="*/ 58 w 236"/>
                      <a:gd name="T5" fmla="*/ 207 h 207"/>
                      <a:gd name="T6" fmla="*/ 174 w 236"/>
                      <a:gd name="T7" fmla="*/ 207 h 207"/>
                      <a:gd name="T8" fmla="*/ 236 w 236"/>
                      <a:gd name="T9" fmla="*/ 103 h 207"/>
                      <a:gd name="T10" fmla="*/ 174 w 236"/>
                      <a:gd name="T11" fmla="*/ 0 h 207"/>
                      <a:gd name="T12" fmla="*/ 58 w 236"/>
                      <a:gd name="T13" fmla="*/ 0 h 207"/>
                      <a:gd name="T14" fmla="*/ 0 60000 65536"/>
                      <a:gd name="T15" fmla="*/ 0 60000 65536"/>
                      <a:gd name="T16" fmla="*/ 0 60000 65536"/>
                      <a:gd name="T17" fmla="*/ 0 60000 65536"/>
                      <a:gd name="T18" fmla="*/ 0 60000 65536"/>
                      <a:gd name="T19" fmla="*/ 0 60000 65536"/>
                      <a:gd name="T20" fmla="*/ 0 60000 65536"/>
                      <a:gd name="T21" fmla="*/ 0 w 236"/>
                      <a:gd name="T22" fmla="*/ 0 h 207"/>
                      <a:gd name="T23" fmla="*/ 236 w 236"/>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207">
                        <a:moveTo>
                          <a:pt x="58" y="0"/>
                        </a:moveTo>
                        <a:lnTo>
                          <a:pt x="0" y="103"/>
                        </a:lnTo>
                        <a:lnTo>
                          <a:pt x="58" y="207"/>
                        </a:lnTo>
                        <a:lnTo>
                          <a:pt x="174" y="207"/>
                        </a:lnTo>
                        <a:lnTo>
                          <a:pt x="236" y="103"/>
                        </a:lnTo>
                        <a:lnTo>
                          <a:pt x="174" y="0"/>
                        </a:lnTo>
                        <a:lnTo>
                          <a:pt x="58" y="0"/>
                        </a:lnTo>
                        <a:close/>
                      </a:path>
                    </a:pathLst>
                  </a:custGeom>
                  <a:solidFill>
                    <a:srgbClr val="F5F5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1" name="Freeform 164">
                    <a:extLst>
                      <a:ext uri="{FF2B5EF4-FFF2-40B4-BE49-F238E27FC236}">
                        <a16:creationId xmlns:a16="http://schemas.microsoft.com/office/drawing/2014/main" id="{A612EEEE-4243-4382-9FF4-9A9764324B56}"/>
                      </a:ext>
                    </a:extLst>
                  </p:cNvPr>
                  <p:cNvSpPr>
                    <a:spLocks/>
                  </p:cNvSpPr>
                  <p:nvPr/>
                </p:nvSpPr>
                <p:spPr bwMode="auto">
                  <a:xfrm>
                    <a:off x="4445" y="2407"/>
                    <a:ext cx="223" cy="199"/>
                  </a:xfrm>
                  <a:custGeom>
                    <a:avLst/>
                    <a:gdLst>
                      <a:gd name="T0" fmla="*/ 58 w 223"/>
                      <a:gd name="T1" fmla="*/ 0 h 199"/>
                      <a:gd name="T2" fmla="*/ 0 w 223"/>
                      <a:gd name="T3" fmla="*/ 99 h 199"/>
                      <a:gd name="T4" fmla="*/ 58 w 223"/>
                      <a:gd name="T5" fmla="*/ 199 h 199"/>
                      <a:gd name="T6" fmla="*/ 165 w 223"/>
                      <a:gd name="T7" fmla="*/ 199 h 199"/>
                      <a:gd name="T8" fmla="*/ 223 w 223"/>
                      <a:gd name="T9" fmla="*/ 99 h 199"/>
                      <a:gd name="T10" fmla="*/ 165 w 223"/>
                      <a:gd name="T11" fmla="*/ 0 h 199"/>
                      <a:gd name="T12" fmla="*/ 58 w 223"/>
                      <a:gd name="T13" fmla="*/ 0 h 199"/>
                      <a:gd name="T14" fmla="*/ 0 60000 65536"/>
                      <a:gd name="T15" fmla="*/ 0 60000 65536"/>
                      <a:gd name="T16" fmla="*/ 0 60000 65536"/>
                      <a:gd name="T17" fmla="*/ 0 60000 65536"/>
                      <a:gd name="T18" fmla="*/ 0 60000 65536"/>
                      <a:gd name="T19" fmla="*/ 0 60000 65536"/>
                      <a:gd name="T20" fmla="*/ 0 60000 65536"/>
                      <a:gd name="T21" fmla="*/ 0 w 223"/>
                      <a:gd name="T22" fmla="*/ 0 h 199"/>
                      <a:gd name="T23" fmla="*/ 223 w 223"/>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 h="199">
                        <a:moveTo>
                          <a:pt x="58" y="0"/>
                        </a:moveTo>
                        <a:lnTo>
                          <a:pt x="0" y="99"/>
                        </a:lnTo>
                        <a:lnTo>
                          <a:pt x="58" y="199"/>
                        </a:lnTo>
                        <a:lnTo>
                          <a:pt x="165" y="199"/>
                        </a:lnTo>
                        <a:lnTo>
                          <a:pt x="223" y="99"/>
                        </a:lnTo>
                        <a:lnTo>
                          <a:pt x="165" y="0"/>
                        </a:lnTo>
                        <a:lnTo>
                          <a:pt x="58" y="0"/>
                        </a:lnTo>
                        <a:close/>
                      </a:path>
                    </a:pathLst>
                  </a:custGeom>
                  <a:solidFill>
                    <a:srgbClr val="F3F3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2" name="Freeform 165">
                    <a:extLst>
                      <a:ext uri="{FF2B5EF4-FFF2-40B4-BE49-F238E27FC236}">
                        <a16:creationId xmlns:a16="http://schemas.microsoft.com/office/drawing/2014/main" id="{8FC940F1-7850-EDB9-B011-8A32B1B974D7}"/>
                      </a:ext>
                    </a:extLst>
                  </p:cNvPr>
                  <p:cNvSpPr>
                    <a:spLocks/>
                  </p:cNvSpPr>
                  <p:nvPr/>
                </p:nvSpPr>
                <p:spPr bwMode="auto">
                  <a:xfrm>
                    <a:off x="4449" y="2411"/>
                    <a:ext cx="215" cy="191"/>
                  </a:xfrm>
                  <a:custGeom>
                    <a:avLst/>
                    <a:gdLst>
                      <a:gd name="T0" fmla="*/ 54 w 215"/>
                      <a:gd name="T1" fmla="*/ 0 h 191"/>
                      <a:gd name="T2" fmla="*/ 0 w 215"/>
                      <a:gd name="T3" fmla="*/ 95 h 191"/>
                      <a:gd name="T4" fmla="*/ 54 w 215"/>
                      <a:gd name="T5" fmla="*/ 191 h 191"/>
                      <a:gd name="T6" fmla="*/ 161 w 215"/>
                      <a:gd name="T7" fmla="*/ 191 h 191"/>
                      <a:gd name="T8" fmla="*/ 215 w 215"/>
                      <a:gd name="T9" fmla="*/ 95 h 191"/>
                      <a:gd name="T10" fmla="*/ 161 w 215"/>
                      <a:gd name="T11" fmla="*/ 0 h 191"/>
                      <a:gd name="T12" fmla="*/ 54 w 215"/>
                      <a:gd name="T13" fmla="*/ 0 h 191"/>
                      <a:gd name="T14" fmla="*/ 0 60000 65536"/>
                      <a:gd name="T15" fmla="*/ 0 60000 65536"/>
                      <a:gd name="T16" fmla="*/ 0 60000 65536"/>
                      <a:gd name="T17" fmla="*/ 0 60000 65536"/>
                      <a:gd name="T18" fmla="*/ 0 60000 65536"/>
                      <a:gd name="T19" fmla="*/ 0 60000 65536"/>
                      <a:gd name="T20" fmla="*/ 0 60000 65536"/>
                      <a:gd name="T21" fmla="*/ 0 w 215"/>
                      <a:gd name="T22" fmla="*/ 0 h 191"/>
                      <a:gd name="T23" fmla="*/ 215 w 215"/>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5" h="191">
                        <a:moveTo>
                          <a:pt x="54" y="0"/>
                        </a:moveTo>
                        <a:lnTo>
                          <a:pt x="0" y="95"/>
                        </a:lnTo>
                        <a:lnTo>
                          <a:pt x="54" y="191"/>
                        </a:lnTo>
                        <a:lnTo>
                          <a:pt x="161" y="191"/>
                        </a:lnTo>
                        <a:lnTo>
                          <a:pt x="215" y="95"/>
                        </a:lnTo>
                        <a:lnTo>
                          <a:pt x="161" y="0"/>
                        </a:lnTo>
                        <a:lnTo>
                          <a:pt x="54" y="0"/>
                        </a:lnTo>
                        <a:close/>
                      </a:path>
                    </a:pathLst>
                  </a:custGeom>
                  <a:solidFill>
                    <a:srgbClr val="F1F1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3" name="Freeform 166">
                    <a:extLst>
                      <a:ext uri="{FF2B5EF4-FFF2-40B4-BE49-F238E27FC236}">
                        <a16:creationId xmlns:a16="http://schemas.microsoft.com/office/drawing/2014/main" id="{2691F776-FB4F-67EB-D502-F186B148945E}"/>
                      </a:ext>
                    </a:extLst>
                  </p:cNvPr>
                  <p:cNvSpPr>
                    <a:spLocks/>
                  </p:cNvSpPr>
                  <p:nvPr/>
                </p:nvSpPr>
                <p:spPr bwMode="auto">
                  <a:xfrm>
                    <a:off x="4453" y="2415"/>
                    <a:ext cx="203" cy="178"/>
                  </a:xfrm>
                  <a:custGeom>
                    <a:avLst/>
                    <a:gdLst>
                      <a:gd name="T0" fmla="*/ 50 w 203"/>
                      <a:gd name="T1" fmla="*/ 0 h 178"/>
                      <a:gd name="T2" fmla="*/ 0 w 203"/>
                      <a:gd name="T3" fmla="*/ 91 h 178"/>
                      <a:gd name="T4" fmla="*/ 50 w 203"/>
                      <a:gd name="T5" fmla="*/ 178 h 178"/>
                      <a:gd name="T6" fmla="*/ 153 w 203"/>
                      <a:gd name="T7" fmla="*/ 178 h 178"/>
                      <a:gd name="T8" fmla="*/ 203 w 203"/>
                      <a:gd name="T9" fmla="*/ 91 h 178"/>
                      <a:gd name="T10" fmla="*/ 153 w 203"/>
                      <a:gd name="T11" fmla="*/ 0 h 178"/>
                      <a:gd name="T12" fmla="*/ 50 w 203"/>
                      <a:gd name="T13" fmla="*/ 0 h 178"/>
                      <a:gd name="T14" fmla="*/ 0 60000 65536"/>
                      <a:gd name="T15" fmla="*/ 0 60000 65536"/>
                      <a:gd name="T16" fmla="*/ 0 60000 65536"/>
                      <a:gd name="T17" fmla="*/ 0 60000 65536"/>
                      <a:gd name="T18" fmla="*/ 0 60000 65536"/>
                      <a:gd name="T19" fmla="*/ 0 60000 65536"/>
                      <a:gd name="T20" fmla="*/ 0 60000 65536"/>
                      <a:gd name="T21" fmla="*/ 0 w 203"/>
                      <a:gd name="T22" fmla="*/ 0 h 178"/>
                      <a:gd name="T23" fmla="*/ 203 w 203"/>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178">
                        <a:moveTo>
                          <a:pt x="50" y="0"/>
                        </a:moveTo>
                        <a:lnTo>
                          <a:pt x="0" y="91"/>
                        </a:lnTo>
                        <a:lnTo>
                          <a:pt x="50" y="178"/>
                        </a:lnTo>
                        <a:lnTo>
                          <a:pt x="153" y="178"/>
                        </a:lnTo>
                        <a:lnTo>
                          <a:pt x="203" y="91"/>
                        </a:lnTo>
                        <a:lnTo>
                          <a:pt x="153" y="0"/>
                        </a:lnTo>
                        <a:lnTo>
                          <a:pt x="50" y="0"/>
                        </a:lnTo>
                        <a:close/>
                      </a:path>
                    </a:pathLst>
                  </a:custGeom>
                  <a:solidFill>
                    <a:srgbClr val="EEE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4" name="Freeform 167">
                    <a:extLst>
                      <a:ext uri="{FF2B5EF4-FFF2-40B4-BE49-F238E27FC236}">
                        <a16:creationId xmlns:a16="http://schemas.microsoft.com/office/drawing/2014/main" id="{9C0EF690-FB3C-3DD4-3A26-6E5A665CF524}"/>
                      </a:ext>
                    </a:extLst>
                  </p:cNvPr>
                  <p:cNvSpPr>
                    <a:spLocks/>
                  </p:cNvSpPr>
                  <p:nvPr/>
                </p:nvSpPr>
                <p:spPr bwMode="auto">
                  <a:xfrm>
                    <a:off x="4457" y="2419"/>
                    <a:ext cx="195" cy="170"/>
                  </a:xfrm>
                  <a:custGeom>
                    <a:avLst/>
                    <a:gdLst>
                      <a:gd name="T0" fmla="*/ 50 w 195"/>
                      <a:gd name="T1" fmla="*/ 0 h 170"/>
                      <a:gd name="T2" fmla="*/ 0 w 195"/>
                      <a:gd name="T3" fmla="*/ 87 h 170"/>
                      <a:gd name="T4" fmla="*/ 50 w 195"/>
                      <a:gd name="T5" fmla="*/ 170 h 170"/>
                      <a:gd name="T6" fmla="*/ 145 w 195"/>
                      <a:gd name="T7" fmla="*/ 170 h 170"/>
                      <a:gd name="T8" fmla="*/ 195 w 195"/>
                      <a:gd name="T9" fmla="*/ 87 h 170"/>
                      <a:gd name="T10" fmla="*/ 145 w 195"/>
                      <a:gd name="T11" fmla="*/ 0 h 170"/>
                      <a:gd name="T12" fmla="*/ 50 w 195"/>
                      <a:gd name="T13" fmla="*/ 0 h 170"/>
                      <a:gd name="T14" fmla="*/ 0 60000 65536"/>
                      <a:gd name="T15" fmla="*/ 0 60000 65536"/>
                      <a:gd name="T16" fmla="*/ 0 60000 65536"/>
                      <a:gd name="T17" fmla="*/ 0 60000 65536"/>
                      <a:gd name="T18" fmla="*/ 0 60000 65536"/>
                      <a:gd name="T19" fmla="*/ 0 60000 65536"/>
                      <a:gd name="T20" fmla="*/ 0 60000 65536"/>
                      <a:gd name="T21" fmla="*/ 0 w 195"/>
                      <a:gd name="T22" fmla="*/ 0 h 170"/>
                      <a:gd name="T23" fmla="*/ 195 w 195"/>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0">
                        <a:moveTo>
                          <a:pt x="50" y="0"/>
                        </a:moveTo>
                        <a:lnTo>
                          <a:pt x="0" y="87"/>
                        </a:lnTo>
                        <a:lnTo>
                          <a:pt x="50" y="170"/>
                        </a:lnTo>
                        <a:lnTo>
                          <a:pt x="145" y="170"/>
                        </a:lnTo>
                        <a:lnTo>
                          <a:pt x="195" y="87"/>
                        </a:lnTo>
                        <a:lnTo>
                          <a:pt x="145" y="0"/>
                        </a:lnTo>
                        <a:lnTo>
                          <a:pt x="50" y="0"/>
                        </a:lnTo>
                        <a:close/>
                      </a:path>
                    </a:pathLst>
                  </a:custGeom>
                  <a:solidFill>
                    <a:srgbClr val="ECEC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5" name="Freeform 168">
                    <a:extLst>
                      <a:ext uri="{FF2B5EF4-FFF2-40B4-BE49-F238E27FC236}">
                        <a16:creationId xmlns:a16="http://schemas.microsoft.com/office/drawing/2014/main" id="{3934FB1C-80EA-30DE-90FB-50CC5CE53885}"/>
                      </a:ext>
                    </a:extLst>
                  </p:cNvPr>
                  <p:cNvSpPr>
                    <a:spLocks/>
                  </p:cNvSpPr>
                  <p:nvPr/>
                </p:nvSpPr>
                <p:spPr bwMode="auto">
                  <a:xfrm>
                    <a:off x="4465" y="2424"/>
                    <a:ext cx="182" cy="161"/>
                  </a:xfrm>
                  <a:custGeom>
                    <a:avLst/>
                    <a:gdLst>
                      <a:gd name="T0" fmla="*/ 46 w 182"/>
                      <a:gd name="T1" fmla="*/ 0 h 161"/>
                      <a:gd name="T2" fmla="*/ 0 w 182"/>
                      <a:gd name="T3" fmla="*/ 82 h 161"/>
                      <a:gd name="T4" fmla="*/ 46 w 182"/>
                      <a:gd name="T5" fmla="*/ 161 h 161"/>
                      <a:gd name="T6" fmla="*/ 137 w 182"/>
                      <a:gd name="T7" fmla="*/ 161 h 161"/>
                      <a:gd name="T8" fmla="*/ 182 w 182"/>
                      <a:gd name="T9" fmla="*/ 82 h 161"/>
                      <a:gd name="T10" fmla="*/ 137 w 182"/>
                      <a:gd name="T11" fmla="*/ 0 h 161"/>
                      <a:gd name="T12" fmla="*/ 46 w 182"/>
                      <a:gd name="T13" fmla="*/ 0 h 161"/>
                      <a:gd name="T14" fmla="*/ 0 60000 65536"/>
                      <a:gd name="T15" fmla="*/ 0 60000 65536"/>
                      <a:gd name="T16" fmla="*/ 0 60000 65536"/>
                      <a:gd name="T17" fmla="*/ 0 60000 65536"/>
                      <a:gd name="T18" fmla="*/ 0 60000 65536"/>
                      <a:gd name="T19" fmla="*/ 0 60000 65536"/>
                      <a:gd name="T20" fmla="*/ 0 60000 65536"/>
                      <a:gd name="T21" fmla="*/ 0 w 182"/>
                      <a:gd name="T22" fmla="*/ 0 h 161"/>
                      <a:gd name="T23" fmla="*/ 182 w 182"/>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61">
                        <a:moveTo>
                          <a:pt x="46" y="0"/>
                        </a:moveTo>
                        <a:lnTo>
                          <a:pt x="0" y="82"/>
                        </a:lnTo>
                        <a:lnTo>
                          <a:pt x="46" y="161"/>
                        </a:lnTo>
                        <a:lnTo>
                          <a:pt x="137" y="161"/>
                        </a:lnTo>
                        <a:lnTo>
                          <a:pt x="182" y="82"/>
                        </a:lnTo>
                        <a:lnTo>
                          <a:pt x="137" y="0"/>
                        </a:lnTo>
                        <a:lnTo>
                          <a:pt x="46" y="0"/>
                        </a:lnTo>
                        <a:close/>
                      </a:path>
                    </a:pathLst>
                  </a:custGeom>
                  <a:solidFill>
                    <a:srgbClr val="E9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6" name="Freeform 169">
                    <a:extLst>
                      <a:ext uri="{FF2B5EF4-FFF2-40B4-BE49-F238E27FC236}">
                        <a16:creationId xmlns:a16="http://schemas.microsoft.com/office/drawing/2014/main" id="{19AC197A-18F8-B543-3933-10CD82EC0E00}"/>
                      </a:ext>
                    </a:extLst>
                  </p:cNvPr>
                  <p:cNvSpPr>
                    <a:spLocks/>
                  </p:cNvSpPr>
                  <p:nvPr/>
                </p:nvSpPr>
                <p:spPr bwMode="auto">
                  <a:xfrm>
                    <a:off x="4469" y="2432"/>
                    <a:ext cx="174" cy="149"/>
                  </a:xfrm>
                  <a:custGeom>
                    <a:avLst/>
                    <a:gdLst>
                      <a:gd name="T0" fmla="*/ 46 w 174"/>
                      <a:gd name="T1" fmla="*/ 0 h 149"/>
                      <a:gd name="T2" fmla="*/ 0 w 174"/>
                      <a:gd name="T3" fmla="*/ 74 h 149"/>
                      <a:gd name="T4" fmla="*/ 46 w 174"/>
                      <a:gd name="T5" fmla="*/ 149 h 149"/>
                      <a:gd name="T6" fmla="*/ 129 w 174"/>
                      <a:gd name="T7" fmla="*/ 149 h 149"/>
                      <a:gd name="T8" fmla="*/ 174 w 174"/>
                      <a:gd name="T9" fmla="*/ 74 h 149"/>
                      <a:gd name="T10" fmla="*/ 129 w 174"/>
                      <a:gd name="T11" fmla="*/ 0 h 149"/>
                      <a:gd name="T12" fmla="*/ 46 w 174"/>
                      <a:gd name="T13" fmla="*/ 0 h 149"/>
                      <a:gd name="T14" fmla="*/ 0 60000 65536"/>
                      <a:gd name="T15" fmla="*/ 0 60000 65536"/>
                      <a:gd name="T16" fmla="*/ 0 60000 65536"/>
                      <a:gd name="T17" fmla="*/ 0 60000 65536"/>
                      <a:gd name="T18" fmla="*/ 0 60000 65536"/>
                      <a:gd name="T19" fmla="*/ 0 60000 65536"/>
                      <a:gd name="T20" fmla="*/ 0 60000 65536"/>
                      <a:gd name="T21" fmla="*/ 0 w 174"/>
                      <a:gd name="T22" fmla="*/ 0 h 149"/>
                      <a:gd name="T23" fmla="*/ 174 w 174"/>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49">
                        <a:moveTo>
                          <a:pt x="46" y="0"/>
                        </a:moveTo>
                        <a:lnTo>
                          <a:pt x="0" y="74"/>
                        </a:lnTo>
                        <a:lnTo>
                          <a:pt x="46" y="149"/>
                        </a:lnTo>
                        <a:lnTo>
                          <a:pt x="129" y="149"/>
                        </a:lnTo>
                        <a:lnTo>
                          <a:pt x="174" y="74"/>
                        </a:lnTo>
                        <a:lnTo>
                          <a:pt x="129" y="0"/>
                        </a:lnTo>
                        <a:lnTo>
                          <a:pt x="46" y="0"/>
                        </a:lnTo>
                        <a:close/>
                      </a:path>
                    </a:pathLst>
                  </a:custGeom>
                  <a:solidFill>
                    <a:srgbClr val="E7E7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7" name="Freeform 170">
                    <a:extLst>
                      <a:ext uri="{FF2B5EF4-FFF2-40B4-BE49-F238E27FC236}">
                        <a16:creationId xmlns:a16="http://schemas.microsoft.com/office/drawing/2014/main" id="{C2F02561-7B8D-25AB-BE0B-41E58FDC193F}"/>
                      </a:ext>
                    </a:extLst>
                  </p:cNvPr>
                  <p:cNvSpPr>
                    <a:spLocks/>
                  </p:cNvSpPr>
                  <p:nvPr/>
                </p:nvSpPr>
                <p:spPr bwMode="auto">
                  <a:xfrm>
                    <a:off x="4474" y="2436"/>
                    <a:ext cx="161" cy="141"/>
                  </a:xfrm>
                  <a:custGeom>
                    <a:avLst/>
                    <a:gdLst>
                      <a:gd name="T0" fmla="*/ 41 w 161"/>
                      <a:gd name="T1" fmla="*/ 0 h 141"/>
                      <a:gd name="T2" fmla="*/ 0 w 161"/>
                      <a:gd name="T3" fmla="*/ 70 h 141"/>
                      <a:gd name="T4" fmla="*/ 41 w 161"/>
                      <a:gd name="T5" fmla="*/ 141 h 141"/>
                      <a:gd name="T6" fmla="*/ 120 w 161"/>
                      <a:gd name="T7" fmla="*/ 141 h 141"/>
                      <a:gd name="T8" fmla="*/ 161 w 161"/>
                      <a:gd name="T9" fmla="*/ 70 h 141"/>
                      <a:gd name="T10" fmla="*/ 120 w 161"/>
                      <a:gd name="T11" fmla="*/ 0 h 141"/>
                      <a:gd name="T12" fmla="*/ 41 w 161"/>
                      <a:gd name="T13" fmla="*/ 0 h 141"/>
                      <a:gd name="T14" fmla="*/ 0 60000 65536"/>
                      <a:gd name="T15" fmla="*/ 0 60000 65536"/>
                      <a:gd name="T16" fmla="*/ 0 60000 65536"/>
                      <a:gd name="T17" fmla="*/ 0 60000 65536"/>
                      <a:gd name="T18" fmla="*/ 0 60000 65536"/>
                      <a:gd name="T19" fmla="*/ 0 60000 65536"/>
                      <a:gd name="T20" fmla="*/ 0 60000 65536"/>
                      <a:gd name="T21" fmla="*/ 0 w 161"/>
                      <a:gd name="T22" fmla="*/ 0 h 141"/>
                      <a:gd name="T23" fmla="*/ 161 w 161"/>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 h="141">
                        <a:moveTo>
                          <a:pt x="41" y="0"/>
                        </a:moveTo>
                        <a:lnTo>
                          <a:pt x="0" y="70"/>
                        </a:lnTo>
                        <a:lnTo>
                          <a:pt x="41" y="141"/>
                        </a:lnTo>
                        <a:lnTo>
                          <a:pt x="120" y="141"/>
                        </a:lnTo>
                        <a:lnTo>
                          <a:pt x="161" y="70"/>
                        </a:lnTo>
                        <a:lnTo>
                          <a:pt x="120" y="0"/>
                        </a:lnTo>
                        <a:lnTo>
                          <a:pt x="41" y="0"/>
                        </a:lnTo>
                        <a:close/>
                      </a:path>
                    </a:pathLst>
                  </a:custGeom>
                  <a:solidFill>
                    <a:srgbClr val="E4E4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8" name="Freeform 171">
                    <a:extLst>
                      <a:ext uri="{FF2B5EF4-FFF2-40B4-BE49-F238E27FC236}">
                        <a16:creationId xmlns:a16="http://schemas.microsoft.com/office/drawing/2014/main" id="{3898F544-04CA-B39E-69A8-2228F56F64A3}"/>
                      </a:ext>
                    </a:extLst>
                  </p:cNvPr>
                  <p:cNvSpPr>
                    <a:spLocks/>
                  </p:cNvSpPr>
                  <p:nvPr/>
                </p:nvSpPr>
                <p:spPr bwMode="auto">
                  <a:xfrm>
                    <a:off x="4482" y="2440"/>
                    <a:ext cx="149" cy="133"/>
                  </a:xfrm>
                  <a:custGeom>
                    <a:avLst/>
                    <a:gdLst>
                      <a:gd name="T0" fmla="*/ 37 w 149"/>
                      <a:gd name="T1" fmla="*/ 0 h 133"/>
                      <a:gd name="T2" fmla="*/ 0 w 149"/>
                      <a:gd name="T3" fmla="*/ 66 h 133"/>
                      <a:gd name="T4" fmla="*/ 37 w 149"/>
                      <a:gd name="T5" fmla="*/ 133 h 133"/>
                      <a:gd name="T6" fmla="*/ 112 w 149"/>
                      <a:gd name="T7" fmla="*/ 133 h 133"/>
                      <a:gd name="T8" fmla="*/ 149 w 149"/>
                      <a:gd name="T9" fmla="*/ 66 h 133"/>
                      <a:gd name="T10" fmla="*/ 112 w 149"/>
                      <a:gd name="T11" fmla="*/ 0 h 133"/>
                      <a:gd name="T12" fmla="*/ 37 w 149"/>
                      <a:gd name="T13" fmla="*/ 0 h 133"/>
                      <a:gd name="T14" fmla="*/ 0 60000 65536"/>
                      <a:gd name="T15" fmla="*/ 0 60000 65536"/>
                      <a:gd name="T16" fmla="*/ 0 60000 65536"/>
                      <a:gd name="T17" fmla="*/ 0 60000 65536"/>
                      <a:gd name="T18" fmla="*/ 0 60000 65536"/>
                      <a:gd name="T19" fmla="*/ 0 60000 65536"/>
                      <a:gd name="T20" fmla="*/ 0 60000 65536"/>
                      <a:gd name="T21" fmla="*/ 0 w 149"/>
                      <a:gd name="T22" fmla="*/ 0 h 133"/>
                      <a:gd name="T23" fmla="*/ 149 w 149"/>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9" h="133">
                        <a:moveTo>
                          <a:pt x="37" y="0"/>
                        </a:moveTo>
                        <a:lnTo>
                          <a:pt x="0" y="66"/>
                        </a:lnTo>
                        <a:lnTo>
                          <a:pt x="37" y="133"/>
                        </a:lnTo>
                        <a:lnTo>
                          <a:pt x="112" y="133"/>
                        </a:lnTo>
                        <a:lnTo>
                          <a:pt x="149" y="66"/>
                        </a:lnTo>
                        <a:lnTo>
                          <a:pt x="112" y="0"/>
                        </a:lnTo>
                        <a:lnTo>
                          <a:pt x="37"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09" name="Freeform 172">
                    <a:extLst>
                      <a:ext uri="{FF2B5EF4-FFF2-40B4-BE49-F238E27FC236}">
                        <a16:creationId xmlns:a16="http://schemas.microsoft.com/office/drawing/2014/main" id="{BFFCD311-8337-90B9-5E92-58423E85FECE}"/>
                      </a:ext>
                    </a:extLst>
                  </p:cNvPr>
                  <p:cNvSpPr>
                    <a:spLocks/>
                  </p:cNvSpPr>
                  <p:nvPr/>
                </p:nvSpPr>
                <p:spPr bwMode="auto">
                  <a:xfrm>
                    <a:off x="4486" y="2444"/>
                    <a:ext cx="141" cy="124"/>
                  </a:xfrm>
                  <a:custGeom>
                    <a:avLst/>
                    <a:gdLst>
                      <a:gd name="T0" fmla="*/ 37 w 141"/>
                      <a:gd name="T1" fmla="*/ 0 h 124"/>
                      <a:gd name="T2" fmla="*/ 0 w 141"/>
                      <a:gd name="T3" fmla="*/ 62 h 124"/>
                      <a:gd name="T4" fmla="*/ 37 w 141"/>
                      <a:gd name="T5" fmla="*/ 124 h 124"/>
                      <a:gd name="T6" fmla="*/ 103 w 141"/>
                      <a:gd name="T7" fmla="*/ 124 h 124"/>
                      <a:gd name="T8" fmla="*/ 141 w 141"/>
                      <a:gd name="T9" fmla="*/ 62 h 124"/>
                      <a:gd name="T10" fmla="*/ 103 w 141"/>
                      <a:gd name="T11" fmla="*/ 0 h 124"/>
                      <a:gd name="T12" fmla="*/ 37 w 141"/>
                      <a:gd name="T13" fmla="*/ 0 h 124"/>
                      <a:gd name="T14" fmla="*/ 0 60000 65536"/>
                      <a:gd name="T15" fmla="*/ 0 60000 65536"/>
                      <a:gd name="T16" fmla="*/ 0 60000 65536"/>
                      <a:gd name="T17" fmla="*/ 0 60000 65536"/>
                      <a:gd name="T18" fmla="*/ 0 60000 65536"/>
                      <a:gd name="T19" fmla="*/ 0 60000 65536"/>
                      <a:gd name="T20" fmla="*/ 0 60000 65536"/>
                      <a:gd name="T21" fmla="*/ 0 w 141"/>
                      <a:gd name="T22" fmla="*/ 0 h 124"/>
                      <a:gd name="T23" fmla="*/ 141 w 141"/>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 h="124">
                        <a:moveTo>
                          <a:pt x="37" y="0"/>
                        </a:moveTo>
                        <a:lnTo>
                          <a:pt x="0" y="62"/>
                        </a:lnTo>
                        <a:lnTo>
                          <a:pt x="37" y="124"/>
                        </a:lnTo>
                        <a:lnTo>
                          <a:pt x="103" y="124"/>
                        </a:lnTo>
                        <a:lnTo>
                          <a:pt x="141" y="62"/>
                        </a:lnTo>
                        <a:lnTo>
                          <a:pt x="103" y="0"/>
                        </a:lnTo>
                        <a:lnTo>
                          <a:pt x="37" y="0"/>
                        </a:lnTo>
                        <a:close/>
                      </a:path>
                    </a:pathLst>
                  </a:custGeom>
                  <a:solidFill>
                    <a:srgbClr val="DFDFE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0" name="Freeform 173">
                    <a:extLst>
                      <a:ext uri="{FF2B5EF4-FFF2-40B4-BE49-F238E27FC236}">
                        <a16:creationId xmlns:a16="http://schemas.microsoft.com/office/drawing/2014/main" id="{5DA84E90-8897-9420-6BD8-081E92BD2D76}"/>
                      </a:ext>
                    </a:extLst>
                  </p:cNvPr>
                  <p:cNvSpPr>
                    <a:spLocks/>
                  </p:cNvSpPr>
                  <p:nvPr/>
                </p:nvSpPr>
                <p:spPr bwMode="auto">
                  <a:xfrm>
                    <a:off x="4490" y="2448"/>
                    <a:ext cx="128" cy="112"/>
                  </a:xfrm>
                  <a:custGeom>
                    <a:avLst/>
                    <a:gdLst>
                      <a:gd name="T0" fmla="*/ 33 w 128"/>
                      <a:gd name="T1" fmla="*/ 0 h 112"/>
                      <a:gd name="T2" fmla="*/ 0 w 128"/>
                      <a:gd name="T3" fmla="*/ 58 h 112"/>
                      <a:gd name="T4" fmla="*/ 33 w 128"/>
                      <a:gd name="T5" fmla="*/ 112 h 112"/>
                      <a:gd name="T6" fmla="*/ 95 w 128"/>
                      <a:gd name="T7" fmla="*/ 112 h 112"/>
                      <a:gd name="T8" fmla="*/ 128 w 128"/>
                      <a:gd name="T9" fmla="*/ 58 h 112"/>
                      <a:gd name="T10" fmla="*/ 95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5" y="112"/>
                        </a:lnTo>
                        <a:lnTo>
                          <a:pt x="128" y="58"/>
                        </a:lnTo>
                        <a:lnTo>
                          <a:pt x="95" y="0"/>
                        </a:lnTo>
                        <a:lnTo>
                          <a:pt x="33" y="0"/>
                        </a:lnTo>
                        <a:close/>
                      </a:path>
                    </a:pathLst>
                  </a:custGeom>
                  <a:solidFill>
                    <a:srgbClr val="DCDC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1" name="Freeform 174">
                    <a:extLst>
                      <a:ext uri="{FF2B5EF4-FFF2-40B4-BE49-F238E27FC236}">
                        <a16:creationId xmlns:a16="http://schemas.microsoft.com/office/drawing/2014/main" id="{FE10F631-E774-46FF-4C7C-1E59430D0595}"/>
                      </a:ext>
                    </a:extLst>
                  </p:cNvPr>
                  <p:cNvSpPr>
                    <a:spLocks/>
                  </p:cNvSpPr>
                  <p:nvPr/>
                </p:nvSpPr>
                <p:spPr bwMode="auto">
                  <a:xfrm>
                    <a:off x="4494" y="2453"/>
                    <a:ext cx="120" cy="103"/>
                  </a:xfrm>
                  <a:custGeom>
                    <a:avLst/>
                    <a:gdLst>
                      <a:gd name="T0" fmla="*/ 29 w 120"/>
                      <a:gd name="T1" fmla="*/ 0 h 103"/>
                      <a:gd name="T2" fmla="*/ 0 w 120"/>
                      <a:gd name="T3" fmla="*/ 53 h 103"/>
                      <a:gd name="T4" fmla="*/ 29 w 120"/>
                      <a:gd name="T5" fmla="*/ 103 h 103"/>
                      <a:gd name="T6" fmla="*/ 91 w 120"/>
                      <a:gd name="T7" fmla="*/ 103 h 103"/>
                      <a:gd name="T8" fmla="*/ 120 w 120"/>
                      <a:gd name="T9" fmla="*/ 53 h 103"/>
                      <a:gd name="T10" fmla="*/ 91 w 120"/>
                      <a:gd name="T11" fmla="*/ 0 h 103"/>
                      <a:gd name="T12" fmla="*/ 29 w 120"/>
                      <a:gd name="T13" fmla="*/ 0 h 103"/>
                      <a:gd name="T14" fmla="*/ 0 60000 65536"/>
                      <a:gd name="T15" fmla="*/ 0 60000 65536"/>
                      <a:gd name="T16" fmla="*/ 0 60000 65536"/>
                      <a:gd name="T17" fmla="*/ 0 60000 65536"/>
                      <a:gd name="T18" fmla="*/ 0 60000 65536"/>
                      <a:gd name="T19" fmla="*/ 0 60000 65536"/>
                      <a:gd name="T20" fmla="*/ 0 60000 65536"/>
                      <a:gd name="T21" fmla="*/ 0 w 120"/>
                      <a:gd name="T22" fmla="*/ 0 h 103"/>
                      <a:gd name="T23" fmla="*/ 120 w 120"/>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103">
                        <a:moveTo>
                          <a:pt x="29" y="0"/>
                        </a:moveTo>
                        <a:lnTo>
                          <a:pt x="0" y="53"/>
                        </a:lnTo>
                        <a:lnTo>
                          <a:pt x="29" y="103"/>
                        </a:lnTo>
                        <a:lnTo>
                          <a:pt x="91" y="103"/>
                        </a:lnTo>
                        <a:lnTo>
                          <a:pt x="120" y="53"/>
                        </a:lnTo>
                        <a:lnTo>
                          <a:pt x="91" y="0"/>
                        </a:lnTo>
                        <a:lnTo>
                          <a:pt x="29" y="0"/>
                        </a:lnTo>
                        <a:close/>
                      </a:path>
                    </a:pathLst>
                  </a:custGeom>
                  <a:solidFill>
                    <a:srgbClr val="DADA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2" name="Freeform 175">
                    <a:extLst>
                      <a:ext uri="{FF2B5EF4-FFF2-40B4-BE49-F238E27FC236}">
                        <a16:creationId xmlns:a16="http://schemas.microsoft.com/office/drawing/2014/main" id="{1117BD71-20C3-03B8-0A14-072508B40CEC}"/>
                      </a:ext>
                    </a:extLst>
                  </p:cNvPr>
                  <p:cNvSpPr>
                    <a:spLocks/>
                  </p:cNvSpPr>
                  <p:nvPr/>
                </p:nvSpPr>
                <p:spPr bwMode="auto">
                  <a:xfrm>
                    <a:off x="4503" y="2457"/>
                    <a:ext cx="107" cy="95"/>
                  </a:xfrm>
                  <a:custGeom>
                    <a:avLst/>
                    <a:gdLst>
                      <a:gd name="T0" fmla="*/ 29 w 107"/>
                      <a:gd name="T1" fmla="*/ 0 h 95"/>
                      <a:gd name="T2" fmla="*/ 0 w 107"/>
                      <a:gd name="T3" fmla="*/ 49 h 95"/>
                      <a:gd name="T4" fmla="*/ 29 w 107"/>
                      <a:gd name="T5" fmla="*/ 95 h 95"/>
                      <a:gd name="T6" fmla="*/ 82 w 107"/>
                      <a:gd name="T7" fmla="*/ 95 h 95"/>
                      <a:gd name="T8" fmla="*/ 107 w 107"/>
                      <a:gd name="T9" fmla="*/ 49 h 95"/>
                      <a:gd name="T10" fmla="*/ 82 w 107"/>
                      <a:gd name="T11" fmla="*/ 0 h 95"/>
                      <a:gd name="T12" fmla="*/ 29 w 107"/>
                      <a:gd name="T13" fmla="*/ 0 h 95"/>
                      <a:gd name="T14" fmla="*/ 0 60000 65536"/>
                      <a:gd name="T15" fmla="*/ 0 60000 65536"/>
                      <a:gd name="T16" fmla="*/ 0 60000 65536"/>
                      <a:gd name="T17" fmla="*/ 0 60000 65536"/>
                      <a:gd name="T18" fmla="*/ 0 60000 65536"/>
                      <a:gd name="T19" fmla="*/ 0 60000 65536"/>
                      <a:gd name="T20" fmla="*/ 0 60000 65536"/>
                      <a:gd name="T21" fmla="*/ 0 w 107"/>
                      <a:gd name="T22" fmla="*/ 0 h 95"/>
                      <a:gd name="T23" fmla="*/ 107 w 107"/>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 h="95">
                        <a:moveTo>
                          <a:pt x="29" y="0"/>
                        </a:moveTo>
                        <a:lnTo>
                          <a:pt x="0" y="49"/>
                        </a:lnTo>
                        <a:lnTo>
                          <a:pt x="29" y="95"/>
                        </a:lnTo>
                        <a:lnTo>
                          <a:pt x="82" y="95"/>
                        </a:lnTo>
                        <a:lnTo>
                          <a:pt x="107" y="49"/>
                        </a:lnTo>
                        <a:lnTo>
                          <a:pt x="82" y="0"/>
                        </a:lnTo>
                        <a:lnTo>
                          <a:pt x="29" y="0"/>
                        </a:lnTo>
                        <a:close/>
                      </a:path>
                    </a:pathLst>
                  </a:custGeom>
                  <a:solidFill>
                    <a:srgbClr val="D7D7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3" name="Freeform 176">
                    <a:extLst>
                      <a:ext uri="{FF2B5EF4-FFF2-40B4-BE49-F238E27FC236}">
                        <a16:creationId xmlns:a16="http://schemas.microsoft.com/office/drawing/2014/main" id="{63A93F9B-022B-78FC-B048-5296A46D0C3E}"/>
                      </a:ext>
                    </a:extLst>
                  </p:cNvPr>
                  <p:cNvSpPr>
                    <a:spLocks/>
                  </p:cNvSpPr>
                  <p:nvPr/>
                </p:nvSpPr>
                <p:spPr bwMode="auto">
                  <a:xfrm>
                    <a:off x="4507" y="2461"/>
                    <a:ext cx="95" cy="87"/>
                  </a:xfrm>
                  <a:custGeom>
                    <a:avLst/>
                    <a:gdLst>
                      <a:gd name="T0" fmla="*/ 25 w 95"/>
                      <a:gd name="T1" fmla="*/ 0 h 87"/>
                      <a:gd name="T2" fmla="*/ 0 w 95"/>
                      <a:gd name="T3" fmla="*/ 45 h 87"/>
                      <a:gd name="T4" fmla="*/ 25 w 95"/>
                      <a:gd name="T5" fmla="*/ 87 h 87"/>
                      <a:gd name="T6" fmla="*/ 70 w 95"/>
                      <a:gd name="T7" fmla="*/ 87 h 87"/>
                      <a:gd name="T8" fmla="*/ 95 w 95"/>
                      <a:gd name="T9" fmla="*/ 45 h 87"/>
                      <a:gd name="T10" fmla="*/ 70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0" y="87"/>
                        </a:lnTo>
                        <a:lnTo>
                          <a:pt x="95" y="45"/>
                        </a:lnTo>
                        <a:lnTo>
                          <a:pt x="70" y="0"/>
                        </a:lnTo>
                        <a:lnTo>
                          <a:pt x="25" y="0"/>
                        </a:lnTo>
                        <a:close/>
                      </a:path>
                    </a:pathLst>
                  </a:custGeom>
                  <a:solidFill>
                    <a:srgbClr val="D5D5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4" name="Freeform 177">
                    <a:extLst>
                      <a:ext uri="{FF2B5EF4-FFF2-40B4-BE49-F238E27FC236}">
                        <a16:creationId xmlns:a16="http://schemas.microsoft.com/office/drawing/2014/main" id="{9B20CB45-A17B-6E95-DBA8-62CDBDDD4CA7}"/>
                      </a:ext>
                    </a:extLst>
                  </p:cNvPr>
                  <p:cNvSpPr>
                    <a:spLocks/>
                  </p:cNvSpPr>
                  <p:nvPr/>
                </p:nvSpPr>
                <p:spPr bwMode="auto">
                  <a:xfrm>
                    <a:off x="4511" y="2469"/>
                    <a:ext cx="87" cy="75"/>
                  </a:xfrm>
                  <a:custGeom>
                    <a:avLst/>
                    <a:gdLst>
                      <a:gd name="T0" fmla="*/ 25 w 87"/>
                      <a:gd name="T1" fmla="*/ 0 h 75"/>
                      <a:gd name="T2" fmla="*/ 0 w 87"/>
                      <a:gd name="T3" fmla="*/ 37 h 75"/>
                      <a:gd name="T4" fmla="*/ 25 w 87"/>
                      <a:gd name="T5" fmla="*/ 75 h 75"/>
                      <a:gd name="T6" fmla="*/ 66 w 87"/>
                      <a:gd name="T7" fmla="*/ 75 h 75"/>
                      <a:gd name="T8" fmla="*/ 87 w 87"/>
                      <a:gd name="T9" fmla="*/ 37 h 75"/>
                      <a:gd name="T10" fmla="*/ 66 w 87"/>
                      <a:gd name="T11" fmla="*/ 0 h 75"/>
                      <a:gd name="T12" fmla="*/ 25 w 87"/>
                      <a:gd name="T13" fmla="*/ 0 h 75"/>
                      <a:gd name="T14" fmla="*/ 0 60000 65536"/>
                      <a:gd name="T15" fmla="*/ 0 60000 65536"/>
                      <a:gd name="T16" fmla="*/ 0 60000 65536"/>
                      <a:gd name="T17" fmla="*/ 0 60000 65536"/>
                      <a:gd name="T18" fmla="*/ 0 60000 65536"/>
                      <a:gd name="T19" fmla="*/ 0 60000 65536"/>
                      <a:gd name="T20" fmla="*/ 0 60000 65536"/>
                      <a:gd name="T21" fmla="*/ 0 w 87"/>
                      <a:gd name="T22" fmla="*/ 0 h 75"/>
                      <a:gd name="T23" fmla="*/ 87 w 87"/>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5">
                        <a:moveTo>
                          <a:pt x="25" y="0"/>
                        </a:moveTo>
                        <a:lnTo>
                          <a:pt x="0" y="37"/>
                        </a:lnTo>
                        <a:lnTo>
                          <a:pt x="25" y="75"/>
                        </a:lnTo>
                        <a:lnTo>
                          <a:pt x="66" y="75"/>
                        </a:lnTo>
                        <a:lnTo>
                          <a:pt x="87" y="37"/>
                        </a:lnTo>
                        <a:lnTo>
                          <a:pt x="66" y="0"/>
                        </a:lnTo>
                        <a:lnTo>
                          <a:pt x="25" y="0"/>
                        </a:lnTo>
                        <a:close/>
                      </a:path>
                    </a:pathLst>
                  </a:custGeom>
                  <a:solidFill>
                    <a:srgbClr val="D4D4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5" name="Freeform 178">
                    <a:extLst>
                      <a:ext uri="{FF2B5EF4-FFF2-40B4-BE49-F238E27FC236}">
                        <a16:creationId xmlns:a16="http://schemas.microsoft.com/office/drawing/2014/main" id="{F781D730-930C-FB80-1189-D0FC35F5DD0F}"/>
                      </a:ext>
                    </a:extLst>
                  </p:cNvPr>
                  <p:cNvSpPr>
                    <a:spLocks/>
                  </p:cNvSpPr>
                  <p:nvPr/>
                </p:nvSpPr>
                <p:spPr bwMode="auto">
                  <a:xfrm>
                    <a:off x="4519" y="2473"/>
                    <a:ext cx="75" cy="67"/>
                  </a:xfrm>
                  <a:custGeom>
                    <a:avLst/>
                    <a:gdLst>
                      <a:gd name="T0" fmla="*/ 21 w 75"/>
                      <a:gd name="T1" fmla="*/ 0 h 67"/>
                      <a:gd name="T2" fmla="*/ 0 w 75"/>
                      <a:gd name="T3" fmla="*/ 33 h 67"/>
                      <a:gd name="T4" fmla="*/ 21 w 75"/>
                      <a:gd name="T5" fmla="*/ 67 h 67"/>
                      <a:gd name="T6" fmla="*/ 58 w 75"/>
                      <a:gd name="T7" fmla="*/ 67 h 67"/>
                      <a:gd name="T8" fmla="*/ 75 w 75"/>
                      <a:gd name="T9" fmla="*/ 33 h 67"/>
                      <a:gd name="T10" fmla="*/ 58 w 75"/>
                      <a:gd name="T11" fmla="*/ 0 h 67"/>
                      <a:gd name="T12" fmla="*/ 21 w 75"/>
                      <a:gd name="T13" fmla="*/ 0 h 67"/>
                      <a:gd name="T14" fmla="*/ 0 60000 65536"/>
                      <a:gd name="T15" fmla="*/ 0 60000 65536"/>
                      <a:gd name="T16" fmla="*/ 0 60000 65536"/>
                      <a:gd name="T17" fmla="*/ 0 60000 65536"/>
                      <a:gd name="T18" fmla="*/ 0 60000 65536"/>
                      <a:gd name="T19" fmla="*/ 0 60000 65536"/>
                      <a:gd name="T20" fmla="*/ 0 60000 65536"/>
                      <a:gd name="T21" fmla="*/ 0 w 75"/>
                      <a:gd name="T22" fmla="*/ 0 h 67"/>
                      <a:gd name="T23" fmla="*/ 75 w 75"/>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67">
                        <a:moveTo>
                          <a:pt x="21" y="0"/>
                        </a:moveTo>
                        <a:lnTo>
                          <a:pt x="0" y="33"/>
                        </a:lnTo>
                        <a:lnTo>
                          <a:pt x="21" y="67"/>
                        </a:lnTo>
                        <a:lnTo>
                          <a:pt x="58" y="67"/>
                        </a:lnTo>
                        <a:lnTo>
                          <a:pt x="75" y="33"/>
                        </a:lnTo>
                        <a:lnTo>
                          <a:pt x="58" y="0"/>
                        </a:lnTo>
                        <a:lnTo>
                          <a:pt x="21" y="0"/>
                        </a:lnTo>
                        <a:close/>
                      </a:path>
                    </a:pathLst>
                  </a:custGeom>
                  <a:solidFill>
                    <a:srgbClr val="D2D2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6" name="Freeform 179">
                    <a:extLst>
                      <a:ext uri="{FF2B5EF4-FFF2-40B4-BE49-F238E27FC236}">
                        <a16:creationId xmlns:a16="http://schemas.microsoft.com/office/drawing/2014/main" id="{78048D1A-243F-0F53-DC10-50FFDE8566AE}"/>
                      </a:ext>
                    </a:extLst>
                  </p:cNvPr>
                  <p:cNvSpPr>
                    <a:spLocks/>
                  </p:cNvSpPr>
                  <p:nvPr/>
                </p:nvSpPr>
                <p:spPr bwMode="auto">
                  <a:xfrm>
                    <a:off x="4523" y="2477"/>
                    <a:ext cx="62" cy="54"/>
                  </a:xfrm>
                  <a:custGeom>
                    <a:avLst/>
                    <a:gdLst>
                      <a:gd name="T0" fmla="*/ 17 w 62"/>
                      <a:gd name="T1" fmla="*/ 0 h 54"/>
                      <a:gd name="T2" fmla="*/ 0 w 62"/>
                      <a:gd name="T3" fmla="*/ 29 h 54"/>
                      <a:gd name="T4" fmla="*/ 17 w 62"/>
                      <a:gd name="T5" fmla="*/ 54 h 54"/>
                      <a:gd name="T6" fmla="*/ 50 w 62"/>
                      <a:gd name="T7" fmla="*/ 54 h 54"/>
                      <a:gd name="T8" fmla="*/ 62 w 62"/>
                      <a:gd name="T9" fmla="*/ 29 h 54"/>
                      <a:gd name="T10" fmla="*/ 50 w 62"/>
                      <a:gd name="T11" fmla="*/ 0 h 54"/>
                      <a:gd name="T12" fmla="*/ 17 w 62"/>
                      <a:gd name="T13" fmla="*/ 0 h 54"/>
                      <a:gd name="T14" fmla="*/ 0 60000 65536"/>
                      <a:gd name="T15" fmla="*/ 0 60000 65536"/>
                      <a:gd name="T16" fmla="*/ 0 60000 65536"/>
                      <a:gd name="T17" fmla="*/ 0 60000 65536"/>
                      <a:gd name="T18" fmla="*/ 0 60000 65536"/>
                      <a:gd name="T19" fmla="*/ 0 60000 65536"/>
                      <a:gd name="T20" fmla="*/ 0 60000 65536"/>
                      <a:gd name="T21" fmla="*/ 0 w 62"/>
                      <a:gd name="T22" fmla="*/ 0 h 54"/>
                      <a:gd name="T23" fmla="*/ 62 w 62"/>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54">
                        <a:moveTo>
                          <a:pt x="17" y="0"/>
                        </a:moveTo>
                        <a:lnTo>
                          <a:pt x="0" y="29"/>
                        </a:lnTo>
                        <a:lnTo>
                          <a:pt x="17" y="54"/>
                        </a:lnTo>
                        <a:lnTo>
                          <a:pt x="50" y="54"/>
                        </a:lnTo>
                        <a:lnTo>
                          <a:pt x="62" y="29"/>
                        </a:lnTo>
                        <a:lnTo>
                          <a:pt x="50" y="0"/>
                        </a:lnTo>
                        <a:lnTo>
                          <a:pt x="17" y="0"/>
                        </a:lnTo>
                        <a:close/>
                      </a:path>
                    </a:pathLst>
                  </a:custGeom>
                  <a:solidFill>
                    <a:srgbClr val="D0D0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7" name="Freeform 180">
                    <a:extLst>
                      <a:ext uri="{FF2B5EF4-FFF2-40B4-BE49-F238E27FC236}">
                        <a16:creationId xmlns:a16="http://schemas.microsoft.com/office/drawing/2014/main" id="{475730AB-4F58-3257-5D1D-245727EF0969}"/>
                      </a:ext>
                    </a:extLst>
                  </p:cNvPr>
                  <p:cNvSpPr>
                    <a:spLocks/>
                  </p:cNvSpPr>
                  <p:nvPr/>
                </p:nvSpPr>
                <p:spPr bwMode="auto">
                  <a:xfrm>
                    <a:off x="4527" y="2482"/>
                    <a:ext cx="54" cy="45"/>
                  </a:xfrm>
                  <a:custGeom>
                    <a:avLst/>
                    <a:gdLst>
                      <a:gd name="T0" fmla="*/ 17 w 54"/>
                      <a:gd name="T1" fmla="*/ 0 h 45"/>
                      <a:gd name="T2" fmla="*/ 0 w 54"/>
                      <a:gd name="T3" fmla="*/ 24 h 45"/>
                      <a:gd name="T4" fmla="*/ 17 w 54"/>
                      <a:gd name="T5" fmla="*/ 45 h 45"/>
                      <a:gd name="T6" fmla="*/ 42 w 54"/>
                      <a:gd name="T7" fmla="*/ 45 h 45"/>
                      <a:gd name="T8" fmla="*/ 54 w 54"/>
                      <a:gd name="T9" fmla="*/ 24 h 45"/>
                      <a:gd name="T10" fmla="*/ 42 w 54"/>
                      <a:gd name="T11" fmla="*/ 0 h 45"/>
                      <a:gd name="T12" fmla="*/ 17 w 54"/>
                      <a:gd name="T13" fmla="*/ 0 h 45"/>
                      <a:gd name="T14" fmla="*/ 0 60000 65536"/>
                      <a:gd name="T15" fmla="*/ 0 60000 65536"/>
                      <a:gd name="T16" fmla="*/ 0 60000 65536"/>
                      <a:gd name="T17" fmla="*/ 0 60000 65536"/>
                      <a:gd name="T18" fmla="*/ 0 60000 65536"/>
                      <a:gd name="T19" fmla="*/ 0 60000 65536"/>
                      <a:gd name="T20" fmla="*/ 0 60000 65536"/>
                      <a:gd name="T21" fmla="*/ 0 w 54"/>
                      <a:gd name="T22" fmla="*/ 0 h 45"/>
                      <a:gd name="T23" fmla="*/ 54 w 54"/>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45">
                        <a:moveTo>
                          <a:pt x="17" y="0"/>
                        </a:moveTo>
                        <a:lnTo>
                          <a:pt x="0" y="24"/>
                        </a:lnTo>
                        <a:lnTo>
                          <a:pt x="17" y="45"/>
                        </a:lnTo>
                        <a:lnTo>
                          <a:pt x="42" y="45"/>
                        </a:lnTo>
                        <a:lnTo>
                          <a:pt x="54" y="24"/>
                        </a:lnTo>
                        <a:lnTo>
                          <a:pt x="42" y="0"/>
                        </a:lnTo>
                        <a:lnTo>
                          <a:pt x="17" y="0"/>
                        </a:lnTo>
                        <a:close/>
                      </a:path>
                    </a:pathLst>
                  </a:custGeom>
                  <a:solidFill>
                    <a:srgbClr val="CFC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8" name="Freeform 181">
                    <a:extLst>
                      <a:ext uri="{FF2B5EF4-FFF2-40B4-BE49-F238E27FC236}">
                        <a16:creationId xmlns:a16="http://schemas.microsoft.com/office/drawing/2014/main" id="{83DC7252-C327-50DF-7E14-7636EC6E913D}"/>
                      </a:ext>
                    </a:extLst>
                  </p:cNvPr>
                  <p:cNvSpPr>
                    <a:spLocks/>
                  </p:cNvSpPr>
                  <p:nvPr/>
                </p:nvSpPr>
                <p:spPr bwMode="auto">
                  <a:xfrm>
                    <a:off x="4532" y="2486"/>
                    <a:ext cx="45" cy="37"/>
                  </a:xfrm>
                  <a:custGeom>
                    <a:avLst/>
                    <a:gdLst>
                      <a:gd name="T0" fmla="*/ 12 w 45"/>
                      <a:gd name="T1" fmla="*/ 0 h 37"/>
                      <a:gd name="T2" fmla="*/ 0 w 45"/>
                      <a:gd name="T3" fmla="*/ 20 h 37"/>
                      <a:gd name="T4" fmla="*/ 12 w 45"/>
                      <a:gd name="T5" fmla="*/ 37 h 37"/>
                      <a:gd name="T6" fmla="*/ 37 w 45"/>
                      <a:gd name="T7" fmla="*/ 37 h 37"/>
                      <a:gd name="T8" fmla="*/ 45 w 45"/>
                      <a:gd name="T9" fmla="*/ 20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0"/>
                        </a:lnTo>
                        <a:lnTo>
                          <a:pt x="12" y="37"/>
                        </a:lnTo>
                        <a:lnTo>
                          <a:pt x="37" y="37"/>
                        </a:lnTo>
                        <a:lnTo>
                          <a:pt x="45" y="20"/>
                        </a:lnTo>
                        <a:lnTo>
                          <a:pt x="37" y="0"/>
                        </a:lnTo>
                        <a:lnTo>
                          <a:pt x="12" y="0"/>
                        </a:lnTo>
                        <a:close/>
                      </a:path>
                    </a:pathLst>
                  </a:custGeom>
                  <a:solidFill>
                    <a:srgbClr val="CECE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19" name="Freeform 182">
                    <a:extLst>
                      <a:ext uri="{FF2B5EF4-FFF2-40B4-BE49-F238E27FC236}">
                        <a16:creationId xmlns:a16="http://schemas.microsoft.com/office/drawing/2014/main" id="{F73DE91F-085B-FF1A-19A6-01665C69667F}"/>
                      </a:ext>
                    </a:extLst>
                  </p:cNvPr>
                  <p:cNvSpPr>
                    <a:spLocks/>
                  </p:cNvSpPr>
                  <p:nvPr/>
                </p:nvSpPr>
                <p:spPr bwMode="auto">
                  <a:xfrm>
                    <a:off x="4540" y="2490"/>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CD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20" name="Freeform 183">
                    <a:extLst>
                      <a:ext uri="{FF2B5EF4-FFF2-40B4-BE49-F238E27FC236}">
                        <a16:creationId xmlns:a16="http://schemas.microsoft.com/office/drawing/2014/main" id="{FF7AFB43-533E-0AC7-C471-675C3D7A802D}"/>
                      </a:ext>
                    </a:extLst>
                  </p:cNvPr>
                  <p:cNvSpPr>
                    <a:spLocks/>
                  </p:cNvSpPr>
                  <p:nvPr/>
                </p:nvSpPr>
                <p:spPr bwMode="auto">
                  <a:xfrm>
                    <a:off x="4544" y="2494"/>
                    <a:ext cx="21" cy="21"/>
                  </a:xfrm>
                  <a:custGeom>
                    <a:avLst/>
                    <a:gdLst>
                      <a:gd name="T0" fmla="*/ 8 w 21"/>
                      <a:gd name="T1" fmla="*/ 0 h 21"/>
                      <a:gd name="T2" fmla="*/ 0 w 21"/>
                      <a:gd name="T3" fmla="*/ 12 h 21"/>
                      <a:gd name="T4" fmla="*/ 8 w 21"/>
                      <a:gd name="T5" fmla="*/ 21 h 21"/>
                      <a:gd name="T6" fmla="*/ 17 w 21"/>
                      <a:gd name="T7" fmla="*/ 21 h 21"/>
                      <a:gd name="T8" fmla="*/ 21 w 21"/>
                      <a:gd name="T9" fmla="*/ 12 h 21"/>
                      <a:gd name="T10" fmla="*/ 17 w 21"/>
                      <a:gd name="T11" fmla="*/ 0 h 21"/>
                      <a:gd name="T12" fmla="*/ 8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8" y="0"/>
                        </a:moveTo>
                        <a:lnTo>
                          <a:pt x="0" y="12"/>
                        </a:lnTo>
                        <a:lnTo>
                          <a:pt x="8" y="21"/>
                        </a:lnTo>
                        <a:lnTo>
                          <a:pt x="17" y="21"/>
                        </a:lnTo>
                        <a:lnTo>
                          <a:pt x="21" y="12"/>
                        </a:lnTo>
                        <a:lnTo>
                          <a:pt x="17" y="0"/>
                        </a:lnTo>
                        <a:lnTo>
                          <a:pt x="8" y="0"/>
                        </a:lnTo>
                        <a:close/>
                      </a:path>
                    </a:pathLst>
                  </a:custGeom>
                  <a:solidFill>
                    <a:srgbClr val="CDC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121" name="Freeform 184">
                    <a:extLst>
                      <a:ext uri="{FF2B5EF4-FFF2-40B4-BE49-F238E27FC236}">
                        <a16:creationId xmlns:a16="http://schemas.microsoft.com/office/drawing/2014/main" id="{A6DB7E4C-5C1D-ADD6-DC7F-699132B93104}"/>
                      </a:ext>
                    </a:extLst>
                  </p:cNvPr>
                  <p:cNvSpPr>
                    <a:spLocks/>
                  </p:cNvSpPr>
                  <p:nvPr/>
                </p:nvSpPr>
                <p:spPr bwMode="auto">
                  <a:xfrm>
                    <a:off x="4548" y="2498"/>
                    <a:ext cx="13" cy="13"/>
                  </a:xfrm>
                  <a:custGeom>
                    <a:avLst/>
                    <a:gdLst>
                      <a:gd name="T0" fmla="*/ 4 w 13"/>
                      <a:gd name="T1" fmla="*/ 0 h 13"/>
                      <a:gd name="T2" fmla="*/ 0 w 13"/>
                      <a:gd name="T3" fmla="*/ 8 h 13"/>
                      <a:gd name="T4" fmla="*/ 4 w 13"/>
                      <a:gd name="T5" fmla="*/ 13 h 13"/>
                      <a:gd name="T6" fmla="*/ 13 w 13"/>
                      <a:gd name="T7" fmla="*/ 13 h 13"/>
                      <a:gd name="T8" fmla="*/ 13 w 13"/>
                      <a:gd name="T9" fmla="*/ 8 h 13"/>
                      <a:gd name="T10" fmla="*/ 13 w 13"/>
                      <a:gd name="T11" fmla="*/ 0 h 13"/>
                      <a:gd name="T12" fmla="*/ 4 w 13"/>
                      <a:gd name="T13" fmla="*/ 0 h 13"/>
                      <a:gd name="T14" fmla="*/ 0 60000 65536"/>
                      <a:gd name="T15" fmla="*/ 0 60000 65536"/>
                      <a:gd name="T16" fmla="*/ 0 60000 65536"/>
                      <a:gd name="T17" fmla="*/ 0 60000 65536"/>
                      <a:gd name="T18" fmla="*/ 0 60000 65536"/>
                      <a:gd name="T19" fmla="*/ 0 60000 65536"/>
                      <a:gd name="T20" fmla="*/ 0 60000 65536"/>
                      <a:gd name="T21" fmla="*/ 0 w 13"/>
                      <a:gd name="T22" fmla="*/ 0 h 13"/>
                      <a:gd name="T23" fmla="*/ 13 w 13"/>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3">
                        <a:moveTo>
                          <a:pt x="4" y="0"/>
                        </a:moveTo>
                        <a:lnTo>
                          <a:pt x="0" y="8"/>
                        </a:lnTo>
                        <a:lnTo>
                          <a:pt x="4" y="13"/>
                        </a:lnTo>
                        <a:lnTo>
                          <a:pt x="13" y="13"/>
                        </a:lnTo>
                        <a:lnTo>
                          <a:pt x="13" y="8"/>
                        </a:lnTo>
                        <a:lnTo>
                          <a:pt x="13" y="0"/>
                        </a:lnTo>
                        <a:lnTo>
                          <a:pt x="4" y="0"/>
                        </a:lnTo>
                        <a:close/>
                      </a:path>
                    </a:pathLst>
                  </a:custGeom>
                  <a:solidFill>
                    <a:srgbClr val="CCCC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89" name="Freeform 186">
                  <a:extLst>
                    <a:ext uri="{FF2B5EF4-FFF2-40B4-BE49-F238E27FC236}">
                      <a16:creationId xmlns:a16="http://schemas.microsoft.com/office/drawing/2014/main" id="{47957538-B735-7DAA-0112-94F9420AEB8E}"/>
                    </a:ext>
                  </a:extLst>
                </p:cNvPr>
                <p:cNvSpPr>
                  <a:spLocks noEditPoints="1"/>
                </p:cNvSpPr>
                <p:nvPr/>
              </p:nvSpPr>
              <p:spPr bwMode="auto">
                <a:xfrm>
                  <a:off x="4387" y="2357"/>
                  <a:ext cx="347" cy="307"/>
                </a:xfrm>
                <a:custGeom>
                  <a:avLst/>
                  <a:gdLst>
                    <a:gd name="T0" fmla="*/ 4 w 347"/>
                    <a:gd name="T1" fmla="*/ 154 h 307"/>
                    <a:gd name="T2" fmla="*/ 0 w 347"/>
                    <a:gd name="T3" fmla="*/ 154 h 307"/>
                    <a:gd name="T4" fmla="*/ 4 w 347"/>
                    <a:gd name="T5" fmla="*/ 158 h 307"/>
                    <a:gd name="T6" fmla="*/ 87 w 347"/>
                    <a:gd name="T7" fmla="*/ 307 h 307"/>
                    <a:gd name="T8" fmla="*/ 87 w 347"/>
                    <a:gd name="T9" fmla="*/ 307 h 307"/>
                    <a:gd name="T10" fmla="*/ 87 w 347"/>
                    <a:gd name="T11" fmla="*/ 307 h 307"/>
                    <a:gd name="T12" fmla="*/ 256 w 347"/>
                    <a:gd name="T13" fmla="*/ 307 h 307"/>
                    <a:gd name="T14" fmla="*/ 256 w 347"/>
                    <a:gd name="T15" fmla="*/ 307 h 307"/>
                    <a:gd name="T16" fmla="*/ 260 w 347"/>
                    <a:gd name="T17" fmla="*/ 307 h 307"/>
                    <a:gd name="T18" fmla="*/ 347 w 347"/>
                    <a:gd name="T19" fmla="*/ 158 h 307"/>
                    <a:gd name="T20" fmla="*/ 347 w 347"/>
                    <a:gd name="T21" fmla="*/ 154 h 307"/>
                    <a:gd name="T22" fmla="*/ 347 w 347"/>
                    <a:gd name="T23" fmla="*/ 154 h 307"/>
                    <a:gd name="T24" fmla="*/ 260 w 347"/>
                    <a:gd name="T25" fmla="*/ 4 h 307"/>
                    <a:gd name="T26" fmla="*/ 256 w 347"/>
                    <a:gd name="T27" fmla="*/ 0 h 307"/>
                    <a:gd name="T28" fmla="*/ 256 w 347"/>
                    <a:gd name="T29" fmla="*/ 0 h 307"/>
                    <a:gd name="T30" fmla="*/ 87 w 347"/>
                    <a:gd name="T31" fmla="*/ 0 h 307"/>
                    <a:gd name="T32" fmla="*/ 87 w 347"/>
                    <a:gd name="T33" fmla="*/ 0 h 307"/>
                    <a:gd name="T34" fmla="*/ 87 w 347"/>
                    <a:gd name="T35" fmla="*/ 4 h 307"/>
                    <a:gd name="T36" fmla="*/ 4 w 347"/>
                    <a:gd name="T37" fmla="*/ 154 h 307"/>
                    <a:gd name="T38" fmla="*/ 91 w 347"/>
                    <a:gd name="T39" fmla="*/ 9 h 307"/>
                    <a:gd name="T40" fmla="*/ 87 w 347"/>
                    <a:gd name="T41" fmla="*/ 4 h 307"/>
                    <a:gd name="T42" fmla="*/ 87 w 347"/>
                    <a:gd name="T43" fmla="*/ 9 h 307"/>
                    <a:gd name="T44" fmla="*/ 256 w 347"/>
                    <a:gd name="T45" fmla="*/ 9 h 307"/>
                    <a:gd name="T46" fmla="*/ 256 w 347"/>
                    <a:gd name="T47" fmla="*/ 4 h 307"/>
                    <a:gd name="T48" fmla="*/ 256 w 347"/>
                    <a:gd name="T49" fmla="*/ 9 h 307"/>
                    <a:gd name="T50" fmla="*/ 343 w 347"/>
                    <a:gd name="T51" fmla="*/ 158 h 307"/>
                    <a:gd name="T52" fmla="*/ 343 w 347"/>
                    <a:gd name="T53" fmla="*/ 154 h 307"/>
                    <a:gd name="T54" fmla="*/ 343 w 347"/>
                    <a:gd name="T55" fmla="*/ 154 h 307"/>
                    <a:gd name="T56" fmla="*/ 256 w 347"/>
                    <a:gd name="T57" fmla="*/ 303 h 307"/>
                    <a:gd name="T58" fmla="*/ 256 w 347"/>
                    <a:gd name="T59" fmla="*/ 303 h 307"/>
                    <a:gd name="T60" fmla="*/ 256 w 347"/>
                    <a:gd name="T61" fmla="*/ 298 h 307"/>
                    <a:gd name="T62" fmla="*/ 87 w 347"/>
                    <a:gd name="T63" fmla="*/ 298 h 307"/>
                    <a:gd name="T64" fmla="*/ 87 w 347"/>
                    <a:gd name="T65" fmla="*/ 303 h 307"/>
                    <a:gd name="T66" fmla="*/ 91 w 347"/>
                    <a:gd name="T67" fmla="*/ 303 h 307"/>
                    <a:gd name="T68" fmla="*/ 8 w 347"/>
                    <a:gd name="T69" fmla="*/ 154 h 307"/>
                    <a:gd name="T70" fmla="*/ 4 w 347"/>
                    <a:gd name="T71" fmla="*/ 154 h 307"/>
                    <a:gd name="T72" fmla="*/ 8 w 347"/>
                    <a:gd name="T73" fmla="*/ 158 h 307"/>
                    <a:gd name="T74" fmla="*/ 91 w 347"/>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7"/>
                    <a:gd name="T115" fmla="*/ 0 h 307"/>
                    <a:gd name="T116" fmla="*/ 347 w 347"/>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7" h="307">
                      <a:moveTo>
                        <a:pt x="4" y="154"/>
                      </a:moveTo>
                      <a:lnTo>
                        <a:pt x="0" y="154"/>
                      </a:lnTo>
                      <a:lnTo>
                        <a:pt x="4" y="158"/>
                      </a:lnTo>
                      <a:lnTo>
                        <a:pt x="87" y="307"/>
                      </a:lnTo>
                      <a:lnTo>
                        <a:pt x="256" y="307"/>
                      </a:lnTo>
                      <a:lnTo>
                        <a:pt x="260" y="307"/>
                      </a:lnTo>
                      <a:lnTo>
                        <a:pt x="347" y="158"/>
                      </a:lnTo>
                      <a:lnTo>
                        <a:pt x="347" y="154"/>
                      </a:lnTo>
                      <a:lnTo>
                        <a:pt x="260" y="4"/>
                      </a:lnTo>
                      <a:lnTo>
                        <a:pt x="256" y="0"/>
                      </a:lnTo>
                      <a:lnTo>
                        <a:pt x="87" y="0"/>
                      </a:lnTo>
                      <a:lnTo>
                        <a:pt x="87" y="4"/>
                      </a:lnTo>
                      <a:lnTo>
                        <a:pt x="4" y="154"/>
                      </a:lnTo>
                      <a:close/>
                      <a:moveTo>
                        <a:pt x="91" y="9"/>
                      </a:moveTo>
                      <a:lnTo>
                        <a:pt x="87" y="4"/>
                      </a:lnTo>
                      <a:lnTo>
                        <a:pt x="87" y="9"/>
                      </a:lnTo>
                      <a:lnTo>
                        <a:pt x="256" y="9"/>
                      </a:lnTo>
                      <a:lnTo>
                        <a:pt x="256" y="4"/>
                      </a:lnTo>
                      <a:lnTo>
                        <a:pt x="256" y="9"/>
                      </a:lnTo>
                      <a:lnTo>
                        <a:pt x="343" y="158"/>
                      </a:lnTo>
                      <a:lnTo>
                        <a:pt x="343" y="154"/>
                      </a:lnTo>
                      <a:lnTo>
                        <a:pt x="256" y="303"/>
                      </a:lnTo>
                      <a:lnTo>
                        <a:pt x="256" y="298"/>
                      </a:lnTo>
                      <a:lnTo>
                        <a:pt x="87" y="298"/>
                      </a:lnTo>
                      <a:lnTo>
                        <a:pt x="87" y="303"/>
                      </a:lnTo>
                      <a:lnTo>
                        <a:pt x="91" y="303"/>
                      </a:lnTo>
                      <a:lnTo>
                        <a:pt x="8" y="154"/>
                      </a:lnTo>
                      <a:lnTo>
                        <a:pt x="4" y="154"/>
                      </a:lnTo>
                      <a:lnTo>
                        <a:pt x="8"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15" name="Rectangle 188">
                <a:extLst>
                  <a:ext uri="{FF2B5EF4-FFF2-40B4-BE49-F238E27FC236}">
                    <a16:creationId xmlns:a16="http://schemas.microsoft.com/office/drawing/2014/main" id="{48F39E81-4AD1-4229-6753-11CAB07FE31F}"/>
                  </a:ext>
                </a:extLst>
              </p:cNvPr>
              <p:cNvSpPr>
                <a:spLocks noChangeArrowheads="1"/>
              </p:cNvSpPr>
              <p:nvPr/>
            </p:nvSpPr>
            <p:spPr bwMode="auto">
              <a:xfrm>
                <a:off x="4536" y="2465"/>
                <a:ext cx="8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F</a:t>
                </a:r>
                <a:endParaRPr lang="en-US" altLang="en-US"/>
              </a:p>
            </p:txBody>
          </p:sp>
          <p:grpSp>
            <p:nvGrpSpPr>
              <p:cNvPr id="17016" name="Group 223">
                <a:extLst>
                  <a:ext uri="{FF2B5EF4-FFF2-40B4-BE49-F238E27FC236}">
                    <a16:creationId xmlns:a16="http://schemas.microsoft.com/office/drawing/2014/main" id="{062431DD-63B8-3536-9BEE-2836AF40C236}"/>
                  </a:ext>
                </a:extLst>
              </p:cNvPr>
              <p:cNvGrpSpPr>
                <a:grpSpLocks/>
              </p:cNvGrpSpPr>
              <p:nvPr/>
            </p:nvGrpSpPr>
            <p:grpSpPr bwMode="auto">
              <a:xfrm>
                <a:off x="4643" y="2506"/>
                <a:ext cx="344" cy="307"/>
                <a:chOff x="4643" y="2506"/>
                <a:chExt cx="344" cy="307"/>
              </a:xfrm>
            </p:grpSpPr>
            <p:grpSp>
              <p:nvGrpSpPr>
                <p:cNvPr id="17054" name="Group 221">
                  <a:extLst>
                    <a:ext uri="{FF2B5EF4-FFF2-40B4-BE49-F238E27FC236}">
                      <a16:creationId xmlns:a16="http://schemas.microsoft.com/office/drawing/2014/main" id="{CAE7CCB3-D775-A0D7-5BB7-A7FE6BA08210}"/>
                    </a:ext>
                  </a:extLst>
                </p:cNvPr>
                <p:cNvGrpSpPr>
                  <a:grpSpLocks/>
                </p:cNvGrpSpPr>
                <p:nvPr/>
              </p:nvGrpSpPr>
              <p:grpSpPr bwMode="auto">
                <a:xfrm>
                  <a:off x="4647" y="2511"/>
                  <a:ext cx="336" cy="298"/>
                  <a:chOff x="4647" y="2511"/>
                  <a:chExt cx="336" cy="298"/>
                </a:xfrm>
              </p:grpSpPr>
              <p:sp>
                <p:nvSpPr>
                  <p:cNvPr id="17056" name="Freeform 189">
                    <a:extLst>
                      <a:ext uri="{FF2B5EF4-FFF2-40B4-BE49-F238E27FC236}">
                        <a16:creationId xmlns:a16="http://schemas.microsoft.com/office/drawing/2014/main" id="{DC763197-9F5A-B015-6FA2-FEADEB7A2247}"/>
                      </a:ext>
                    </a:extLst>
                  </p:cNvPr>
                  <p:cNvSpPr>
                    <a:spLocks/>
                  </p:cNvSpPr>
                  <p:nvPr/>
                </p:nvSpPr>
                <p:spPr bwMode="auto">
                  <a:xfrm>
                    <a:off x="4647" y="2511"/>
                    <a:ext cx="336" cy="298"/>
                  </a:xfrm>
                  <a:custGeom>
                    <a:avLst/>
                    <a:gdLst>
                      <a:gd name="T0" fmla="*/ 83 w 336"/>
                      <a:gd name="T1" fmla="*/ 0 h 298"/>
                      <a:gd name="T2" fmla="*/ 0 w 336"/>
                      <a:gd name="T3" fmla="*/ 149 h 298"/>
                      <a:gd name="T4" fmla="*/ 83 w 336"/>
                      <a:gd name="T5" fmla="*/ 298 h 298"/>
                      <a:gd name="T6" fmla="*/ 253 w 336"/>
                      <a:gd name="T7" fmla="*/ 298 h 298"/>
                      <a:gd name="T8" fmla="*/ 336 w 336"/>
                      <a:gd name="T9" fmla="*/ 149 h 298"/>
                      <a:gd name="T10" fmla="*/ 253 w 336"/>
                      <a:gd name="T11" fmla="*/ 0 h 298"/>
                      <a:gd name="T12" fmla="*/ 83 w 336"/>
                      <a:gd name="T13" fmla="*/ 0 h 298"/>
                      <a:gd name="T14" fmla="*/ 0 60000 65536"/>
                      <a:gd name="T15" fmla="*/ 0 60000 65536"/>
                      <a:gd name="T16" fmla="*/ 0 60000 65536"/>
                      <a:gd name="T17" fmla="*/ 0 60000 65536"/>
                      <a:gd name="T18" fmla="*/ 0 60000 65536"/>
                      <a:gd name="T19" fmla="*/ 0 60000 65536"/>
                      <a:gd name="T20" fmla="*/ 0 60000 65536"/>
                      <a:gd name="T21" fmla="*/ 0 w 336"/>
                      <a:gd name="T22" fmla="*/ 0 h 298"/>
                      <a:gd name="T23" fmla="*/ 336 w 336"/>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98">
                        <a:moveTo>
                          <a:pt x="83" y="0"/>
                        </a:moveTo>
                        <a:lnTo>
                          <a:pt x="0" y="149"/>
                        </a:lnTo>
                        <a:lnTo>
                          <a:pt x="83" y="298"/>
                        </a:lnTo>
                        <a:lnTo>
                          <a:pt x="253" y="298"/>
                        </a:lnTo>
                        <a:lnTo>
                          <a:pt x="336" y="149"/>
                        </a:lnTo>
                        <a:lnTo>
                          <a:pt x="253" y="0"/>
                        </a:lnTo>
                        <a:lnTo>
                          <a:pt x="8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57" name="Freeform 190">
                    <a:extLst>
                      <a:ext uri="{FF2B5EF4-FFF2-40B4-BE49-F238E27FC236}">
                        <a16:creationId xmlns:a16="http://schemas.microsoft.com/office/drawing/2014/main" id="{1CEF173C-F006-4009-D37F-3B34E47745A5}"/>
                      </a:ext>
                    </a:extLst>
                  </p:cNvPr>
                  <p:cNvSpPr>
                    <a:spLocks/>
                  </p:cNvSpPr>
                  <p:nvPr/>
                </p:nvSpPr>
                <p:spPr bwMode="auto">
                  <a:xfrm>
                    <a:off x="4647" y="2511"/>
                    <a:ext cx="328" cy="289"/>
                  </a:xfrm>
                  <a:custGeom>
                    <a:avLst/>
                    <a:gdLst>
                      <a:gd name="T0" fmla="*/ 83 w 328"/>
                      <a:gd name="T1" fmla="*/ 0 h 289"/>
                      <a:gd name="T2" fmla="*/ 0 w 328"/>
                      <a:gd name="T3" fmla="*/ 144 h 289"/>
                      <a:gd name="T4" fmla="*/ 83 w 328"/>
                      <a:gd name="T5" fmla="*/ 289 h 289"/>
                      <a:gd name="T6" fmla="*/ 245 w 328"/>
                      <a:gd name="T7" fmla="*/ 289 h 289"/>
                      <a:gd name="T8" fmla="*/ 328 w 328"/>
                      <a:gd name="T9" fmla="*/ 144 h 289"/>
                      <a:gd name="T10" fmla="*/ 245 w 328"/>
                      <a:gd name="T11" fmla="*/ 0 h 289"/>
                      <a:gd name="T12" fmla="*/ 83 w 328"/>
                      <a:gd name="T13" fmla="*/ 0 h 289"/>
                      <a:gd name="T14" fmla="*/ 0 60000 65536"/>
                      <a:gd name="T15" fmla="*/ 0 60000 65536"/>
                      <a:gd name="T16" fmla="*/ 0 60000 65536"/>
                      <a:gd name="T17" fmla="*/ 0 60000 65536"/>
                      <a:gd name="T18" fmla="*/ 0 60000 65536"/>
                      <a:gd name="T19" fmla="*/ 0 60000 65536"/>
                      <a:gd name="T20" fmla="*/ 0 60000 65536"/>
                      <a:gd name="T21" fmla="*/ 0 w 328"/>
                      <a:gd name="T22" fmla="*/ 0 h 289"/>
                      <a:gd name="T23" fmla="*/ 328 w 328"/>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8" h="289">
                        <a:moveTo>
                          <a:pt x="83" y="0"/>
                        </a:moveTo>
                        <a:lnTo>
                          <a:pt x="0" y="144"/>
                        </a:lnTo>
                        <a:lnTo>
                          <a:pt x="83" y="289"/>
                        </a:lnTo>
                        <a:lnTo>
                          <a:pt x="245" y="289"/>
                        </a:lnTo>
                        <a:lnTo>
                          <a:pt x="328" y="144"/>
                        </a:lnTo>
                        <a:lnTo>
                          <a:pt x="245" y="0"/>
                        </a:lnTo>
                        <a:lnTo>
                          <a:pt x="83"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58" name="Freeform 191">
                    <a:extLst>
                      <a:ext uri="{FF2B5EF4-FFF2-40B4-BE49-F238E27FC236}">
                        <a16:creationId xmlns:a16="http://schemas.microsoft.com/office/drawing/2014/main" id="{DF4BA86E-8537-5469-1B8A-281FFB362493}"/>
                      </a:ext>
                    </a:extLst>
                  </p:cNvPr>
                  <p:cNvSpPr>
                    <a:spLocks/>
                  </p:cNvSpPr>
                  <p:nvPr/>
                </p:nvSpPr>
                <p:spPr bwMode="auto">
                  <a:xfrm>
                    <a:off x="4652" y="2515"/>
                    <a:ext cx="318" cy="281"/>
                  </a:xfrm>
                  <a:custGeom>
                    <a:avLst/>
                    <a:gdLst>
                      <a:gd name="T0" fmla="*/ 78 w 318"/>
                      <a:gd name="T1" fmla="*/ 0 h 281"/>
                      <a:gd name="T2" fmla="*/ 0 w 318"/>
                      <a:gd name="T3" fmla="*/ 140 h 281"/>
                      <a:gd name="T4" fmla="*/ 78 w 318"/>
                      <a:gd name="T5" fmla="*/ 281 h 281"/>
                      <a:gd name="T6" fmla="*/ 240 w 318"/>
                      <a:gd name="T7" fmla="*/ 281 h 281"/>
                      <a:gd name="T8" fmla="*/ 318 w 318"/>
                      <a:gd name="T9" fmla="*/ 140 h 281"/>
                      <a:gd name="T10" fmla="*/ 240 w 318"/>
                      <a:gd name="T11" fmla="*/ 0 h 281"/>
                      <a:gd name="T12" fmla="*/ 78 w 318"/>
                      <a:gd name="T13" fmla="*/ 0 h 281"/>
                      <a:gd name="T14" fmla="*/ 0 60000 65536"/>
                      <a:gd name="T15" fmla="*/ 0 60000 65536"/>
                      <a:gd name="T16" fmla="*/ 0 60000 65536"/>
                      <a:gd name="T17" fmla="*/ 0 60000 65536"/>
                      <a:gd name="T18" fmla="*/ 0 60000 65536"/>
                      <a:gd name="T19" fmla="*/ 0 60000 65536"/>
                      <a:gd name="T20" fmla="*/ 0 60000 65536"/>
                      <a:gd name="T21" fmla="*/ 0 w 318"/>
                      <a:gd name="T22" fmla="*/ 0 h 281"/>
                      <a:gd name="T23" fmla="*/ 318 w 318"/>
                      <a:gd name="T24" fmla="*/ 281 h 2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8" h="281">
                        <a:moveTo>
                          <a:pt x="78" y="0"/>
                        </a:moveTo>
                        <a:lnTo>
                          <a:pt x="0" y="140"/>
                        </a:lnTo>
                        <a:lnTo>
                          <a:pt x="78" y="281"/>
                        </a:lnTo>
                        <a:lnTo>
                          <a:pt x="240" y="281"/>
                        </a:lnTo>
                        <a:lnTo>
                          <a:pt x="318" y="140"/>
                        </a:lnTo>
                        <a:lnTo>
                          <a:pt x="240" y="0"/>
                        </a:lnTo>
                        <a:lnTo>
                          <a:pt x="78"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59" name="Freeform 192">
                    <a:extLst>
                      <a:ext uri="{FF2B5EF4-FFF2-40B4-BE49-F238E27FC236}">
                        <a16:creationId xmlns:a16="http://schemas.microsoft.com/office/drawing/2014/main" id="{993D6956-0B3E-009B-4B60-358E6C709FE2}"/>
                      </a:ext>
                    </a:extLst>
                  </p:cNvPr>
                  <p:cNvSpPr>
                    <a:spLocks/>
                  </p:cNvSpPr>
                  <p:nvPr/>
                </p:nvSpPr>
                <p:spPr bwMode="auto">
                  <a:xfrm>
                    <a:off x="4656" y="2519"/>
                    <a:ext cx="310" cy="273"/>
                  </a:xfrm>
                  <a:custGeom>
                    <a:avLst/>
                    <a:gdLst>
                      <a:gd name="T0" fmla="*/ 78 w 310"/>
                      <a:gd name="T1" fmla="*/ 0 h 273"/>
                      <a:gd name="T2" fmla="*/ 0 w 310"/>
                      <a:gd name="T3" fmla="*/ 136 h 273"/>
                      <a:gd name="T4" fmla="*/ 78 w 310"/>
                      <a:gd name="T5" fmla="*/ 273 h 273"/>
                      <a:gd name="T6" fmla="*/ 232 w 310"/>
                      <a:gd name="T7" fmla="*/ 273 h 273"/>
                      <a:gd name="T8" fmla="*/ 310 w 310"/>
                      <a:gd name="T9" fmla="*/ 136 h 273"/>
                      <a:gd name="T10" fmla="*/ 232 w 310"/>
                      <a:gd name="T11" fmla="*/ 0 h 273"/>
                      <a:gd name="T12" fmla="*/ 78 w 310"/>
                      <a:gd name="T13" fmla="*/ 0 h 273"/>
                      <a:gd name="T14" fmla="*/ 0 60000 65536"/>
                      <a:gd name="T15" fmla="*/ 0 60000 65536"/>
                      <a:gd name="T16" fmla="*/ 0 60000 65536"/>
                      <a:gd name="T17" fmla="*/ 0 60000 65536"/>
                      <a:gd name="T18" fmla="*/ 0 60000 65536"/>
                      <a:gd name="T19" fmla="*/ 0 60000 65536"/>
                      <a:gd name="T20" fmla="*/ 0 60000 65536"/>
                      <a:gd name="T21" fmla="*/ 0 w 310"/>
                      <a:gd name="T22" fmla="*/ 0 h 273"/>
                      <a:gd name="T23" fmla="*/ 310 w 310"/>
                      <a:gd name="T24" fmla="*/ 273 h 2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3">
                        <a:moveTo>
                          <a:pt x="78" y="0"/>
                        </a:moveTo>
                        <a:lnTo>
                          <a:pt x="0" y="136"/>
                        </a:lnTo>
                        <a:lnTo>
                          <a:pt x="78" y="273"/>
                        </a:lnTo>
                        <a:lnTo>
                          <a:pt x="232" y="273"/>
                        </a:lnTo>
                        <a:lnTo>
                          <a:pt x="310" y="136"/>
                        </a:lnTo>
                        <a:lnTo>
                          <a:pt x="232" y="0"/>
                        </a:lnTo>
                        <a:lnTo>
                          <a:pt x="78" y="0"/>
                        </a:lnTo>
                        <a:close/>
                      </a:path>
                    </a:pathLst>
                  </a:custGeom>
                  <a:solidFill>
                    <a:srgbClr val="FDFD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0" name="Freeform 193">
                    <a:extLst>
                      <a:ext uri="{FF2B5EF4-FFF2-40B4-BE49-F238E27FC236}">
                        <a16:creationId xmlns:a16="http://schemas.microsoft.com/office/drawing/2014/main" id="{0F2FA76C-0978-62FD-453F-9E9CA8A95AB1}"/>
                      </a:ext>
                    </a:extLst>
                  </p:cNvPr>
                  <p:cNvSpPr>
                    <a:spLocks/>
                  </p:cNvSpPr>
                  <p:nvPr/>
                </p:nvSpPr>
                <p:spPr bwMode="auto">
                  <a:xfrm>
                    <a:off x="4664" y="2523"/>
                    <a:ext cx="294" cy="265"/>
                  </a:xfrm>
                  <a:custGeom>
                    <a:avLst/>
                    <a:gdLst>
                      <a:gd name="T0" fmla="*/ 75 w 294"/>
                      <a:gd name="T1" fmla="*/ 0 h 265"/>
                      <a:gd name="T2" fmla="*/ 0 w 294"/>
                      <a:gd name="T3" fmla="*/ 132 h 265"/>
                      <a:gd name="T4" fmla="*/ 75 w 294"/>
                      <a:gd name="T5" fmla="*/ 265 h 265"/>
                      <a:gd name="T6" fmla="*/ 219 w 294"/>
                      <a:gd name="T7" fmla="*/ 265 h 265"/>
                      <a:gd name="T8" fmla="*/ 294 w 294"/>
                      <a:gd name="T9" fmla="*/ 132 h 265"/>
                      <a:gd name="T10" fmla="*/ 219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2"/>
                        </a:lnTo>
                        <a:lnTo>
                          <a:pt x="75" y="265"/>
                        </a:lnTo>
                        <a:lnTo>
                          <a:pt x="219" y="265"/>
                        </a:lnTo>
                        <a:lnTo>
                          <a:pt x="294" y="132"/>
                        </a:lnTo>
                        <a:lnTo>
                          <a:pt x="219" y="0"/>
                        </a:lnTo>
                        <a:lnTo>
                          <a:pt x="75" y="0"/>
                        </a:lnTo>
                        <a:close/>
                      </a:path>
                    </a:pathLst>
                  </a:custGeom>
                  <a:solidFill>
                    <a:srgbClr val="FCFC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1" name="Freeform 194">
                    <a:extLst>
                      <a:ext uri="{FF2B5EF4-FFF2-40B4-BE49-F238E27FC236}">
                        <a16:creationId xmlns:a16="http://schemas.microsoft.com/office/drawing/2014/main" id="{553FB0E9-44BA-9981-0F14-AFF81A121531}"/>
                      </a:ext>
                    </a:extLst>
                  </p:cNvPr>
                  <p:cNvSpPr>
                    <a:spLocks/>
                  </p:cNvSpPr>
                  <p:nvPr/>
                </p:nvSpPr>
                <p:spPr bwMode="auto">
                  <a:xfrm>
                    <a:off x="4668" y="2527"/>
                    <a:ext cx="286" cy="257"/>
                  </a:xfrm>
                  <a:custGeom>
                    <a:avLst/>
                    <a:gdLst>
                      <a:gd name="T0" fmla="*/ 71 w 286"/>
                      <a:gd name="T1" fmla="*/ 0 h 257"/>
                      <a:gd name="T2" fmla="*/ 0 w 286"/>
                      <a:gd name="T3" fmla="*/ 128 h 257"/>
                      <a:gd name="T4" fmla="*/ 71 w 286"/>
                      <a:gd name="T5" fmla="*/ 257 h 257"/>
                      <a:gd name="T6" fmla="*/ 215 w 286"/>
                      <a:gd name="T7" fmla="*/ 257 h 257"/>
                      <a:gd name="T8" fmla="*/ 286 w 286"/>
                      <a:gd name="T9" fmla="*/ 128 h 257"/>
                      <a:gd name="T10" fmla="*/ 215 w 286"/>
                      <a:gd name="T11" fmla="*/ 0 h 257"/>
                      <a:gd name="T12" fmla="*/ 71 w 286"/>
                      <a:gd name="T13" fmla="*/ 0 h 257"/>
                      <a:gd name="T14" fmla="*/ 0 60000 65536"/>
                      <a:gd name="T15" fmla="*/ 0 60000 65536"/>
                      <a:gd name="T16" fmla="*/ 0 60000 65536"/>
                      <a:gd name="T17" fmla="*/ 0 60000 65536"/>
                      <a:gd name="T18" fmla="*/ 0 60000 65536"/>
                      <a:gd name="T19" fmla="*/ 0 60000 65536"/>
                      <a:gd name="T20" fmla="*/ 0 60000 65536"/>
                      <a:gd name="T21" fmla="*/ 0 w 286"/>
                      <a:gd name="T22" fmla="*/ 0 h 257"/>
                      <a:gd name="T23" fmla="*/ 286 w 286"/>
                      <a:gd name="T24" fmla="*/ 257 h 2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7">
                        <a:moveTo>
                          <a:pt x="71" y="0"/>
                        </a:moveTo>
                        <a:lnTo>
                          <a:pt x="0" y="128"/>
                        </a:lnTo>
                        <a:lnTo>
                          <a:pt x="71" y="257"/>
                        </a:lnTo>
                        <a:lnTo>
                          <a:pt x="215" y="257"/>
                        </a:lnTo>
                        <a:lnTo>
                          <a:pt x="286" y="128"/>
                        </a:lnTo>
                        <a:lnTo>
                          <a:pt x="215" y="0"/>
                        </a:lnTo>
                        <a:lnTo>
                          <a:pt x="71" y="0"/>
                        </a:lnTo>
                        <a:close/>
                      </a:path>
                    </a:pathLst>
                  </a:custGeom>
                  <a:solidFill>
                    <a:srgbClr val="FCFC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2" name="Freeform 195">
                    <a:extLst>
                      <a:ext uri="{FF2B5EF4-FFF2-40B4-BE49-F238E27FC236}">
                        <a16:creationId xmlns:a16="http://schemas.microsoft.com/office/drawing/2014/main" id="{E2D6995E-08C1-041A-2B82-993FC2A0A520}"/>
                      </a:ext>
                    </a:extLst>
                  </p:cNvPr>
                  <p:cNvSpPr>
                    <a:spLocks/>
                  </p:cNvSpPr>
                  <p:nvPr/>
                </p:nvSpPr>
                <p:spPr bwMode="auto">
                  <a:xfrm>
                    <a:off x="4672" y="2531"/>
                    <a:ext cx="278" cy="249"/>
                  </a:xfrm>
                  <a:custGeom>
                    <a:avLst/>
                    <a:gdLst>
                      <a:gd name="T0" fmla="*/ 71 w 278"/>
                      <a:gd name="T1" fmla="*/ 0 h 249"/>
                      <a:gd name="T2" fmla="*/ 0 w 278"/>
                      <a:gd name="T3" fmla="*/ 124 h 249"/>
                      <a:gd name="T4" fmla="*/ 71 w 278"/>
                      <a:gd name="T5" fmla="*/ 249 h 249"/>
                      <a:gd name="T6" fmla="*/ 207 w 278"/>
                      <a:gd name="T7" fmla="*/ 249 h 249"/>
                      <a:gd name="T8" fmla="*/ 278 w 278"/>
                      <a:gd name="T9" fmla="*/ 124 h 249"/>
                      <a:gd name="T10" fmla="*/ 207 w 278"/>
                      <a:gd name="T11" fmla="*/ 0 h 249"/>
                      <a:gd name="T12" fmla="*/ 71 w 278"/>
                      <a:gd name="T13" fmla="*/ 0 h 249"/>
                      <a:gd name="T14" fmla="*/ 0 60000 65536"/>
                      <a:gd name="T15" fmla="*/ 0 60000 65536"/>
                      <a:gd name="T16" fmla="*/ 0 60000 65536"/>
                      <a:gd name="T17" fmla="*/ 0 60000 65536"/>
                      <a:gd name="T18" fmla="*/ 0 60000 65536"/>
                      <a:gd name="T19" fmla="*/ 0 60000 65536"/>
                      <a:gd name="T20" fmla="*/ 0 60000 65536"/>
                      <a:gd name="T21" fmla="*/ 0 w 278"/>
                      <a:gd name="T22" fmla="*/ 0 h 249"/>
                      <a:gd name="T23" fmla="*/ 278 w 278"/>
                      <a:gd name="T24" fmla="*/ 249 h 2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8" h="249">
                        <a:moveTo>
                          <a:pt x="71" y="0"/>
                        </a:moveTo>
                        <a:lnTo>
                          <a:pt x="0" y="124"/>
                        </a:lnTo>
                        <a:lnTo>
                          <a:pt x="71" y="249"/>
                        </a:lnTo>
                        <a:lnTo>
                          <a:pt x="207" y="249"/>
                        </a:lnTo>
                        <a:lnTo>
                          <a:pt x="278" y="124"/>
                        </a:lnTo>
                        <a:lnTo>
                          <a:pt x="207" y="0"/>
                        </a:lnTo>
                        <a:lnTo>
                          <a:pt x="71" y="0"/>
                        </a:lnTo>
                        <a:close/>
                      </a:path>
                    </a:pathLst>
                  </a:custGeom>
                  <a:solidFill>
                    <a:srgbClr val="FBFBD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3" name="Freeform 196">
                    <a:extLst>
                      <a:ext uri="{FF2B5EF4-FFF2-40B4-BE49-F238E27FC236}">
                        <a16:creationId xmlns:a16="http://schemas.microsoft.com/office/drawing/2014/main" id="{550BE504-BA09-58B5-33F5-A7BCAD32B35E}"/>
                      </a:ext>
                    </a:extLst>
                  </p:cNvPr>
                  <p:cNvSpPr>
                    <a:spLocks/>
                  </p:cNvSpPr>
                  <p:nvPr/>
                </p:nvSpPr>
                <p:spPr bwMode="auto">
                  <a:xfrm>
                    <a:off x="4676" y="2535"/>
                    <a:ext cx="270" cy="236"/>
                  </a:xfrm>
                  <a:custGeom>
                    <a:avLst/>
                    <a:gdLst>
                      <a:gd name="T0" fmla="*/ 67 w 270"/>
                      <a:gd name="T1" fmla="*/ 0 h 236"/>
                      <a:gd name="T2" fmla="*/ 0 w 270"/>
                      <a:gd name="T3" fmla="*/ 120 h 236"/>
                      <a:gd name="T4" fmla="*/ 67 w 270"/>
                      <a:gd name="T5" fmla="*/ 236 h 236"/>
                      <a:gd name="T6" fmla="*/ 203 w 270"/>
                      <a:gd name="T7" fmla="*/ 236 h 236"/>
                      <a:gd name="T8" fmla="*/ 270 w 270"/>
                      <a:gd name="T9" fmla="*/ 120 h 236"/>
                      <a:gd name="T10" fmla="*/ 203 w 270"/>
                      <a:gd name="T11" fmla="*/ 0 h 236"/>
                      <a:gd name="T12" fmla="*/ 67 w 270"/>
                      <a:gd name="T13" fmla="*/ 0 h 236"/>
                      <a:gd name="T14" fmla="*/ 0 60000 65536"/>
                      <a:gd name="T15" fmla="*/ 0 60000 65536"/>
                      <a:gd name="T16" fmla="*/ 0 60000 65536"/>
                      <a:gd name="T17" fmla="*/ 0 60000 65536"/>
                      <a:gd name="T18" fmla="*/ 0 60000 65536"/>
                      <a:gd name="T19" fmla="*/ 0 60000 65536"/>
                      <a:gd name="T20" fmla="*/ 0 60000 65536"/>
                      <a:gd name="T21" fmla="*/ 0 w 270"/>
                      <a:gd name="T22" fmla="*/ 0 h 236"/>
                      <a:gd name="T23" fmla="*/ 270 w 270"/>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0" h="236">
                        <a:moveTo>
                          <a:pt x="67" y="0"/>
                        </a:moveTo>
                        <a:lnTo>
                          <a:pt x="0" y="120"/>
                        </a:lnTo>
                        <a:lnTo>
                          <a:pt x="67" y="236"/>
                        </a:lnTo>
                        <a:lnTo>
                          <a:pt x="203" y="236"/>
                        </a:lnTo>
                        <a:lnTo>
                          <a:pt x="270" y="120"/>
                        </a:lnTo>
                        <a:lnTo>
                          <a:pt x="203" y="0"/>
                        </a:lnTo>
                        <a:lnTo>
                          <a:pt x="67" y="0"/>
                        </a:lnTo>
                        <a:close/>
                      </a:path>
                    </a:pathLst>
                  </a:custGeom>
                  <a:solidFill>
                    <a:srgbClr val="F9F9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4" name="Freeform 197">
                    <a:extLst>
                      <a:ext uri="{FF2B5EF4-FFF2-40B4-BE49-F238E27FC236}">
                        <a16:creationId xmlns:a16="http://schemas.microsoft.com/office/drawing/2014/main" id="{D62DA4A8-B611-C895-FD15-0FAA7A2D88F9}"/>
                      </a:ext>
                    </a:extLst>
                  </p:cNvPr>
                  <p:cNvSpPr>
                    <a:spLocks/>
                  </p:cNvSpPr>
                  <p:nvPr/>
                </p:nvSpPr>
                <p:spPr bwMode="auto">
                  <a:xfrm>
                    <a:off x="4685" y="2544"/>
                    <a:ext cx="252" cy="223"/>
                  </a:xfrm>
                  <a:custGeom>
                    <a:avLst/>
                    <a:gdLst>
                      <a:gd name="T0" fmla="*/ 62 w 252"/>
                      <a:gd name="T1" fmla="*/ 0 h 223"/>
                      <a:gd name="T2" fmla="*/ 0 w 252"/>
                      <a:gd name="T3" fmla="*/ 111 h 223"/>
                      <a:gd name="T4" fmla="*/ 62 w 252"/>
                      <a:gd name="T5" fmla="*/ 223 h 223"/>
                      <a:gd name="T6" fmla="*/ 190 w 252"/>
                      <a:gd name="T7" fmla="*/ 223 h 223"/>
                      <a:gd name="T8" fmla="*/ 252 w 252"/>
                      <a:gd name="T9" fmla="*/ 111 h 223"/>
                      <a:gd name="T10" fmla="*/ 190 w 252"/>
                      <a:gd name="T11" fmla="*/ 0 h 223"/>
                      <a:gd name="T12" fmla="*/ 62 w 252"/>
                      <a:gd name="T13" fmla="*/ 0 h 223"/>
                      <a:gd name="T14" fmla="*/ 0 60000 65536"/>
                      <a:gd name="T15" fmla="*/ 0 60000 65536"/>
                      <a:gd name="T16" fmla="*/ 0 60000 65536"/>
                      <a:gd name="T17" fmla="*/ 0 60000 65536"/>
                      <a:gd name="T18" fmla="*/ 0 60000 65536"/>
                      <a:gd name="T19" fmla="*/ 0 60000 65536"/>
                      <a:gd name="T20" fmla="*/ 0 60000 65536"/>
                      <a:gd name="T21" fmla="*/ 0 w 252"/>
                      <a:gd name="T22" fmla="*/ 0 h 223"/>
                      <a:gd name="T23" fmla="*/ 252 w 252"/>
                      <a:gd name="T24" fmla="*/ 223 h 22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23">
                        <a:moveTo>
                          <a:pt x="62" y="0"/>
                        </a:moveTo>
                        <a:lnTo>
                          <a:pt x="0" y="111"/>
                        </a:lnTo>
                        <a:lnTo>
                          <a:pt x="62" y="223"/>
                        </a:lnTo>
                        <a:lnTo>
                          <a:pt x="190" y="223"/>
                        </a:lnTo>
                        <a:lnTo>
                          <a:pt x="252" y="111"/>
                        </a:lnTo>
                        <a:lnTo>
                          <a:pt x="190" y="0"/>
                        </a:lnTo>
                        <a:lnTo>
                          <a:pt x="62" y="0"/>
                        </a:lnTo>
                        <a:close/>
                      </a:path>
                    </a:pathLst>
                  </a:custGeom>
                  <a:solidFill>
                    <a:srgbClr val="F8F8D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5" name="Freeform 198">
                    <a:extLst>
                      <a:ext uri="{FF2B5EF4-FFF2-40B4-BE49-F238E27FC236}">
                        <a16:creationId xmlns:a16="http://schemas.microsoft.com/office/drawing/2014/main" id="{4B90B317-B0FD-C581-A8FD-233A4A4D9279}"/>
                      </a:ext>
                    </a:extLst>
                  </p:cNvPr>
                  <p:cNvSpPr>
                    <a:spLocks/>
                  </p:cNvSpPr>
                  <p:nvPr/>
                </p:nvSpPr>
                <p:spPr bwMode="auto">
                  <a:xfrm>
                    <a:off x="4689" y="2548"/>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F6F6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6" name="Freeform 199">
                    <a:extLst>
                      <a:ext uri="{FF2B5EF4-FFF2-40B4-BE49-F238E27FC236}">
                        <a16:creationId xmlns:a16="http://schemas.microsoft.com/office/drawing/2014/main" id="{778AEDA4-886F-452A-2233-8ACEA5749D21}"/>
                      </a:ext>
                    </a:extLst>
                  </p:cNvPr>
                  <p:cNvSpPr>
                    <a:spLocks/>
                  </p:cNvSpPr>
                  <p:nvPr/>
                </p:nvSpPr>
                <p:spPr bwMode="auto">
                  <a:xfrm>
                    <a:off x="4693" y="2552"/>
                    <a:ext cx="236" cy="207"/>
                  </a:xfrm>
                  <a:custGeom>
                    <a:avLst/>
                    <a:gdLst>
                      <a:gd name="T0" fmla="*/ 58 w 236"/>
                      <a:gd name="T1" fmla="*/ 0 h 207"/>
                      <a:gd name="T2" fmla="*/ 0 w 236"/>
                      <a:gd name="T3" fmla="*/ 103 h 207"/>
                      <a:gd name="T4" fmla="*/ 58 w 236"/>
                      <a:gd name="T5" fmla="*/ 207 h 207"/>
                      <a:gd name="T6" fmla="*/ 178 w 236"/>
                      <a:gd name="T7" fmla="*/ 207 h 207"/>
                      <a:gd name="T8" fmla="*/ 236 w 236"/>
                      <a:gd name="T9" fmla="*/ 103 h 207"/>
                      <a:gd name="T10" fmla="*/ 178 w 236"/>
                      <a:gd name="T11" fmla="*/ 0 h 207"/>
                      <a:gd name="T12" fmla="*/ 58 w 236"/>
                      <a:gd name="T13" fmla="*/ 0 h 207"/>
                      <a:gd name="T14" fmla="*/ 0 60000 65536"/>
                      <a:gd name="T15" fmla="*/ 0 60000 65536"/>
                      <a:gd name="T16" fmla="*/ 0 60000 65536"/>
                      <a:gd name="T17" fmla="*/ 0 60000 65536"/>
                      <a:gd name="T18" fmla="*/ 0 60000 65536"/>
                      <a:gd name="T19" fmla="*/ 0 60000 65536"/>
                      <a:gd name="T20" fmla="*/ 0 60000 65536"/>
                      <a:gd name="T21" fmla="*/ 0 w 236"/>
                      <a:gd name="T22" fmla="*/ 0 h 207"/>
                      <a:gd name="T23" fmla="*/ 236 w 236"/>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207">
                        <a:moveTo>
                          <a:pt x="58" y="0"/>
                        </a:moveTo>
                        <a:lnTo>
                          <a:pt x="0" y="103"/>
                        </a:lnTo>
                        <a:lnTo>
                          <a:pt x="58" y="207"/>
                        </a:lnTo>
                        <a:lnTo>
                          <a:pt x="178" y="207"/>
                        </a:lnTo>
                        <a:lnTo>
                          <a:pt x="236" y="103"/>
                        </a:lnTo>
                        <a:lnTo>
                          <a:pt x="178" y="0"/>
                        </a:lnTo>
                        <a:lnTo>
                          <a:pt x="58" y="0"/>
                        </a:lnTo>
                        <a:close/>
                      </a:path>
                    </a:pathLst>
                  </a:custGeom>
                  <a:solidFill>
                    <a:srgbClr val="F5F5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7" name="Freeform 200">
                    <a:extLst>
                      <a:ext uri="{FF2B5EF4-FFF2-40B4-BE49-F238E27FC236}">
                        <a16:creationId xmlns:a16="http://schemas.microsoft.com/office/drawing/2014/main" id="{3A30008C-4891-4E34-BCD9-0D880836C70C}"/>
                      </a:ext>
                    </a:extLst>
                  </p:cNvPr>
                  <p:cNvSpPr>
                    <a:spLocks/>
                  </p:cNvSpPr>
                  <p:nvPr/>
                </p:nvSpPr>
                <p:spPr bwMode="auto">
                  <a:xfrm>
                    <a:off x="4701" y="2556"/>
                    <a:ext cx="220" cy="199"/>
                  </a:xfrm>
                  <a:custGeom>
                    <a:avLst/>
                    <a:gdLst>
                      <a:gd name="T0" fmla="*/ 54 w 220"/>
                      <a:gd name="T1" fmla="*/ 0 h 199"/>
                      <a:gd name="T2" fmla="*/ 0 w 220"/>
                      <a:gd name="T3" fmla="*/ 99 h 199"/>
                      <a:gd name="T4" fmla="*/ 54 w 220"/>
                      <a:gd name="T5" fmla="*/ 199 h 199"/>
                      <a:gd name="T6" fmla="*/ 166 w 220"/>
                      <a:gd name="T7" fmla="*/ 199 h 199"/>
                      <a:gd name="T8" fmla="*/ 220 w 220"/>
                      <a:gd name="T9" fmla="*/ 99 h 199"/>
                      <a:gd name="T10" fmla="*/ 166 w 220"/>
                      <a:gd name="T11" fmla="*/ 0 h 199"/>
                      <a:gd name="T12" fmla="*/ 54 w 220"/>
                      <a:gd name="T13" fmla="*/ 0 h 199"/>
                      <a:gd name="T14" fmla="*/ 0 60000 65536"/>
                      <a:gd name="T15" fmla="*/ 0 60000 65536"/>
                      <a:gd name="T16" fmla="*/ 0 60000 65536"/>
                      <a:gd name="T17" fmla="*/ 0 60000 65536"/>
                      <a:gd name="T18" fmla="*/ 0 60000 65536"/>
                      <a:gd name="T19" fmla="*/ 0 60000 65536"/>
                      <a:gd name="T20" fmla="*/ 0 60000 65536"/>
                      <a:gd name="T21" fmla="*/ 0 w 220"/>
                      <a:gd name="T22" fmla="*/ 0 h 199"/>
                      <a:gd name="T23" fmla="*/ 220 w 220"/>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0" h="199">
                        <a:moveTo>
                          <a:pt x="54" y="0"/>
                        </a:moveTo>
                        <a:lnTo>
                          <a:pt x="0" y="99"/>
                        </a:lnTo>
                        <a:lnTo>
                          <a:pt x="54" y="199"/>
                        </a:lnTo>
                        <a:lnTo>
                          <a:pt x="166" y="199"/>
                        </a:lnTo>
                        <a:lnTo>
                          <a:pt x="220" y="99"/>
                        </a:lnTo>
                        <a:lnTo>
                          <a:pt x="166" y="0"/>
                        </a:lnTo>
                        <a:lnTo>
                          <a:pt x="54" y="0"/>
                        </a:lnTo>
                        <a:close/>
                      </a:path>
                    </a:pathLst>
                  </a:custGeom>
                  <a:solidFill>
                    <a:srgbClr val="F3F3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8" name="Freeform 201">
                    <a:extLst>
                      <a:ext uri="{FF2B5EF4-FFF2-40B4-BE49-F238E27FC236}">
                        <a16:creationId xmlns:a16="http://schemas.microsoft.com/office/drawing/2014/main" id="{486BB495-FD27-220D-ED06-8DE1261DA51D}"/>
                      </a:ext>
                    </a:extLst>
                  </p:cNvPr>
                  <p:cNvSpPr>
                    <a:spLocks/>
                  </p:cNvSpPr>
                  <p:nvPr/>
                </p:nvSpPr>
                <p:spPr bwMode="auto">
                  <a:xfrm>
                    <a:off x="4705" y="2560"/>
                    <a:ext cx="212" cy="191"/>
                  </a:xfrm>
                  <a:custGeom>
                    <a:avLst/>
                    <a:gdLst>
                      <a:gd name="T0" fmla="*/ 54 w 212"/>
                      <a:gd name="T1" fmla="*/ 0 h 191"/>
                      <a:gd name="T2" fmla="*/ 0 w 212"/>
                      <a:gd name="T3" fmla="*/ 95 h 191"/>
                      <a:gd name="T4" fmla="*/ 54 w 212"/>
                      <a:gd name="T5" fmla="*/ 191 h 191"/>
                      <a:gd name="T6" fmla="*/ 158 w 212"/>
                      <a:gd name="T7" fmla="*/ 191 h 191"/>
                      <a:gd name="T8" fmla="*/ 212 w 212"/>
                      <a:gd name="T9" fmla="*/ 95 h 191"/>
                      <a:gd name="T10" fmla="*/ 158 w 212"/>
                      <a:gd name="T11" fmla="*/ 0 h 191"/>
                      <a:gd name="T12" fmla="*/ 54 w 212"/>
                      <a:gd name="T13" fmla="*/ 0 h 191"/>
                      <a:gd name="T14" fmla="*/ 0 60000 65536"/>
                      <a:gd name="T15" fmla="*/ 0 60000 65536"/>
                      <a:gd name="T16" fmla="*/ 0 60000 65536"/>
                      <a:gd name="T17" fmla="*/ 0 60000 65536"/>
                      <a:gd name="T18" fmla="*/ 0 60000 65536"/>
                      <a:gd name="T19" fmla="*/ 0 60000 65536"/>
                      <a:gd name="T20" fmla="*/ 0 60000 65536"/>
                      <a:gd name="T21" fmla="*/ 0 w 212"/>
                      <a:gd name="T22" fmla="*/ 0 h 191"/>
                      <a:gd name="T23" fmla="*/ 212 w 212"/>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2" h="191">
                        <a:moveTo>
                          <a:pt x="54" y="0"/>
                        </a:moveTo>
                        <a:lnTo>
                          <a:pt x="0" y="95"/>
                        </a:lnTo>
                        <a:lnTo>
                          <a:pt x="54" y="191"/>
                        </a:lnTo>
                        <a:lnTo>
                          <a:pt x="158" y="191"/>
                        </a:lnTo>
                        <a:lnTo>
                          <a:pt x="212" y="95"/>
                        </a:lnTo>
                        <a:lnTo>
                          <a:pt x="158" y="0"/>
                        </a:lnTo>
                        <a:lnTo>
                          <a:pt x="54" y="0"/>
                        </a:lnTo>
                        <a:close/>
                      </a:path>
                    </a:pathLst>
                  </a:custGeom>
                  <a:solidFill>
                    <a:srgbClr val="F1F1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69" name="Freeform 202">
                    <a:extLst>
                      <a:ext uri="{FF2B5EF4-FFF2-40B4-BE49-F238E27FC236}">
                        <a16:creationId xmlns:a16="http://schemas.microsoft.com/office/drawing/2014/main" id="{8FE56E70-DD51-58BD-D6ED-29C437115816}"/>
                      </a:ext>
                    </a:extLst>
                  </p:cNvPr>
                  <p:cNvSpPr>
                    <a:spLocks/>
                  </p:cNvSpPr>
                  <p:nvPr/>
                </p:nvSpPr>
                <p:spPr bwMode="auto">
                  <a:xfrm>
                    <a:off x="4710" y="2564"/>
                    <a:ext cx="202" cy="178"/>
                  </a:xfrm>
                  <a:custGeom>
                    <a:avLst/>
                    <a:gdLst>
                      <a:gd name="T0" fmla="*/ 49 w 202"/>
                      <a:gd name="T1" fmla="*/ 0 h 178"/>
                      <a:gd name="T2" fmla="*/ 0 w 202"/>
                      <a:gd name="T3" fmla="*/ 91 h 178"/>
                      <a:gd name="T4" fmla="*/ 49 w 202"/>
                      <a:gd name="T5" fmla="*/ 178 h 178"/>
                      <a:gd name="T6" fmla="*/ 153 w 202"/>
                      <a:gd name="T7" fmla="*/ 178 h 178"/>
                      <a:gd name="T8" fmla="*/ 202 w 202"/>
                      <a:gd name="T9" fmla="*/ 91 h 178"/>
                      <a:gd name="T10" fmla="*/ 153 w 202"/>
                      <a:gd name="T11" fmla="*/ 0 h 178"/>
                      <a:gd name="T12" fmla="*/ 49 w 202"/>
                      <a:gd name="T13" fmla="*/ 0 h 178"/>
                      <a:gd name="T14" fmla="*/ 0 60000 65536"/>
                      <a:gd name="T15" fmla="*/ 0 60000 65536"/>
                      <a:gd name="T16" fmla="*/ 0 60000 65536"/>
                      <a:gd name="T17" fmla="*/ 0 60000 65536"/>
                      <a:gd name="T18" fmla="*/ 0 60000 65536"/>
                      <a:gd name="T19" fmla="*/ 0 60000 65536"/>
                      <a:gd name="T20" fmla="*/ 0 60000 65536"/>
                      <a:gd name="T21" fmla="*/ 0 w 202"/>
                      <a:gd name="T22" fmla="*/ 0 h 178"/>
                      <a:gd name="T23" fmla="*/ 202 w 202"/>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2" h="178">
                        <a:moveTo>
                          <a:pt x="49" y="0"/>
                        </a:moveTo>
                        <a:lnTo>
                          <a:pt x="0" y="91"/>
                        </a:lnTo>
                        <a:lnTo>
                          <a:pt x="49" y="178"/>
                        </a:lnTo>
                        <a:lnTo>
                          <a:pt x="153" y="178"/>
                        </a:lnTo>
                        <a:lnTo>
                          <a:pt x="202" y="91"/>
                        </a:lnTo>
                        <a:lnTo>
                          <a:pt x="153" y="0"/>
                        </a:lnTo>
                        <a:lnTo>
                          <a:pt x="49" y="0"/>
                        </a:lnTo>
                        <a:close/>
                      </a:path>
                    </a:pathLst>
                  </a:custGeom>
                  <a:solidFill>
                    <a:srgbClr val="EEE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0" name="Freeform 203">
                    <a:extLst>
                      <a:ext uri="{FF2B5EF4-FFF2-40B4-BE49-F238E27FC236}">
                        <a16:creationId xmlns:a16="http://schemas.microsoft.com/office/drawing/2014/main" id="{2E2C8623-0D6F-872B-8FB8-28933A2D9853}"/>
                      </a:ext>
                    </a:extLst>
                  </p:cNvPr>
                  <p:cNvSpPr>
                    <a:spLocks/>
                  </p:cNvSpPr>
                  <p:nvPr/>
                </p:nvSpPr>
                <p:spPr bwMode="auto">
                  <a:xfrm>
                    <a:off x="4714" y="2568"/>
                    <a:ext cx="194" cy="170"/>
                  </a:xfrm>
                  <a:custGeom>
                    <a:avLst/>
                    <a:gdLst>
                      <a:gd name="T0" fmla="*/ 49 w 194"/>
                      <a:gd name="T1" fmla="*/ 0 h 170"/>
                      <a:gd name="T2" fmla="*/ 0 w 194"/>
                      <a:gd name="T3" fmla="*/ 87 h 170"/>
                      <a:gd name="T4" fmla="*/ 49 w 194"/>
                      <a:gd name="T5" fmla="*/ 170 h 170"/>
                      <a:gd name="T6" fmla="*/ 145 w 194"/>
                      <a:gd name="T7" fmla="*/ 170 h 170"/>
                      <a:gd name="T8" fmla="*/ 194 w 194"/>
                      <a:gd name="T9" fmla="*/ 87 h 170"/>
                      <a:gd name="T10" fmla="*/ 145 w 194"/>
                      <a:gd name="T11" fmla="*/ 0 h 170"/>
                      <a:gd name="T12" fmla="*/ 49 w 194"/>
                      <a:gd name="T13" fmla="*/ 0 h 170"/>
                      <a:gd name="T14" fmla="*/ 0 60000 65536"/>
                      <a:gd name="T15" fmla="*/ 0 60000 65536"/>
                      <a:gd name="T16" fmla="*/ 0 60000 65536"/>
                      <a:gd name="T17" fmla="*/ 0 60000 65536"/>
                      <a:gd name="T18" fmla="*/ 0 60000 65536"/>
                      <a:gd name="T19" fmla="*/ 0 60000 65536"/>
                      <a:gd name="T20" fmla="*/ 0 60000 65536"/>
                      <a:gd name="T21" fmla="*/ 0 w 194"/>
                      <a:gd name="T22" fmla="*/ 0 h 170"/>
                      <a:gd name="T23" fmla="*/ 194 w 194"/>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70">
                        <a:moveTo>
                          <a:pt x="49" y="0"/>
                        </a:moveTo>
                        <a:lnTo>
                          <a:pt x="0" y="87"/>
                        </a:lnTo>
                        <a:lnTo>
                          <a:pt x="49" y="170"/>
                        </a:lnTo>
                        <a:lnTo>
                          <a:pt x="145" y="170"/>
                        </a:lnTo>
                        <a:lnTo>
                          <a:pt x="194" y="87"/>
                        </a:lnTo>
                        <a:lnTo>
                          <a:pt x="145" y="0"/>
                        </a:lnTo>
                        <a:lnTo>
                          <a:pt x="49" y="0"/>
                        </a:lnTo>
                        <a:close/>
                      </a:path>
                    </a:pathLst>
                  </a:custGeom>
                  <a:solidFill>
                    <a:srgbClr val="ECEC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1" name="Freeform 204">
                    <a:extLst>
                      <a:ext uri="{FF2B5EF4-FFF2-40B4-BE49-F238E27FC236}">
                        <a16:creationId xmlns:a16="http://schemas.microsoft.com/office/drawing/2014/main" id="{EF247E6D-24E5-03B6-856C-502F41718BF2}"/>
                      </a:ext>
                    </a:extLst>
                  </p:cNvPr>
                  <p:cNvSpPr>
                    <a:spLocks/>
                  </p:cNvSpPr>
                  <p:nvPr/>
                </p:nvSpPr>
                <p:spPr bwMode="auto">
                  <a:xfrm>
                    <a:off x="4722" y="2573"/>
                    <a:ext cx="178" cy="161"/>
                  </a:xfrm>
                  <a:custGeom>
                    <a:avLst/>
                    <a:gdLst>
                      <a:gd name="T0" fmla="*/ 46 w 178"/>
                      <a:gd name="T1" fmla="*/ 0 h 161"/>
                      <a:gd name="T2" fmla="*/ 0 w 178"/>
                      <a:gd name="T3" fmla="*/ 82 h 161"/>
                      <a:gd name="T4" fmla="*/ 46 w 178"/>
                      <a:gd name="T5" fmla="*/ 161 h 161"/>
                      <a:gd name="T6" fmla="*/ 132 w 178"/>
                      <a:gd name="T7" fmla="*/ 161 h 161"/>
                      <a:gd name="T8" fmla="*/ 178 w 178"/>
                      <a:gd name="T9" fmla="*/ 82 h 161"/>
                      <a:gd name="T10" fmla="*/ 132 w 178"/>
                      <a:gd name="T11" fmla="*/ 0 h 161"/>
                      <a:gd name="T12" fmla="*/ 46 w 178"/>
                      <a:gd name="T13" fmla="*/ 0 h 161"/>
                      <a:gd name="T14" fmla="*/ 0 60000 65536"/>
                      <a:gd name="T15" fmla="*/ 0 60000 65536"/>
                      <a:gd name="T16" fmla="*/ 0 60000 65536"/>
                      <a:gd name="T17" fmla="*/ 0 60000 65536"/>
                      <a:gd name="T18" fmla="*/ 0 60000 65536"/>
                      <a:gd name="T19" fmla="*/ 0 60000 65536"/>
                      <a:gd name="T20" fmla="*/ 0 60000 65536"/>
                      <a:gd name="T21" fmla="*/ 0 w 178"/>
                      <a:gd name="T22" fmla="*/ 0 h 161"/>
                      <a:gd name="T23" fmla="*/ 178 w 178"/>
                      <a:gd name="T24" fmla="*/ 161 h 16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8" h="161">
                        <a:moveTo>
                          <a:pt x="46" y="0"/>
                        </a:moveTo>
                        <a:lnTo>
                          <a:pt x="0" y="82"/>
                        </a:lnTo>
                        <a:lnTo>
                          <a:pt x="46" y="161"/>
                        </a:lnTo>
                        <a:lnTo>
                          <a:pt x="132" y="161"/>
                        </a:lnTo>
                        <a:lnTo>
                          <a:pt x="178" y="82"/>
                        </a:lnTo>
                        <a:lnTo>
                          <a:pt x="132" y="0"/>
                        </a:lnTo>
                        <a:lnTo>
                          <a:pt x="46" y="0"/>
                        </a:lnTo>
                        <a:close/>
                      </a:path>
                    </a:pathLst>
                  </a:custGeom>
                  <a:solidFill>
                    <a:srgbClr val="E9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2" name="Freeform 205">
                    <a:extLst>
                      <a:ext uri="{FF2B5EF4-FFF2-40B4-BE49-F238E27FC236}">
                        <a16:creationId xmlns:a16="http://schemas.microsoft.com/office/drawing/2014/main" id="{3BFAC37B-35D9-E7FB-8D9D-24E2DB8A97E9}"/>
                      </a:ext>
                    </a:extLst>
                  </p:cNvPr>
                  <p:cNvSpPr>
                    <a:spLocks/>
                  </p:cNvSpPr>
                  <p:nvPr/>
                </p:nvSpPr>
                <p:spPr bwMode="auto">
                  <a:xfrm>
                    <a:off x="4726" y="2581"/>
                    <a:ext cx="170" cy="149"/>
                  </a:xfrm>
                  <a:custGeom>
                    <a:avLst/>
                    <a:gdLst>
                      <a:gd name="T0" fmla="*/ 42 w 170"/>
                      <a:gd name="T1" fmla="*/ 0 h 149"/>
                      <a:gd name="T2" fmla="*/ 0 w 170"/>
                      <a:gd name="T3" fmla="*/ 74 h 149"/>
                      <a:gd name="T4" fmla="*/ 42 w 170"/>
                      <a:gd name="T5" fmla="*/ 149 h 149"/>
                      <a:gd name="T6" fmla="*/ 128 w 170"/>
                      <a:gd name="T7" fmla="*/ 149 h 149"/>
                      <a:gd name="T8" fmla="*/ 170 w 170"/>
                      <a:gd name="T9" fmla="*/ 74 h 149"/>
                      <a:gd name="T10" fmla="*/ 128 w 170"/>
                      <a:gd name="T11" fmla="*/ 0 h 149"/>
                      <a:gd name="T12" fmla="*/ 42 w 170"/>
                      <a:gd name="T13" fmla="*/ 0 h 149"/>
                      <a:gd name="T14" fmla="*/ 0 60000 65536"/>
                      <a:gd name="T15" fmla="*/ 0 60000 65536"/>
                      <a:gd name="T16" fmla="*/ 0 60000 65536"/>
                      <a:gd name="T17" fmla="*/ 0 60000 65536"/>
                      <a:gd name="T18" fmla="*/ 0 60000 65536"/>
                      <a:gd name="T19" fmla="*/ 0 60000 65536"/>
                      <a:gd name="T20" fmla="*/ 0 60000 65536"/>
                      <a:gd name="T21" fmla="*/ 0 w 170"/>
                      <a:gd name="T22" fmla="*/ 0 h 149"/>
                      <a:gd name="T23" fmla="*/ 170 w 170"/>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49">
                        <a:moveTo>
                          <a:pt x="42" y="0"/>
                        </a:moveTo>
                        <a:lnTo>
                          <a:pt x="0" y="74"/>
                        </a:lnTo>
                        <a:lnTo>
                          <a:pt x="42" y="149"/>
                        </a:lnTo>
                        <a:lnTo>
                          <a:pt x="128" y="149"/>
                        </a:lnTo>
                        <a:lnTo>
                          <a:pt x="170" y="74"/>
                        </a:lnTo>
                        <a:lnTo>
                          <a:pt x="128" y="0"/>
                        </a:lnTo>
                        <a:lnTo>
                          <a:pt x="42" y="0"/>
                        </a:lnTo>
                        <a:close/>
                      </a:path>
                    </a:pathLst>
                  </a:custGeom>
                  <a:solidFill>
                    <a:srgbClr val="E7E7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3" name="Freeform 206">
                    <a:extLst>
                      <a:ext uri="{FF2B5EF4-FFF2-40B4-BE49-F238E27FC236}">
                        <a16:creationId xmlns:a16="http://schemas.microsoft.com/office/drawing/2014/main" id="{13A252FB-6909-EBE3-0D67-8935F4D7C127}"/>
                      </a:ext>
                    </a:extLst>
                  </p:cNvPr>
                  <p:cNvSpPr>
                    <a:spLocks/>
                  </p:cNvSpPr>
                  <p:nvPr/>
                </p:nvSpPr>
                <p:spPr bwMode="auto">
                  <a:xfrm>
                    <a:off x="4730" y="2585"/>
                    <a:ext cx="162" cy="141"/>
                  </a:xfrm>
                  <a:custGeom>
                    <a:avLst/>
                    <a:gdLst>
                      <a:gd name="T0" fmla="*/ 42 w 162"/>
                      <a:gd name="T1" fmla="*/ 0 h 141"/>
                      <a:gd name="T2" fmla="*/ 0 w 162"/>
                      <a:gd name="T3" fmla="*/ 70 h 141"/>
                      <a:gd name="T4" fmla="*/ 42 w 162"/>
                      <a:gd name="T5" fmla="*/ 141 h 141"/>
                      <a:gd name="T6" fmla="*/ 124 w 162"/>
                      <a:gd name="T7" fmla="*/ 141 h 141"/>
                      <a:gd name="T8" fmla="*/ 162 w 162"/>
                      <a:gd name="T9" fmla="*/ 70 h 141"/>
                      <a:gd name="T10" fmla="*/ 124 w 162"/>
                      <a:gd name="T11" fmla="*/ 0 h 141"/>
                      <a:gd name="T12" fmla="*/ 42 w 162"/>
                      <a:gd name="T13" fmla="*/ 0 h 141"/>
                      <a:gd name="T14" fmla="*/ 0 60000 65536"/>
                      <a:gd name="T15" fmla="*/ 0 60000 65536"/>
                      <a:gd name="T16" fmla="*/ 0 60000 65536"/>
                      <a:gd name="T17" fmla="*/ 0 60000 65536"/>
                      <a:gd name="T18" fmla="*/ 0 60000 65536"/>
                      <a:gd name="T19" fmla="*/ 0 60000 65536"/>
                      <a:gd name="T20" fmla="*/ 0 60000 65536"/>
                      <a:gd name="T21" fmla="*/ 0 w 162"/>
                      <a:gd name="T22" fmla="*/ 0 h 141"/>
                      <a:gd name="T23" fmla="*/ 162 w 162"/>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2" h="141">
                        <a:moveTo>
                          <a:pt x="42" y="0"/>
                        </a:moveTo>
                        <a:lnTo>
                          <a:pt x="0" y="70"/>
                        </a:lnTo>
                        <a:lnTo>
                          <a:pt x="42" y="141"/>
                        </a:lnTo>
                        <a:lnTo>
                          <a:pt x="124" y="141"/>
                        </a:lnTo>
                        <a:lnTo>
                          <a:pt x="162" y="70"/>
                        </a:lnTo>
                        <a:lnTo>
                          <a:pt x="124" y="0"/>
                        </a:lnTo>
                        <a:lnTo>
                          <a:pt x="42" y="0"/>
                        </a:lnTo>
                        <a:close/>
                      </a:path>
                    </a:pathLst>
                  </a:custGeom>
                  <a:solidFill>
                    <a:srgbClr val="E4E4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4" name="Freeform 207">
                    <a:extLst>
                      <a:ext uri="{FF2B5EF4-FFF2-40B4-BE49-F238E27FC236}">
                        <a16:creationId xmlns:a16="http://schemas.microsoft.com/office/drawing/2014/main" id="{0D64C911-3B1B-F451-02F8-3598AD419FA7}"/>
                      </a:ext>
                    </a:extLst>
                  </p:cNvPr>
                  <p:cNvSpPr>
                    <a:spLocks/>
                  </p:cNvSpPr>
                  <p:nvPr/>
                </p:nvSpPr>
                <p:spPr bwMode="auto">
                  <a:xfrm>
                    <a:off x="4739" y="2589"/>
                    <a:ext cx="144" cy="133"/>
                  </a:xfrm>
                  <a:custGeom>
                    <a:avLst/>
                    <a:gdLst>
                      <a:gd name="T0" fmla="*/ 37 w 144"/>
                      <a:gd name="T1" fmla="*/ 0 h 133"/>
                      <a:gd name="T2" fmla="*/ 0 w 144"/>
                      <a:gd name="T3" fmla="*/ 66 h 133"/>
                      <a:gd name="T4" fmla="*/ 37 w 144"/>
                      <a:gd name="T5" fmla="*/ 133 h 133"/>
                      <a:gd name="T6" fmla="*/ 111 w 144"/>
                      <a:gd name="T7" fmla="*/ 133 h 133"/>
                      <a:gd name="T8" fmla="*/ 144 w 144"/>
                      <a:gd name="T9" fmla="*/ 66 h 133"/>
                      <a:gd name="T10" fmla="*/ 111 w 144"/>
                      <a:gd name="T11" fmla="*/ 0 h 133"/>
                      <a:gd name="T12" fmla="*/ 37 w 144"/>
                      <a:gd name="T13" fmla="*/ 0 h 133"/>
                      <a:gd name="T14" fmla="*/ 0 60000 65536"/>
                      <a:gd name="T15" fmla="*/ 0 60000 65536"/>
                      <a:gd name="T16" fmla="*/ 0 60000 65536"/>
                      <a:gd name="T17" fmla="*/ 0 60000 65536"/>
                      <a:gd name="T18" fmla="*/ 0 60000 65536"/>
                      <a:gd name="T19" fmla="*/ 0 60000 65536"/>
                      <a:gd name="T20" fmla="*/ 0 60000 65536"/>
                      <a:gd name="T21" fmla="*/ 0 w 144"/>
                      <a:gd name="T22" fmla="*/ 0 h 133"/>
                      <a:gd name="T23" fmla="*/ 144 w 144"/>
                      <a:gd name="T24" fmla="*/ 133 h 1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4" h="133">
                        <a:moveTo>
                          <a:pt x="37" y="0"/>
                        </a:moveTo>
                        <a:lnTo>
                          <a:pt x="0" y="66"/>
                        </a:lnTo>
                        <a:lnTo>
                          <a:pt x="37" y="133"/>
                        </a:lnTo>
                        <a:lnTo>
                          <a:pt x="111" y="133"/>
                        </a:lnTo>
                        <a:lnTo>
                          <a:pt x="144" y="66"/>
                        </a:lnTo>
                        <a:lnTo>
                          <a:pt x="111" y="0"/>
                        </a:lnTo>
                        <a:lnTo>
                          <a:pt x="37"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5" name="Freeform 208">
                    <a:extLst>
                      <a:ext uri="{FF2B5EF4-FFF2-40B4-BE49-F238E27FC236}">
                        <a16:creationId xmlns:a16="http://schemas.microsoft.com/office/drawing/2014/main" id="{64AB78F5-3506-93F7-5213-25E1A2B9214E}"/>
                      </a:ext>
                    </a:extLst>
                  </p:cNvPr>
                  <p:cNvSpPr>
                    <a:spLocks/>
                  </p:cNvSpPr>
                  <p:nvPr/>
                </p:nvSpPr>
                <p:spPr bwMode="auto">
                  <a:xfrm>
                    <a:off x="4743" y="2593"/>
                    <a:ext cx="136" cy="125"/>
                  </a:xfrm>
                  <a:custGeom>
                    <a:avLst/>
                    <a:gdLst>
                      <a:gd name="T0" fmla="*/ 37 w 136"/>
                      <a:gd name="T1" fmla="*/ 0 h 125"/>
                      <a:gd name="T2" fmla="*/ 0 w 136"/>
                      <a:gd name="T3" fmla="*/ 62 h 125"/>
                      <a:gd name="T4" fmla="*/ 37 w 136"/>
                      <a:gd name="T5" fmla="*/ 125 h 125"/>
                      <a:gd name="T6" fmla="*/ 103 w 136"/>
                      <a:gd name="T7" fmla="*/ 125 h 125"/>
                      <a:gd name="T8" fmla="*/ 136 w 136"/>
                      <a:gd name="T9" fmla="*/ 62 h 125"/>
                      <a:gd name="T10" fmla="*/ 103 w 136"/>
                      <a:gd name="T11" fmla="*/ 0 h 125"/>
                      <a:gd name="T12" fmla="*/ 37 w 136"/>
                      <a:gd name="T13" fmla="*/ 0 h 125"/>
                      <a:gd name="T14" fmla="*/ 0 60000 65536"/>
                      <a:gd name="T15" fmla="*/ 0 60000 65536"/>
                      <a:gd name="T16" fmla="*/ 0 60000 65536"/>
                      <a:gd name="T17" fmla="*/ 0 60000 65536"/>
                      <a:gd name="T18" fmla="*/ 0 60000 65536"/>
                      <a:gd name="T19" fmla="*/ 0 60000 65536"/>
                      <a:gd name="T20" fmla="*/ 0 60000 65536"/>
                      <a:gd name="T21" fmla="*/ 0 w 136"/>
                      <a:gd name="T22" fmla="*/ 0 h 125"/>
                      <a:gd name="T23" fmla="*/ 136 w 136"/>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6" h="125">
                        <a:moveTo>
                          <a:pt x="37" y="0"/>
                        </a:moveTo>
                        <a:lnTo>
                          <a:pt x="0" y="62"/>
                        </a:lnTo>
                        <a:lnTo>
                          <a:pt x="37" y="125"/>
                        </a:lnTo>
                        <a:lnTo>
                          <a:pt x="103" y="125"/>
                        </a:lnTo>
                        <a:lnTo>
                          <a:pt x="136" y="62"/>
                        </a:lnTo>
                        <a:lnTo>
                          <a:pt x="103" y="0"/>
                        </a:lnTo>
                        <a:lnTo>
                          <a:pt x="37" y="0"/>
                        </a:lnTo>
                        <a:close/>
                      </a:path>
                    </a:pathLst>
                  </a:custGeom>
                  <a:solidFill>
                    <a:srgbClr val="DFDFE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6" name="Freeform 209">
                    <a:extLst>
                      <a:ext uri="{FF2B5EF4-FFF2-40B4-BE49-F238E27FC236}">
                        <a16:creationId xmlns:a16="http://schemas.microsoft.com/office/drawing/2014/main" id="{78D25DF2-99D8-4C85-9023-94BDD537E3C1}"/>
                      </a:ext>
                    </a:extLst>
                  </p:cNvPr>
                  <p:cNvSpPr>
                    <a:spLocks/>
                  </p:cNvSpPr>
                  <p:nvPr/>
                </p:nvSpPr>
                <p:spPr bwMode="auto">
                  <a:xfrm>
                    <a:off x="4747" y="2597"/>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DCDC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7" name="Freeform 210">
                    <a:extLst>
                      <a:ext uri="{FF2B5EF4-FFF2-40B4-BE49-F238E27FC236}">
                        <a16:creationId xmlns:a16="http://schemas.microsoft.com/office/drawing/2014/main" id="{D32D7EB7-ACC8-B216-74BC-31B52F53AA40}"/>
                      </a:ext>
                    </a:extLst>
                  </p:cNvPr>
                  <p:cNvSpPr>
                    <a:spLocks/>
                  </p:cNvSpPr>
                  <p:nvPr/>
                </p:nvSpPr>
                <p:spPr bwMode="auto">
                  <a:xfrm>
                    <a:off x="4751" y="2602"/>
                    <a:ext cx="120" cy="103"/>
                  </a:xfrm>
                  <a:custGeom>
                    <a:avLst/>
                    <a:gdLst>
                      <a:gd name="T0" fmla="*/ 33 w 120"/>
                      <a:gd name="T1" fmla="*/ 0 h 103"/>
                      <a:gd name="T2" fmla="*/ 0 w 120"/>
                      <a:gd name="T3" fmla="*/ 53 h 103"/>
                      <a:gd name="T4" fmla="*/ 33 w 120"/>
                      <a:gd name="T5" fmla="*/ 103 h 103"/>
                      <a:gd name="T6" fmla="*/ 91 w 120"/>
                      <a:gd name="T7" fmla="*/ 103 h 103"/>
                      <a:gd name="T8" fmla="*/ 120 w 120"/>
                      <a:gd name="T9" fmla="*/ 53 h 103"/>
                      <a:gd name="T10" fmla="*/ 91 w 120"/>
                      <a:gd name="T11" fmla="*/ 0 h 103"/>
                      <a:gd name="T12" fmla="*/ 33 w 120"/>
                      <a:gd name="T13" fmla="*/ 0 h 103"/>
                      <a:gd name="T14" fmla="*/ 0 60000 65536"/>
                      <a:gd name="T15" fmla="*/ 0 60000 65536"/>
                      <a:gd name="T16" fmla="*/ 0 60000 65536"/>
                      <a:gd name="T17" fmla="*/ 0 60000 65536"/>
                      <a:gd name="T18" fmla="*/ 0 60000 65536"/>
                      <a:gd name="T19" fmla="*/ 0 60000 65536"/>
                      <a:gd name="T20" fmla="*/ 0 60000 65536"/>
                      <a:gd name="T21" fmla="*/ 0 w 120"/>
                      <a:gd name="T22" fmla="*/ 0 h 103"/>
                      <a:gd name="T23" fmla="*/ 120 w 120"/>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0" h="103">
                        <a:moveTo>
                          <a:pt x="33" y="0"/>
                        </a:moveTo>
                        <a:lnTo>
                          <a:pt x="0" y="53"/>
                        </a:lnTo>
                        <a:lnTo>
                          <a:pt x="33" y="103"/>
                        </a:lnTo>
                        <a:lnTo>
                          <a:pt x="91" y="103"/>
                        </a:lnTo>
                        <a:lnTo>
                          <a:pt x="120" y="53"/>
                        </a:lnTo>
                        <a:lnTo>
                          <a:pt x="91" y="0"/>
                        </a:lnTo>
                        <a:lnTo>
                          <a:pt x="33" y="0"/>
                        </a:lnTo>
                        <a:close/>
                      </a:path>
                    </a:pathLst>
                  </a:custGeom>
                  <a:solidFill>
                    <a:srgbClr val="DADA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8" name="Freeform 211">
                    <a:extLst>
                      <a:ext uri="{FF2B5EF4-FFF2-40B4-BE49-F238E27FC236}">
                        <a16:creationId xmlns:a16="http://schemas.microsoft.com/office/drawing/2014/main" id="{81A7353A-0C8D-449D-B5E0-947214823E45}"/>
                      </a:ext>
                    </a:extLst>
                  </p:cNvPr>
                  <p:cNvSpPr>
                    <a:spLocks/>
                  </p:cNvSpPr>
                  <p:nvPr/>
                </p:nvSpPr>
                <p:spPr bwMode="auto">
                  <a:xfrm>
                    <a:off x="4759" y="2606"/>
                    <a:ext cx="104" cy="95"/>
                  </a:xfrm>
                  <a:custGeom>
                    <a:avLst/>
                    <a:gdLst>
                      <a:gd name="T0" fmla="*/ 29 w 104"/>
                      <a:gd name="T1" fmla="*/ 0 h 95"/>
                      <a:gd name="T2" fmla="*/ 0 w 104"/>
                      <a:gd name="T3" fmla="*/ 49 h 95"/>
                      <a:gd name="T4" fmla="*/ 29 w 104"/>
                      <a:gd name="T5" fmla="*/ 95 h 95"/>
                      <a:gd name="T6" fmla="*/ 79 w 104"/>
                      <a:gd name="T7" fmla="*/ 95 h 95"/>
                      <a:gd name="T8" fmla="*/ 104 w 104"/>
                      <a:gd name="T9" fmla="*/ 49 h 95"/>
                      <a:gd name="T10" fmla="*/ 79 w 104"/>
                      <a:gd name="T11" fmla="*/ 0 h 95"/>
                      <a:gd name="T12" fmla="*/ 29 w 104"/>
                      <a:gd name="T13" fmla="*/ 0 h 95"/>
                      <a:gd name="T14" fmla="*/ 0 60000 65536"/>
                      <a:gd name="T15" fmla="*/ 0 60000 65536"/>
                      <a:gd name="T16" fmla="*/ 0 60000 65536"/>
                      <a:gd name="T17" fmla="*/ 0 60000 65536"/>
                      <a:gd name="T18" fmla="*/ 0 60000 65536"/>
                      <a:gd name="T19" fmla="*/ 0 60000 65536"/>
                      <a:gd name="T20" fmla="*/ 0 60000 65536"/>
                      <a:gd name="T21" fmla="*/ 0 w 104"/>
                      <a:gd name="T22" fmla="*/ 0 h 95"/>
                      <a:gd name="T23" fmla="*/ 104 w 104"/>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4" h="95">
                        <a:moveTo>
                          <a:pt x="29" y="0"/>
                        </a:moveTo>
                        <a:lnTo>
                          <a:pt x="0" y="49"/>
                        </a:lnTo>
                        <a:lnTo>
                          <a:pt x="29" y="95"/>
                        </a:lnTo>
                        <a:lnTo>
                          <a:pt x="79" y="95"/>
                        </a:lnTo>
                        <a:lnTo>
                          <a:pt x="104" y="49"/>
                        </a:lnTo>
                        <a:lnTo>
                          <a:pt x="79" y="0"/>
                        </a:lnTo>
                        <a:lnTo>
                          <a:pt x="29" y="0"/>
                        </a:lnTo>
                        <a:close/>
                      </a:path>
                    </a:pathLst>
                  </a:custGeom>
                  <a:solidFill>
                    <a:srgbClr val="D7D7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79" name="Freeform 212">
                    <a:extLst>
                      <a:ext uri="{FF2B5EF4-FFF2-40B4-BE49-F238E27FC236}">
                        <a16:creationId xmlns:a16="http://schemas.microsoft.com/office/drawing/2014/main" id="{7F2F59DC-D75B-66FC-5679-964E3BBE43CF}"/>
                      </a:ext>
                    </a:extLst>
                  </p:cNvPr>
                  <p:cNvSpPr>
                    <a:spLocks/>
                  </p:cNvSpPr>
                  <p:nvPr/>
                </p:nvSpPr>
                <p:spPr bwMode="auto">
                  <a:xfrm>
                    <a:off x="4763" y="2610"/>
                    <a:ext cx="96" cy="87"/>
                  </a:xfrm>
                  <a:custGeom>
                    <a:avLst/>
                    <a:gdLst>
                      <a:gd name="T0" fmla="*/ 25 w 96"/>
                      <a:gd name="T1" fmla="*/ 0 h 87"/>
                      <a:gd name="T2" fmla="*/ 0 w 96"/>
                      <a:gd name="T3" fmla="*/ 45 h 87"/>
                      <a:gd name="T4" fmla="*/ 25 w 96"/>
                      <a:gd name="T5" fmla="*/ 87 h 87"/>
                      <a:gd name="T6" fmla="*/ 75 w 96"/>
                      <a:gd name="T7" fmla="*/ 87 h 87"/>
                      <a:gd name="T8" fmla="*/ 96 w 96"/>
                      <a:gd name="T9" fmla="*/ 45 h 87"/>
                      <a:gd name="T10" fmla="*/ 75 w 96"/>
                      <a:gd name="T11" fmla="*/ 0 h 87"/>
                      <a:gd name="T12" fmla="*/ 25 w 96"/>
                      <a:gd name="T13" fmla="*/ 0 h 87"/>
                      <a:gd name="T14" fmla="*/ 0 60000 65536"/>
                      <a:gd name="T15" fmla="*/ 0 60000 65536"/>
                      <a:gd name="T16" fmla="*/ 0 60000 65536"/>
                      <a:gd name="T17" fmla="*/ 0 60000 65536"/>
                      <a:gd name="T18" fmla="*/ 0 60000 65536"/>
                      <a:gd name="T19" fmla="*/ 0 60000 65536"/>
                      <a:gd name="T20" fmla="*/ 0 60000 65536"/>
                      <a:gd name="T21" fmla="*/ 0 w 96"/>
                      <a:gd name="T22" fmla="*/ 0 h 87"/>
                      <a:gd name="T23" fmla="*/ 96 w 96"/>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87">
                        <a:moveTo>
                          <a:pt x="25" y="0"/>
                        </a:moveTo>
                        <a:lnTo>
                          <a:pt x="0" y="45"/>
                        </a:lnTo>
                        <a:lnTo>
                          <a:pt x="25" y="87"/>
                        </a:lnTo>
                        <a:lnTo>
                          <a:pt x="75" y="87"/>
                        </a:lnTo>
                        <a:lnTo>
                          <a:pt x="96" y="45"/>
                        </a:lnTo>
                        <a:lnTo>
                          <a:pt x="75" y="0"/>
                        </a:lnTo>
                        <a:lnTo>
                          <a:pt x="25" y="0"/>
                        </a:lnTo>
                        <a:close/>
                      </a:path>
                    </a:pathLst>
                  </a:custGeom>
                  <a:solidFill>
                    <a:srgbClr val="D5D5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80" name="Freeform 213">
                    <a:extLst>
                      <a:ext uri="{FF2B5EF4-FFF2-40B4-BE49-F238E27FC236}">
                        <a16:creationId xmlns:a16="http://schemas.microsoft.com/office/drawing/2014/main" id="{C4516595-C86E-A768-D3A5-EB10F8C528B6}"/>
                      </a:ext>
                    </a:extLst>
                  </p:cNvPr>
                  <p:cNvSpPr>
                    <a:spLocks/>
                  </p:cNvSpPr>
                  <p:nvPr/>
                </p:nvSpPr>
                <p:spPr bwMode="auto">
                  <a:xfrm>
                    <a:off x="4768" y="2618"/>
                    <a:ext cx="86" cy="75"/>
                  </a:xfrm>
                  <a:custGeom>
                    <a:avLst/>
                    <a:gdLst>
                      <a:gd name="T0" fmla="*/ 24 w 86"/>
                      <a:gd name="T1" fmla="*/ 0 h 75"/>
                      <a:gd name="T2" fmla="*/ 0 w 86"/>
                      <a:gd name="T3" fmla="*/ 37 h 75"/>
                      <a:gd name="T4" fmla="*/ 24 w 86"/>
                      <a:gd name="T5" fmla="*/ 75 h 75"/>
                      <a:gd name="T6" fmla="*/ 66 w 86"/>
                      <a:gd name="T7" fmla="*/ 75 h 75"/>
                      <a:gd name="T8" fmla="*/ 86 w 86"/>
                      <a:gd name="T9" fmla="*/ 37 h 75"/>
                      <a:gd name="T10" fmla="*/ 66 w 86"/>
                      <a:gd name="T11" fmla="*/ 0 h 75"/>
                      <a:gd name="T12" fmla="*/ 24 w 86"/>
                      <a:gd name="T13" fmla="*/ 0 h 75"/>
                      <a:gd name="T14" fmla="*/ 0 60000 65536"/>
                      <a:gd name="T15" fmla="*/ 0 60000 65536"/>
                      <a:gd name="T16" fmla="*/ 0 60000 65536"/>
                      <a:gd name="T17" fmla="*/ 0 60000 65536"/>
                      <a:gd name="T18" fmla="*/ 0 60000 65536"/>
                      <a:gd name="T19" fmla="*/ 0 60000 65536"/>
                      <a:gd name="T20" fmla="*/ 0 60000 65536"/>
                      <a:gd name="T21" fmla="*/ 0 w 86"/>
                      <a:gd name="T22" fmla="*/ 0 h 75"/>
                      <a:gd name="T23" fmla="*/ 86 w 86"/>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 h="75">
                        <a:moveTo>
                          <a:pt x="24" y="0"/>
                        </a:moveTo>
                        <a:lnTo>
                          <a:pt x="0" y="37"/>
                        </a:lnTo>
                        <a:lnTo>
                          <a:pt x="24" y="75"/>
                        </a:lnTo>
                        <a:lnTo>
                          <a:pt x="66" y="75"/>
                        </a:lnTo>
                        <a:lnTo>
                          <a:pt x="86" y="37"/>
                        </a:lnTo>
                        <a:lnTo>
                          <a:pt x="66" y="0"/>
                        </a:lnTo>
                        <a:lnTo>
                          <a:pt x="24" y="0"/>
                        </a:lnTo>
                        <a:close/>
                      </a:path>
                    </a:pathLst>
                  </a:custGeom>
                  <a:solidFill>
                    <a:srgbClr val="D4D4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81" name="Freeform 214">
                    <a:extLst>
                      <a:ext uri="{FF2B5EF4-FFF2-40B4-BE49-F238E27FC236}">
                        <a16:creationId xmlns:a16="http://schemas.microsoft.com/office/drawing/2014/main" id="{4775BADE-68E1-210F-03DE-EEDE335224AE}"/>
                      </a:ext>
                    </a:extLst>
                  </p:cNvPr>
                  <p:cNvSpPr>
                    <a:spLocks/>
                  </p:cNvSpPr>
                  <p:nvPr/>
                </p:nvSpPr>
                <p:spPr bwMode="auto">
                  <a:xfrm>
                    <a:off x="4776" y="2622"/>
                    <a:ext cx="70" cy="67"/>
                  </a:xfrm>
                  <a:custGeom>
                    <a:avLst/>
                    <a:gdLst>
                      <a:gd name="T0" fmla="*/ 20 w 70"/>
                      <a:gd name="T1" fmla="*/ 0 h 67"/>
                      <a:gd name="T2" fmla="*/ 0 w 70"/>
                      <a:gd name="T3" fmla="*/ 33 h 67"/>
                      <a:gd name="T4" fmla="*/ 20 w 70"/>
                      <a:gd name="T5" fmla="*/ 67 h 67"/>
                      <a:gd name="T6" fmla="*/ 54 w 70"/>
                      <a:gd name="T7" fmla="*/ 67 h 67"/>
                      <a:gd name="T8" fmla="*/ 70 w 70"/>
                      <a:gd name="T9" fmla="*/ 33 h 67"/>
                      <a:gd name="T10" fmla="*/ 54 w 70"/>
                      <a:gd name="T11" fmla="*/ 0 h 67"/>
                      <a:gd name="T12" fmla="*/ 20 w 70"/>
                      <a:gd name="T13" fmla="*/ 0 h 67"/>
                      <a:gd name="T14" fmla="*/ 0 60000 65536"/>
                      <a:gd name="T15" fmla="*/ 0 60000 65536"/>
                      <a:gd name="T16" fmla="*/ 0 60000 65536"/>
                      <a:gd name="T17" fmla="*/ 0 60000 65536"/>
                      <a:gd name="T18" fmla="*/ 0 60000 65536"/>
                      <a:gd name="T19" fmla="*/ 0 60000 65536"/>
                      <a:gd name="T20" fmla="*/ 0 60000 65536"/>
                      <a:gd name="T21" fmla="*/ 0 w 70"/>
                      <a:gd name="T22" fmla="*/ 0 h 67"/>
                      <a:gd name="T23" fmla="*/ 70 w 70"/>
                      <a:gd name="T24" fmla="*/ 67 h 6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7">
                        <a:moveTo>
                          <a:pt x="20" y="0"/>
                        </a:moveTo>
                        <a:lnTo>
                          <a:pt x="0" y="33"/>
                        </a:lnTo>
                        <a:lnTo>
                          <a:pt x="20" y="67"/>
                        </a:lnTo>
                        <a:lnTo>
                          <a:pt x="54" y="67"/>
                        </a:lnTo>
                        <a:lnTo>
                          <a:pt x="70" y="33"/>
                        </a:lnTo>
                        <a:lnTo>
                          <a:pt x="54" y="0"/>
                        </a:lnTo>
                        <a:lnTo>
                          <a:pt x="20" y="0"/>
                        </a:lnTo>
                        <a:close/>
                      </a:path>
                    </a:pathLst>
                  </a:custGeom>
                  <a:solidFill>
                    <a:srgbClr val="D2D2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82" name="Freeform 215">
                    <a:extLst>
                      <a:ext uri="{FF2B5EF4-FFF2-40B4-BE49-F238E27FC236}">
                        <a16:creationId xmlns:a16="http://schemas.microsoft.com/office/drawing/2014/main" id="{B5D4B60D-DB47-0AEA-EC00-E345ACA713D4}"/>
                      </a:ext>
                    </a:extLst>
                  </p:cNvPr>
                  <p:cNvSpPr>
                    <a:spLocks/>
                  </p:cNvSpPr>
                  <p:nvPr/>
                </p:nvSpPr>
                <p:spPr bwMode="auto">
                  <a:xfrm>
                    <a:off x="4780" y="2626"/>
                    <a:ext cx="62" cy="54"/>
                  </a:xfrm>
                  <a:custGeom>
                    <a:avLst/>
                    <a:gdLst>
                      <a:gd name="T0" fmla="*/ 16 w 62"/>
                      <a:gd name="T1" fmla="*/ 0 h 54"/>
                      <a:gd name="T2" fmla="*/ 0 w 62"/>
                      <a:gd name="T3" fmla="*/ 29 h 54"/>
                      <a:gd name="T4" fmla="*/ 16 w 62"/>
                      <a:gd name="T5" fmla="*/ 54 h 54"/>
                      <a:gd name="T6" fmla="*/ 50 w 62"/>
                      <a:gd name="T7" fmla="*/ 54 h 54"/>
                      <a:gd name="T8" fmla="*/ 62 w 62"/>
                      <a:gd name="T9" fmla="*/ 29 h 54"/>
                      <a:gd name="T10" fmla="*/ 50 w 62"/>
                      <a:gd name="T11" fmla="*/ 0 h 54"/>
                      <a:gd name="T12" fmla="*/ 16 w 62"/>
                      <a:gd name="T13" fmla="*/ 0 h 54"/>
                      <a:gd name="T14" fmla="*/ 0 60000 65536"/>
                      <a:gd name="T15" fmla="*/ 0 60000 65536"/>
                      <a:gd name="T16" fmla="*/ 0 60000 65536"/>
                      <a:gd name="T17" fmla="*/ 0 60000 65536"/>
                      <a:gd name="T18" fmla="*/ 0 60000 65536"/>
                      <a:gd name="T19" fmla="*/ 0 60000 65536"/>
                      <a:gd name="T20" fmla="*/ 0 60000 65536"/>
                      <a:gd name="T21" fmla="*/ 0 w 62"/>
                      <a:gd name="T22" fmla="*/ 0 h 54"/>
                      <a:gd name="T23" fmla="*/ 62 w 62"/>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2" h="54">
                        <a:moveTo>
                          <a:pt x="16" y="0"/>
                        </a:moveTo>
                        <a:lnTo>
                          <a:pt x="0" y="29"/>
                        </a:lnTo>
                        <a:lnTo>
                          <a:pt x="16" y="54"/>
                        </a:lnTo>
                        <a:lnTo>
                          <a:pt x="50" y="54"/>
                        </a:lnTo>
                        <a:lnTo>
                          <a:pt x="62" y="29"/>
                        </a:lnTo>
                        <a:lnTo>
                          <a:pt x="50" y="0"/>
                        </a:lnTo>
                        <a:lnTo>
                          <a:pt x="16" y="0"/>
                        </a:lnTo>
                        <a:close/>
                      </a:path>
                    </a:pathLst>
                  </a:custGeom>
                  <a:solidFill>
                    <a:srgbClr val="D0D0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83" name="Freeform 216">
                    <a:extLst>
                      <a:ext uri="{FF2B5EF4-FFF2-40B4-BE49-F238E27FC236}">
                        <a16:creationId xmlns:a16="http://schemas.microsoft.com/office/drawing/2014/main" id="{4BE6E8F9-E9E5-AC20-9CAE-247066563D38}"/>
                      </a:ext>
                    </a:extLst>
                  </p:cNvPr>
                  <p:cNvSpPr>
                    <a:spLocks/>
                  </p:cNvSpPr>
                  <p:nvPr/>
                </p:nvSpPr>
                <p:spPr bwMode="auto">
                  <a:xfrm>
                    <a:off x="4784" y="2631"/>
                    <a:ext cx="54" cy="45"/>
                  </a:xfrm>
                  <a:custGeom>
                    <a:avLst/>
                    <a:gdLst>
                      <a:gd name="T0" fmla="*/ 17 w 54"/>
                      <a:gd name="T1" fmla="*/ 0 h 45"/>
                      <a:gd name="T2" fmla="*/ 0 w 54"/>
                      <a:gd name="T3" fmla="*/ 24 h 45"/>
                      <a:gd name="T4" fmla="*/ 17 w 54"/>
                      <a:gd name="T5" fmla="*/ 45 h 45"/>
                      <a:gd name="T6" fmla="*/ 41 w 54"/>
                      <a:gd name="T7" fmla="*/ 45 h 45"/>
                      <a:gd name="T8" fmla="*/ 54 w 54"/>
                      <a:gd name="T9" fmla="*/ 24 h 45"/>
                      <a:gd name="T10" fmla="*/ 41 w 54"/>
                      <a:gd name="T11" fmla="*/ 0 h 45"/>
                      <a:gd name="T12" fmla="*/ 17 w 54"/>
                      <a:gd name="T13" fmla="*/ 0 h 45"/>
                      <a:gd name="T14" fmla="*/ 0 60000 65536"/>
                      <a:gd name="T15" fmla="*/ 0 60000 65536"/>
                      <a:gd name="T16" fmla="*/ 0 60000 65536"/>
                      <a:gd name="T17" fmla="*/ 0 60000 65536"/>
                      <a:gd name="T18" fmla="*/ 0 60000 65536"/>
                      <a:gd name="T19" fmla="*/ 0 60000 65536"/>
                      <a:gd name="T20" fmla="*/ 0 60000 65536"/>
                      <a:gd name="T21" fmla="*/ 0 w 54"/>
                      <a:gd name="T22" fmla="*/ 0 h 45"/>
                      <a:gd name="T23" fmla="*/ 54 w 54"/>
                      <a:gd name="T24" fmla="*/ 45 h 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45">
                        <a:moveTo>
                          <a:pt x="17" y="0"/>
                        </a:moveTo>
                        <a:lnTo>
                          <a:pt x="0" y="24"/>
                        </a:lnTo>
                        <a:lnTo>
                          <a:pt x="17" y="45"/>
                        </a:lnTo>
                        <a:lnTo>
                          <a:pt x="41" y="45"/>
                        </a:lnTo>
                        <a:lnTo>
                          <a:pt x="54" y="24"/>
                        </a:lnTo>
                        <a:lnTo>
                          <a:pt x="41" y="0"/>
                        </a:lnTo>
                        <a:lnTo>
                          <a:pt x="17" y="0"/>
                        </a:lnTo>
                        <a:close/>
                      </a:path>
                    </a:pathLst>
                  </a:custGeom>
                  <a:solidFill>
                    <a:srgbClr val="CFC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84" name="Freeform 217">
                    <a:extLst>
                      <a:ext uri="{FF2B5EF4-FFF2-40B4-BE49-F238E27FC236}">
                        <a16:creationId xmlns:a16="http://schemas.microsoft.com/office/drawing/2014/main" id="{8B3C3B96-1C1B-E761-9889-F6C48C6C9CDA}"/>
                      </a:ext>
                    </a:extLst>
                  </p:cNvPr>
                  <p:cNvSpPr>
                    <a:spLocks/>
                  </p:cNvSpPr>
                  <p:nvPr/>
                </p:nvSpPr>
                <p:spPr bwMode="auto">
                  <a:xfrm>
                    <a:off x="4788" y="2635"/>
                    <a:ext cx="46" cy="37"/>
                  </a:xfrm>
                  <a:custGeom>
                    <a:avLst/>
                    <a:gdLst>
                      <a:gd name="T0" fmla="*/ 13 w 46"/>
                      <a:gd name="T1" fmla="*/ 0 h 37"/>
                      <a:gd name="T2" fmla="*/ 0 w 46"/>
                      <a:gd name="T3" fmla="*/ 20 h 37"/>
                      <a:gd name="T4" fmla="*/ 13 w 46"/>
                      <a:gd name="T5" fmla="*/ 37 h 37"/>
                      <a:gd name="T6" fmla="*/ 37 w 46"/>
                      <a:gd name="T7" fmla="*/ 37 h 37"/>
                      <a:gd name="T8" fmla="*/ 46 w 46"/>
                      <a:gd name="T9" fmla="*/ 20 h 37"/>
                      <a:gd name="T10" fmla="*/ 37 w 46"/>
                      <a:gd name="T11" fmla="*/ 0 h 37"/>
                      <a:gd name="T12" fmla="*/ 13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3" y="0"/>
                        </a:moveTo>
                        <a:lnTo>
                          <a:pt x="0" y="20"/>
                        </a:lnTo>
                        <a:lnTo>
                          <a:pt x="13" y="37"/>
                        </a:lnTo>
                        <a:lnTo>
                          <a:pt x="37" y="37"/>
                        </a:lnTo>
                        <a:lnTo>
                          <a:pt x="46" y="20"/>
                        </a:lnTo>
                        <a:lnTo>
                          <a:pt x="37" y="0"/>
                        </a:lnTo>
                        <a:lnTo>
                          <a:pt x="13" y="0"/>
                        </a:lnTo>
                        <a:close/>
                      </a:path>
                    </a:pathLst>
                  </a:custGeom>
                  <a:solidFill>
                    <a:srgbClr val="CECE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85" name="Freeform 218">
                    <a:extLst>
                      <a:ext uri="{FF2B5EF4-FFF2-40B4-BE49-F238E27FC236}">
                        <a16:creationId xmlns:a16="http://schemas.microsoft.com/office/drawing/2014/main" id="{7412C23D-A09B-5841-7650-5C2A7F39C033}"/>
                      </a:ext>
                    </a:extLst>
                  </p:cNvPr>
                  <p:cNvSpPr>
                    <a:spLocks/>
                  </p:cNvSpPr>
                  <p:nvPr/>
                </p:nvSpPr>
                <p:spPr bwMode="auto">
                  <a:xfrm>
                    <a:off x="4796" y="2639"/>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CD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86" name="Freeform 219">
                    <a:extLst>
                      <a:ext uri="{FF2B5EF4-FFF2-40B4-BE49-F238E27FC236}">
                        <a16:creationId xmlns:a16="http://schemas.microsoft.com/office/drawing/2014/main" id="{8D255B34-384E-B9AA-F39B-4DCC3FD94B0F}"/>
                      </a:ext>
                    </a:extLst>
                  </p:cNvPr>
                  <p:cNvSpPr>
                    <a:spLocks/>
                  </p:cNvSpPr>
                  <p:nvPr/>
                </p:nvSpPr>
                <p:spPr bwMode="auto">
                  <a:xfrm>
                    <a:off x="4801" y="2643"/>
                    <a:ext cx="20" cy="21"/>
                  </a:xfrm>
                  <a:custGeom>
                    <a:avLst/>
                    <a:gdLst>
                      <a:gd name="T0" fmla="*/ 8 w 20"/>
                      <a:gd name="T1" fmla="*/ 0 h 21"/>
                      <a:gd name="T2" fmla="*/ 0 w 20"/>
                      <a:gd name="T3" fmla="*/ 12 h 21"/>
                      <a:gd name="T4" fmla="*/ 8 w 20"/>
                      <a:gd name="T5" fmla="*/ 21 h 21"/>
                      <a:gd name="T6" fmla="*/ 16 w 20"/>
                      <a:gd name="T7" fmla="*/ 21 h 21"/>
                      <a:gd name="T8" fmla="*/ 20 w 20"/>
                      <a:gd name="T9" fmla="*/ 12 h 21"/>
                      <a:gd name="T10" fmla="*/ 16 w 20"/>
                      <a:gd name="T11" fmla="*/ 0 h 21"/>
                      <a:gd name="T12" fmla="*/ 8 w 20"/>
                      <a:gd name="T13" fmla="*/ 0 h 21"/>
                      <a:gd name="T14" fmla="*/ 0 60000 65536"/>
                      <a:gd name="T15" fmla="*/ 0 60000 65536"/>
                      <a:gd name="T16" fmla="*/ 0 60000 65536"/>
                      <a:gd name="T17" fmla="*/ 0 60000 65536"/>
                      <a:gd name="T18" fmla="*/ 0 60000 65536"/>
                      <a:gd name="T19" fmla="*/ 0 60000 65536"/>
                      <a:gd name="T20" fmla="*/ 0 60000 65536"/>
                      <a:gd name="T21" fmla="*/ 0 w 20"/>
                      <a:gd name="T22" fmla="*/ 0 h 21"/>
                      <a:gd name="T23" fmla="*/ 20 w 20"/>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21">
                        <a:moveTo>
                          <a:pt x="8" y="0"/>
                        </a:moveTo>
                        <a:lnTo>
                          <a:pt x="0" y="12"/>
                        </a:lnTo>
                        <a:lnTo>
                          <a:pt x="8" y="21"/>
                        </a:lnTo>
                        <a:lnTo>
                          <a:pt x="16" y="21"/>
                        </a:lnTo>
                        <a:lnTo>
                          <a:pt x="20" y="12"/>
                        </a:lnTo>
                        <a:lnTo>
                          <a:pt x="16" y="0"/>
                        </a:lnTo>
                        <a:lnTo>
                          <a:pt x="8" y="0"/>
                        </a:lnTo>
                        <a:close/>
                      </a:path>
                    </a:pathLst>
                  </a:custGeom>
                  <a:solidFill>
                    <a:srgbClr val="CDC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87" name="Freeform 220">
                    <a:extLst>
                      <a:ext uri="{FF2B5EF4-FFF2-40B4-BE49-F238E27FC236}">
                        <a16:creationId xmlns:a16="http://schemas.microsoft.com/office/drawing/2014/main" id="{8FC94C07-A0CB-32CA-6DDE-9BCE04ADF6BD}"/>
                      </a:ext>
                    </a:extLst>
                  </p:cNvPr>
                  <p:cNvSpPr>
                    <a:spLocks/>
                  </p:cNvSpPr>
                  <p:nvPr/>
                </p:nvSpPr>
                <p:spPr bwMode="auto">
                  <a:xfrm>
                    <a:off x="4805" y="2647"/>
                    <a:ext cx="12" cy="13"/>
                  </a:xfrm>
                  <a:custGeom>
                    <a:avLst/>
                    <a:gdLst>
                      <a:gd name="T0" fmla="*/ 4 w 12"/>
                      <a:gd name="T1" fmla="*/ 0 h 13"/>
                      <a:gd name="T2" fmla="*/ 0 w 12"/>
                      <a:gd name="T3" fmla="*/ 8 h 13"/>
                      <a:gd name="T4" fmla="*/ 4 w 12"/>
                      <a:gd name="T5" fmla="*/ 13 h 13"/>
                      <a:gd name="T6" fmla="*/ 12 w 12"/>
                      <a:gd name="T7" fmla="*/ 13 h 13"/>
                      <a:gd name="T8" fmla="*/ 12 w 12"/>
                      <a:gd name="T9" fmla="*/ 8 h 13"/>
                      <a:gd name="T10" fmla="*/ 12 w 12"/>
                      <a:gd name="T11" fmla="*/ 0 h 13"/>
                      <a:gd name="T12" fmla="*/ 4 w 12"/>
                      <a:gd name="T13" fmla="*/ 0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4" y="0"/>
                        </a:moveTo>
                        <a:lnTo>
                          <a:pt x="0" y="8"/>
                        </a:lnTo>
                        <a:lnTo>
                          <a:pt x="4" y="13"/>
                        </a:lnTo>
                        <a:lnTo>
                          <a:pt x="12" y="13"/>
                        </a:lnTo>
                        <a:lnTo>
                          <a:pt x="12" y="8"/>
                        </a:lnTo>
                        <a:lnTo>
                          <a:pt x="12" y="0"/>
                        </a:lnTo>
                        <a:lnTo>
                          <a:pt x="4" y="0"/>
                        </a:lnTo>
                        <a:close/>
                      </a:path>
                    </a:pathLst>
                  </a:custGeom>
                  <a:solidFill>
                    <a:srgbClr val="CCCC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55" name="Freeform 222">
                  <a:extLst>
                    <a:ext uri="{FF2B5EF4-FFF2-40B4-BE49-F238E27FC236}">
                      <a16:creationId xmlns:a16="http://schemas.microsoft.com/office/drawing/2014/main" id="{C8F09014-F8F7-1937-44FE-687054DF93E9}"/>
                    </a:ext>
                  </a:extLst>
                </p:cNvPr>
                <p:cNvSpPr>
                  <a:spLocks noEditPoints="1"/>
                </p:cNvSpPr>
                <p:nvPr/>
              </p:nvSpPr>
              <p:spPr bwMode="auto">
                <a:xfrm>
                  <a:off x="4643" y="2506"/>
                  <a:ext cx="344" cy="307"/>
                </a:xfrm>
                <a:custGeom>
                  <a:avLst/>
                  <a:gdLst>
                    <a:gd name="T0" fmla="*/ 4 w 344"/>
                    <a:gd name="T1" fmla="*/ 154 h 307"/>
                    <a:gd name="T2" fmla="*/ 0 w 344"/>
                    <a:gd name="T3" fmla="*/ 154 h 307"/>
                    <a:gd name="T4" fmla="*/ 4 w 344"/>
                    <a:gd name="T5" fmla="*/ 158 h 307"/>
                    <a:gd name="T6" fmla="*/ 87 w 344"/>
                    <a:gd name="T7" fmla="*/ 307 h 307"/>
                    <a:gd name="T8" fmla="*/ 87 w 344"/>
                    <a:gd name="T9" fmla="*/ 307 h 307"/>
                    <a:gd name="T10" fmla="*/ 87 w 344"/>
                    <a:gd name="T11" fmla="*/ 307 h 307"/>
                    <a:gd name="T12" fmla="*/ 257 w 344"/>
                    <a:gd name="T13" fmla="*/ 307 h 307"/>
                    <a:gd name="T14" fmla="*/ 257 w 344"/>
                    <a:gd name="T15" fmla="*/ 307 h 307"/>
                    <a:gd name="T16" fmla="*/ 261 w 344"/>
                    <a:gd name="T17" fmla="*/ 307 h 307"/>
                    <a:gd name="T18" fmla="*/ 344 w 344"/>
                    <a:gd name="T19" fmla="*/ 158 h 307"/>
                    <a:gd name="T20" fmla="*/ 344 w 344"/>
                    <a:gd name="T21" fmla="*/ 154 h 307"/>
                    <a:gd name="T22" fmla="*/ 344 w 344"/>
                    <a:gd name="T23" fmla="*/ 154 h 307"/>
                    <a:gd name="T24" fmla="*/ 261 w 344"/>
                    <a:gd name="T25" fmla="*/ 5 h 307"/>
                    <a:gd name="T26" fmla="*/ 257 w 344"/>
                    <a:gd name="T27" fmla="*/ 0 h 307"/>
                    <a:gd name="T28" fmla="*/ 257 w 344"/>
                    <a:gd name="T29" fmla="*/ 0 h 307"/>
                    <a:gd name="T30" fmla="*/ 87 w 344"/>
                    <a:gd name="T31" fmla="*/ 0 h 307"/>
                    <a:gd name="T32" fmla="*/ 87 w 344"/>
                    <a:gd name="T33" fmla="*/ 0 h 307"/>
                    <a:gd name="T34" fmla="*/ 87 w 344"/>
                    <a:gd name="T35" fmla="*/ 5 h 307"/>
                    <a:gd name="T36" fmla="*/ 4 w 344"/>
                    <a:gd name="T37" fmla="*/ 154 h 307"/>
                    <a:gd name="T38" fmla="*/ 91 w 344"/>
                    <a:gd name="T39" fmla="*/ 9 h 307"/>
                    <a:gd name="T40" fmla="*/ 87 w 344"/>
                    <a:gd name="T41" fmla="*/ 5 h 307"/>
                    <a:gd name="T42" fmla="*/ 87 w 344"/>
                    <a:gd name="T43" fmla="*/ 9 h 307"/>
                    <a:gd name="T44" fmla="*/ 257 w 344"/>
                    <a:gd name="T45" fmla="*/ 9 h 307"/>
                    <a:gd name="T46" fmla="*/ 257 w 344"/>
                    <a:gd name="T47" fmla="*/ 5 h 307"/>
                    <a:gd name="T48" fmla="*/ 257 w 344"/>
                    <a:gd name="T49" fmla="*/ 9 h 307"/>
                    <a:gd name="T50" fmla="*/ 340 w 344"/>
                    <a:gd name="T51" fmla="*/ 158 h 307"/>
                    <a:gd name="T52" fmla="*/ 340 w 344"/>
                    <a:gd name="T53" fmla="*/ 154 h 307"/>
                    <a:gd name="T54" fmla="*/ 340 w 344"/>
                    <a:gd name="T55" fmla="*/ 154 h 307"/>
                    <a:gd name="T56" fmla="*/ 257 w 344"/>
                    <a:gd name="T57" fmla="*/ 303 h 307"/>
                    <a:gd name="T58" fmla="*/ 257 w 344"/>
                    <a:gd name="T59" fmla="*/ 303 h 307"/>
                    <a:gd name="T60" fmla="*/ 257 w 344"/>
                    <a:gd name="T61" fmla="*/ 298 h 307"/>
                    <a:gd name="T62" fmla="*/ 87 w 344"/>
                    <a:gd name="T63" fmla="*/ 298 h 307"/>
                    <a:gd name="T64" fmla="*/ 87 w 344"/>
                    <a:gd name="T65" fmla="*/ 303 h 307"/>
                    <a:gd name="T66" fmla="*/ 91 w 344"/>
                    <a:gd name="T67" fmla="*/ 303 h 307"/>
                    <a:gd name="T68" fmla="*/ 9 w 344"/>
                    <a:gd name="T69" fmla="*/ 154 h 307"/>
                    <a:gd name="T70" fmla="*/ 4 w 344"/>
                    <a:gd name="T71" fmla="*/ 154 h 307"/>
                    <a:gd name="T72" fmla="*/ 9 w 344"/>
                    <a:gd name="T73" fmla="*/ 158 h 307"/>
                    <a:gd name="T74" fmla="*/ 91 w 344"/>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07"/>
                    <a:gd name="T116" fmla="*/ 344 w 344"/>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07">
                      <a:moveTo>
                        <a:pt x="4" y="154"/>
                      </a:moveTo>
                      <a:lnTo>
                        <a:pt x="0" y="154"/>
                      </a:lnTo>
                      <a:lnTo>
                        <a:pt x="4" y="158"/>
                      </a:lnTo>
                      <a:lnTo>
                        <a:pt x="87" y="307"/>
                      </a:lnTo>
                      <a:lnTo>
                        <a:pt x="257" y="307"/>
                      </a:lnTo>
                      <a:lnTo>
                        <a:pt x="261" y="307"/>
                      </a:lnTo>
                      <a:lnTo>
                        <a:pt x="344" y="158"/>
                      </a:lnTo>
                      <a:lnTo>
                        <a:pt x="344" y="154"/>
                      </a:lnTo>
                      <a:lnTo>
                        <a:pt x="261" y="5"/>
                      </a:lnTo>
                      <a:lnTo>
                        <a:pt x="257" y="0"/>
                      </a:lnTo>
                      <a:lnTo>
                        <a:pt x="87" y="0"/>
                      </a:lnTo>
                      <a:lnTo>
                        <a:pt x="87" y="5"/>
                      </a:lnTo>
                      <a:lnTo>
                        <a:pt x="4" y="154"/>
                      </a:lnTo>
                      <a:close/>
                      <a:moveTo>
                        <a:pt x="91" y="9"/>
                      </a:moveTo>
                      <a:lnTo>
                        <a:pt x="87" y="5"/>
                      </a:lnTo>
                      <a:lnTo>
                        <a:pt x="87" y="9"/>
                      </a:lnTo>
                      <a:lnTo>
                        <a:pt x="257" y="9"/>
                      </a:lnTo>
                      <a:lnTo>
                        <a:pt x="257" y="5"/>
                      </a:lnTo>
                      <a:lnTo>
                        <a:pt x="257" y="9"/>
                      </a:lnTo>
                      <a:lnTo>
                        <a:pt x="340" y="158"/>
                      </a:lnTo>
                      <a:lnTo>
                        <a:pt x="340" y="154"/>
                      </a:lnTo>
                      <a:lnTo>
                        <a:pt x="257" y="303"/>
                      </a:lnTo>
                      <a:lnTo>
                        <a:pt x="257" y="298"/>
                      </a:lnTo>
                      <a:lnTo>
                        <a:pt x="87" y="298"/>
                      </a:lnTo>
                      <a:lnTo>
                        <a:pt x="87" y="303"/>
                      </a:lnTo>
                      <a:lnTo>
                        <a:pt x="91" y="303"/>
                      </a:lnTo>
                      <a:lnTo>
                        <a:pt x="9" y="154"/>
                      </a:lnTo>
                      <a:lnTo>
                        <a:pt x="4" y="154"/>
                      </a:lnTo>
                      <a:lnTo>
                        <a:pt x="9"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17" name="Rectangle 224">
                <a:extLst>
                  <a:ext uri="{FF2B5EF4-FFF2-40B4-BE49-F238E27FC236}">
                    <a16:creationId xmlns:a16="http://schemas.microsoft.com/office/drawing/2014/main" id="{7D41CF5F-1D63-1653-BB6D-010BCA4D4157}"/>
                  </a:ext>
                </a:extLst>
              </p:cNvPr>
              <p:cNvSpPr>
                <a:spLocks noChangeArrowheads="1"/>
              </p:cNvSpPr>
              <p:nvPr/>
            </p:nvSpPr>
            <p:spPr bwMode="auto">
              <a:xfrm>
                <a:off x="4788" y="2614"/>
                <a:ext cx="8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E</a:t>
                </a:r>
                <a:endParaRPr lang="en-US" altLang="en-US"/>
              </a:p>
            </p:txBody>
          </p:sp>
          <p:grpSp>
            <p:nvGrpSpPr>
              <p:cNvPr id="17018" name="Group 259">
                <a:extLst>
                  <a:ext uri="{FF2B5EF4-FFF2-40B4-BE49-F238E27FC236}">
                    <a16:creationId xmlns:a16="http://schemas.microsoft.com/office/drawing/2014/main" id="{2856A66B-8AC5-C642-E092-7304A49CC0A6}"/>
                  </a:ext>
                </a:extLst>
              </p:cNvPr>
              <p:cNvGrpSpPr>
                <a:grpSpLocks/>
              </p:cNvGrpSpPr>
              <p:nvPr/>
            </p:nvGrpSpPr>
            <p:grpSpPr bwMode="auto">
              <a:xfrm>
                <a:off x="4896" y="2353"/>
                <a:ext cx="348" cy="307"/>
                <a:chOff x="4896" y="2353"/>
                <a:chExt cx="348" cy="307"/>
              </a:xfrm>
            </p:grpSpPr>
            <p:grpSp>
              <p:nvGrpSpPr>
                <p:cNvPr id="17020" name="Group 257">
                  <a:extLst>
                    <a:ext uri="{FF2B5EF4-FFF2-40B4-BE49-F238E27FC236}">
                      <a16:creationId xmlns:a16="http://schemas.microsoft.com/office/drawing/2014/main" id="{6879644A-B536-DC31-D15B-DB98A9377C6F}"/>
                    </a:ext>
                  </a:extLst>
                </p:cNvPr>
                <p:cNvGrpSpPr>
                  <a:grpSpLocks/>
                </p:cNvGrpSpPr>
                <p:nvPr/>
              </p:nvGrpSpPr>
              <p:grpSpPr bwMode="auto">
                <a:xfrm>
                  <a:off x="4900" y="2357"/>
                  <a:ext cx="339" cy="298"/>
                  <a:chOff x="4900" y="2357"/>
                  <a:chExt cx="339" cy="298"/>
                </a:xfrm>
              </p:grpSpPr>
              <p:sp>
                <p:nvSpPr>
                  <p:cNvPr id="17022" name="Freeform 225">
                    <a:extLst>
                      <a:ext uri="{FF2B5EF4-FFF2-40B4-BE49-F238E27FC236}">
                        <a16:creationId xmlns:a16="http://schemas.microsoft.com/office/drawing/2014/main" id="{9A99ED22-2EE9-F6B8-0E2E-087EFF350902}"/>
                      </a:ext>
                    </a:extLst>
                  </p:cNvPr>
                  <p:cNvSpPr>
                    <a:spLocks/>
                  </p:cNvSpPr>
                  <p:nvPr/>
                </p:nvSpPr>
                <p:spPr bwMode="auto">
                  <a:xfrm>
                    <a:off x="4900" y="2357"/>
                    <a:ext cx="339" cy="298"/>
                  </a:xfrm>
                  <a:custGeom>
                    <a:avLst/>
                    <a:gdLst>
                      <a:gd name="T0" fmla="*/ 83 w 339"/>
                      <a:gd name="T1" fmla="*/ 0 h 298"/>
                      <a:gd name="T2" fmla="*/ 0 w 339"/>
                      <a:gd name="T3" fmla="*/ 149 h 298"/>
                      <a:gd name="T4" fmla="*/ 83 w 339"/>
                      <a:gd name="T5" fmla="*/ 298 h 298"/>
                      <a:gd name="T6" fmla="*/ 253 w 339"/>
                      <a:gd name="T7" fmla="*/ 298 h 298"/>
                      <a:gd name="T8" fmla="*/ 339 w 339"/>
                      <a:gd name="T9" fmla="*/ 149 h 298"/>
                      <a:gd name="T10" fmla="*/ 253 w 339"/>
                      <a:gd name="T11" fmla="*/ 0 h 298"/>
                      <a:gd name="T12" fmla="*/ 83 w 339"/>
                      <a:gd name="T13" fmla="*/ 0 h 298"/>
                      <a:gd name="T14" fmla="*/ 0 60000 65536"/>
                      <a:gd name="T15" fmla="*/ 0 60000 65536"/>
                      <a:gd name="T16" fmla="*/ 0 60000 65536"/>
                      <a:gd name="T17" fmla="*/ 0 60000 65536"/>
                      <a:gd name="T18" fmla="*/ 0 60000 65536"/>
                      <a:gd name="T19" fmla="*/ 0 60000 65536"/>
                      <a:gd name="T20" fmla="*/ 0 60000 65536"/>
                      <a:gd name="T21" fmla="*/ 0 w 339"/>
                      <a:gd name="T22" fmla="*/ 0 h 298"/>
                      <a:gd name="T23" fmla="*/ 339 w 339"/>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9" h="298">
                        <a:moveTo>
                          <a:pt x="83" y="0"/>
                        </a:moveTo>
                        <a:lnTo>
                          <a:pt x="0" y="149"/>
                        </a:lnTo>
                        <a:lnTo>
                          <a:pt x="83" y="298"/>
                        </a:lnTo>
                        <a:lnTo>
                          <a:pt x="253" y="298"/>
                        </a:lnTo>
                        <a:lnTo>
                          <a:pt x="339" y="149"/>
                        </a:lnTo>
                        <a:lnTo>
                          <a:pt x="253" y="0"/>
                        </a:lnTo>
                        <a:lnTo>
                          <a:pt x="83"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23" name="Freeform 226">
                    <a:extLst>
                      <a:ext uri="{FF2B5EF4-FFF2-40B4-BE49-F238E27FC236}">
                        <a16:creationId xmlns:a16="http://schemas.microsoft.com/office/drawing/2014/main" id="{D48C0322-00FA-2412-B9C3-6CA8201CDD96}"/>
                      </a:ext>
                    </a:extLst>
                  </p:cNvPr>
                  <p:cNvSpPr>
                    <a:spLocks/>
                  </p:cNvSpPr>
                  <p:nvPr/>
                </p:nvSpPr>
                <p:spPr bwMode="auto">
                  <a:xfrm>
                    <a:off x="4900" y="2357"/>
                    <a:ext cx="331" cy="290"/>
                  </a:xfrm>
                  <a:custGeom>
                    <a:avLst/>
                    <a:gdLst>
                      <a:gd name="T0" fmla="*/ 83 w 331"/>
                      <a:gd name="T1" fmla="*/ 0 h 290"/>
                      <a:gd name="T2" fmla="*/ 0 w 331"/>
                      <a:gd name="T3" fmla="*/ 145 h 290"/>
                      <a:gd name="T4" fmla="*/ 83 w 331"/>
                      <a:gd name="T5" fmla="*/ 290 h 290"/>
                      <a:gd name="T6" fmla="*/ 244 w 331"/>
                      <a:gd name="T7" fmla="*/ 290 h 290"/>
                      <a:gd name="T8" fmla="*/ 331 w 331"/>
                      <a:gd name="T9" fmla="*/ 145 h 290"/>
                      <a:gd name="T10" fmla="*/ 244 w 331"/>
                      <a:gd name="T11" fmla="*/ 0 h 290"/>
                      <a:gd name="T12" fmla="*/ 83 w 331"/>
                      <a:gd name="T13" fmla="*/ 0 h 290"/>
                      <a:gd name="T14" fmla="*/ 0 60000 65536"/>
                      <a:gd name="T15" fmla="*/ 0 60000 65536"/>
                      <a:gd name="T16" fmla="*/ 0 60000 65536"/>
                      <a:gd name="T17" fmla="*/ 0 60000 65536"/>
                      <a:gd name="T18" fmla="*/ 0 60000 65536"/>
                      <a:gd name="T19" fmla="*/ 0 60000 65536"/>
                      <a:gd name="T20" fmla="*/ 0 60000 65536"/>
                      <a:gd name="T21" fmla="*/ 0 w 331"/>
                      <a:gd name="T22" fmla="*/ 0 h 290"/>
                      <a:gd name="T23" fmla="*/ 331 w 331"/>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 h="290">
                        <a:moveTo>
                          <a:pt x="83" y="0"/>
                        </a:moveTo>
                        <a:lnTo>
                          <a:pt x="0" y="145"/>
                        </a:lnTo>
                        <a:lnTo>
                          <a:pt x="83" y="290"/>
                        </a:lnTo>
                        <a:lnTo>
                          <a:pt x="244" y="290"/>
                        </a:lnTo>
                        <a:lnTo>
                          <a:pt x="331" y="145"/>
                        </a:lnTo>
                        <a:lnTo>
                          <a:pt x="244" y="0"/>
                        </a:lnTo>
                        <a:lnTo>
                          <a:pt x="83"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24" name="Freeform 227">
                    <a:extLst>
                      <a:ext uri="{FF2B5EF4-FFF2-40B4-BE49-F238E27FC236}">
                        <a16:creationId xmlns:a16="http://schemas.microsoft.com/office/drawing/2014/main" id="{DECD67D2-0999-4B4C-5571-EB9A329373C9}"/>
                      </a:ext>
                    </a:extLst>
                  </p:cNvPr>
                  <p:cNvSpPr>
                    <a:spLocks/>
                  </p:cNvSpPr>
                  <p:nvPr/>
                </p:nvSpPr>
                <p:spPr bwMode="auto">
                  <a:xfrm>
                    <a:off x="4904" y="2361"/>
                    <a:ext cx="323" cy="282"/>
                  </a:xfrm>
                  <a:custGeom>
                    <a:avLst/>
                    <a:gdLst>
                      <a:gd name="T0" fmla="*/ 79 w 323"/>
                      <a:gd name="T1" fmla="*/ 0 h 282"/>
                      <a:gd name="T2" fmla="*/ 0 w 323"/>
                      <a:gd name="T3" fmla="*/ 141 h 282"/>
                      <a:gd name="T4" fmla="*/ 79 w 323"/>
                      <a:gd name="T5" fmla="*/ 282 h 282"/>
                      <a:gd name="T6" fmla="*/ 240 w 323"/>
                      <a:gd name="T7" fmla="*/ 282 h 282"/>
                      <a:gd name="T8" fmla="*/ 323 w 323"/>
                      <a:gd name="T9" fmla="*/ 141 h 282"/>
                      <a:gd name="T10" fmla="*/ 240 w 323"/>
                      <a:gd name="T11" fmla="*/ 0 h 282"/>
                      <a:gd name="T12" fmla="*/ 79 w 323"/>
                      <a:gd name="T13" fmla="*/ 0 h 282"/>
                      <a:gd name="T14" fmla="*/ 0 60000 65536"/>
                      <a:gd name="T15" fmla="*/ 0 60000 65536"/>
                      <a:gd name="T16" fmla="*/ 0 60000 65536"/>
                      <a:gd name="T17" fmla="*/ 0 60000 65536"/>
                      <a:gd name="T18" fmla="*/ 0 60000 65536"/>
                      <a:gd name="T19" fmla="*/ 0 60000 65536"/>
                      <a:gd name="T20" fmla="*/ 0 60000 65536"/>
                      <a:gd name="T21" fmla="*/ 0 w 323"/>
                      <a:gd name="T22" fmla="*/ 0 h 282"/>
                      <a:gd name="T23" fmla="*/ 323 w 323"/>
                      <a:gd name="T24" fmla="*/ 282 h 28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3" h="282">
                        <a:moveTo>
                          <a:pt x="79" y="0"/>
                        </a:moveTo>
                        <a:lnTo>
                          <a:pt x="0" y="141"/>
                        </a:lnTo>
                        <a:lnTo>
                          <a:pt x="79" y="282"/>
                        </a:lnTo>
                        <a:lnTo>
                          <a:pt x="240" y="282"/>
                        </a:lnTo>
                        <a:lnTo>
                          <a:pt x="323" y="141"/>
                        </a:lnTo>
                        <a:lnTo>
                          <a:pt x="240" y="0"/>
                        </a:lnTo>
                        <a:lnTo>
                          <a:pt x="79" y="0"/>
                        </a:lnTo>
                        <a:close/>
                      </a:path>
                    </a:pathLst>
                  </a:custGeom>
                  <a:solidFill>
                    <a:srgbClr val="FEFE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25" name="Freeform 228">
                    <a:extLst>
                      <a:ext uri="{FF2B5EF4-FFF2-40B4-BE49-F238E27FC236}">
                        <a16:creationId xmlns:a16="http://schemas.microsoft.com/office/drawing/2014/main" id="{6F898396-5EB4-BB98-EF5F-4B2E0DC43788}"/>
                      </a:ext>
                    </a:extLst>
                  </p:cNvPr>
                  <p:cNvSpPr>
                    <a:spLocks/>
                  </p:cNvSpPr>
                  <p:nvPr/>
                </p:nvSpPr>
                <p:spPr bwMode="auto">
                  <a:xfrm>
                    <a:off x="4908" y="2366"/>
                    <a:ext cx="315" cy="273"/>
                  </a:xfrm>
                  <a:custGeom>
                    <a:avLst/>
                    <a:gdLst>
                      <a:gd name="T0" fmla="*/ 79 w 315"/>
                      <a:gd name="T1" fmla="*/ 0 h 273"/>
                      <a:gd name="T2" fmla="*/ 0 w 315"/>
                      <a:gd name="T3" fmla="*/ 136 h 273"/>
                      <a:gd name="T4" fmla="*/ 79 w 315"/>
                      <a:gd name="T5" fmla="*/ 273 h 273"/>
                      <a:gd name="T6" fmla="*/ 232 w 315"/>
                      <a:gd name="T7" fmla="*/ 273 h 273"/>
                      <a:gd name="T8" fmla="*/ 315 w 315"/>
                      <a:gd name="T9" fmla="*/ 136 h 273"/>
                      <a:gd name="T10" fmla="*/ 232 w 315"/>
                      <a:gd name="T11" fmla="*/ 0 h 273"/>
                      <a:gd name="T12" fmla="*/ 79 w 315"/>
                      <a:gd name="T13" fmla="*/ 0 h 273"/>
                      <a:gd name="T14" fmla="*/ 0 60000 65536"/>
                      <a:gd name="T15" fmla="*/ 0 60000 65536"/>
                      <a:gd name="T16" fmla="*/ 0 60000 65536"/>
                      <a:gd name="T17" fmla="*/ 0 60000 65536"/>
                      <a:gd name="T18" fmla="*/ 0 60000 65536"/>
                      <a:gd name="T19" fmla="*/ 0 60000 65536"/>
                      <a:gd name="T20" fmla="*/ 0 60000 65536"/>
                      <a:gd name="T21" fmla="*/ 0 w 315"/>
                      <a:gd name="T22" fmla="*/ 0 h 273"/>
                      <a:gd name="T23" fmla="*/ 315 w 315"/>
                      <a:gd name="T24" fmla="*/ 273 h 2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5" h="273">
                        <a:moveTo>
                          <a:pt x="79" y="0"/>
                        </a:moveTo>
                        <a:lnTo>
                          <a:pt x="0" y="136"/>
                        </a:lnTo>
                        <a:lnTo>
                          <a:pt x="79" y="273"/>
                        </a:lnTo>
                        <a:lnTo>
                          <a:pt x="232" y="273"/>
                        </a:lnTo>
                        <a:lnTo>
                          <a:pt x="315" y="136"/>
                        </a:lnTo>
                        <a:lnTo>
                          <a:pt x="232" y="0"/>
                        </a:lnTo>
                        <a:lnTo>
                          <a:pt x="79" y="0"/>
                        </a:lnTo>
                        <a:close/>
                      </a:path>
                    </a:pathLst>
                  </a:custGeom>
                  <a:solidFill>
                    <a:srgbClr val="FDFD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26" name="Freeform 229">
                    <a:extLst>
                      <a:ext uri="{FF2B5EF4-FFF2-40B4-BE49-F238E27FC236}">
                        <a16:creationId xmlns:a16="http://schemas.microsoft.com/office/drawing/2014/main" id="{B859B0E1-E99D-36A1-D9F2-9E0FD454C210}"/>
                      </a:ext>
                    </a:extLst>
                  </p:cNvPr>
                  <p:cNvSpPr>
                    <a:spLocks/>
                  </p:cNvSpPr>
                  <p:nvPr/>
                </p:nvSpPr>
                <p:spPr bwMode="auto">
                  <a:xfrm>
                    <a:off x="4917" y="2370"/>
                    <a:ext cx="298" cy="265"/>
                  </a:xfrm>
                  <a:custGeom>
                    <a:avLst/>
                    <a:gdLst>
                      <a:gd name="T0" fmla="*/ 74 w 298"/>
                      <a:gd name="T1" fmla="*/ 0 h 265"/>
                      <a:gd name="T2" fmla="*/ 0 w 298"/>
                      <a:gd name="T3" fmla="*/ 132 h 265"/>
                      <a:gd name="T4" fmla="*/ 74 w 298"/>
                      <a:gd name="T5" fmla="*/ 265 h 265"/>
                      <a:gd name="T6" fmla="*/ 219 w 298"/>
                      <a:gd name="T7" fmla="*/ 265 h 265"/>
                      <a:gd name="T8" fmla="*/ 298 w 298"/>
                      <a:gd name="T9" fmla="*/ 132 h 265"/>
                      <a:gd name="T10" fmla="*/ 219 w 298"/>
                      <a:gd name="T11" fmla="*/ 0 h 265"/>
                      <a:gd name="T12" fmla="*/ 74 w 298"/>
                      <a:gd name="T13" fmla="*/ 0 h 265"/>
                      <a:gd name="T14" fmla="*/ 0 60000 65536"/>
                      <a:gd name="T15" fmla="*/ 0 60000 65536"/>
                      <a:gd name="T16" fmla="*/ 0 60000 65536"/>
                      <a:gd name="T17" fmla="*/ 0 60000 65536"/>
                      <a:gd name="T18" fmla="*/ 0 60000 65536"/>
                      <a:gd name="T19" fmla="*/ 0 60000 65536"/>
                      <a:gd name="T20" fmla="*/ 0 60000 65536"/>
                      <a:gd name="T21" fmla="*/ 0 w 298"/>
                      <a:gd name="T22" fmla="*/ 0 h 265"/>
                      <a:gd name="T23" fmla="*/ 298 w 298"/>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265">
                        <a:moveTo>
                          <a:pt x="74" y="0"/>
                        </a:moveTo>
                        <a:lnTo>
                          <a:pt x="0" y="132"/>
                        </a:lnTo>
                        <a:lnTo>
                          <a:pt x="74" y="265"/>
                        </a:lnTo>
                        <a:lnTo>
                          <a:pt x="219" y="265"/>
                        </a:lnTo>
                        <a:lnTo>
                          <a:pt x="298" y="132"/>
                        </a:lnTo>
                        <a:lnTo>
                          <a:pt x="219" y="0"/>
                        </a:lnTo>
                        <a:lnTo>
                          <a:pt x="74" y="0"/>
                        </a:lnTo>
                        <a:close/>
                      </a:path>
                    </a:pathLst>
                  </a:custGeom>
                  <a:solidFill>
                    <a:srgbClr val="FCFC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27" name="Freeform 230">
                    <a:extLst>
                      <a:ext uri="{FF2B5EF4-FFF2-40B4-BE49-F238E27FC236}">
                        <a16:creationId xmlns:a16="http://schemas.microsoft.com/office/drawing/2014/main" id="{9E1675F3-C367-389E-C663-54A39FEE2C43}"/>
                      </a:ext>
                    </a:extLst>
                  </p:cNvPr>
                  <p:cNvSpPr>
                    <a:spLocks/>
                  </p:cNvSpPr>
                  <p:nvPr/>
                </p:nvSpPr>
                <p:spPr bwMode="auto">
                  <a:xfrm>
                    <a:off x="4921" y="2374"/>
                    <a:ext cx="289" cy="257"/>
                  </a:xfrm>
                  <a:custGeom>
                    <a:avLst/>
                    <a:gdLst>
                      <a:gd name="T0" fmla="*/ 70 w 289"/>
                      <a:gd name="T1" fmla="*/ 0 h 257"/>
                      <a:gd name="T2" fmla="*/ 0 w 289"/>
                      <a:gd name="T3" fmla="*/ 128 h 257"/>
                      <a:gd name="T4" fmla="*/ 70 w 289"/>
                      <a:gd name="T5" fmla="*/ 257 h 257"/>
                      <a:gd name="T6" fmla="*/ 215 w 289"/>
                      <a:gd name="T7" fmla="*/ 257 h 257"/>
                      <a:gd name="T8" fmla="*/ 289 w 289"/>
                      <a:gd name="T9" fmla="*/ 128 h 257"/>
                      <a:gd name="T10" fmla="*/ 215 w 289"/>
                      <a:gd name="T11" fmla="*/ 0 h 257"/>
                      <a:gd name="T12" fmla="*/ 70 w 289"/>
                      <a:gd name="T13" fmla="*/ 0 h 257"/>
                      <a:gd name="T14" fmla="*/ 0 60000 65536"/>
                      <a:gd name="T15" fmla="*/ 0 60000 65536"/>
                      <a:gd name="T16" fmla="*/ 0 60000 65536"/>
                      <a:gd name="T17" fmla="*/ 0 60000 65536"/>
                      <a:gd name="T18" fmla="*/ 0 60000 65536"/>
                      <a:gd name="T19" fmla="*/ 0 60000 65536"/>
                      <a:gd name="T20" fmla="*/ 0 60000 65536"/>
                      <a:gd name="T21" fmla="*/ 0 w 289"/>
                      <a:gd name="T22" fmla="*/ 0 h 257"/>
                      <a:gd name="T23" fmla="*/ 289 w 289"/>
                      <a:gd name="T24" fmla="*/ 257 h 2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9" h="257">
                        <a:moveTo>
                          <a:pt x="70" y="0"/>
                        </a:moveTo>
                        <a:lnTo>
                          <a:pt x="0" y="128"/>
                        </a:lnTo>
                        <a:lnTo>
                          <a:pt x="70" y="257"/>
                        </a:lnTo>
                        <a:lnTo>
                          <a:pt x="215" y="257"/>
                        </a:lnTo>
                        <a:lnTo>
                          <a:pt x="289" y="128"/>
                        </a:lnTo>
                        <a:lnTo>
                          <a:pt x="215" y="0"/>
                        </a:lnTo>
                        <a:lnTo>
                          <a:pt x="70" y="0"/>
                        </a:lnTo>
                        <a:close/>
                      </a:path>
                    </a:pathLst>
                  </a:custGeom>
                  <a:solidFill>
                    <a:srgbClr val="FCFC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28" name="Freeform 231">
                    <a:extLst>
                      <a:ext uri="{FF2B5EF4-FFF2-40B4-BE49-F238E27FC236}">
                        <a16:creationId xmlns:a16="http://schemas.microsoft.com/office/drawing/2014/main" id="{40285CBA-EB88-E58C-54B3-56AC3192A1B3}"/>
                      </a:ext>
                    </a:extLst>
                  </p:cNvPr>
                  <p:cNvSpPr>
                    <a:spLocks/>
                  </p:cNvSpPr>
                  <p:nvPr/>
                </p:nvSpPr>
                <p:spPr bwMode="auto">
                  <a:xfrm>
                    <a:off x="4925" y="2378"/>
                    <a:ext cx="281" cy="248"/>
                  </a:xfrm>
                  <a:custGeom>
                    <a:avLst/>
                    <a:gdLst>
                      <a:gd name="T0" fmla="*/ 70 w 281"/>
                      <a:gd name="T1" fmla="*/ 0 h 248"/>
                      <a:gd name="T2" fmla="*/ 0 w 281"/>
                      <a:gd name="T3" fmla="*/ 124 h 248"/>
                      <a:gd name="T4" fmla="*/ 70 w 281"/>
                      <a:gd name="T5" fmla="*/ 248 h 248"/>
                      <a:gd name="T6" fmla="*/ 207 w 281"/>
                      <a:gd name="T7" fmla="*/ 248 h 248"/>
                      <a:gd name="T8" fmla="*/ 281 w 281"/>
                      <a:gd name="T9" fmla="*/ 124 h 248"/>
                      <a:gd name="T10" fmla="*/ 207 w 281"/>
                      <a:gd name="T11" fmla="*/ 0 h 248"/>
                      <a:gd name="T12" fmla="*/ 70 w 281"/>
                      <a:gd name="T13" fmla="*/ 0 h 248"/>
                      <a:gd name="T14" fmla="*/ 0 60000 65536"/>
                      <a:gd name="T15" fmla="*/ 0 60000 65536"/>
                      <a:gd name="T16" fmla="*/ 0 60000 65536"/>
                      <a:gd name="T17" fmla="*/ 0 60000 65536"/>
                      <a:gd name="T18" fmla="*/ 0 60000 65536"/>
                      <a:gd name="T19" fmla="*/ 0 60000 65536"/>
                      <a:gd name="T20" fmla="*/ 0 60000 65536"/>
                      <a:gd name="T21" fmla="*/ 0 w 281"/>
                      <a:gd name="T22" fmla="*/ 0 h 248"/>
                      <a:gd name="T23" fmla="*/ 281 w 281"/>
                      <a:gd name="T24" fmla="*/ 248 h 24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1" h="248">
                        <a:moveTo>
                          <a:pt x="70" y="0"/>
                        </a:moveTo>
                        <a:lnTo>
                          <a:pt x="0" y="124"/>
                        </a:lnTo>
                        <a:lnTo>
                          <a:pt x="70" y="248"/>
                        </a:lnTo>
                        <a:lnTo>
                          <a:pt x="207" y="248"/>
                        </a:lnTo>
                        <a:lnTo>
                          <a:pt x="281" y="124"/>
                        </a:lnTo>
                        <a:lnTo>
                          <a:pt x="207" y="0"/>
                        </a:lnTo>
                        <a:lnTo>
                          <a:pt x="70" y="0"/>
                        </a:lnTo>
                        <a:close/>
                      </a:path>
                    </a:pathLst>
                  </a:custGeom>
                  <a:solidFill>
                    <a:srgbClr val="FBFBD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29" name="Freeform 232">
                    <a:extLst>
                      <a:ext uri="{FF2B5EF4-FFF2-40B4-BE49-F238E27FC236}">
                        <a16:creationId xmlns:a16="http://schemas.microsoft.com/office/drawing/2014/main" id="{1DA538B5-272D-E5F5-A5AE-FB842307A6BE}"/>
                      </a:ext>
                    </a:extLst>
                  </p:cNvPr>
                  <p:cNvSpPr>
                    <a:spLocks/>
                  </p:cNvSpPr>
                  <p:nvPr/>
                </p:nvSpPr>
                <p:spPr bwMode="auto">
                  <a:xfrm>
                    <a:off x="4929" y="2382"/>
                    <a:ext cx="269" cy="236"/>
                  </a:xfrm>
                  <a:custGeom>
                    <a:avLst/>
                    <a:gdLst>
                      <a:gd name="T0" fmla="*/ 66 w 269"/>
                      <a:gd name="T1" fmla="*/ 0 h 236"/>
                      <a:gd name="T2" fmla="*/ 0 w 269"/>
                      <a:gd name="T3" fmla="*/ 120 h 236"/>
                      <a:gd name="T4" fmla="*/ 66 w 269"/>
                      <a:gd name="T5" fmla="*/ 236 h 236"/>
                      <a:gd name="T6" fmla="*/ 199 w 269"/>
                      <a:gd name="T7" fmla="*/ 236 h 236"/>
                      <a:gd name="T8" fmla="*/ 269 w 269"/>
                      <a:gd name="T9" fmla="*/ 120 h 236"/>
                      <a:gd name="T10" fmla="*/ 199 w 269"/>
                      <a:gd name="T11" fmla="*/ 0 h 236"/>
                      <a:gd name="T12" fmla="*/ 66 w 269"/>
                      <a:gd name="T13" fmla="*/ 0 h 236"/>
                      <a:gd name="T14" fmla="*/ 0 60000 65536"/>
                      <a:gd name="T15" fmla="*/ 0 60000 65536"/>
                      <a:gd name="T16" fmla="*/ 0 60000 65536"/>
                      <a:gd name="T17" fmla="*/ 0 60000 65536"/>
                      <a:gd name="T18" fmla="*/ 0 60000 65536"/>
                      <a:gd name="T19" fmla="*/ 0 60000 65536"/>
                      <a:gd name="T20" fmla="*/ 0 60000 65536"/>
                      <a:gd name="T21" fmla="*/ 0 w 269"/>
                      <a:gd name="T22" fmla="*/ 0 h 236"/>
                      <a:gd name="T23" fmla="*/ 269 w 269"/>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36">
                        <a:moveTo>
                          <a:pt x="66" y="0"/>
                        </a:moveTo>
                        <a:lnTo>
                          <a:pt x="0" y="120"/>
                        </a:lnTo>
                        <a:lnTo>
                          <a:pt x="66" y="236"/>
                        </a:lnTo>
                        <a:lnTo>
                          <a:pt x="199" y="236"/>
                        </a:lnTo>
                        <a:lnTo>
                          <a:pt x="269" y="120"/>
                        </a:lnTo>
                        <a:lnTo>
                          <a:pt x="199" y="0"/>
                        </a:lnTo>
                        <a:lnTo>
                          <a:pt x="66" y="0"/>
                        </a:lnTo>
                        <a:close/>
                      </a:path>
                    </a:pathLst>
                  </a:custGeom>
                  <a:solidFill>
                    <a:srgbClr val="F9F9D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0" name="Freeform 233">
                    <a:extLst>
                      <a:ext uri="{FF2B5EF4-FFF2-40B4-BE49-F238E27FC236}">
                        <a16:creationId xmlns:a16="http://schemas.microsoft.com/office/drawing/2014/main" id="{BEC477DB-9BB0-711C-9590-2A1D0E9A60B4}"/>
                      </a:ext>
                    </a:extLst>
                  </p:cNvPr>
                  <p:cNvSpPr>
                    <a:spLocks/>
                  </p:cNvSpPr>
                  <p:nvPr/>
                </p:nvSpPr>
                <p:spPr bwMode="auto">
                  <a:xfrm>
                    <a:off x="4937" y="2390"/>
                    <a:ext cx="257" cy="224"/>
                  </a:xfrm>
                  <a:custGeom>
                    <a:avLst/>
                    <a:gdLst>
                      <a:gd name="T0" fmla="*/ 62 w 257"/>
                      <a:gd name="T1" fmla="*/ 0 h 224"/>
                      <a:gd name="T2" fmla="*/ 0 w 257"/>
                      <a:gd name="T3" fmla="*/ 112 h 224"/>
                      <a:gd name="T4" fmla="*/ 62 w 257"/>
                      <a:gd name="T5" fmla="*/ 224 h 224"/>
                      <a:gd name="T6" fmla="*/ 191 w 257"/>
                      <a:gd name="T7" fmla="*/ 224 h 224"/>
                      <a:gd name="T8" fmla="*/ 257 w 257"/>
                      <a:gd name="T9" fmla="*/ 112 h 224"/>
                      <a:gd name="T10" fmla="*/ 191 w 257"/>
                      <a:gd name="T11" fmla="*/ 0 h 224"/>
                      <a:gd name="T12" fmla="*/ 62 w 257"/>
                      <a:gd name="T13" fmla="*/ 0 h 224"/>
                      <a:gd name="T14" fmla="*/ 0 60000 65536"/>
                      <a:gd name="T15" fmla="*/ 0 60000 65536"/>
                      <a:gd name="T16" fmla="*/ 0 60000 65536"/>
                      <a:gd name="T17" fmla="*/ 0 60000 65536"/>
                      <a:gd name="T18" fmla="*/ 0 60000 65536"/>
                      <a:gd name="T19" fmla="*/ 0 60000 65536"/>
                      <a:gd name="T20" fmla="*/ 0 60000 65536"/>
                      <a:gd name="T21" fmla="*/ 0 w 257"/>
                      <a:gd name="T22" fmla="*/ 0 h 224"/>
                      <a:gd name="T23" fmla="*/ 257 w 257"/>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7" h="224">
                        <a:moveTo>
                          <a:pt x="62" y="0"/>
                        </a:moveTo>
                        <a:lnTo>
                          <a:pt x="0" y="112"/>
                        </a:lnTo>
                        <a:lnTo>
                          <a:pt x="62" y="224"/>
                        </a:lnTo>
                        <a:lnTo>
                          <a:pt x="191" y="224"/>
                        </a:lnTo>
                        <a:lnTo>
                          <a:pt x="257" y="112"/>
                        </a:lnTo>
                        <a:lnTo>
                          <a:pt x="191" y="0"/>
                        </a:lnTo>
                        <a:lnTo>
                          <a:pt x="62" y="0"/>
                        </a:lnTo>
                        <a:close/>
                      </a:path>
                    </a:pathLst>
                  </a:custGeom>
                  <a:solidFill>
                    <a:srgbClr val="F8F8D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1" name="Freeform 234">
                    <a:extLst>
                      <a:ext uri="{FF2B5EF4-FFF2-40B4-BE49-F238E27FC236}">
                        <a16:creationId xmlns:a16="http://schemas.microsoft.com/office/drawing/2014/main" id="{12C23E5A-6AA9-0FBB-D1B0-B8CCFFA17FF0}"/>
                      </a:ext>
                    </a:extLst>
                  </p:cNvPr>
                  <p:cNvSpPr>
                    <a:spLocks/>
                  </p:cNvSpPr>
                  <p:nvPr/>
                </p:nvSpPr>
                <p:spPr bwMode="auto">
                  <a:xfrm>
                    <a:off x="4941" y="2395"/>
                    <a:ext cx="249" cy="215"/>
                  </a:xfrm>
                  <a:custGeom>
                    <a:avLst/>
                    <a:gdLst>
                      <a:gd name="T0" fmla="*/ 62 w 249"/>
                      <a:gd name="T1" fmla="*/ 0 h 215"/>
                      <a:gd name="T2" fmla="*/ 0 w 249"/>
                      <a:gd name="T3" fmla="*/ 107 h 215"/>
                      <a:gd name="T4" fmla="*/ 62 w 249"/>
                      <a:gd name="T5" fmla="*/ 215 h 215"/>
                      <a:gd name="T6" fmla="*/ 187 w 249"/>
                      <a:gd name="T7" fmla="*/ 215 h 215"/>
                      <a:gd name="T8" fmla="*/ 249 w 249"/>
                      <a:gd name="T9" fmla="*/ 107 h 215"/>
                      <a:gd name="T10" fmla="*/ 187 w 249"/>
                      <a:gd name="T11" fmla="*/ 0 h 215"/>
                      <a:gd name="T12" fmla="*/ 62 w 249"/>
                      <a:gd name="T13" fmla="*/ 0 h 215"/>
                      <a:gd name="T14" fmla="*/ 0 60000 65536"/>
                      <a:gd name="T15" fmla="*/ 0 60000 65536"/>
                      <a:gd name="T16" fmla="*/ 0 60000 65536"/>
                      <a:gd name="T17" fmla="*/ 0 60000 65536"/>
                      <a:gd name="T18" fmla="*/ 0 60000 65536"/>
                      <a:gd name="T19" fmla="*/ 0 60000 65536"/>
                      <a:gd name="T20" fmla="*/ 0 60000 65536"/>
                      <a:gd name="T21" fmla="*/ 0 w 249"/>
                      <a:gd name="T22" fmla="*/ 0 h 215"/>
                      <a:gd name="T23" fmla="*/ 249 w 249"/>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9" h="215">
                        <a:moveTo>
                          <a:pt x="62" y="0"/>
                        </a:moveTo>
                        <a:lnTo>
                          <a:pt x="0" y="107"/>
                        </a:lnTo>
                        <a:lnTo>
                          <a:pt x="62" y="215"/>
                        </a:lnTo>
                        <a:lnTo>
                          <a:pt x="187" y="215"/>
                        </a:lnTo>
                        <a:lnTo>
                          <a:pt x="249" y="107"/>
                        </a:lnTo>
                        <a:lnTo>
                          <a:pt x="187" y="0"/>
                        </a:lnTo>
                        <a:lnTo>
                          <a:pt x="62" y="0"/>
                        </a:lnTo>
                        <a:close/>
                      </a:path>
                    </a:pathLst>
                  </a:custGeom>
                  <a:solidFill>
                    <a:srgbClr val="F6F6D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2" name="Freeform 235">
                    <a:extLst>
                      <a:ext uri="{FF2B5EF4-FFF2-40B4-BE49-F238E27FC236}">
                        <a16:creationId xmlns:a16="http://schemas.microsoft.com/office/drawing/2014/main" id="{E5D66685-D7C8-C73D-A225-E8CCB7289638}"/>
                      </a:ext>
                    </a:extLst>
                  </p:cNvPr>
                  <p:cNvSpPr>
                    <a:spLocks/>
                  </p:cNvSpPr>
                  <p:nvPr/>
                </p:nvSpPr>
                <p:spPr bwMode="auto">
                  <a:xfrm>
                    <a:off x="4946" y="2399"/>
                    <a:ext cx="236" cy="207"/>
                  </a:xfrm>
                  <a:custGeom>
                    <a:avLst/>
                    <a:gdLst>
                      <a:gd name="T0" fmla="*/ 57 w 236"/>
                      <a:gd name="T1" fmla="*/ 0 h 207"/>
                      <a:gd name="T2" fmla="*/ 0 w 236"/>
                      <a:gd name="T3" fmla="*/ 103 h 207"/>
                      <a:gd name="T4" fmla="*/ 57 w 236"/>
                      <a:gd name="T5" fmla="*/ 207 h 207"/>
                      <a:gd name="T6" fmla="*/ 173 w 236"/>
                      <a:gd name="T7" fmla="*/ 207 h 207"/>
                      <a:gd name="T8" fmla="*/ 236 w 236"/>
                      <a:gd name="T9" fmla="*/ 103 h 207"/>
                      <a:gd name="T10" fmla="*/ 173 w 236"/>
                      <a:gd name="T11" fmla="*/ 0 h 207"/>
                      <a:gd name="T12" fmla="*/ 57 w 236"/>
                      <a:gd name="T13" fmla="*/ 0 h 207"/>
                      <a:gd name="T14" fmla="*/ 0 60000 65536"/>
                      <a:gd name="T15" fmla="*/ 0 60000 65536"/>
                      <a:gd name="T16" fmla="*/ 0 60000 65536"/>
                      <a:gd name="T17" fmla="*/ 0 60000 65536"/>
                      <a:gd name="T18" fmla="*/ 0 60000 65536"/>
                      <a:gd name="T19" fmla="*/ 0 60000 65536"/>
                      <a:gd name="T20" fmla="*/ 0 60000 65536"/>
                      <a:gd name="T21" fmla="*/ 0 w 236"/>
                      <a:gd name="T22" fmla="*/ 0 h 207"/>
                      <a:gd name="T23" fmla="*/ 236 w 236"/>
                      <a:gd name="T24" fmla="*/ 207 h 2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6" h="207">
                        <a:moveTo>
                          <a:pt x="57" y="0"/>
                        </a:moveTo>
                        <a:lnTo>
                          <a:pt x="0" y="103"/>
                        </a:lnTo>
                        <a:lnTo>
                          <a:pt x="57" y="207"/>
                        </a:lnTo>
                        <a:lnTo>
                          <a:pt x="173" y="207"/>
                        </a:lnTo>
                        <a:lnTo>
                          <a:pt x="236" y="103"/>
                        </a:lnTo>
                        <a:lnTo>
                          <a:pt x="173" y="0"/>
                        </a:lnTo>
                        <a:lnTo>
                          <a:pt x="57" y="0"/>
                        </a:lnTo>
                        <a:close/>
                      </a:path>
                    </a:pathLst>
                  </a:custGeom>
                  <a:solidFill>
                    <a:srgbClr val="F5F5D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3" name="Freeform 236">
                    <a:extLst>
                      <a:ext uri="{FF2B5EF4-FFF2-40B4-BE49-F238E27FC236}">
                        <a16:creationId xmlns:a16="http://schemas.microsoft.com/office/drawing/2014/main" id="{1794D318-917E-C6DB-4307-70E5B28FE276}"/>
                      </a:ext>
                    </a:extLst>
                  </p:cNvPr>
                  <p:cNvSpPr>
                    <a:spLocks/>
                  </p:cNvSpPr>
                  <p:nvPr/>
                </p:nvSpPr>
                <p:spPr bwMode="auto">
                  <a:xfrm>
                    <a:off x="4954" y="2403"/>
                    <a:ext cx="223" cy="199"/>
                  </a:xfrm>
                  <a:custGeom>
                    <a:avLst/>
                    <a:gdLst>
                      <a:gd name="T0" fmla="*/ 58 w 223"/>
                      <a:gd name="T1" fmla="*/ 0 h 199"/>
                      <a:gd name="T2" fmla="*/ 0 w 223"/>
                      <a:gd name="T3" fmla="*/ 99 h 199"/>
                      <a:gd name="T4" fmla="*/ 58 w 223"/>
                      <a:gd name="T5" fmla="*/ 199 h 199"/>
                      <a:gd name="T6" fmla="*/ 165 w 223"/>
                      <a:gd name="T7" fmla="*/ 199 h 199"/>
                      <a:gd name="T8" fmla="*/ 223 w 223"/>
                      <a:gd name="T9" fmla="*/ 99 h 199"/>
                      <a:gd name="T10" fmla="*/ 165 w 223"/>
                      <a:gd name="T11" fmla="*/ 0 h 199"/>
                      <a:gd name="T12" fmla="*/ 58 w 223"/>
                      <a:gd name="T13" fmla="*/ 0 h 199"/>
                      <a:gd name="T14" fmla="*/ 0 60000 65536"/>
                      <a:gd name="T15" fmla="*/ 0 60000 65536"/>
                      <a:gd name="T16" fmla="*/ 0 60000 65536"/>
                      <a:gd name="T17" fmla="*/ 0 60000 65536"/>
                      <a:gd name="T18" fmla="*/ 0 60000 65536"/>
                      <a:gd name="T19" fmla="*/ 0 60000 65536"/>
                      <a:gd name="T20" fmla="*/ 0 60000 65536"/>
                      <a:gd name="T21" fmla="*/ 0 w 223"/>
                      <a:gd name="T22" fmla="*/ 0 h 199"/>
                      <a:gd name="T23" fmla="*/ 223 w 223"/>
                      <a:gd name="T24" fmla="*/ 199 h 1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3" h="199">
                        <a:moveTo>
                          <a:pt x="58" y="0"/>
                        </a:moveTo>
                        <a:lnTo>
                          <a:pt x="0" y="99"/>
                        </a:lnTo>
                        <a:lnTo>
                          <a:pt x="58" y="199"/>
                        </a:lnTo>
                        <a:lnTo>
                          <a:pt x="165" y="199"/>
                        </a:lnTo>
                        <a:lnTo>
                          <a:pt x="223" y="99"/>
                        </a:lnTo>
                        <a:lnTo>
                          <a:pt x="165" y="0"/>
                        </a:lnTo>
                        <a:lnTo>
                          <a:pt x="58" y="0"/>
                        </a:lnTo>
                        <a:close/>
                      </a:path>
                    </a:pathLst>
                  </a:custGeom>
                  <a:solidFill>
                    <a:srgbClr val="F3F3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4" name="Freeform 237">
                    <a:extLst>
                      <a:ext uri="{FF2B5EF4-FFF2-40B4-BE49-F238E27FC236}">
                        <a16:creationId xmlns:a16="http://schemas.microsoft.com/office/drawing/2014/main" id="{E280EB8A-697F-E622-8597-DC4B46828B79}"/>
                      </a:ext>
                    </a:extLst>
                  </p:cNvPr>
                  <p:cNvSpPr>
                    <a:spLocks/>
                  </p:cNvSpPr>
                  <p:nvPr/>
                </p:nvSpPr>
                <p:spPr bwMode="auto">
                  <a:xfrm>
                    <a:off x="4958" y="2407"/>
                    <a:ext cx="215" cy="190"/>
                  </a:xfrm>
                  <a:custGeom>
                    <a:avLst/>
                    <a:gdLst>
                      <a:gd name="T0" fmla="*/ 54 w 215"/>
                      <a:gd name="T1" fmla="*/ 0 h 190"/>
                      <a:gd name="T2" fmla="*/ 0 w 215"/>
                      <a:gd name="T3" fmla="*/ 95 h 190"/>
                      <a:gd name="T4" fmla="*/ 54 w 215"/>
                      <a:gd name="T5" fmla="*/ 190 h 190"/>
                      <a:gd name="T6" fmla="*/ 161 w 215"/>
                      <a:gd name="T7" fmla="*/ 190 h 190"/>
                      <a:gd name="T8" fmla="*/ 215 w 215"/>
                      <a:gd name="T9" fmla="*/ 95 h 190"/>
                      <a:gd name="T10" fmla="*/ 161 w 215"/>
                      <a:gd name="T11" fmla="*/ 0 h 190"/>
                      <a:gd name="T12" fmla="*/ 54 w 215"/>
                      <a:gd name="T13" fmla="*/ 0 h 190"/>
                      <a:gd name="T14" fmla="*/ 0 60000 65536"/>
                      <a:gd name="T15" fmla="*/ 0 60000 65536"/>
                      <a:gd name="T16" fmla="*/ 0 60000 65536"/>
                      <a:gd name="T17" fmla="*/ 0 60000 65536"/>
                      <a:gd name="T18" fmla="*/ 0 60000 65536"/>
                      <a:gd name="T19" fmla="*/ 0 60000 65536"/>
                      <a:gd name="T20" fmla="*/ 0 60000 65536"/>
                      <a:gd name="T21" fmla="*/ 0 w 215"/>
                      <a:gd name="T22" fmla="*/ 0 h 190"/>
                      <a:gd name="T23" fmla="*/ 215 w 215"/>
                      <a:gd name="T24" fmla="*/ 190 h 1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5" h="190">
                        <a:moveTo>
                          <a:pt x="54" y="0"/>
                        </a:moveTo>
                        <a:lnTo>
                          <a:pt x="0" y="95"/>
                        </a:lnTo>
                        <a:lnTo>
                          <a:pt x="54" y="190"/>
                        </a:lnTo>
                        <a:lnTo>
                          <a:pt x="161" y="190"/>
                        </a:lnTo>
                        <a:lnTo>
                          <a:pt x="215" y="95"/>
                        </a:lnTo>
                        <a:lnTo>
                          <a:pt x="161" y="0"/>
                        </a:lnTo>
                        <a:lnTo>
                          <a:pt x="54" y="0"/>
                        </a:lnTo>
                        <a:close/>
                      </a:path>
                    </a:pathLst>
                  </a:custGeom>
                  <a:solidFill>
                    <a:srgbClr val="F1F1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5" name="Freeform 238">
                    <a:extLst>
                      <a:ext uri="{FF2B5EF4-FFF2-40B4-BE49-F238E27FC236}">
                        <a16:creationId xmlns:a16="http://schemas.microsoft.com/office/drawing/2014/main" id="{52D527E7-5CDF-29F6-72AE-7B0D9E6AA6C5}"/>
                      </a:ext>
                    </a:extLst>
                  </p:cNvPr>
                  <p:cNvSpPr>
                    <a:spLocks/>
                  </p:cNvSpPr>
                  <p:nvPr/>
                </p:nvSpPr>
                <p:spPr bwMode="auto">
                  <a:xfrm>
                    <a:off x="4962" y="2411"/>
                    <a:ext cx="203" cy="178"/>
                  </a:xfrm>
                  <a:custGeom>
                    <a:avLst/>
                    <a:gdLst>
                      <a:gd name="T0" fmla="*/ 50 w 203"/>
                      <a:gd name="T1" fmla="*/ 0 h 178"/>
                      <a:gd name="T2" fmla="*/ 0 w 203"/>
                      <a:gd name="T3" fmla="*/ 91 h 178"/>
                      <a:gd name="T4" fmla="*/ 50 w 203"/>
                      <a:gd name="T5" fmla="*/ 178 h 178"/>
                      <a:gd name="T6" fmla="*/ 153 w 203"/>
                      <a:gd name="T7" fmla="*/ 178 h 178"/>
                      <a:gd name="T8" fmla="*/ 203 w 203"/>
                      <a:gd name="T9" fmla="*/ 91 h 178"/>
                      <a:gd name="T10" fmla="*/ 153 w 203"/>
                      <a:gd name="T11" fmla="*/ 0 h 178"/>
                      <a:gd name="T12" fmla="*/ 50 w 203"/>
                      <a:gd name="T13" fmla="*/ 0 h 178"/>
                      <a:gd name="T14" fmla="*/ 0 60000 65536"/>
                      <a:gd name="T15" fmla="*/ 0 60000 65536"/>
                      <a:gd name="T16" fmla="*/ 0 60000 65536"/>
                      <a:gd name="T17" fmla="*/ 0 60000 65536"/>
                      <a:gd name="T18" fmla="*/ 0 60000 65536"/>
                      <a:gd name="T19" fmla="*/ 0 60000 65536"/>
                      <a:gd name="T20" fmla="*/ 0 60000 65536"/>
                      <a:gd name="T21" fmla="*/ 0 w 203"/>
                      <a:gd name="T22" fmla="*/ 0 h 178"/>
                      <a:gd name="T23" fmla="*/ 203 w 203"/>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3" h="178">
                        <a:moveTo>
                          <a:pt x="50" y="0"/>
                        </a:moveTo>
                        <a:lnTo>
                          <a:pt x="0" y="91"/>
                        </a:lnTo>
                        <a:lnTo>
                          <a:pt x="50" y="178"/>
                        </a:lnTo>
                        <a:lnTo>
                          <a:pt x="153" y="178"/>
                        </a:lnTo>
                        <a:lnTo>
                          <a:pt x="203" y="91"/>
                        </a:lnTo>
                        <a:lnTo>
                          <a:pt x="153" y="0"/>
                        </a:lnTo>
                        <a:lnTo>
                          <a:pt x="50" y="0"/>
                        </a:lnTo>
                        <a:close/>
                      </a:path>
                    </a:pathLst>
                  </a:custGeom>
                  <a:solidFill>
                    <a:srgbClr val="EEEED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6" name="Freeform 239">
                    <a:extLst>
                      <a:ext uri="{FF2B5EF4-FFF2-40B4-BE49-F238E27FC236}">
                        <a16:creationId xmlns:a16="http://schemas.microsoft.com/office/drawing/2014/main" id="{67EE4893-8E6E-51BA-9291-E85083ADF829}"/>
                      </a:ext>
                    </a:extLst>
                  </p:cNvPr>
                  <p:cNvSpPr>
                    <a:spLocks/>
                  </p:cNvSpPr>
                  <p:nvPr/>
                </p:nvSpPr>
                <p:spPr bwMode="auto">
                  <a:xfrm>
                    <a:off x="4966" y="2415"/>
                    <a:ext cx="195" cy="170"/>
                  </a:xfrm>
                  <a:custGeom>
                    <a:avLst/>
                    <a:gdLst>
                      <a:gd name="T0" fmla="*/ 50 w 195"/>
                      <a:gd name="T1" fmla="*/ 0 h 170"/>
                      <a:gd name="T2" fmla="*/ 0 w 195"/>
                      <a:gd name="T3" fmla="*/ 87 h 170"/>
                      <a:gd name="T4" fmla="*/ 50 w 195"/>
                      <a:gd name="T5" fmla="*/ 170 h 170"/>
                      <a:gd name="T6" fmla="*/ 145 w 195"/>
                      <a:gd name="T7" fmla="*/ 170 h 170"/>
                      <a:gd name="T8" fmla="*/ 195 w 195"/>
                      <a:gd name="T9" fmla="*/ 87 h 170"/>
                      <a:gd name="T10" fmla="*/ 145 w 195"/>
                      <a:gd name="T11" fmla="*/ 0 h 170"/>
                      <a:gd name="T12" fmla="*/ 50 w 195"/>
                      <a:gd name="T13" fmla="*/ 0 h 170"/>
                      <a:gd name="T14" fmla="*/ 0 60000 65536"/>
                      <a:gd name="T15" fmla="*/ 0 60000 65536"/>
                      <a:gd name="T16" fmla="*/ 0 60000 65536"/>
                      <a:gd name="T17" fmla="*/ 0 60000 65536"/>
                      <a:gd name="T18" fmla="*/ 0 60000 65536"/>
                      <a:gd name="T19" fmla="*/ 0 60000 65536"/>
                      <a:gd name="T20" fmla="*/ 0 60000 65536"/>
                      <a:gd name="T21" fmla="*/ 0 w 195"/>
                      <a:gd name="T22" fmla="*/ 0 h 170"/>
                      <a:gd name="T23" fmla="*/ 195 w 195"/>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0">
                        <a:moveTo>
                          <a:pt x="50" y="0"/>
                        </a:moveTo>
                        <a:lnTo>
                          <a:pt x="0" y="87"/>
                        </a:lnTo>
                        <a:lnTo>
                          <a:pt x="50" y="170"/>
                        </a:lnTo>
                        <a:lnTo>
                          <a:pt x="145" y="170"/>
                        </a:lnTo>
                        <a:lnTo>
                          <a:pt x="195" y="87"/>
                        </a:lnTo>
                        <a:lnTo>
                          <a:pt x="145" y="0"/>
                        </a:lnTo>
                        <a:lnTo>
                          <a:pt x="50" y="0"/>
                        </a:lnTo>
                        <a:close/>
                      </a:path>
                    </a:pathLst>
                  </a:custGeom>
                  <a:solidFill>
                    <a:srgbClr val="ECEC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7" name="Freeform 240">
                    <a:extLst>
                      <a:ext uri="{FF2B5EF4-FFF2-40B4-BE49-F238E27FC236}">
                        <a16:creationId xmlns:a16="http://schemas.microsoft.com/office/drawing/2014/main" id="{583FE046-C848-F15F-004A-DD97826CB731}"/>
                      </a:ext>
                    </a:extLst>
                  </p:cNvPr>
                  <p:cNvSpPr>
                    <a:spLocks/>
                  </p:cNvSpPr>
                  <p:nvPr/>
                </p:nvSpPr>
                <p:spPr bwMode="auto">
                  <a:xfrm>
                    <a:off x="4975" y="2419"/>
                    <a:ext cx="182" cy="162"/>
                  </a:xfrm>
                  <a:custGeom>
                    <a:avLst/>
                    <a:gdLst>
                      <a:gd name="T0" fmla="*/ 45 w 182"/>
                      <a:gd name="T1" fmla="*/ 0 h 162"/>
                      <a:gd name="T2" fmla="*/ 0 w 182"/>
                      <a:gd name="T3" fmla="*/ 83 h 162"/>
                      <a:gd name="T4" fmla="*/ 45 w 182"/>
                      <a:gd name="T5" fmla="*/ 162 h 162"/>
                      <a:gd name="T6" fmla="*/ 136 w 182"/>
                      <a:gd name="T7" fmla="*/ 162 h 162"/>
                      <a:gd name="T8" fmla="*/ 182 w 182"/>
                      <a:gd name="T9" fmla="*/ 83 h 162"/>
                      <a:gd name="T10" fmla="*/ 136 w 182"/>
                      <a:gd name="T11" fmla="*/ 0 h 162"/>
                      <a:gd name="T12" fmla="*/ 45 w 182"/>
                      <a:gd name="T13" fmla="*/ 0 h 162"/>
                      <a:gd name="T14" fmla="*/ 0 60000 65536"/>
                      <a:gd name="T15" fmla="*/ 0 60000 65536"/>
                      <a:gd name="T16" fmla="*/ 0 60000 65536"/>
                      <a:gd name="T17" fmla="*/ 0 60000 65536"/>
                      <a:gd name="T18" fmla="*/ 0 60000 65536"/>
                      <a:gd name="T19" fmla="*/ 0 60000 65536"/>
                      <a:gd name="T20" fmla="*/ 0 60000 65536"/>
                      <a:gd name="T21" fmla="*/ 0 w 182"/>
                      <a:gd name="T22" fmla="*/ 0 h 162"/>
                      <a:gd name="T23" fmla="*/ 182 w 182"/>
                      <a:gd name="T24" fmla="*/ 162 h 1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2" h="162">
                        <a:moveTo>
                          <a:pt x="45" y="0"/>
                        </a:moveTo>
                        <a:lnTo>
                          <a:pt x="0" y="83"/>
                        </a:lnTo>
                        <a:lnTo>
                          <a:pt x="45" y="162"/>
                        </a:lnTo>
                        <a:lnTo>
                          <a:pt x="136" y="162"/>
                        </a:lnTo>
                        <a:lnTo>
                          <a:pt x="182" y="83"/>
                        </a:lnTo>
                        <a:lnTo>
                          <a:pt x="136" y="0"/>
                        </a:lnTo>
                        <a:lnTo>
                          <a:pt x="45" y="0"/>
                        </a:lnTo>
                        <a:close/>
                      </a:path>
                    </a:pathLst>
                  </a:custGeom>
                  <a:solidFill>
                    <a:srgbClr val="E9E9E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8" name="Freeform 241">
                    <a:extLst>
                      <a:ext uri="{FF2B5EF4-FFF2-40B4-BE49-F238E27FC236}">
                        <a16:creationId xmlns:a16="http://schemas.microsoft.com/office/drawing/2014/main" id="{7E801F6A-95A6-B4C0-660C-505C3A20F2EF}"/>
                      </a:ext>
                    </a:extLst>
                  </p:cNvPr>
                  <p:cNvSpPr>
                    <a:spLocks/>
                  </p:cNvSpPr>
                  <p:nvPr/>
                </p:nvSpPr>
                <p:spPr bwMode="auto">
                  <a:xfrm>
                    <a:off x="4979" y="2428"/>
                    <a:ext cx="174" cy="149"/>
                  </a:xfrm>
                  <a:custGeom>
                    <a:avLst/>
                    <a:gdLst>
                      <a:gd name="T0" fmla="*/ 45 w 174"/>
                      <a:gd name="T1" fmla="*/ 0 h 149"/>
                      <a:gd name="T2" fmla="*/ 0 w 174"/>
                      <a:gd name="T3" fmla="*/ 74 h 149"/>
                      <a:gd name="T4" fmla="*/ 45 w 174"/>
                      <a:gd name="T5" fmla="*/ 149 h 149"/>
                      <a:gd name="T6" fmla="*/ 128 w 174"/>
                      <a:gd name="T7" fmla="*/ 149 h 149"/>
                      <a:gd name="T8" fmla="*/ 174 w 174"/>
                      <a:gd name="T9" fmla="*/ 74 h 149"/>
                      <a:gd name="T10" fmla="*/ 128 w 174"/>
                      <a:gd name="T11" fmla="*/ 0 h 149"/>
                      <a:gd name="T12" fmla="*/ 45 w 174"/>
                      <a:gd name="T13" fmla="*/ 0 h 149"/>
                      <a:gd name="T14" fmla="*/ 0 60000 65536"/>
                      <a:gd name="T15" fmla="*/ 0 60000 65536"/>
                      <a:gd name="T16" fmla="*/ 0 60000 65536"/>
                      <a:gd name="T17" fmla="*/ 0 60000 65536"/>
                      <a:gd name="T18" fmla="*/ 0 60000 65536"/>
                      <a:gd name="T19" fmla="*/ 0 60000 65536"/>
                      <a:gd name="T20" fmla="*/ 0 60000 65536"/>
                      <a:gd name="T21" fmla="*/ 0 w 174"/>
                      <a:gd name="T22" fmla="*/ 0 h 149"/>
                      <a:gd name="T23" fmla="*/ 174 w 174"/>
                      <a:gd name="T24" fmla="*/ 149 h 14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49">
                        <a:moveTo>
                          <a:pt x="45" y="0"/>
                        </a:moveTo>
                        <a:lnTo>
                          <a:pt x="0" y="74"/>
                        </a:lnTo>
                        <a:lnTo>
                          <a:pt x="45" y="149"/>
                        </a:lnTo>
                        <a:lnTo>
                          <a:pt x="128" y="149"/>
                        </a:lnTo>
                        <a:lnTo>
                          <a:pt x="174" y="74"/>
                        </a:lnTo>
                        <a:lnTo>
                          <a:pt x="128" y="0"/>
                        </a:lnTo>
                        <a:lnTo>
                          <a:pt x="45" y="0"/>
                        </a:lnTo>
                        <a:close/>
                      </a:path>
                    </a:pathLst>
                  </a:custGeom>
                  <a:solidFill>
                    <a:srgbClr val="E7E7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39" name="Freeform 242">
                    <a:extLst>
                      <a:ext uri="{FF2B5EF4-FFF2-40B4-BE49-F238E27FC236}">
                        <a16:creationId xmlns:a16="http://schemas.microsoft.com/office/drawing/2014/main" id="{75877F7F-FF43-5D11-1E7B-A7ECFDB9D191}"/>
                      </a:ext>
                    </a:extLst>
                  </p:cNvPr>
                  <p:cNvSpPr>
                    <a:spLocks/>
                  </p:cNvSpPr>
                  <p:nvPr/>
                </p:nvSpPr>
                <p:spPr bwMode="auto">
                  <a:xfrm>
                    <a:off x="4983" y="2432"/>
                    <a:ext cx="161" cy="141"/>
                  </a:xfrm>
                  <a:custGeom>
                    <a:avLst/>
                    <a:gdLst>
                      <a:gd name="T0" fmla="*/ 41 w 161"/>
                      <a:gd name="T1" fmla="*/ 0 h 141"/>
                      <a:gd name="T2" fmla="*/ 0 w 161"/>
                      <a:gd name="T3" fmla="*/ 70 h 141"/>
                      <a:gd name="T4" fmla="*/ 41 w 161"/>
                      <a:gd name="T5" fmla="*/ 141 h 141"/>
                      <a:gd name="T6" fmla="*/ 120 w 161"/>
                      <a:gd name="T7" fmla="*/ 141 h 141"/>
                      <a:gd name="T8" fmla="*/ 161 w 161"/>
                      <a:gd name="T9" fmla="*/ 70 h 141"/>
                      <a:gd name="T10" fmla="*/ 120 w 161"/>
                      <a:gd name="T11" fmla="*/ 0 h 141"/>
                      <a:gd name="T12" fmla="*/ 41 w 161"/>
                      <a:gd name="T13" fmla="*/ 0 h 141"/>
                      <a:gd name="T14" fmla="*/ 0 60000 65536"/>
                      <a:gd name="T15" fmla="*/ 0 60000 65536"/>
                      <a:gd name="T16" fmla="*/ 0 60000 65536"/>
                      <a:gd name="T17" fmla="*/ 0 60000 65536"/>
                      <a:gd name="T18" fmla="*/ 0 60000 65536"/>
                      <a:gd name="T19" fmla="*/ 0 60000 65536"/>
                      <a:gd name="T20" fmla="*/ 0 60000 65536"/>
                      <a:gd name="T21" fmla="*/ 0 w 161"/>
                      <a:gd name="T22" fmla="*/ 0 h 141"/>
                      <a:gd name="T23" fmla="*/ 161 w 161"/>
                      <a:gd name="T24" fmla="*/ 141 h 1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1" h="141">
                        <a:moveTo>
                          <a:pt x="41" y="0"/>
                        </a:moveTo>
                        <a:lnTo>
                          <a:pt x="0" y="70"/>
                        </a:lnTo>
                        <a:lnTo>
                          <a:pt x="41" y="141"/>
                        </a:lnTo>
                        <a:lnTo>
                          <a:pt x="120" y="141"/>
                        </a:lnTo>
                        <a:lnTo>
                          <a:pt x="161" y="70"/>
                        </a:lnTo>
                        <a:lnTo>
                          <a:pt x="120" y="0"/>
                        </a:lnTo>
                        <a:lnTo>
                          <a:pt x="41" y="0"/>
                        </a:lnTo>
                        <a:close/>
                      </a:path>
                    </a:pathLst>
                  </a:custGeom>
                  <a:solidFill>
                    <a:srgbClr val="E4E4E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0" name="Freeform 243">
                    <a:extLst>
                      <a:ext uri="{FF2B5EF4-FFF2-40B4-BE49-F238E27FC236}">
                        <a16:creationId xmlns:a16="http://schemas.microsoft.com/office/drawing/2014/main" id="{4A15A3BA-651E-1A2F-6682-A7816F4C5E9C}"/>
                      </a:ext>
                    </a:extLst>
                  </p:cNvPr>
                  <p:cNvSpPr>
                    <a:spLocks/>
                  </p:cNvSpPr>
                  <p:nvPr/>
                </p:nvSpPr>
                <p:spPr bwMode="auto">
                  <a:xfrm>
                    <a:off x="4991" y="2436"/>
                    <a:ext cx="149" cy="132"/>
                  </a:xfrm>
                  <a:custGeom>
                    <a:avLst/>
                    <a:gdLst>
                      <a:gd name="T0" fmla="*/ 37 w 149"/>
                      <a:gd name="T1" fmla="*/ 0 h 132"/>
                      <a:gd name="T2" fmla="*/ 0 w 149"/>
                      <a:gd name="T3" fmla="*/ 66 h 132"/>
                      <a:gd name="T4" fmla="*/ 37 w 149"/>
                      <a:gd name="T5" fmla="*/ 132 h 132"/>
                      <a:gd name="T6" fmla="*/ 112 w 149"/>
                      <a:gd name="T7" fmla="*/ 132 h 132"/>
                      <a:gd name="T8" fmla="*/ 149 w 149"/>
                      <a:gd name="T9" fmla="*/ 66 h 132"/>
                      <a:gd name="T10" fmla="*/ 112 w 149"/>
                      <a:gd name="T11" fmla="*/ 0 h 132"/>
                      <a:gd name="T12" fmla="*/ 37 w 149"/>
                      <a:gd name="T13" fmla="*/ 0 h 132"/>
                      <a:gd name="T14" fmla="*/ 0 60000 65536"/>
                      <a:gd name="T15" fmla="*/ 0 60000 65536"/>
                      <a:gd name="T16" fmla="*/ 0 60000 65536"/>
                      <a:gd name="T17" fmla="*/ 0 60000 65536"/>
                      <a:gd name="T18" fmla="*/ 0 60000 65536"/>
                      <a:gd name="T19" fmla="*/ 0 60000 65536"/>
                      <a:gd name="T20" fmla="*/ 0 60000 65536"/>
                      <a:gd name="T21" fmla="*/ 0 w 149"/>
                      <a:gd name="T22" fmla="*/ 0 h 132"/>
                      <a:gd name="T23" fmla="*/ 149 w 149"/>
                      <a:gd name="T24" fmla="*/ 132 h 13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9" h="132">
                        <a:moveTo>
                          <a:pt x="37" y="0"/>
                        </a:moveTo>
                        <a:lnTo>
                          <a:pt x="0" y="66"/>
                        </a:lnTo>
                        <a:lnTo>
                          <a:pt x="37" y="132"/>
                        </a:lnTo>
                        <a:lnTo>
                          <a:pt x="112" y="132"/>
                        </a:lnTo>
                        <a:lnTo>
                          <a:pt x="149" y="66"/>
                        </a:lnTo>
                        <a:lnTo>
                          <a:pt x="112" y="0"/>
                        </a:lnTo>
                        <a:lnTo>
                          <a:pt x="37" y="0"/>
                        </a:lnTo>
                        <a:close/>
                      </a:path>
                    </a:pathLst>
                  </a:custGeom>
                  <a:solidFill>
                    <a:srgbClr val="E1E1E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1" name="Freeform 244">
                    <a:extLst>
                      <a:ext uri="{FF2B5EF4-FFF2-40B4-BE49-F238E27FC236}">
                        <a16:creationId xmlns:a16="http://schemas.microsoft.com/office/drawing/2014/main" id="{E9D9BF32-7324-3E77-9849-5FF0A9A0B1EA}"/>
                      </a:ext>
                    </a:extLst>
                  </p:cNvPr>
                  <p:cNvSpPr>
                    <a:spLocks/>
                  </p:cNvSpPr>
                  <p:nvPr/>
                </p:nvSpPr>
                <p:spPr bwMode="auto">
                  <a:xfrm>
                    <a:off x="4995" y="2440"/>
                    <a:ext cx="141" cy="124"/>
                  </a:xfrm>
                  <a:custGeom>
                    <a:avLst/>
                    <a:gdLst>
                      <a:gd name="T0" fmla="*/ 37 w 141"/>
                      <a:gd name="T1" fmla="*/ 0 h 124"/>
                      <a:gd name="T2" fmla="*/ 0 w 141"/>
                      <a:gd name="T3" fmla="*/ 62 h 124"/>
                      <a:gd name="T4" fmla="*/ 37 w 141"/>
                      <a:gd name="T5" fmla="*/ 124 h 124"/>
                      <a:gd name="T6" fmla="*/ 104 w 141"/>
                      <a:gd name="T7" fmla="*/ 124 h 124"/>
                      <a:gd name="T8" fmla="*/ 141 w 141"/>
                      <a:gd name="T9" fmla="*/ 62 h 124"/>
                      <a:gd name="T10" fmla="*/ 104 w 141"/>
                      <a:gd name="T11" fmla="*/ 0 h 124"/>
                      <a:gd name="T12" fmla="*/ 37 w 141"/>
                      <a:gd name="T13" fmla="*/ 0 h 124"/>
                      <a:gd name="T14" fmla="*/ 0 60000 65536"/>
                      <a:gd name="T15" fmla="*/ 0 60000 65536"/>
                      <a:gd name="T16" fmla="*/ 0 60000 65536"/>
                      <a:gd name="T17" fmla="*/ 0 60000 65536"/>
                      <a:gd name="T18" fmla="*/ 0 60000 65536"/>
                      <a:gd name="T19" fmla="*/ 0 60000 65536"/>
                      <a:gd name="T20" fmla="*/ 0 60000 65536"/>
                      <a:gd name="T21" fmla="*/ 0 w 141"/>
                      <a:gd name="T22" fmla="*/ 0 h 124"/>
                      <a:gd name="T23" fmla="*/ 141 w 141"/>
                      <a:gd name="T24" fmla="*/ 124 h 1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1" h="124">
                        <a:moveTo>
                          <a:pt x="37" y="0"/>
                        </a:moveTo>
                        <a:lnTo>
                          <a:pt x="0" y="62"/>
                        </a:lnTo>
                        <a:lnTo>
                          <a:pt x="37" y="124"/>
                        </a:lnTo>
                        <a:lnTo>
                          <a:pt x="104" y="124"/>
                        </a:lnTo>
                        <a:lnTo>
                          <a:pt x="141" y="62"/>
                        </a:lnTo>
                        <a:lnTo>
                          <a:pt x="104" y="0"/>
                        </a:lnTo>
                        <a:lnTo>
                          <a:pt x="37" y="0"/>
                        </a:lnTo>
                        <a:close/>
                      </a:path>
                    </a:pathLst>
                  </a:custGeom>
                  <a:solidFill>
                    <a:srgbClr val="DFDFE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2" name="Freeform 245">
                    <a:extLst>
                      <a:ext uri="{FF2B5EF4-FFF2-40B4-BE49-F238E27FC236}">
                        <a16:creationId xmlns:a16="http://schemas.microsoft.com/office/drawing/2014/main" id="{817E31C8-D247-239F-F53C-704006D7C08D}"/>
                      </a:ext>
                    </a:extLst>
                  </p:cNvPr>
                  <p:cNvSpPr>
                    <a:spLocks/>
                  </p:cNvSpPr>
                  <p:nvPr/>
                </p:nvSpPr>
                <p:spPr bwMode="auto">
                  <a:xfrm>
                    <a:off x="4999" y="2444"/>
                    <a:ext cx="129" cy="112"/>
                  </a:xfrm>
                  <a:custGeom>
                    <a:avLst/>
                    <a:gdLst>
                      <a:gd name="T0" fmla="*/ 33 w 129"/>
                      <a:gd name="T1" fmla="*/ 0 h 112"/>
                      <a:gd name="T2" fmla="*/ 0 w 129"/>
                      <a:gd name="T3" fmla="*/ 58 h 112"/>
                      <a:gd name="T4" fmla="*/ 33 w 129"/>
                      <a:gd name="T5" fmla="*/ 112 h 112"/>
                      <a:gd name="T6" fmla="*/ 96 w 129"/>
                      <a:gd name="T7" fmla="*/ 112 h 112"/>
                      <a:gd name="T8" fmla="*/ 129 w 129"/>
                      <a:gd name="T9" fmla="*/ 58 h 112"/>
                      <a:gd name="T10" fmla="*/ 96 w 129"/>
                      <a:gd name="T11" fmla="*/ 0 h 112"/>
                      <a:gd name="T12" fmla="*/ 33 w 129"/>
                      <a:gd name="T13" fmla="*/ 0 h 112"/>
                      <a:gd name="T14" fmla="*/ 0 60000 65536"/>
                      <a:gd name="T15" fmla="*/ 0 60000 65536"/>
                      <a:gd name="T16" fmla="*/ 0 60000 65536"/>
                      <a:gd name="T17" fmla="*/ 0 60000 65536"/>
                      <a:gd name="T18" fmla="*/ 0 60000 65536"/>
                      <a:gd name="T19" fmla="*/ 0 60000 65536"/>
                      <a:gd name="T20" fmla="*/ 0 60000 65536"/>
                      <a:gd name="T21" fmla="*/ 0 w 129"/>
                      <a:gd name="T22" fmla="*/ 0 h 112"/>
                      <a:gd name="T23" fmla="*/ 129 w 129"/>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2">
                        <a:moveTo>
                          <a:pt x="33" y="0"/>
                        </a:moveTo>
                        <a:lnTo>
                          <a:pt x="0" y="58"/>
                        </a:lnTo>
                        <a:lnTo>
                          <a:pt x="33" y="112"/>
                        </a:lnTo>
                        <a:lnTo>
                          <a:pt x="96" y="112"/>
                        </a:lnTo>
                        <a:lnTo>
                          <a:pt x="129" y="58"/>
                        </a:lnTo>
                        <a:lnTo>
                          <a:pt x="96" y="0"/>
                        </a:lnTo>
                        <a:lnTo>
                          <a:pt x="33" y="0"/>
                        </a:lnTo>
                        <a:close/>
                      </a:path>
                    </a:pathLst>
                  </a:custGeom>
                  <a:solidFill>
                    <a:srgbClr val="DCDCF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3" name="Freeform 246">
                    <a:extLst>
                      <a:ext uri="{FF2B5EF4-FFF2-40B4-BE49-F238E27FC236}">
                        <a16:creationId xmlns:a16="http://schemas.microsoft.com/office/drawing/2014/main" id="{BA9C7E0E-6E65-43B2-4756-4D631F81C83F}"/>
                      </a:ext>
                    </a:extLst>
                  </p:cNvPr>
                  <p:cNvSpPr>
                    <a:spLocks/>
                  </p:cNvSpPr>
                  <p:nvPr/>
                </p:nvSpPr>
                <p:spPr bwMode="auto">
                  <a:xfrm>
                    <a:off x="5003" y="2448"/>
                    <a:ext cx="121" cy="104"/>
                  </a:xfrm>
                  <a:custGeom>
                    <a:avLst/>
                    <a:gdLst>
                      <a:gd name="T0" fmla="*/ 29 w 121"/>
                      <a:gd name="T1" fmla="*/ 0 h 104"/>
                      <a:gd name="T2" fmla="*/ 0 w 121"/>
                      <a:gd name="T3" fmla="*/ 54 h 104"/>
                      <a:gd name="T4" fmla="*/ 29 w 121"/>
                      <a:gd name="T5" fmla="*/ 104 h 104"/>
                      <a:gd name="T6" fmla="*/ 92 w 121"/>
                      <a:gd name="T7" fmla="*/ 104 h 104"/>
                      <a:gd name="T8" fmla="*/ 121 w 121"/>
                      <a:gd name="T9" fmla="*/ 54 h 104"/>
                      <a:gd name="T10" fmla="*/ 92 w 121"/>
                      <a:gd name="T11" fmla="*/ 0 h 104"/>
                      <a:gd name="T12" fmla="*/ 29 w 121"/>
                      <a:gd name="T13" fmla="*/ 0 h 104"/>
                      <a:gd name="T14" fmla="*/ 0 60000 65536"/>
                      <a:gd name="T15" fmla="*/ 0 60000 65536"/>
                      <a:gd name="T16" fmla="*/ 0 60000 65536"/>
                      <a:gd name="T17" fmla="*/ 0 60000 65536"/>
                      <a:gd name="T18" fmla="*/ 0 60000 65536"/>
                      <a:gd name="T19" fmla="*/ 0 60000 65536"/>
                      <a:gd name="T20" fmla="*/ 0 60000 65536"/>
                      <a:gd name="T21" fmla="*/ 0 w 121"/>
                      <a:gd name="T22" fmla="*/ 0 h 104"/>
                      <a:gd name="T23" fmla="*/ 121 w 121"/>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1" h="104">
                        <a:moveTo>
                          <a:pt x="29" y="0"/>
                        </a:moveTo>
                        <a:lnTo>
                          <a:pt x="0" y="54"/>
                        </a:lnTo>
                        <a:lnTo>
                          <a:pt x="29" y="104"/>
                        </a:lnTo>
                        <a:lnTo>
                          <a:pt x="92" y="104"/>
                        </a:lnTo>
                        <a:lnTo>
                          <a:pt x="121" y="54"/>
                        </a:lnTo>
                        <a:lnTo>
                          <a:pt x="92" y="0"/>
                        </a:lnTo>
                        <a:lnTo>
                          <a:pt x="29" y="0"/>
                        </a:lnTo>
                        <a:close/>
                      </a:path>
                    </a:pathLst>
                  </a:custGeom>
                  <a:solidFill>
                    <a:srgbClr val="DADAF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4" name="Freeform 247">
                    <a:extLst>
                      <a:ext uri="{FF2B5EF4-FFF2-40B4-BE49-F238E27FC236}">
                        <a16:creationId xmlns:a16="http://schemas.microsoft.com/office/drawing/2014/main" id="{E1D20B07-5BE7-73FF-55D3-5902FC4C4AE5}"/>
                      </a:ext>
                    </a:extLst>
                  </p:cNvPr>
                  <p:cNvSpPr>
                    <a:spLocks/>
                  </p:cNvSpPr>
                  <p:nvPr/>
                </p:nvSpPr>
                <p:spPr bwMode="auto">
                  <a:xfrm>
                    <a:off x="5012" y="2453"/>
                    <a:ext cx="107" cy="95"/>
                  </a:xfrm>
                  <a:custGeom>
                    <a:avLst/>
                    <a:gdLst>
                      <a:gd name="T0" fmla="*/ 29 w 107"/>
                      <a:gd name="T1" fmla="*/ 0 h 95"/>
                      <a:gd name="T2" fmla="*/ 0 w 107"/>
                      <a:gd name="T3" fmla="*/ 49 h 95"/>
                      <a:gd name="T4" fmla="*/ 29 w 107"/>
                      <a:gd name="T5" fmla="*/ 95 h 95"/>
                      <a:gd name="T6" fmla="*/ 83 w 107"/>
                      <a:gd name="T7" fmla="*/ 95 h 95"/>
                      <a:gd name="T8" fmla="*/ 107 w 107"/>
                      <a:gd name="T9" fmla="*/ 49 h 95"/>
                      <a:gd name="T10" fmla="*/ 83 w 107"/>
                      <a:gd name="T11" fmla="*/ 0 h 95"/>
                      <a:gd name="T12" fmla="*/ 29 w 107"/>
                      <a:gd name="T13" fmla="*/ 0 h 95"/>
                      <a:gd name="T14" fmla="*/ 0 60000 65536"/>
                      <a:gd name="T15" fmla="*/ 0 60000 65536"/>
                      <a:gd name="T16" fmla="*/ 0 60000 65536"/>
                      <a:gd name="T17" fmla="*/ 0 60000 65536"/>
                      <a:gd name="T18" fmla="*/ 0 60000 65536"/>
                      <a:gd name="T19" fmla="*/ 0 60000 65536"/>
                      <a:gd name="T20" fmla="*/ 0 60000 65536"/>
                      <a:gd name="T21" fmla="*/ 0 w 107"/>
                      <a:gd name="T22" fmla="*/ 0 h 95"/>
                      <a:gd name="T23" fmla="*/ 107 w 107"/>
                      <a:gd name="T24" fmla="*/ 95 h 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7" h="95">
                        <a:moveTo>
                          <a:pt x="29" y="0"/>
                        </a:moveTo>
                        <a:lnTo>
                          <a:pt x="0" y="49"/>
                        </a:lnTo>
                        <a:lnTo>
                          <a:pt x="29" y="95"/>
                        </a:lnTo>
                        <a:lnTo>
                          <a:pt x="83" y="95"/>
                        </a:lnTo>
                        <a:lnTo>
                          <a:pt x="107" y="49"/>
                        </a:lnTo>
                        <a:lnTo>
                          <a:pt x="83" y="0"/>
                        </a:lnTo>
                        <a:lnTo>
                          <a:pt x="29" y="0"/>
                        </a:lnTo>
                        <a:close/>
                      </a:path>
                    </a:pathLst>
                  </a:custGeom>
                  <a:solidFill>
                    <a:srgbClr val="D7D7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5" name="Freeform 248">
                    <a:extLst>
                      <a:ext uri="{FF2B5EF4-FFF2-40B4-BE49-F238E27FC236}">
                        <a16:creationId xmlns:a16="http://schemas.microsoft.com/office/drawing/2014/main" id="{2BF58099-55A2-CAD9-C8BE-72D5B6B338C7}"/>
                      </a:ext>
                    </a:extLst>
                  </p:cNvPr>
                  <p:cNvSpPr>
                    <a:spLocks/>
                  </p:cNvSpPr>
                  <p:nvPr/>
                </p:nvSpPr>
                <p:spPr bwMode="auto">
                  <a:xfrm>
                    <a:off x="5016" y="2457"/>
                    <a:ext cx="95" cy="87"/>
                  </a:xfrm>
                  <a:custGeom>
                    <a:avLst/>
                    <a:gdLst>
                      <a:gd name="T0" fmla="*/ 25 w 95"/>
                      <a:gd name="T1" fmla="*/ 0 h 87"/>
                      <a:gd name="T2" fmla="*/ 0 w 95"/>
                      <a:gd name="T3" fmla="*/ 45 h 87"/>
                      <a:gd name="T4" fmla="*/ 25 w 95"/>
                      <a:gd name="T5" fmla="*/ 87 h 87"/>
                      <a:gd name="T6" fmla="*/ 70 w 95"/>
                      <a:gd name="T7" fmla="*/ 87 h 87"/>
                      <a:gd name="T8" fmla="*/ 95 w 95"/>
                      <a:gd name="T9" fmla="*/ 45 h 87"/>
                      <a:gd name="T10" fmla="*/ 70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0" y="87"/>
                        </a:lnTo>
                        <a:lnTo>
                          <a:pt x="95" y="45"/>
                        </a:lnTo>
                        <a:lnTo>
                          <a:pt x="70" y="0"/>
                        </a:lnTo>
                        <a:lnTo>
                          <a:pt x="25" y="0"/>
                        </a:lnTo>
                        <a:close/>
                      </a:path>
                    </a:pathLst>
                  </a:custGeom>
                  <a:solidFill>
                    <a:srgbClr val="D5D5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6" name="Freeform 249">
                    <a:extLst>
                      <a:ext uri="{FF2B5EF4-FFF2-40B4-BE49-F238E27FC236}">
                        <a16:creationId xmlns:a16="http://schemas.microsoft.com/office/drawing/2014/main" id="{C65F3D5D-7522-EA0C-ECD2-9A701FBD164D}"/>
                      </a:ext>
                    </a:extLst>
                  </p:cNvPr>
                  <p:cNvSpPr>
                    <a:spLocks/>
                  </p:cNvSpPr>
                  <p:nvPr/>
                </p:nvSpPr>
                <p:spPr bwMode="auto">
                  <a:xfrm>
                    <a:off x="5020" y="2465"/>
                    <a:ext cx="87" cy="75"/>
                  </a:xfrm>
                  <a:custGeom>
                    <a:avLst/>
                    <a:gdLst>
                      <a:gd name="T0" fmla="*/ 25 w 87"/>
                      <a:gd name="T1" fmla="*/ 0 h 75"/>
                      <a:gd name="T2" fmla="*/ 0 w 87"/>
                      <a:gd name="T3" fmla="*/ 37 h 75"/>
                      <a:gd name="T4" fmla="*/ 25 w 87"/>
                      <a:gd name="T5" fmla="*/ 75 h 75"/>
                      <a:gd name="T6" fmla="*/ 66 w 87"/>
                      <a:gd name="T7" fmla="*/ 75 h 75"/>
                      <a:gd name="T8" fmla="*/ 87 w 87"/>
                      <a:gd name="T9" fmla="*/ 37 h 75"/>
                      <a:gd name="T10" fmla="*/ 66 w 87"/>
                      <a:gd name="T11" fmla="*/ 0 h 75"/>
                      <a:gd name="T12" fmla="*/ 25 w 87"/>
                      <a:gd name="T13" fmla="*/ 0 h 75"/>
                      <a:gd name="T14" fmla="*/ 0 60000 65536"/>
                      <a:gd name="T15" fmla="*/ 0 60000 65536"/>
                      <a:gd name="T16" fmla="*/ 0 60000 65536"/>
                      <a:gd name="T17" fmla="*/ 0 60000 65536"/>
                      <a:gd name="T18" fmla="*/ 0 60000 65536"/>
                      <a:gd name="T19" fmla="*/ 0 60000 65536"/>
                      <a:gd name="T20" fmla="*/ 0 60000 65536"/>
                      <a:gd name="T21" fmla="*/ 0 w 87"/>
                      <a:gd name="T22" fmla="*/ 0 h 75"/>
                      <a:gd name="T23" fmla="*/ 87 w 87"/>
                      <a:gd name="T24" fmla="*/ 75 h 7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5">
                        <a:moveTo>
                          <a:pt x="25" y="0"/>
                        </a:moveTo>
                        <a:lnTo>
                          <a:pt x="0" y="37"/>
                        </a:lnTo>
                        <a:lnTo>
                          <a:pt x="25" y="75"/>
                        </a:lnTo>
                        <a:lnTo>
                          <a:pt x="66" y="75"/>
                        </a:lnTo>
                        <a:lnTo>
                          <a:pt x="87" y="37"/>
                        </a:lnTo>
                        <a:lnTo>
                          <a:pt x="66" y="0"/>
                        </a:lnTo>
                        <a:lnTo>
                          <a:pt x="25" y="0"/>
                        </a:lnTo>
                        <a:close/>
                      </a:path>
                    </a:pathLst>
                  </a:custGeom>
                  <a:solidFill>
                    <a:srgbClr val="D4D4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7" name="Freeform 250">
                    <a:extLst>
                      <a:ext uri="{FF2B5EF4-FFF2-40B4-BE49-F238E27FC236}">
                        <a16:creationId xmlns:a16="http://schemas.microsoft.com/office/drawing/2014/main" id="{FCF8DDD3-0D2B-EE1E-CE71-200558154F84}"/>
                      </a:ext>
                    </a:extLst>
                  </p:cNvPr>
                  <p:cNvSpPr>
                    <a:spLocks/>
                  </p:cNvSpPr>
                  <p:nvPr/>
                </p:nvSpPr>
                <p:spPr bwMode="auto">
                  <a:xfrm>
                    <a:off x="5028" y="2469"/>
                    <a:ext cx="75" cy="66"/>
                  </a:xfrm>
                  <a:custGeom>
                    <a:avLst/>
                    <a:gdLst>
                      <a:gd name="T0" fmla="*/ 21 w 75"/>
                      <a:gd name="T1" fmla="*/ 0 h 66"/>
                      <a:gd name="T2" fmla="*/ 0 w 75"/>
                      <a:gd name="T3" fmla="*/ 33 h 66"/>
                      <a:gd name="T4" fmla="*/ 21 w 75"/>
                      <a:gd name="T5" fmla="*/ 66 h 66"/>
                      <a:gd name="T6" fmla="*/ 58 w 75"/>
                      <a:gd name="T7" fmla="*/ 66 h 66"/>
                      <a:gd name="T8" fmla="*/ 75 w 75"/>
                      <a:gd name="T9" fmla="*/ 33 h 66"/>
                      <a:gd name="T10" fmla="*/ 58 w 75"/>
                      <a:gd name="T11" fmla="*/ 0 h 66"/>
                      <a:gd name="T12" fmla="*/ 21 w 75"/>
                      <a:gd name="T13" fmla="*/ 0 h 66"/>
                      <a:gd name="T14" fmla="*/ 0 60000 65536"/>
                      <a:gd name="T15" fmla="*/ 0 60000 65536"/>
                      <a:gd name="T16" fmla="*/ 0 60000 65536"/>
                      <a:gd name="T17" fmla="*/ 0 60000 65536"/>
                      <a:gd name="T18" fmla="*/ 0 60000 65536"/>
                      <a:gd name="T19" fmla="*/ 0 60000 65536"/>
                      <a:gd name="T20" fmla="*/ 0 60000 65536"/>
                      <a:gd name="T21" fmla="*/ 0 w 75"/>
                      <a:gd name="T22" fmla="*/ 0 h 66"/>
                      <a:gd name="T23" fmla="*/ 75 w 75"/>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5" h="66">
                        <a:moveTo>
                          <a:pt x="21" y="0"/>
                        </a:moveTo>
                        <a:lnTo>
                          <a:pt x="0" y="33"/>
                        </a:lnTo>
                        <a:lnTo>
                          <a:pt x="21" y="66"/>
                        </a:lnTo>
                        <a:lnTo>
                          <a:pt x="58" y="66"/>
                        </a:lnTo>
                        <a:lnTo>
                          <a:pt x="75" y="33"/>
                        </a:lnTo>
                        <a:lnTo>
                          <a:pt x="58" y="0"/>
                        </a:lnTo>
                        <a:lnTo>
                          <a:pt x="21" y="0"/>
                        </a:lnTo>
                        <a:close/>
                      </a:path>
                    </a:pathLst>
                  </a:custGeom>
                  <a:solidFill>
                    <a:srgbClr val="D2D2F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8" name="Freeform 251">
                    <a:extLst>
                      <a:ext uri="{FF2B5EF4-FFF2-40B4-BE49-F238E27FC236}">
                        <a16:creationId xmlns:a16="http://schemas.microsoft.com/office/drawing/2014/main" id="{89008D5F-A5B8-189C-4C16-A9824F03CB25}"/>
                      </a:ext>
                    </a:extLst>
                  </p:cNvPr>
                  <p:cNvSpPr>
                    <a:spLocks/>
                  </p:cNvSpPr>
                  <p:nvPr/>
                </p:nvSpPr>
                <p:spPr bwMode="auto">
                  <a:xfrm>
                    <a:off x="5032" y="2473"/>
                    <a:ext cx="63" cy="54"/>
                  </a:xfrm>
                  <a:custGeom>
                    <a:avLst/>
                    <a:gdLst>
                      <a:gd name="T0" fmla="*/ 17 w 63"/>
                      <a:gd name="T1" fmla="*/ 0 h 54"/>
                      <a:gd name="T2" fmla="*/ 0 w 63"/>
                      <a:gd name="T3" fmla="*/ 29 h 54"/>
                      <a:gd name="T4" fmla="*/ 17 w 63"/>
                      <a:gd name="T5" fmla="*/ 54 h 54"/>
                      <a:gd name="T6" fmla="*/ 50 w 63"/>
                      <a:gd name="T7" fmla="*/ 54 h 54"/>
                      <a:gd name="T8" fmla="*/ 63 w 63"/>
                      <a:gd name="T9" fmla="*/ 29 h 54"/>
                      <a:gd name="T10" fmla="*/ 50 w 63"/>
                      <a:gd name="T11" fmla="*/ 0 h 54"/>
                      <a:gd name="T12" fmla="*/ 17 w 63"/>
                      <a:gd name="T13" fmla="*/ 0 h 54"/>
                      <a:gd name="T14" fmla="*/ 0 60000 65536"/>
                      <a:gd name="T15" fmla="*/ 0 60000 65536"/>
                      <a:gd name="T16" fmla="*/ 0 60000 65536"/>
                      <a:gd name="T17" fmla="*/ 0 60000 65536"/>
                      <a:gd name="T18" fmla="*/ 0 60000 65536"/>
                      <a:gd name="T19" fmla="*/ 0 60000 65536"/>
                      <a:gd name="T20" fmla="*/ 0 60000 65536"/>
                      <a:gd name="T21" fmla="*/ 0 w 63"/>
                      <a:gd name="T22" fmla="*/ 0 h 54"/>
                      <a:gd name="T23" fmla="*/ 63 w 63"/>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54">
                        <a:moveTo>
                          <a:pt x="17" y="0"/>
                        </a:moveTo>
                        <a:lnTo>
                          <a:pt x="0" y="29"/>
                        </a:lnTo>
                        <a:lnTo>
                          <a:pt x="17" y="54"/>
                        </a:lnTo>
                        <a:lnTo>
                          <a:pt x="50" y="54"/>
                        </a:lnTo>
                        <a:lnTo>
                          <a:pt x="63" y="29"/>
                        </a:lnTo>
                        <a:lnTo>
                          <a:pt x="50" y="0"/>
                        </a:lnTo>
                        <a:lnTo>
                          <a:pt x="17" y="0"/>
                        </a:lnTo>
                        <a:close/>
                      </a:path>
                    </a:pathLst>
                  </a:custGeom>
                  <a:solidFill>
                    <a:srgbClr val="D0D0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49" name="Freeform 252">
                    <a:extLst>
                      <a:ext uri="{FF2B5EF4-FFF2-40B4-BE49-F238E27FC236}">
                        <a16:creationId xmlns:a16="http://schemas.microsoft.com/office/drawing/2014/main" id="{D02A2B0F-CFF6-A7A8-1795-813BBE5AEA6F}"/>
                      </a:ext>
                    </a:extLst>
                  </p:cNvPr>
                  <p:cNvSpPr>
                    <a:spLocks/>
                  </p:cNvSpPr>
                  <p:nvPr/>
                </p:nvSpPr>
                <p:spPr bwMode="auto">
                  <a:xfrm>
                    <a:off x="5037" y="2477"/>
                    <a:ext cx="53" cy="46"/>
                  </a:xfrm>
                  <a:custGeom>
                    <a:avLst/>
                    <a:gdLst>
                      <a:gd name="T0" fmla="*/ 16 w 53"/>
                      <a:gd name="T1" fmla="*/ 0 h 46"/>
                      <a:gd name="T2" fmla="*/ 0 w 53"/>
                      <a:gd name="T3" fmla="*/ 25 h 46"/>
                      <a:gd name="T4" fmla="*/ 16 w 53"/>
                      <a:gd name="T5" fmla="*/ 46 h 46"/>
                      <a:gd name="T6" fmla="*/ 41 w 53"/>
                      <a:gd name="T7" fmla="*/ 46 h 46"/>
                      <a:gd name="T8" fmla="*/ 53 w 53"/>
                      <a:gd name="T9" fmla="*/ 25 h 46"/>
                      <a:gd name="T10" fmla="*/ 41 w 53"/>
                      <a:gd name="T11" fmla="*/ 0 h 46"/>
                      <a:gd name="T12" fmla="*/ 16 w 53"/>
                      <a:gd name="T13" fmla="*/ 0 h 46"/>
                      <a:gd name="T14" fmla="*/ 0 60000 65536"/>
                      <a:gd name="T15" fmla="*/ 0 60000 65536"/>
                      <a:gd name="T16" fmla="*/ 0 60000 65536"/>
                      <a:gd name="T17" fmla="*/ 0 60000 65536"/>
                      <a:gd name="T18" fmla="*/ 0 60000 65536"/>
                      <a:gd name="T19" fmla="*/ 0 60000 65536"/>
                      <a:gd name="T20" fmla="*/ 0 60000 65536"/>
                      <a:gd name="T21" fmla="*/ 0 w 53"/>
                      <a:gd name="T22" fmla="*/ 0 h 46"/>
                      <a:gd name="T23" fmla="*/ 53 w 53"/>
                      <a:gd name="T24" fmla="*/ 46 h 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3" h="46">
                        <a:moveTo>
                          <a:pt x="16" y="0"/>
                        </a:moveTo>
                        <a:lnTo>
                          <a:pt x="0" y="25"/>
                        </a:lnTo>
                        <a:lnTo>
                          <a:pt x="16" y="46"/>
                        </a:lnTo>
                        <a:lnTo>
                          <a:pt x="41" y="46"/>
                        </a:lnTo>
                        <a:lnTo>
                          <a:pt x="53" y="25"/>
                        </a:lnTo>
                        <a:lnTo>
                          <a:pt x="41" y="0"/>
                        </a:lnTo>
                        <a:lnTo>
                          <a:pt x="16" y="0"/>
                        </a:lnTo>
                        <a:close/>
                      </a:path>
                    </a:pathLst>
                  </a:custGeom>
                  <a:solidFill>
                    <a:srgbClr val="CFC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50" name="Freeform 253">
                    <a:extLst>
                      <a:ext uri="{FF2B5EF4-FFF2-40B4-BE49-F238E27FC236}">
                        <a16:creationId xmlns:a16="http://schemas.microsoft.com/office/drawing/2014/main" id="{8B77B872-933B-9759-DED2-F1A2CC49B916}"/>
                      </a:ext>
                    </a:extLst>
                  </p:cNvPr>
                  <p:cNvSpPr>
                    <a:spLocks/>
                  </p:cNvSpPr>
                  <p:nvPr/>
                </p:nvSpPr>
                <p:spPr bwMode="auto">
                  <a:xfrm>
                    <a:off x="5041" y="2482"/>
                    <a:ext cx="45" cy="37"/>
                  </a:xfrm>
                  <a:custGeom>
                    <a:avLst/>
                    <a:gdLst>
                      <a:gd name="T0" fmla="*/ 12 w 45"/>
                      <a:gd name="T1" fmla="*/ 0 h 37"/>
                      <a:gd name="T2" fmla="*/ 0 w 45"/>
                      <a:gd name="T3" fmla="*/ 20 h 37"/>
                      <a:gd name="T4" fmla="*/ 12 w 45"/>
                      <a:gd name="T5" fmla="*/ 37 h 37"/>
                      <a:gd name="T6" fmla="*/ 37 w 45"/>
                      <a:gd name="T7" fmla="*/ 37 h 37"/>
                      <a:gd name="T8" fmla="*/ 45 w 45"/>
                      <a:gd name="T9" fmla="*/ 20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0"/>
                        </a:lnTo>
                        <a:lnTo>
                          <a:pt x="12" y="37"/>
                        </a:lnTo>
                        <a:lnTo>
                          <a:pt x="37" y="37"/>
                        </a:lnTo>
                        <a:lnTo>
                          <a:pt x="45" y="20"/>
                        </a:lnTo>
                        <a:lnTo>
                          <a:pt x="37" y="0"/>
                        </a:lnTo>
                        <a:lnTo>
                          <a:pt x="12" y="0"/>
                        </a:lnTo>
                        <a:close/>
                      </a:path>
                    </a:pathLst>
                  </a:custGeom>
                  <a:solidFill>
                    <a:srgbClr val="CECE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51" name="Freeform 254">
                    <a:extLst>
                      <a:ext uri="{FF2B5EF4-FFF2-40B4-BE49-F238E27FC236}">
                        <a16:creationId xmlns:a16="http://schemas.microsoft.com/office/drawing/2014/main" id="{159D1CC8-64D3-1CD9-94E7-CEF468612E8F}"/>
                      </a:ext>
                    </a:extLst>
                  </p:cNvPr>
                  <p:cNvSpPr>
                    <a:spLocks/>
                  </p:cNvSpPr>
                  <p:nvPr/>
                </p:nvSpPr>
                <p:spPr bwMode="auto">
                  <a:xfrm>
                    <a:off x="5049" y="2486"/>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CD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52" name="Freeform 255">
                    <a:extLst>
                      <a:ext uri="{FF2B5EF4-FFF2-40B4-BE49-F238E27FC236}">
                        <a16:creationId xmlns:a16="http://schemas.microsoft.com/office/drawing/2014/main" id="{19C544C8-E308-5EF5-A295-971D4980C5A2}"/>
                      </a:ext>
                    </a:extLst>
                  </p:cNvPr>
                  <p:cNvSpPr>
                    <a:spLocks/>
                  </p:cNvSpPr>
                  <p:nvPr/>
                </p:nvSpPr>
                <p:spPr bwMode="auto">
                  <a:xfrm>
                    <a:off x="5053" y="2490"/>
                    <a:ext cx="21" cy="21"/>
                  </a:xfrm>
                  <a:custGeom>
                    <a:avLst/>
                    <a:gdLst>
                      <a:gd name="T0" fmla="*/ 8 w 21"/>
                      <a:gd name="T1" fmla="*/ 0 h 21"/>
                      <a:gd name="T2" fmla="*/ 0 w 21"/>
                      <a:gd name="T3" fmla="*/ 12 h 21"/>
                      <a:gd name="T4" fmla="*/ 8 w 21"/>
                      <a:gd name="T5" fmla="*/ 21 h 21"/>
                      <a:gd name="T6" fmla="*/ 17 w 21"/>
                      <a:gd name="T7" fmla="*/ 21 h 21"/>
                      <a:gd name="T8" fmla="*/ 21 w 21"/>
                      <a:gd name="T9" fmla="*/ 12 h 21"/>
                      <a:gd name="T10" fmla="*/ 17 w 21"/>
                      <a:gd name="T11" fmla="*/ 0 h 21"/>
                      <a:gd name="T12" fmla="*/ 8 w 21"/>
                      <a:gd name="T13" fmla="*/ 0 h 21"/>
                      <a:gd name="T14" fmla="*/ 0 60000 65536"/>
                      <a:gd name="T15" fmla="*/ 0 60000 65536"/>
                      <a:gd name="T16" fmla="*/ 0 60000 65536"/>
                      <a:gd name="T17" fmla="*/ 0 60000 65536"/>
                      <a:gd name="T18" fmla="*/ 0 60000 65536"/>
                      <a:gd name="T19" fmla="*/ 0 60000 65536"/>
                      <a:gd name="T20" fmla="*/ 0 60000 65536"/>
                      <a:gd name="T21" fmla="*/ 0 w 21"/>
                      <a:gd name="T22" fmla="*/ 0 h 21"/>
                      <a:gd name="T23" fmla="*/ 21 w 21"/>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 h="21">
                        <a:moveTo>
                          <a:pt x="8" y="0"/>
                        </a:moveTo>
                        <a:lnTo>
                          <a:pt x="0" y="12"/>
                        </a:lnTo>
                        <a:lnTo>
                          <a:pt x="8" y="21"/>
                        </a:lnTo>
                        <a:lnTo>
                          <a:pt x="17" y="21"/>
                        </a:lnTo>
                        <a:lnTo>
                          <a:pt x="21" y="12"/>
                        </a:lnTo>
                        <a:lnTo>
                          <a:pt x="17" y="0"/>
                        </a:lnTo>
                        <a:lnTo>
                          <a:pt x="8" y="0"/>
                        </a:lnTo>
                        <a:close/>
                      </a:path>
                    </a:pathLst>
                  </a:custGeom>
                  <a:solidFill>
                    <a:srgbClr val="CDCD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53" name="Freeform 256">
                    <a:extLst>
                      <a:ext uri="{FF2B5EF4-FFF2-40B4-BE49-F238E27FC236}">
                        <a16:creationId xmlns:a16="http://schemas.microsoft.com/office/drawing/2014/main" id="{FD1FF9FE-6C28-CA3B-1582-69AC3743D22D}"/>
                      </a:ext>
                    </a:extLst>
                  </p:cNvPr>
                  <p:cNvSpPr>
                    <a:spLocks/>
                  </p:cNvSpPr>
                  <p:nvPr/>
                </p:nvSpPr>
                <p:spPr bwMode="auto">
                  <a:xfrm>
                    <a:off x="5057" y="2494"/>
                    <a:ext cx="13" cy="12"/>
                  </a:xfrm>
                  <a:custGeom>
                    <a:avLst/>
                    <a:gdLst>
                      <a:gd name="T0" fmla="*/ 4 w 13"/>
                      <a:gd name="T1" fmla="*/ 0 h 12"/>
                      <a:gd name="T2" fmla="*/ 0 w 13"/>
                      <a:gd name="T3" fmla="*/ 8 h 12"/>
                      <a:gd name="T4" fmla="*/ 4 w 13"/>
                      <a:gd name="T5" fmla="*/ 12 h 12"/>
                      <a:gd name="T6" fmla="*/ 13 w 13"/>
                      <a:gd name="T7" fmla="*/ 12 h 12"/>
                      <a:gd name="T8" fmla="*/ 13 w 13"/>
                      <a:gd name="T9" fmla="*/ 8 h 12"/>
                      <a:gd name="T10" fmla="*/ 13 w 13"/>
                      <a:gd name="T11" fmla="*/ 0 h 12"/>
                      <a:gd name="T12" fmla="*/ 4 w 13"/>
                      <a:gd name="T13" fmla="*/ 0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4" y="0"/>
                        </a:moveTo>
                        <a:lnTo>
                          <a:pt x="0" y="8"/>
                        </a:lnTo>
                        <a:lnTo>
                          <a:pt x="4" y="12"/>
                        </a:lnTo>
                        <a:lnTo>
                          <a:pt x="13" y="12"/>
                        </a:lnTo>
                        <a:lnTo>
                          <a:pt x="13" y="8"/>
                        </a:lnTo>
                        <a:lnTo>
                          <a:pt x="13" y="0"/>
                        </a:lnTo>
                        <a:lnTo>
                          <a:pt x="4" y="0"/>
                        </a:lnTo>
                        <a:close/>
                      </a:path>
                    </a:pathLst>
                  </a:custGeom>
                  <a:solidFill>
                    <a:srgbClr val="CCCC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21" name="Freeform 258">
                  <a:extLst>
                    <a:ext uri="{FF2B5EF4-FFF2-40B4-BE49-F238E27FC236}">
                      <a16:creationId xmlns:a16="http://schemas.microsoft.com/office/drawing/2014/main" id="{C599AB78-BA3A-57F9-2915-5A7E4187B145}"/>
                    </a:ext>
                  </a:extLst>
                </p:cNvPr>
                <p:cNvSpPr>
                  <a:spLocks noEditPoints="1"/>
                </p:cNvSpPr>
                <p:nvPr/>
              </p:nvSpPr>
              <p:spPr bwMode="auto">
                <a:xfrm>
                  <a:off x="4896" y="2353"/>
                  <a:ext cx="348" cy="307"/>
                </a:xfrm>
                <a:custGeom>
                  <a:avLst/>
                  <a:gdLst>
                    <a:gd name="T0" fmla="*/ 4 w 348"/>
                    <a:gd name="T1" fmla="*/ 153 h 307"/>
                    <a:gd name="T2" fmla="*/ 0 w 348"/>
                    <a:gd name="T3" fmla="*/ 153 h 307"/>
                    <a:gd name="T4" fmla="*/ 4 w 348"/>
                    <a:gd name="T5" fmla="*/ 158 h 307"/>
                    <a:gd name="T6" fmla="*/ 87 w 348"/>
                    <a:gd name="T7" fmla="*/ 307 h 307"/>
                    <a:gd name="T8" fmla="*/ 87 w 348"/>
                    <a:gd name="T9" fmla="*/ 307 h 307"/>
                    <a:gd name="T10" fmla="*/ 87 w 348"/>
                    <a:gd name="T11" fmla="*/ 307 h 307"/>
                    <a:gd name="T12" fmla="*/ 257 w 348"/>
                    <a:gd name="T13" fmla="*/ 307 h 307"/>
                    <a:gd name="T14" fmla="*/ 257 w 348"/>
                    <a:gd name="T15" fmla="*/ 307 h 307"/>
                    <a:gd name="T16" fmla="*/ 261 w 348"/>
                    <a:gd name="T17" fmla="*/ 307 h 307"/>
                    <a:gd name="T18" fmla="*/ 348 w 348"/>
                    <a:gd name="T19" fmla="*/ 158 h 307"/>
                    <a:gd name="T20" fmla="*/ 348 w 348"/>
                    <a:gd name="T21" fmla="*/ 153 h 307"/>
                    <a:gd name="T22" fmla="*/ 348 w 348"/>
                    <a:gd name="T23" fmla="*/ 153 h 307"/>
                    <a:gd name="T24" fmla="*/ 261 w 348"/>
                    <a:gd name="T25" fmla="*/ 4 h 307"/>
                    <a:gd name="T26" fmla="*/ 257 w 348"/>
                    <a:gd name="T27" fmla="*/ 0 h 307"/>
                    <a:gd name="T28" fmla="*/ 257 w 348"/>
                    <a:gd name="T29" fmla="*/ 0 h 307"/>
                    <a:gd name="T30" fmla="*/ 87 w 348"/>
                    <a:gd name="T31" fmla="*/ 0 h 307"/>
                    <a:gd name="T32" fmla="*/ 87 w 348"/>
                    <a:gd name="T33" fmla="*/ 0 h 307"/>
                    <a:gd name="T34" fmla="*/ 87 w 348"/>
                    <a:gd name="T35" fmla="*/ 4 h 307"/>
                    <a:gd name="T36" fmla="*/ 4 w 348"/>
                    <a:gd name="T37" fmla="*/ 153 h 307"/>
                    <a:gd name="T38" fmla="*/ 91 w 348"/>
                    <a:gd name="T39" fmla="*/ 8 h 307"/>
                    <a:gd name="T40" fmla="*/ 87 w 348"/>
                    <a:gd name="T41" fmla="*/ 4 h 307"/>
                    <a:gd name="T42" fmla="*/ 87 w 348"/>
                    <a:gd name="T43" fmla="*/ 8 h 307"/>
                    <a:gd name="T44" fmla="*/ 257 w 348"/>
                    <a:gd name="T45" fmla="*/ 8 h 307"/>
                    <a:gd name="T46" fmla="*/ 257 w 348"/>
                    <a:gd name="T47" fmla="*/ 4 h 307"/>
                    <a:gd name="T48" fmla="*/ 257 w 348"/>
                    <a:gd name="T49" fmla="*/ 8 h 307"/>
                    <a:gd name="T50" fmla="*/ 343 w 348"/>
                    <a:gd name="T51" fmla="*/ 158 h 307"/>
                    <a:gd name="T52" fmla="*/ 343 w 348"/>
                    <a:gd name="T53" fmla="*/ 153 h 307"/>
                    <a:gd name="T54" fmla="*/ 343 w 348"/>
                    <a:gd name="T55" fmla="*/ 153 h 307"/>
                    <a:gd name="T56" fmla="*/ 257 w 348"/>
                    <a:gd name="T57" fmla="*/ 302 h 307"/>
                    <a:gd name="T58" fmla="*/ 257 w 348"/>
                    <a:gd name="T59" fmla="*/ 302 h 307"/>
                    <a:gd name="T60" fmla="*/ 257 w 348"/>
                    <a:gd name="T61" fmla="*/ 298 h 307"/>
                    <a:gd name="T62" fmla="*/ 87 w 348"/>
                    <a:gd name="T63" fmla="*/ 298 h 307"/>
                    <a:gd name="T64" fmla="*/ 87 w 348"/>
                    <a:gd name="T65" fmla="*/ 302 h 307"/>
                    <a:gd name="T66" fmla="*/ 91 w 348"/>
                    <a:gd name="T67" fmla="*/ 302 h 307"/>
                    <a:gd name="T68" fmla="*/ 8 w 348"/>
                    <a:gd name="T69" fmla="*/ 153 h 307"/>
                    <a:gd name="T70" fmla="*/ 4 w 348"/>
                    <a:gd name="T71" fmla="*/ 153 h 307"/>
                    <a:gd name="T72" fmla="*/ 8 w 348"/>
                    <a:gd name="T73" fmla="*/ 158 h 307"/>
                    <a:gd name="T74" fmla="*/ 91 w 348"/>
                    <a:gd name="T75" fmla="*/ 8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8"/>
                    <a:gd name="T115" fmla="*/ 0 h 307"/>
                    <a:gd name="T116" fmla="*/ 348 w 348"/>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8" h="307">
                      <a:moveTo>
                        <a:pt x="4" y="153"/>
                      </a:moveTo>
                      <a:lnTo>
                        <a:pt x="0" y="153"/>
                      </a:lnTo>
                      <a:lnTo>
                        <a:pt x="4" y="158"/>
                      </a:lnTo>
                      <a:lnTo>
                        <a:pt x="87" y="307"/>
                      </a:lnTo>
                      <a:lnTo>
                        <a:pt x="257" y="307"/>
                      </a:lnTo>
                      <a:lnTo>
                        <a:pt x="261" y="307"/>
                      </a:lnTo>
                      <a:lnTo>
                        <a:pt x="348" y="158"/>
                      </a:lnTo>
                      <a:lnTo>
                        <a:pt x="348" y="153"/>
                      </a:lnTo>
                      <a:lnTo>
                        <a:pt x="261" y="4"/>
                      </a:lnTo>
                      <a:lnTo>
                        <a:pt x="257" y="0"/>
                      </a:lnTo>
                      <a:lnTo>
                        <a:pt x="87" y="0"/>
                      </a:lnTo>
                      <a:lnTo>
                        <a:pt x="87" y="4"/>
                      </a:lnTo>
                      <a:lnTo>
                        <a:pt x="4" y="153"/>
                      </a:lnTo>
                      <a:close/>
                      <a:moveTo>
                        <a:pt x="91" y="8"/>
                      </a:moveTo>
                      <a:lnTo>
                        <a:pt x="87" y="4"/>
                      </a:lnTo>
                      <a:lnTo>
                        <a:pt x="87" y="8"/>
                      </a:lnTo>
                      <a:lnTo>
                        <a:pt x="257" y="8"/>
                      </a:lnTo>
                      <a:lnTo>
                        <a:pt x="257" y="4"/>
                      </a:lnTo>
                      <a:lnTo>
                        <a:pt x="257" y="8"/>
                      </a:lnTo>
                      <a:lnTo>
                        <a:pt x="343" y="158"/>
                      </a:lnTo>
                      <a:lnTo>
                        <a:pt x="343" y="153"/>
                      </a:lnTo>
                      <a:lnTo>
                        <a:pt x="257" y="302"/>
                      </a:lnTo>
                      <a:lnTo>
                        <a:pt x="257" y="298"/>
                      </a:lnTo>
                      <a:lnTo>
                        <a:pt x="87" y="298"/>
                      </a:lnTo>
                      <a:lnTo>
                        <a:pt x="87" y="302"/>
                      </a:lnTo>
                      <a:lnTo>
                        <a:pt x="91" y="302"/>
                      </a:lnTo>
                      <a:lnTo>
                        <a:pt x="8" y="153"/>
                      </a:lnTo>
                      <a:lnTo>
                        <a:pt x="4" y="153"/>
                      </a:lnTo>
                      <a:lnTo>
                        <a:pt x="8" y="158"/>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7019" name="Rectangle 260">
                <a:extLst>
                  <a:ext uri="{FF2B5EF4-FFF2-40B4-BE49-F238E27FC236}">
                    <a16:creationId xmlns:a16="http://schemas.microsoft.com/office/drawing/2014/main" id="{DB2DA7B5-E9D2-6BF4-1384-A6945E852427}"/>
                  </a:ext>
                </a:extLst>
              </p:cNvPr>
              <p:cNvSpPr>
                <a:spLocks noChangeArrowheads="1"/>
              </p:cNvSpPr>
              <p:nvPr/>
            </p:nvSpPr>
            <p:spPr bwMode="auto">
              <a:xfrm>
                <a:off x="5041" y="2461"/>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D</a:t>
                </a:r>
                <a:endParaRPr lang="en-US" altLang="en-US"/>
              </a:p>
            </p:txBody>
          </p:sp>
        </p:grpSp>
        <p:grpSp>
          <p:nvGrpSpPr>
            <p:cNvPr id="16394" name="Group 465">
              <a:extLst>
                <a:ext uri="{FF2B5EF4-FFF2-40B4-BE49-F238E27FC236}">
                  <a16:creationId xmlns:a16="http://schemas.microsoft.com/office/drawing/2014/main" id="{60091105-F8A8-F516-4ACA-E7A60327C114}"/>
                </a:ext>
              </a:extLst>
            </p:cNvPr>
            <p:cNvGrpSpPr>
              <a:grpSpLocks/>
            </p:cNvGrpSpPr>
            <p:nvPr/>
          </p:nvGrpSpPr>
          <p:grpSpPr bwMode="auto">
            <a:xfrm>
              <a:off x="3629" y="1757"/>
              <a:ext cx="857" cy="907"/>
              <a:chOff x="3629" y="1757"/>
              <a:chExt cx="857" cy="907"/>
            </a:xfrm>
          </p:grpSpPr>
          <p:grpSp>
            <p:nvGrpSpPr>
              <p:cNvPr id="16803" name="Group 289">
                <a:extLst>
                  <a:ext uri="{FF2B5EF4-FFF2-40B4-BE49-F238E27FC236}">
                    <a16:creationId xmlns:a16="http://schemas.microsoft.com/office/drawing/2014/main" id="{B9E83F7B-975B-067A-3B30-92AD2F8F1002}"/>
                  </a:ext>
                </a:extLst>
              </p:cNvPr>
              <p:cNvGrpSpPr>
                <a:grpSpLocks/>
              </p:cNvGrpSpPr>
              <p:nvPr/>
            </p:nvGrpSpPr>
            <p:grpSpPr bwMode="auto">
              <a:xfrm>
                <a:off x="3886" y="2059"/>
                <a:ext cx="343" cy="307"/>
                <a:chOff x="3886" y="2059"/>
                <a:chExt cx="343" cy="307"/>
              </a:xfrm>
            </p:grpSpPr>
            <p:grpSp>
              <p:nvGrpSpPr>
                <p:cNvPr id="16979" name="Group 287">
                  <a:extLst>
                    <a:ext uri="{FF2B5EF4-FFF2-40B4-BE49-F238E27FC236}">
                      <a16:creationId xmlns:a16="http://schemas.microsoft.com/office/drawing/2014/main" id="{D930A570-A792-00B1-A090-AD922B733194}"/>
                    </a:ext>
                  </a:extLst>
                </p:cNvPr>
                <p:cNvGrpSpPr>
                  <a:grpSpLocks/>
                </p:cNvGrpSpPr>
                <p:nvPr/>
              </p:nvGrpSpPr>
              <p:grpSpPr bwMode="auto">
                <a:xfrm>
                  <a:off x="3890" y="2063"/>
                  <a:ext cx="335" cy="298"/>
                  <a:chOff x="3890" y="2063"/>
                  <a:chExt cx="335" cy="298"/>
                </a:xfrm>
              </p:grpSpPr>
              <p:sp>
                <p:nvSpPr>
                  <p:cNvPr id="16981" name="Freeform 262">
                    <a:extLst>
                      <a:ext uri="{FF2B5EF4-FFF2-40B4-BE49-F238E27FC236}">
                        <a16:creationId xmlns:a16="http://schemas.microsoft.com/office/drawing/2014/main" id="{19053E47-66CC-130E-74AF-875633E33B84}"/>
                      </a:ext>
                    </a:extLst>
                  </p:cNvPr>
                  <p:cNvSpPr>
                    <a:spLocks/>
                  </p:cNvSpPr>
                  <p:nvPr/>
                </p:nvSpPr>
                <p:spPr bwMode="auto">
                  <a:xfrm>
                    <a:off x="3890" y="2063"/>
                    <a:ext cx="335" cy="298"/>
                  </a:xfrm>
                  <a:custGeom>
                    <a:avLst/>
                    <a:gdLst>
                      <a:gd name="T0" fmla="*/ 83 w 335"/>
                      <a:gd name="T1" fmla="*/ 0 h 298"/>
                      <a:gd name="T2" fmla="*/ 0 w 335"/>
                      <a:gd name="T3" fmla="*/ 149 h 298"/>
                      <a:gd name="T4" fmla="*/ 83 w 335"/>
                      <a:gd name="T5" fmla="*/ 298 h 298"/>
                      <a:gd name="T6" fmla="*/ 252 w 335"/>
                      <a:gd name="T7" fmla="*/ 298 h 298"/>
                      <a:gd name="T8" fmla="*/ 335 w 335"/>
                      <a:gd name="T9" fmla="*/ 149 h 298"/>
                      <a:gd name="T10" fmla="*/ 252 w 335"/>
                      <a:gd name="T11" fmla="*/ 0 h 298"/>
                      <a:gd name="T12" fmla="*/ 83 w 335"/>
                      <a:gd name="T13" fmla="*/ 0 h 298"/>
                      <a:gd name="T14" fmla="*/ 0 60000 65536"/>
                      <a:gd name="T15" fmla="*/ 0 60000 65536"/>
                      <a:gd name="T16" fmla="*/ 0 60000 65536"/>
                      <a:gd name="T17" fmla="*/ 0 60000 65536"/>
                      <a:gd name="T18" fmla="*/ 0 60000 65536"/>
                      <a:gd name="T19" fmla="*/ 0 60000 65536"/>
                      <a:gd name="T20" fmla="*/ 0 60000 65536"/>
                      <a:gd name="T21" fmla="*/ 0 w 335"/>
                      <a:gd name="T22" fmla="*/ 0 h 298"/>
                      <a:gd name="T23" fmla="*/ 335 w 335"/>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298">
                        <a:moveTo>
                          <a:pt x="83" y="0"/>
                        </a:moveTo>
                        <a:lnTo>
                          <a:pt x="0" y="149"/>
                        </a:lnTo>
                        <a:lnTo>
                          <a:pt x="83" y="298"/>
                        </a:lnTo>
                        <a:lnTo>
                          <a:pt x="252" y="298"/>
                        </a:lnTo>
                        <a:lnTo>
                          <a:pt x="335" y="149"/>
                        </a:lnTo>
                        <a:lnTo>
                          <a:pt x="252" y="0"/>
                        </a:lnTo>
                        <a:lnTo>
                          <a:pt x="83"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82" name="Freeform 263">
                    <a:extLst>
                      <a:ext uri="{FF2B5EF4-FFF2-40B4-BE49-F238E27FC236}">
                        <a16:creationId xmlns:a16="http://schemas.microsoft.com/office/drawing/2014/main" id="{5A5BC144-CBEC-E03A-4C60-F4EE3DBC60D2}"/>
                      </a:ext>
                    </a:extLst>
                  </p:cNvPr>
                  <p:cNvSpPr>
                    <a:spLocks/>
                  </p:cNvSpPr>
                  <p:nvPr/>
                </p:nvSpPr>
                <p:spPr bwMode="auto">
                  <a:xfrm>
                    <a:off x="3890" y="2063"/>
                    <a:ext cx="327" cy="290"/>
                  </a:xfrm>
                  <a:custGeom>
                    <a:avLst/>
                    <a:gdLst>
                      <a:gd name="T0" fmla="*/ 83 w 327"/>
                      <a:gd name="T1" fmla="*/ 0 h 290"/>
                      <a:gd name="T2" fmla="*/ 0 w 327"/>
                      <a:gd name="T3" fmla="*/ 145 h 290"/>
                      <a:gd name="T4" fmla="*/ 83 w 327"/>
                      <a:gd name="T5" fmla="*/ 290 h 290"/>
                      <a:gd name="T6" fmla="*/ 244 w 327"/>
                      <a:gd name="T7" fmla="*/ 290 h 290"/>
                      <a:gd name="T8" fmla="*/ 327 w 327"/>
                      <a:gd name="T9" fmla="*/ 145 h 290"/>
                      <a:gd name="T10" fmla="*/ 244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4" y="290"/>
                        </a:lnTo>
                        <a:lnTo>
                          <a:pt x="327" y="145"/>
                        </a:lnTo>
                        <a:lnTo>
                          <a:pt x="244" y="0"/>
                        </a:lnTo>
                        <a:lnTo>
                          <a:pt x="83" y="0"/>
                        </a:lnTo>
                        <a:close/>
                      </a:path>
                    </a:pathLst>
                  </a:custGeom>
                  <a:solidFill>
                    <a:srgbClr val="99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83" name="Freeform 264">
                    <a:extLst>
                      <a:ext uri="{FF2B5EF4-FFF2-40B4-BE49-F238E27FC236}">
                        <a16:creationId xmlns:a16="http://schemas.microsoft.com/office/drawing/2014/main" id="{982E0BA5-C8FA-C104-9C7E-2312B5010DA9}"/>
                      </a:ext>
                    </a:extLst>
                  </p:cNvPr>
                  <p:cNvSpPr>
                    <a:spLocks/>
                  </p:cNvSpPr>
                  <p:nvPr/>
                </p:nvSpPr>
                <p:spPr bwMode="auto">
                  <a:xfrm>
                    <a:off x="3898" y="2068"/>
                    <a:ext cx="311" cy="277"/>
                  </a:xfrm>
                  <a:custGeom>
                    <a:avLst/>
                    <a:gdLst>
                      <a:gd name="T0" fmla="*/ 79 w 311"/>
                      <a:gd name="T1" fmla="*/ 0 h 277"/>
                      <a:gd name="T2" fmla="*/ 0 w 311"/>
                      <a:gd name="T3" fmla="*/ 140 h 277"/>
                      <a:gd name="T4" fmla="*/ 79 w 311"/>
                      <a:gd name="T5" fmla="*/ 277 h 277"/>
                      <a:gd name="T6" fmla="*/ 232 w 311"/>
                      <a:gd name="T7" fmla="*/ 277 h 277"/>
                      <a:gd name="T8" fmla="*/ 311 w 311"/>
                      <a:gd name="T9" fmla="*/ 140 h 277"/>
                      <a:gd name="T10" fmla="*/ 232 w 311"/>
                      <a:gd name="T11" fmla="*/ 0 h 277"/>
                      <a:gd name="T12" fmla="*/ 79 w 311"/>
                      <a:gd name="T13" fmla="*/ 0 h 277"/>
                      <a:gd name="T14" fmla="*/ 0 60000 65536"/>
                      <a:gd name="T15" fmla="*/ 0 60000 65536"/>
                      <a:gd name="T16" fmla="*/ 0 60000 65536"/>
                      <a:gd name="T17" fmla="*/ 0 60000 65536"/>
                      <a:gd name="T18" fmla="*/ 0 60000 65536"/>
                      <a:gd name="T19" fmla="*/ 0 60000 65536"/>
                      <a:gd name="T20" fmla="*/ 0 60000 65536"/>
                      <a:gd name="T21" fmla="*/ 0 w 311"/>
                      <a:gd name="T22" fmla="*/ 0 h 277"/>
                      <a:gd name="T23" fmla="*/ 311 w 311"/>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7">
                        <a:moveTo>
                          <a:pt x="79" y="0"/>
                        </a:moveTo>
                        <a:lnTo>
                          <a:pt x="0" y="140"/>
                        </a:lnTo>
                        <a:lnTo>
                          <a:pt x="79" y="277"/>
                        </a:lnTo>
                        <a:lnTo>
                          <a:pt x="232" y="277"/>
                        </a:lnTo>
                        <a:lnTo>
                          <a:pt x="311" y="140"/>
                        </a:lnTo>
                        <a:lnTo>
                          <a:pt x="232" y="0"/>
                        </a:lnTo>
                        <a:lnTo>
                          <a:pt x="79" y="0"/>
                        </a:lnTo>
                        <a:close/>
                      </a:path>
                    </a:pathLst>
                  </a:custGeom>
                  <a:solidFill>
                    <a:srgbClr val="9A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84" name="Freeform 265">
                    <a:extLst>
                      <a:ext uri="{FF2B5EF4-FFF2-40B4-BE49-F238E27FC236}">
                        <a16:creationId xmlns:a16="http://schemas.microsoft.com/office/drawing/2014/main" id="{1BEE4AED-3AB2-5556-6A82-4C3704EE2AD0}"/>
                      </a:ext>
                    </a:extLst>
                  </p:cNvPr>
                  <p:cNvSpPr>
                    <a:spLocks/>
                  </p:cNvSpPr>
                  <p:nvPr/>
                </p:nvSpPr>
                <p:spPr bwMode="auto">
                  <a:xfrm>
                    <a:off x="3906" y="2076"/>
                    <a:ext cx="294" cy="265"/>
                  </a:xfrm>
                  <a:custGeom>
                    <a:avLst/>
                    <a:gdLst>
                      <a:gd name="T0" fmla="*/ 75 w 294"/>
                      <a:gd name="T1" fmla="*/ 0 h 265"/>
                      <a:gd name="T2" fmla="*/ 0 w 294"/>
                      <a:gd name="T3" fmla="*/ 132 h 265"/>
                      <a:gd name="T4" fmla="*/ 75 w 294"/>
                      <a:gd name="T5" fmla="*/ 265 h 265"/>
                      <a:gd name="T6" fmla="*/ 220 w 294"/>
                      <a:gd name="T7" fmla="*/ 265 h 265"/>
                      <a:gd name="T8" fmla="*/ 294 w 294"/>
                      <a:gd name="T9" fmla="*/ 132 h 265"/>
                      <a:gd name="T10" fmla="*/ 220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2"/>
                        </a:lnTo>
                        <a:lnTo>
                          <a:pt x="75" y="265"/>
                        </a:lnTo>
                        <a:lnTo>
                          <a:pt x="220" y="265"/>
                        </a:lnTo>
                        <a:lnTo>
                          <a:pt x="294" y="132"/>
                        </a:lnTo>
                        <a:lnTo>
                          <a:pt x="220" y="0"/>
                        </a:lnTo>
                        <a:lnTo>
                          <a:pt x="75" y="0"/>
                        </a:lnTo>
                        <a:close/>
                      </a:path>
                    </a:pathLst>
                  </a:custGeom>
                  <a:solidFill>
                    <a:srgbClr val="9B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85" name="Freeform 266">
                    <a:extLst>
                      <a:ext uri="{FF2B5EF4-FFF2-40B4-BE49-F238E27FC236}">
                        <a16:creationId xmlns:a16="http://schemas.microsoft.com/office/drawing/2014/main" id="{585DB0D3-46CC-16A4-B02A-BBE3B50CBB18}"/>
                      </a:ext>
                    </a:extLst>
                  </p:cNvPr>
                  <p:cNvSpPr>
                    <a:spLocks/>
                  </p:cNvSpPr>
                  <p:nvPr/>
                </p:nvSpPr>
                <p:spPr bwMode="auto">
                  <a:xfrm>
                    <a:off x="3911" y="2080"/>
                    <a:ext cx="285" cy="252"/>
                  </a:xfrm>
                  <a:custGeom>
                    <a:avLst/>
                    <a:gdLst>
                      <a:gd name="T0" fmla="*/ 70 w 285"/>
                      <a:gd name="T1" fmla="*/ 0 h 252"/>
                      <a:gd name="T2" fmla="*/ 0 w 285"/>
                      <a:gd name="T3" fmla="*/ 128 h 252"/>
                      <a:gd name="T4" fmla="*/ 70 w 285"/>
                      <a:gd name="T5" fmla="*/ 252 h 252"/>
                      <a:gd name="T6" fmla="*/ 215 w 285"/>
                      <a:gd name="T7" fmla="*/ 252 h 252"/>
                      <a:gd name="T8" fmla="*/ 285 w 285"/>
                      <a:gd name="T9" fmla="*/ 128 h 252"/>
                      <a:gd name="T10" fmla="*/ 215 w 285"/>
                      <a:gd name="T11" fmla="*/ 0 h 252"/>
                      <a:gd name="T12" fmla="*/ 70 w 285"/>
                      <a:gd name="T13" fmla="*/ 0 h 252"/>
                      <a:gd name="T14" fmla="*/ 0 60000 65536"/>
                      <a:gd name="T15" fmla="*/ 0 60000 65536"/>
                      <a:gd name="T16" fmla="*/ 0 60000 65536"/>
                      <a:gd name="T17" fmla="*/ 0 60000 65536"/>
                      <a:gd name="T18" fmla="*/ 0 60000 65536"/>
                      <a:gd name="T19" fmla="*/ 0 60000 65536"/>
                      <a:gd name="T20" fmla="*/ 0 60000 65536"/>
                      <a:gd name="T21" fmla="*/ 0 w 285"/>
                      <a:gd name="T22" fmla="*/ 0 h 252"/>
                      <a:gd name="T23" fmla="*/ 285 w 285"/>
                      <a:gd name="T24" fmla="*/ 252 h 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5" h="252">
                        <a:moveTo>
                          <a:pt x="70" y="0"/>
                        </a:moveTo>
                        <a:lnTo>
                          <a:pt x="0" y="128"/>
                        </a:lnTo>
                        <a:lnTo>
                          <a:pt x="70" y="252"/>
                        </a:lnTo>
                        <a:lnTo>
                          <a:pt x="215" y="252"/>
                        </a:lnTo>
                        <a:lnTo>
                          <a:pt x="285" y="128"/>
                        </a:lnTo>
                        <a:lnTo>
                          <a:pt x="215" y="0"/>
                        </a:lnTo>
                        <a:lnTo>
                          <a:pt x="70" y="0"/>
                        </a:lnTo>
                        <a:close/>
                      </a:path>
                    </a:pathLst>
                  </a:custGeom>
                  <a:solidFill>
                    <a:srgbClr val="9D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86" name="Freeform 267">
                    <a:extLst>
                      <a:ext uri="{FF2B5EF4-FFF2-40B4-BE49-F238E27FC236}">
                        <a16:creationId xmlns:a16="http://schemas.microsoft.com/office/drawing/2014/main" id="{ED1F4666-6C1B-2261-81F4-639604268939}"/>
                      </a:ext>
                    </a:extLst>
                  </p:cNvPr>
                  <p:cNvSpPr>
                    <a:spLocks/>
                  </p:cNvSpPr>
                  <p:nvPr/>
                </p:nvSpPr>
                <p:spPr bwMode="auto">
                  <a:xfrm>
                    <a:off x="3919" y="2088"/>
                    <a:ext cx="269" cy="240"/>
                  </a:xfrm>
                  <a:custGeom>
                    <a:avLst/>
                    <a:gdLst>
                      <a:gd name="T0" fmla="*/ 66 w 269"/>
                      <a:gd name="T1" fmla="*/ 0 h 240"/>
                      <a:gd name="T2" fmla="*/ 0 w 269"/>
                      <a:gd name="T3" fmla="*/ 120 h 240"/>
                      <a:gd name="T4" fmla="*/ 66 w 269"/>
                      <a:gd name="T5" fmla="*/ 240 h 240"/>
                      <a:gd name="T6" fmla="*/ 203 w 269"/>
                      <a:gd name="T7" fmla="*/ 240 h 240"/>
                      <a:gd name="T8" fmla="*/ 269 w 269"/>
                      <a:gd name="T9" fmla="*/ 120 h 240"/>
                      <a:gd name="T10" fmla="*/ 203 w 269"/>
                      <a:gd name="T11" fmla="*/ 0 h 240"/>
                      <a:gd name="T12" fmla="*/ 66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6" y="0"/>
                        </a:moveTo>
                        <a:lnTo>
                          <a:pt x="0" y="120"/>
                        </a:lnTo>
                        <a:lnTo>
                          <a:pt x="66" y="240"/>
                        </a:lnTo>
                        <a:lnTo>
                          <a:pt x="203" y="240"/>
                        </a:lnTo>
                        <a:lnTo>
                          <a:pt x="269" y="120"/>
                        </a:lnTo>
                        <a:lnTo>
                          <a:pt x="203" y="0"/>
                        </a:lnTo>
                        <a:lnTo>
                          <a:pt x="66" y="0"/>
                        </a:lnTo>
                        <a:close/>
                      </a:path>
                    </a:pathLst>
                  </a:custGeom>
                  <a:solidFill>
                    <a:srgbClr val="9F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87" name="Freeform 268">
                    <a:extLst>
                      <a:ext uri="{FF2B5EF4-FFF2-40B4-BE49-F238E27FC236}">
                        <a16:creationId xmlns:a16="http://schemas.microsoft.com/office/drawing/2014/main" id="{EEFAC94D-BAB8-6C59-3AF8-3A7394643B02}"/>
                      </a:ext>
                    </a:extLst>
                  </p:cNvPr>
                  <p:cNvSpPr>
                    <a:spLocks/>
                  </p:cNvSpPr>
                  <p:nvPr/>
                </p:nvSpPr>
                <p:spPr bwMode="auto">
                  <a:xfrm>
                    <a:off x="3927" y="2092"/>
                    <a:ext cx="253" cy="228"/>
                  </a:xfrm>
                  <a:custGeom>
                    <a:avLst/>
                    <a:gdLst>
                      <a:gd name="T0" fmla="*/ 62 w 253"/>
                      <a:gd name="T1" fmla="*/ 0 h 228"/>
                      <a:gd name="T2" fmla="*/ 0 w 253"/>
                      <a:gd name="T3" fmla="*/ 116 h 228"/>
                      <a:gd name="T4" fmla="*/ 62 w 253"/>
                      <a:gd name="T5" fmla="*/ 228 h 228"/>
                      <a:gd name="T6" fmla="*/ 191 w 253"/>
                      <a:gd name="T7" fmla="*/ 228 h 228"/>
                      <a:gd name="T8" fmla="*/ 253 w 253"/>
                      <a:gd name="T9" fmla="*/ 116 h 228"/>
                      <a:gd name="T10" fmla="*/ 191 w 253"/>
                      <a:gd name="T11" fmla="*/ 0 h 228"/>
                      <a:gd name="T12" fmla="*/ 62 w 253"/>
                      <a:gd name="T13" fmla="*/ 0 h 228"/>
                      <a:gd name="T14" fmla="*/ 0 60000 65536"/>
                      <a:gd name="T15" fmla="*/ 0 60000 65536"/>
                      <a:gd name="T16" fmla="*/ 0 60000 65536"/>
                      <a:gd name="T17" fmla="*/ 0 60000 65536"/>
                      <a:gd name="T18" fmla="*/ 0 60000 65536"/>
                      <a:gd name="T19" fmla="*/ 0 60000 65536"/>
                      <a:gd name="T20" fmla="*/ 0 60000 65536"/>
                      <a:gd name="T21" fmla="*/ 0 w 253"/>
                      <a:gd name="T22" fmla="*/ 0 h 228"/>
                      <a:gd name="T23" fmla="*/ 253 w 253"/>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8">
                        <a:moveTo>
                          <a:pt x="62" y="0"/>
                        </a:moveTo>
                        <a:lnTo>
                          <a:pt x="0" y="116"/>
                        </a:lnTo>
                        <a:lnTo>
                          <a:pt x="62" y="228"/>
                        </a:lnTo>
                        <a:lnTo>
                          <a:pt x="191" y="228"/>
                        </a:lnTo>
                        <a:lnTo>
                          <a:pt x="253" y="116"/>
                        </a:lnTo>
                        <a:lnTo>
                          <a:pt x="191" y="0"/>
                        </a:lnTo>
                        <a:lnTo>
                          <a:pt x="62" y="0"/>
                        </a:lnTo>
                        <a:close/>
                      </a:path>
                    </a:pathLst>
                  </a:custGeom>
                  <a:solidFill>
                    <a:srgbClr val="A1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88" name="Freeform 269">
                    <a:extLst>
                      <a:ext uri="{FF2B5EF4-FFF2-40B4-BE49-F238E27FC236}">
                        <a16:creationId xmlns:a16="http://schemas.microsoft.com/office/drawing/2014/main" id="{A5AF4224-B094-87F6-8706-5E9918A82888}"/>
                      </a:ext>
                    </a:extLst>
                  </p:cNvPr>
                  <p:cNvSpPr>
                    <a:spLocks/>
                  </p:cNvSpPr>
                  <p:nvPr/>
                </p:nvSpPr>
                <p:spPr bwMode="auto">
                  <a:xfrm>
                    <a:off x="3931" y="2101"/>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A3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89" name="Freeform 270">
                    <a:extLst>
                      <a:ext uri="{FF2B5EF4-FFF2-40B4-BE49-F238E27FC236}">
                        <a16:creationId xmlns:a16="http://schemas.microsoft.com/office/drawing/2014/main" id="{7A7B3F2F-D4DE-FD91-CED4-07801E8AFF43}"/>
                      </a:ext>
                    </a:extLst>
                  </p:cNvPr>
                  <p:cNvSpPr>
                    <a:spLocks/>
                  </p:cNvSpPr>
                  <p:nvPr/>
                </p:nvSpPr>
                <p:spPr bwMode="auto">
                  <a:xfrm>
                    <a:off x="3939" y="2105"/>
                    <a:ext cx="228" cy="203"/>
                  </a:xfrm>
                  <a:custGeom>
                    <a:avLst/>
                    <a:gdLst>
                      <a:gd name="T0" fmla="*/ 58 w 228"/>
                      <a:gd name="T1" fmla="*/ 0 h 203"/>
                      <a:gd name="T2" fmla="*/ 0 w 228"/>
                      <a:gd name="T3" fmla="*/ 103 h 203"/>
                      <a:gd name="T4" fmla="*/ 58 w 228"/>
                      <a:gd name="T5" fmla="*/ 203 h 203"/>
                      <a:gd name="T6" fmla="*/ 170 w 228"/>
                      <a:gd name="T7" fmla="*/ 203 h 203"/>
                      <a:gd name="T8" fmla="*/ 228 w 228"/>
                      <a:gd name="T9" fmla="*/ 103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103"/>
                        </a:lnTo>
                        <a:lnTo>
                          <a:pt x="58" y="203"/>
                        </a:lnTo>
                        <a:lnTo>
                          <a:pt x="170" y="203"/>
                        </a:lnTo>
                        <a:lnTo>
                          <a:pt x="228" y="103"/>
                        </a:lnTo>
                        <a:lnTo>
                          <a:pt x="170" y="0"/>
                        </a:lnTo>
                        <a:lnTo>
                          <a:pt x="58" y="0"/>
                        </a:lnTo>
                        <a:close/>
                      </a:path>
                    </a:pathLst>
                  </a:custGeom>
                  <a:solidFill>
                    <a:srgbClr val="A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0" name="Freeform 271">
                    <a:extLst>
                      <a:ext uri="{FF2B5EF4-FFF2-40B4-BE49-F238E27FC236}">
                        <a16:creationId xmlns:a16="http://schemas.microsoft.com/office/drawing/2014/main" id="{D4E3CE13-DD75-D182-72AC-10DEB2910447}"/>
                      </a:ext>
                    </a:extLst>
                  </p:cNvPr>
                  <p:cNvSpPr>
                    <a:spLocks/>
                  </p:cNvSpPr>
                  <p:nvPr/>
                </p:nvSpPr>
                <p:spPr bwMode="auto">
                  <a:xfrm>
                    <a:off x="3948" y="2113"/>
                    <a:ext cx="211" cy="191"/>
                  </a:xfrm>
                  <a:custGeom>
                    <a:avLst/>
                    <a:gdLst>
                      <a:gd name="T0" fmla="*/ 54 w 211"/>
                      <a:gd name="T1" fmla="*/ 0 h 191"/>
                      <a:gd name="T2" fmla="*/ 0 w 211"/>
                      <a:gd name="T3" fmla="*/ 95 h 191"/>
                      <a:gd name="T4" fmla="*/ 54 w 211"/>
                      <a:gd name="T5" fmla="*/ 191 h 191"/>
                      <a:gd name="T6" fmla="*/ 157 w 211"/>
                      <a:gd name="T7" fmla="*/ 191 h 191"/>
                      <a:gd name="T8" fmla="*/ 211 w 211"/>
                      <a:gd name="T9" fmla="*/ 95 h 191"/>
                      <a:gd name="T10" fmla="*/ 157 w 211"/>
                      <a:gd name="T11" fmla="*/ 0 h 191"/>
                      <a:gd name="T12" fmla="*/ 54 w 211"/>
                      <a:gd name="T13" fmla="*/ 0 h 191"/>
                      <a:gd name="T14" fmla="*/ 0 60000 65536"/>
                      <a:gd name="T15" fmla="*/ 0 60000 65536"/>
                      <a:gd name="T16" fmla="*/ 0 60000 65536"/>
                      <a:gd name="T17" fmla="*/ 0 60000 65536"/>
                      <a:gd name="T18" fmla="*/ 0 60000 65536"/>
                      <a:gd name="T19" fmla="*/ 0 60000 65536"/>
                      <a:gd name="T20" fmla="*/ 0 60000 65536"/>
                      <a:gd name="T21" fmla="*/ 0 w 211"/>
                      <a:gd name="T22" fmla="*/ 0 h 191"/>
                      <a:gd name="T23" fmla="*/ 211 w 211"/>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1">
                        <a:moveTo>
                          <a:pt x="54" y="0"/>
                        </a:moveTo>
                        <a:lnTo>
                          <a:pt x="0" y="95"/>
                        </a:lnTo>
                        <a:lnTo>
                          <a:pt x="54" y="191"/>
                        </a:lnTo>
                        <a:lnTo>
                          <a:pt x="157" y="191"/>
                        </a:lnTo>
                        <a:lnTo>
                          <a:pt x="211" y="95"/>
                        </a:lnTo>
                        <a:lnTo>
                          <a:pt x="157" y="0"/>
                        </a:lnTo>
                        <a:lnTo>
                          <a:pt x="54" y="0"/>
                        </a:lnTo>
                        <a:close/>
                      </a:path>
                    </a:pathLst>
                  </a:custGeom>
                  <a:solidFill>
                    <a:srgbClr val="A9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1" name="Freeform 272">
                    <a:extLst>
                      <a:ext uri="{FF2B5EF4-FFF2-40B4-BE49-F238E27FC236}">
                        <a16:creationId xmlns:a16="http://schemas.microsoft.com/office/drawing/2014/main" id="{E2321788-6DD1-6EB1-DED8-1EDF939A749A}"/>
                      </a:ext>
                    </a:extLst>
                  </p:cNvPr>
                  <p:cNvSpPr>
                    <a:spLocks/>
                  </p:cNvSpPr>
                  <p:nvPr/>
                </p:nvSpPr>
                <p:spPr bwMode="auto">
                  <a:xfrm>
                    <a:off x="3956" y="2117"/>
                    <a:ext cx="195" cy="178"/>
                  </a:xfrm>
                  <a:custGeom>
                    <a:avLst/>
                    <a:gdLst>
                      <a:gd name="T0" fmla="*/ 50 w 195"/>
                      <a:gd name="T1" fmla="*/ 0 h 178"/>
                      <a:gd name="T2" fmla="*/ 0 w 195"/>
                      <a:gd name="T3" fmla="*/ 91 h 178"/>
                      <a:gd name="T4" fmla="*/ 50 w 195"/>
                      <a:gd name="T5" fmla="*/ 178 h 178"/>
                      <a:gd name="T6" fmla="*/ 145 w 195"/>
                      <a:gd name="T7" fmla="*/ 178 h 178"/>
                      <a:gd name="T8" fmla="*/ 195 w 195"/>
                      <a:gd name="T9" fmla="*/ 91 h 178"/>
                      <a:gd name="T10" fmla="*/ 145 w 195"/>
                      <a:gd name="T11" fmla="*/ 0 h 178"/>
                      <a:gd name="T12" fmla="*/ 50 w 195"/>
                      <a:gd name="T13" fmla="*/ 0 h 178"/>
                      <a:gd name="T14" fmla="*/ 0 60000 65536"/>
                      <a:gd name="T15" fmla="*/ 0 60000 65536"/>
                      <a:gd name="T16" fmla="*/ 0 60000 65536"/>
                      <a:gd name="T17" fmla="*/ 0 60000 65536"/>
                      <a:gd name="T18" fmla="*/ 0 60000 65536"/>
                      <a:gd name="T19" fmla="*/ 0 60000 65536"/>
                      <a:gd name="T20" fmla="*/ 0 60000 65536"/>
                      <a:gd name="T21" fmla="*/ 0 w 195"/>
                      <a:gd name="T22" fmla="*/ 0 h 178"/>
                      <a:gd name="T23" fmla="*/ 195 w 195"/>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8">
                        <a:moveTo>
                          <a:pt x="50" y="0"/>
                        </a:moveTo>
                        <a:lnTo>
                          <a:pt x="0" y="91"/>
                        </a:lnTo>
                        <a:lnTo>
                          <a:pt x="50" y="178"/>
                        </a:lnTo>
                        <a:lnTo>
                          <a:pt x="145" y="178"/>
                        </a:lnTo>
                        <a:lnTo>
                          <a:pt x="195" y="91"/>
                        </a:lnTo>
                        <a:lnTo>
                          <a:pt x="145" y="0"/>
                        </a:lnTo>
                        <a:lnTo>
                          <a:pt x="50" y="0"/>
                        </a:lnTo>
                        <a:close/>
                      </a:path>
                    </a:pathLst>
                  </a:custGeom>
                  <a:solidFill>
                    <a:srgbClr val="AD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2" name="Freeform 273">
                    <a:extLst>
                      <a:ext uri="{FF2B5EF4-FFF2-40B4-BE49-F238E27FC236}">
                        <a16:creationId xmlns:a16="http://schemas.microsoft.com/office/drawing/2014/main" id="{1483BE5A-3750-341D-723C-B60E4D1EECE3}"/>
                      </a:ext>
                    </a:extLst>
                  </p:cNvPr>
                  <p:cNvSpPr>
                    <a:spLocks/>
                  </p:cNvSpPr>
                  <p:nvPr/>
                </p:nvSpPr>
                <p:spPr bwMode="auto">
                  <a:xfrm>
                    <a:off x="3960" y="2125"/>
                    <a:ext cx="186" cy="166"/>
                  </a:xfrm>
                  <a:custGeom>
                    <a:avLst/>
                    <a:gdLst>
                      <a:gd name="T0" fmla="*/ 46 w 186"/>
                      <a:gd name="T1" fmla="*/ 0 h 166"/>
                      <a:gd name="T2" fmla="*/ 0 w 186"/>
                      <a:gd name="T3" fmla="*/ 83 h 166"/>
                      <a:gd name="T4" fmla="*/ 46 w 186"/>
                      <a:gd name="T5" fmla="*/ 166 h 166"/>
                      <a:gd name="T6" fmla="*/ 141 w 186"/>
                      <a:gd name="T7" fmla="*/ 166 h 166"/>
                      <a:gd name="T8" fmla="*/ 186 w 186"/>
                      <a:gd name="T9" fmla="*/ 83 h 166"/>
                      <a:gd name="T10" fmla="*/ 141 w 186"/>
                      <a:gd name="T11" fmla="*/ 0 h 166"/>
                      <a:gd name="T12" fmla="*/ 46 w 186"/>
                      <a:gd name="T13" fmla="*/ 0 h 166"/>
                      <a:gd name="T14" fmla="*/ 0 60000 65536"/>
                      <a:gd name="T15" fmla="*/ 0 60000 65536"/>
                      <a:gd name="T16" fmla="*/ 0 60000 65536"/>
                      <a:gd name="T17" fmla="*/ 0 60000 65536"/>
                      <a:gd name="T18" fmla="*/ 0 60000 65536"/>
                      <a:gd name="T19" fmla="*/ 0 60000 65536"/>
                      <a:gd name="T20" fmla="*/ 0 60000 65536"/>
                      <a:gd name="T21" fmla="*/ 0 w 186"/>
                      <a:gd name="T22" fmla="*/ 0 h 166"/>
                      <a:gd name="T23" fmla="*/ 186 w 186"/>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6">
                        <a:moveTo>
                          <a:pt x="46" y="0"/>
                        </a:moveTo>
                        <a:lnTo>
                          <a:pt x="0" y="83"/>
                        </a:lnTo>
                        <a:lnTo>
                          <a:pt x="46" y="166"/>
                        </a:lnTo>
                        <a:lnTo>
                          <a:pt x="141" y="166"/>
                        </a:lnTo>
                        <a:lnTo>
                          <a:pt x="186" y="83"/>
                        </a:lnTo>
                        <a:lnTo>
                          <a:pt x="141" y="0"/>
                        </a:lnTo>
                        <a:lnTo>
                          <a:pt x="46" y="0"/>
                        </a:lnTo>
                        <a:close/>
                      </a:path>
                    </a:pathLst>
                  </a:custGeom>
                  <a:solidFill>
                    <a:srgbClr val="B0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3" name="Freeform 274">
                    <a:extLst>
                      <a:ext uri="{FF2B5EF4-FFF2-40B4-BE49-F238E27FC236}">
                        <a16:creationId xmlns:a16="http://schemas.microsoft.com/office/drawing/2014/main" id="{121387DF-EB9E-26E7-63DE-9BED06501710}"/>
                      </a:ext>
                    </a:extLst>
                  </p:cNvPr>
                  <p:cNvSpPr>
                    <a:spLocks/>
                  </p:cNvSpPr>
                  <p:nvPr/>
                </p:nvSpPr>
                <p:spPr bwMode="auto">
                  <a:xfrm>
                    <a:off x="3968" y="2130"/>
                    <a:ext cx="170" cy="153"/>
                  </a:xfrm>
                  <a:custGeom>
                    <a:avLst/>
                    <a:gdLst>
                      <a:gd name="T0" fmla="*/ 42 w 170"/>
                      <a:gd name="T1" fmla="*/ 0 h 153"/>
                      <a:gd name="T2" fmla="*/ 0 w 170"/>
                      <a:gd name="T3" fmla="*/ 78 h 153"/>
                      <a:gd name="T4" fmla="*/ 42 w 170"/>
                      <a:gd name="T5" fmla="*/ 153 h 153"/>
                      <a:gd name="T6" fmla="*/ 129 w 170"/>
                      <a:gd name="T7" fmla="*/ 153 h 153"/>
                      <a:gd name="T8" fmla="*/ 170 w 170"/>
                      <a:gd name="T9" fmla="*/ 78 h 153"/>
                      <a:gd name="T10" fmla="*/ 129 w 170"/>
                      <a:gd name="T11" fmla="*/ 0 h 153"/>
                      <a:gd name="T12" fmla="*/ 42 w 170"/>
                      <a:gd name="T13" fmla="*/ 0 h 153"/>
                      <a:gd name="T14" fmla="*/ 0 60000 65536"/>
                      <a:gd name="T15" fmla="*/ 0 60000 65536"/>
                      <a:gd name="T16" fmla="*/ 0 60000 65536"/>
                      <a:gd name="T17" fmla="*/ 0 60000 65536"/>
                      <a:gd name="T18" fmla="*/ 0 60000 65536"/>
                      <a:gd name="T19" fmla="*/ 0 60000 65536"/>
                      <a:gd name="T20" fmla="*/ 0 60000 65536"/>
                      <a:gd name="T21" fmla="*/ 0 w 170"/>
                      <a:gd name="T22" fmla="*/ 0 h 153"/>
                      <a:gd name="T23" fmla="*/ 170 w 170"/>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3">
                        <a:moveTo>
                          <a:pt x="42" y="0"/>
                        </a:moveTo>
                        <a:lnTo>
                          <a:pt x="0" y="78"/>
                        </a:lnTo>
                        <a:lnTo>
                          <a:pt x="42" y="153"/>
                        </a:lnTo>
                        <a:lnTo>
                          <a:pt x="129" y="153"/>
                        </a:lnTo>
                        <a:lnTo>
                          <a:pt x="170" y="78"/>
                        </a:lnTo>
                        <a:lnTo>
                          <a:pt x="129" y="0"/>
                        </a:lnTo>
                        <a:lnTo>
                          <a:pt x="42" y="0"/>
                        </a:lnTo>
                        <a:close/>
                      </a:path>
                    </a:pathLst>
                  </a:custGeom>
                  <a:solidFill>
                    <a:srgbClr val="B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4" name="Freeform 275">
                    <a:extLst>
                      <a:ext uri="{FF2B5EF4-FFF2-40B4-BE49-F238E27FC236}">
                        <a16:creationId xmlns:a16="http://schemas.microsoft.com/office/drawing/2014/main" id="{BDBA1449-A06E-4D1C-5AE0-E5ED0882316B}"/>
                      </a:ext>
                    </a:extLst>
                  </p:cNvPr>
                  <p:cNvSpPr>
                    <a:spLocks/>
                  </p:cNvSpPr>
                  <p:nvPr/>
                </p:nvSpPr>
                <p:spPr bwMode="auto">
                  <a:xfrm>
                    <a:off x="3977" y="2138"/>
                    <a:ext cx="153" cy="137"/>
                  </a:xfrm>
                  <a:custGeom>
                    <a:avLst/>
                    <a:gdLst>
                      <a:gd name="T0" fmla="*/ 41 w 153"/>
                      <a:gd name="T1" fmla="*/ 0 h 137"/>
                      <a:gd name="T2" fmla="*/ 0 w 153"/>
                      <a:gd name="T3" fmla="*/ 70 h 137"/>
                      <a:gd name="T4" fmla="*/ 41 w 153"/>
                      <a:gd name="T5" fmla="*/ 137 h 137"/>
                      <a:gd name="T6" fmla="*/ 116 w 153"/>
                      <a:gd name="T7" fmla="*/ 137 h 137"/>
                      <a:gd name="T8" fmla="*/ 153 w 153"/>
                      <a:gd name="T9" fmla="*/ 70 h 137"/>
                      <a:gd name="T10" fmla="*/ 116 w 153"/>
                      <a:gd name="T11" fmla="*/ 0 h 137"/>
                      <a:gd name="T12" fmla="*/ 41 w 153"/>
                      <a:gd name="T13" fmla="*/ 0 h 137"/>
                      <a:gd name="T14" fmla="*/ 0 60000 65536"/>
                      <a:gd name="T15" fmla="*/ 0 60000 65536"/>
                      <a:gd name="T16" fmla="*/ 0 60000 65536"/>
                      <a:gd name="T17" fmla="*/ 0 60000 65536"/>
                      <a:gd name="T18" fmla="*/ 0 60000 65536"/>
                      <a:gd name="T19" fmla="*/ 0 60000 65536"/>
                      <a:gd name="T20" fmla="*/ 0 60000 65536"/>
                      <a:gd name="T21" fmla="*/ 0 w 153"/>
                      <a:gd name="T22" fmla="*/ 0 h 137"/>
                      <a:gd name="T23" fmla="*/ 153 w 153"/>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7">
                        <a:moveTo>
                          <a:pt x="41" y="0"/>
                        </a:moveTo>
                        <a:lnTo>
                          <a:pt x="0" y="70"/>
                        </a:lnTo>
                        <a:lnTo>
                          <a:pt x="41" y="137"/>
                        </a:lnTo>
                        <a:lnTo>
                          <a:pt x="116" y="137"/>
                        </a:lnTo>
                        <a:lnTo>
                          <a:pt x="153" y="70"/>
                        </a:lnTo>
                        <a:lnTo>
                          <a:pt x="116" y="0"/>
                        </a:lnTo>
                        <a:lnTo>
                          <a:pt x="41" y="0"/>
                        </a:lnTo>
                        <a:close/>
                      </a:path>
                    </a:pathLst>
                  </a:custGeom>
                  <a:solidFill>
                    <a:srgbClr val="B7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5" name="Freeform 276">
                    <a:extLst>
                      <a:ext uri="{FF2B5EF4-FFF2-40B4-BE49-F238E27FC236}">
                        <a16:creationId xmlns:a16="http://schemas.microsoft.com/office/drawing/2014/main" id="{D21EB554-FF1F-6688-D840-291CA7F133BA}"/>
                      </a:ext>
                    </a:extLst>
                  </p:cNvPr>
                  <p:cNvSpPr>
                    <a:spLocks/>
                  </p:cNvSpPr>
                  <p:nvPr/>
                </p:nvSpPr>
                <p:spPr bwMode="auto">
                  <a:xfrm>
                    <a:off x="3981" y="2142"/>
                    <a:ext cx="145" cy="128"/>
                  </a:xfrm>
                  <a:custGeom>
                    <a:avLst/>
                    <a:gdLst>
                      <a:gd name="T0" fmla="*/ 37 w 145"/>
                      <a:gd name="T1" fmla="*/ 0 h 128"/>
                      <a:gd name="T2" fmla="*/ 0 w 145"/>
                      <a:gd name="T3" fmla="*/ 66 h 128"/>
                      <a:gd name="T4" fmla="*/ 37 w 145"/>
                      <a:gd name="T5" fmla="*/ 128 h 128"/>
                      <a:gd name="T6" fmla="*/ 112 w 145"/>
                      <a:gd name="T7" fmla="*/ 128 h 128"/>
                      <a:gd name="T8" fmla="*/ 145 w 145"/>
                      <a:gd name="T9" fmla="*/ 66 h 128"/>
                      <a:gd name="T10" fmla="*/ 112 w 145"/>
                      <a:gd name="T11" fmla="*/ 0 h 128"/>
                      <a:gd name="T12" fmla="*/ 37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7" y="0"/>
                        </a:moveTo>
                        <a:lnTo>
                          <a:pt x="0" y="66"/>
                        </a:lnTo>
                        <a:lnTo>
                          <a:pt x="37" y="128"/>
                        </a:lnTo>
                        <a:lnTo>
                          <a:pt x="112" y="128"/>
                        </a:lnTo>
                        <a:lnTo>
                          <a:pt x="145" y="66"/>
                        </a:lnTo>
                        <a:lnTo>
                          <a:pt x="112" y="0"/>
                        </a:lnTo>
                        <a:lnTo>
                          <a:pt x="37" y="0"/>
                        </a:lnTo>
                        <a:close/>
                      </a:path>
                    </a:pathLst>
                  </a:custGeom>
                  <a:solidFill>
                    <a:srgbClr val="BB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6" name="Freeform 277">
                    <a:extLst>
                      <a:ext uri="{FF2B5EF4-FFF2-40B4-BE49-F238E27FC236}">
                        <a16:creationId xmlns:a16="http://schemas.microsoft.com/office/drawing/2014/main" id="{F9BC949E-63E4-DDC7-16E6-7600A64185C6}"/>
                      </a:ext>
                    </a:extLst>
                  </p:cNvPr>
                  <p:cNvSpPr>
                    <a:spLocks/>
                  </p:cNvSpPr>
                  <p:nvPr/>
                </p:nvSpPr>
                <p:spPr bwMode="auto">
                  <a:xfrm>
                    <a:off x="3989" y="2150"/>
                    <a:ext cx="129" cy="112"/>
                  </a:xfrm>
                  <a:custGeom>
                    <a:avLst/>
                    <a:gdLst>
                      <a:gd name="T0" fmla="*/ 33 w 129"/>
                      <a:gd name="T1" fmla="*/ 0 h 112"/>
                      <a:gd name="T2" fmla="*/ 0 w 129"/>
                      <a:gd name="T3" fmla="*/ 58 h 112"/>
                      <a:gd name="T4" fmla="*/ 33 w 129"/>
                      <a:gd name="T5" fmla="*/ 112 h 112"/>
                      <a:gd name="T6" fmla="*/ 100 w 129"/>
                      <a:gd name="T7" fmla="*/ 112 h 112"/>
                      <a:gd name="T8" fmla="*/ 129 w 129"/>
                      <a:gd name="T9" fmla="*/ 58 h 112"/>
                      <a:gd name="T10" fmla="*/ 100 w 129"/>
                      <a:gd name="T11" fmla="*/ 0 h 112"/>
                      <a:gd name="T12" fmla="*/ 33 w 129"/>
                      <a:gd name="T13" fmla="*/ 0 h 112"/>
                      <a:gd name="T14" fmla="*/ 0 60000 65536"/>
                      <a:gd name="T15" fmla="*/ 0 60000 65536"/>
                      <a:gd name="T16" fmla="*/ 0 60000 65536"/>
                      <a:gd name="T17" fmla="*/ 0 60000 65536"/>
                      <a:gd name="T18" fmla="*/ 0 60000 65536"/>
                      <a:gd name="T19" fmla="*/ 0 60000 65536"/>
                      <a:gd name="T20" fmla="*/ 0 60000 65536"/>
                      <a:gd name="T21" fmla="*/ 0 w 129"/>
                      <a:gd name="T22" fmla="*/ 0 h 112"/>
                      <a:gd name="T23" fmla="*/ 129 w 129"/>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2">
                        <a:moveTo>
                          <a:pt x="33" y="0"/>
                        </a:moveTo>
                        <a:lnTo>
                          <a:pt x="0" y="58"/>
                        </a:lnTo>
                        <a:lnTo>
                          <a:pt x="33" y="112"/>
                        </a:lnTo>
                        <a:lnTo>
                          <a:pt x="100" y="112"/>
                        </a:lnTo>
                        <a:lnTo>
                          <a:pt x="129" y="58"/>
                        </a:lnTo>
                        <a:lnTo>
                          <a:pt x="100" y="0"/>
                        </a:lnTo>
                        <a:lnTo>
                          <a:pt x="33" y="0"/>
                        </a:lnTo>
                        <a:close/>
                      </a:path>
                    </a:pathLst>
                  </a:custGeom>
                  <a:solidFill>
                    <a:srgbClr val="BE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7" name="Freeform 278">
                    <a:extLst>
                      <a:ext uri="{FF2B5EF4-FFF2-40B4-BE49-F238E27FC236}">
                        <a16:creationId xmlns:a16="http://schemas.microsoft.com/office/drawing/2014/main" id="{D7B98EB9-F257-001A-2988-CF5190A41AD0}"/>
                      </a:ext>
                    </a:extLst>
                  </p:cNvPr>
                  <p:cNvSpPr>
                    <a:spLocks/>
                  </p:cNvSpPr>
                  <p:nvPr/>
                </p:nvSpPr>
                <p:spPr bwMode="auto">
                  <a:xfrm>
                    <a:off x="3997" y="2154"/>
                    <a:ext cx="112" cy="104"/>
                  </a:xfrm>
                  <a:custGeom>
                    <a:avLst/>
                    <a:gdLst>
                      <a:gd name="T0" fmla="*/ 29 w 112"/>
                      <a:gd name="T1" fmla="*/ 0 h 104"/>
                      <a:gd name="T2" fmla="*/ 0 w 112"/>
                      <a:gd name="T3" fmla="*/ 54 h 104"/>
                      <a:gd name="T4" fmla="*/ 29 w 112"/>
                      <a:gd name="T5" fmla="*/ 104 h 104"/>
                      <a:gd name="T6" fmla="*/ 87 w 112"/>
                      <a:gd name="T7" fmla="*/ 104 h 104"/>
                      <a:gd name="T8" fmla="*/ 112 w 112"/>
                      <a:gd name="T9" fmla="*/ 54 h 104"/>
                      <a:gd name="T10" fmla="*/ 87 w 112"/>
                      <a:gd name="T11" fmla="*/ 0 h 104"/>
                      <a:gd name="T12" fmla="*/ 29 w 112"/>
                      <a:gd name="T13" fmla="*/ 0 h 104"/>
                      <a:gd name="T14" fmla="*/ 0 60000 65536"/>
                      <a:gd name="T15" fmla="*/ 0 60000 65536"/>
                      <a:gd name="T16" fmla="*/ 0 60000 65536"/>
                      <a:gd name="T17" fmla="*/ 0 60000 65536"/>
                      <a:gd name="T18" fmla="*/ 0 60000 65536"/>
                      <a:gd name="T19" fmla="*/ 0 60000 65536"/>
                      <a:gd name="T20" fmla="*/ 0 60000 65536"/>
                      <a:gd name="T21" fmla="*/ 0 w 112"/>
                      <a:gd name="T22" fmla="*/ 0 h 104"/>
                      <a:gd name="T23" fmla="*/ 112 w 112"/>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4">
                        <a:moveTo>
                          <a:pt x="29" y="0"/>
                        </a:moveTo>
                        <a:lnTo>
                          <a:pt x="0" y="54"/>
                        </a:lnTo>
                        <a:lnTo>
                          <a:pt x="29" y="104"/>
                        </a:lnTo>
                        <a:lnTo>
                          <a:pt x="87" y="104"/>
                        </a:lnTo>
                        <a:lnTo>
                          <a:pt x="112" y="54"/>
                        </a:lnTo>
                        <a:lnTo>
                          <a:pt x="87" y="0"/>
                        </a:lnTo>
                        <a:lnTo>
                          <a:pt x="29" y="0"/>
                        </a:lnTo>
                        <a:close/>
                      </a:path>
                    </a:pathLst>
                  </a:custGeom>
                  <a:solidFill>
                    <a:srgbClr val="C0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8" name="Freeform 279">
                    <a:extLst>
                      <a:ext uri="{FF2B5EF4-FFF2-40B4-BE49-F238E27FC236}">
                        <a16:creationId xmlns:a16="http://schemas.microsoft.com/office/drawing/2014/main" id="{B65AC31A-36A6-89F1-2A00-95CD7479F506}"/>
                      </a:ext>
                    </a:extLst>
                  </p:cNvPr>
                  <p:cNvSpPr>
                    <a:spLocks/>
                  </p:cNvSpPr>
                  <p:nvPr/>
                </p:nvSpPr>
                <p:spPr bwMode="auto">
                  <a:xfrm>
                    <a:off x="4006" y="2163"/>
                    <a:ext cx="95" cy="87"/>
                  </a:xfrm>
                  <a:custGeom>
                    <a:avLst/>
                    <a:gdLst>
                      <a:gd name="T0" fmla="*/ 25 w 95"/>
                      <a:gd name="T1" fmla="*/ 0 h 87"/>
                      <a:gd name="T2" fmla="*/ 0 w 95"/>
                      <a:gd name="T3" fmla="*/ 45 h 87"/>
                      <a:gd name="T4" fmla="*/ 25 w 95"/>
                      <a:gd name="T5" fmla="*/ 87 h 87"/>
                      <a:gd name="T6" fmla="*/ 74 w 95"/>
                      <a:gd name="T7" fmla="*/ 87 h 87"/>
                      <a:gd name="T8" fmla="*/ 95 w 95"/>
                      <a:gd name="T9" fmla="*/ 45 h 87"/>
                      <a:gd name="T10" fmla="*/ 74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4" y="87"/>
                        </a:lnTo>
                        <a:lnTo>
                          <a:pt x="95" y="45"/>
                        </a:lnTo>
                        <a:lnTo>
                          <a:pt x="74" y="0"/>
                        </a:lnTo>
                        <a:lnTo>
                          <a:pt x="25" y="0"/>
                        </a:lnTo>
                        <a:close/>
                      </a:path>
                    </a:pathLst>
                  </a:custGeom>
                  <a:solidFill>
                    <a:srgbClr val="C3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99" name="Freeform 280">
                    <a:extLst>
                      <a:ext uri="{FF2B5EF4-FFF2-40B4-BE49-F238E27FC236}">
                        <a16:creationId xmlns:a16="http://schemas.microsoft.com/office/drawing/2014/main" id="{E221FBA3-11B9-BF28-774A-369AE74CC761}"/>
                      </a:ext>
                    </a:extLst>
                  </p:cNvPr>
                  <p:cNvSpPr>
                    <a:spLocks/>
                  </p:cNvSpPr>
                  <p:nvPr/>
                </p:nvSpPr>
                <p:spPr bwMode="auto">
                  <a:xfrm>
                    <a:off x="4010" y="2167"/>
                    <a:ext cx="87" cy="79"/>
                  </a:xfrm>
                  <a:custGeom>
                    <a:avLst/>
                    <a:gdLst>
                      <a:gd name="T0" fmla="*/ 25 w 87"/>
                      <a:gd name="T1" fmla="*/ 0 h 79"/>
                      <a:gd name="T2" fmla="*/ 0 w 87"/>
                      <a:gd name="T3" fmla="*/ 41 h 79"/>
                      <a:gd name="T4" fmla="*/ 25 w 87"/>
                      <a:gd name="T5" fmla="*/ 79 h 79"/>
                      <a:gd name="T6" fmla="*/ 66 w 87"/>
                      <a:gd name="T7" fmla="*/ 79 h 79"/>
                      <a:gd name="T8" fmla="*/ 87 w 87"/>
                      <a:gd name="T9" fmla="*/ 41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6" y="79"/>
                        </a:lnTo>
                        <a:lnTo>
                          <a:pt x="87" y="41"/>
                        </a:lnTo>
                        <a:lnTo>
                          <a:pt x="66" y="0"/>
                        </a:lnTo>
                        <a:lnTo>
                          <a:pt x="25" y="0"/>
                        </a:lnTo>
                        <a:close/>
                      </a:path>
                    </a:pathLst>
                  </a:custGeom>
                  <a:solidFill>
                    <a:srgbClr val="C5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00" name="Freeform 281">
                    <a:extLst>
                      <a:ext uri="{FF2B5EF4-FFF2-40B4-BE49-F238E27FC236}">
                        <a16:creationId xmlns:a16="http://schemas.microsoft.com/office/drawing/2014/main" id="{26C77C82-0BA9-6089-0B1F-CFA117DFD870}"/>
                      </a:ext>
                    </a:extLst>
                  </p:cNvPr>
                  <p:cNvSpPr>
                    <a:spLocks/>
                  </p:cNvSpPr>
                  <p:nvPr/>
                </p:nvSpPr>
                <p:spPr bwMode="auto">
                  <a:xfrm>
                    <a:off x="4018" y="2175"/>
                    <a:ext cx="71" cy="62"/>
                  </a:xfrm>
                  <a:custGeom>
                    <a:avLst/>
                    <a:gdLst>
                      <a:gd name="T0" fmla="*/ 21 w 71"/>
                      <a:gd name="T1" fmla="*/ 0 h 62"/>
                      <a:gd name="T2" fmla="*/ 0 w 71"/>
                      <a:gd name="T3" fmla="*/ 33 h 62"/>
                      <a:gd name="T4" fmla="*/ 21 w 71"/>
                      <a:gd name="T5" fmla="*/ 62 h 62"/>
                      <a:gd name="T6" fmla="*/ 54 w 71"/>
                      <a:gd name="T7" fmla="*/ 62 h 62"/>
                      <a:gd name="T8" fmla="*/ 71 w 71"/>
                      <a:gd name="T9" fmla="*/ 33 h 62"/>
                      <a:gd name="T10" fmla="*/ 54 w 71"/>
                      <a:gd name="T11" fmla="*/ 0 h 62"/>
                      <a:gd name="T12" fmla="*/ 21 w 71"/>
                      <a:gd name="T13" fmla="*/ 0 h 62"/>
                      <a:gd name="T14" fmla="*/ 0 60000 65536"/>
                      <a:gd name="T15" fmla="*/ 0 60000 65536"/>
                      <a:gd name="T16" fmla="*/ 0 60000 65536"/>
                      <a:gd name="T17" fmla="*/ 0 60000 65536"/>
                      <a:gd name="T18" fmla="*/ 0 60000 65536"/>
                      <a:gd name="T19" fmla="*/ 0 60000 65536"/>
                      <a:gd name="T20" fmla="*/ 0 60000 65536"/>
                      <a:gd name="T21" fmla="*/ 0 w 71"/>
                      <a:gd name="T22" fmla="*/ 0 h 62"/>
                      <a:gd name="T23" fmla="*/ 71 w 71"/>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62">
                        <a:moveTo>
                          <a:pt x="21" y="0"/>
                        </a:moveTo>
                        <a:lnTo>
                          <a:pt x="0" y="33"/>
                        </a:lnTo>
                        <a:lnTo>
                          <a:pt x="21" y="62"/>
                        </a:lnTo>
                        <a:lnTo>
                          <a:pt x="54" y="62"/>
                        </a:lnTo>
                        <a:lnTo>
                          <a:pt x="71" y="33"/>
                        </a:lnTo>
                        <a:lnTo>
                          <a:pt x="54" y="0"/>
                        </a:lnTo>
                        <a:lnTo>
                          <a:pt x="21" y="0"/>
                        </a:lnTo>
                        <a:close/>
                      </a:path>
                    </a:pathLst>
                  </a:custGeom>
                  <a:solidFill>
                    <a:srgbClr val="C7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01" name="Freeform 282">
                    <a:extLst>
                      <a:ext uri="{FF2B5EF4-FFF2-40B4-BE49-F238E27FC236}">
                        <a16:creationId xmlns:a16="http://schemas.microsoft.com/office/drawing/2014/main" id="{9C3D2997-CD78-13B6-5AC8-F25A2A2CF678}"/>
                      </a:ext>
                    </a:extLst>
                  </p:cNvPr>
                  <p:cNvSpPr>
                    <a:spLocks/>
                  </p:cNvSpPr>
                  <p:nvPr/>
                </p:nvSpPr>
                <p:spPr bwMode="auto">
                  <a:xfrm>
                    <a:off x="4026" y="2179"/>
                    <a:ext cx="54" cy="54"/>
                  </a:xfrm>
                  <a:custGeom>
                    <a:avLst/>
                    <a:gdLst>
                      <a:gd name="T0" fmla="*/ 17 w 54"/>
                      <a:gd name="T1" fmla="*/ 0 h 54"/>
                      <a:gd name="T2" fmla="*/ 0 w 54"/>
                      <a:gd name="T3" fmla="*/ 29 h 54"/>
                      <a:gd name="T4" fmla="*/ 17 w 54"/>
                      <a:gd name="T5" fmla="*/ 54 h 54"/>
                      <a:gd name="T6" fmla="*/ 42 w 54"/>
                      <a:gd name="T7" fmla="*/ 54 h 54"/>
                      <a:gd name="T8" fmla="*/ 54 w 54"/>
                      <a:gd name="T9" fmla="*/ 29 h 54"/>
                      <a:gd name="T10" fmla="*/ 42 w 54"/>
                      <a:gd name="T11" fmla="*/ 0 h 54"/>
                      <a:gd name="T12" fmla="*/ 17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7" y="0"/>
                        </a:moveTo>
                        <a:lnTo>
                          <a:pt x="0" y="29"/>
                        </a:lnTo>
                        <a:lnTo>
                          <a:pt x="17" y="54"/>
                        </a:lnTo>
                        <a:lnTo>
                          <a:pt x="42" y="54"/>
                        </a:lnTo>
                        <a:lnTo>
                          <a:pt x="54" y="29"/>
                        </a:lnTo>
                        <a:lnTo>
                          <a:pt x="42" y="0"/>
                        </a:lnTo>
                        <a:lnTo>
                          <a:pt x="17" y="0"/>
                        </a:lnTo>
                        <a:close/>
                      </a:path>
                    </a:pathLst>
                  </a:custGeom>
                  <a:solidFill>
                    <a:srgbClr val="C8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02" name="Freeform 283">
                    <a:extLst>
                      <a:ext uri="{FF2B5EF4-FFF2-40B4-BE49-F238E27FC236}">
                        <a16:creationId xmlns:a16="http://schemas.microsoft.com/office/drawing/2014/main" id="{8598E5E3-6F25-065D-D3A7-E3462A9A90D8}"/>
                      </a:ext>
                    </a:extLst>
                  </p:cNvPr>
                  <p:cNvSpPr>
                    <a:spLocks/>
                  </p:cNvSpPr>
                  <p:nvPr/>
                </p:nvSpPr>
                <p:spPr bwMode="auto">
                  <a:xfrm>
                    <a:off x="4031" y="2188"/>
                    <a:ext cx="45" cy="37"/>
                  </a:xfrm>
                  <a:custGeom>
                    <a:avLst/>
                    <a:gdLst>
                      <a:gd name="T0" fmla="*/ 12 w 45"/>
                      <a:gd name="T1" fmla="*/ 0 h 37"/>
                      <a:gd name="T2" fmla="*/ 0 w 45"/>
                      <a:gd name="T3" fmla="*/ 20 h 37"/>
                      <a:gd name="T4" fmla="*/ 12 w 45"/>
                      <a:gd name="T5" fmla="*/ 37 h 37"/>
                      <a:gd name="T6" fmla="*/ 37 w 45"/>
                      <a:gd name="T7" fmla="*/ 37 h 37"/>
                      <a:gd name="T8" fmla="*/ 45 w 45"/>
                      <a:gd name="T9" fmla="*/ 20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0"/>
                        </a:lnTo>
                        <a:lnTo>
                          <a:pt x="12" y="37"/>
                        </a:lnTo>
                        <a:lnTo>
                          <a:pt x="37" y="37"/>
                        </a:lnTo>
                        <a:lnTo>
                          <a:pt x="45" y="20"/>
                        </a:lnTo>
                        <a:lnTo>
                          <a:pt x="37" y="0"/>
                        </a:lnTo>
                        <a:lnTo>
                          <a:pt x="12" y="0"/>
                        </a:lnTo>
                        <a:close/>
                      </a:path>
                    </a:pathLst>
                  </a:custGeom>
                  <a:solidFill>
                    <a:srgbClr val="C9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03" name="Freeform 284">
                    <a:extLst>
                      <a:ext uri="{FF2B5EF4-FFF2-40B4-BE49-F238E27FC236}">
                        <a16:creationId xmlns:a16="http://schemas.microsoft.com/office/drawing/2014/main" id="{A9AFB804-6F59-852B-F2BD-452519E25BE5}"/>
                      </a:ext>
                    </a:extLst>
                  </p:cNvPr>
                  <p:cNvSpPr>
                    <a:spLocks/>
                  </p:cNvSpPr>
                  <p:nvPr/>
                </p:nvSpPr>
                <p:spPr bwMode="auto">
                  <a:xfrm>
                    <a:off x="4039" y="2192"/>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CA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04" name="Freeform 285">
                    <a:extLst>
                      <a:ext uri="{FF2B5EF4-FFF2-40B4-BE49-F238E27FC236}">
                        <a16:creationId xmlns:a16="http://schemas.microsoft.com/office/drawing/2014/main" id="{15CDBE27-97FC-85CF-B5C9-9E8DC1BAA16D}"/>
                      </a:ext>
                    </a:extLst>
                  </p:cNvPr>
                  <p:cNvSpPr>
                    <a:spLocks/>
                  </p:cNvSpPr>
                  <p:nvPr/>
                </p:nvSpPr>
                <p:spPr bwMode="auto">
                  <a:xfrm>
                    <a:off x="4047" y="2200"/>
                    <a:ext cx="13" cy="12"/>
                  </a:xfrm>
                  <a:custGeom>
                    <a:avLst/>
                    <a:gdLst>
                      <a:gd name="T0" fmla="*/ 4 w 13"/>
                      <a:gd name="T1" fmla="*/ 0 h 12"/>
                      <a:gd name="T2" fmla="*/ 0 w 13"/>
                      <a:gd name="T3" fmla="*/ 8 h 12"/>
                      <a:gd name="T4" fmla="*/ 4 w 13"/>
                      <a:gd name="T5" fmla="*/ 12 h 12"/>
                      <a:gd name="T6" fmla="*/ 13 w 13"/>
                      <a:gd name="T7" fmla="*/ 12 h 12"/>
                      <a:gd name="T8" fmla="*/ 13 w 13"/>
                      <a:gd name="T9" fmla="*/ 8 h 12"/>
                      <a:gd name="T10" fmla="*/ 13 w 13"/>
                      <a:gd name="T11" fmla="*/ 0 h 12"/>
                      <a:gd name="T12" fmla="*/ 4 w 13"/>
                      <a:gd name="T13" fmla="*/ 0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4" y="0"/>
                        </a:moveTo>
                        <a:lnTo>
                          <a:pt x="0" y="8"/>
                        </a:lnTo>
                        <a:lnTo>
                          <a:pt x="4" y="12"/>
                        </a:lnTo>
                        <a:lnTo>
                          <a:pt x="13" y="12"/>
                        </a:lnTo>
                        <a:lnTo>
                          <a:pt x="13" y="8"/>
                        </a:lnTo>
                        <a:lnTo>
                          <a:pt x="13" y="0"/>
                        </a:lnTo>
                        <a:lnTo>
                          <a:pt x="4" y="0"/>
                        </a:lnTo>
                        <a:close/>
                      </a:path>
                    </a:pathLst>
                  </a:custGeom>
                  <a:solidFill>
                    <a:srgbClr val="CB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7005" name="Freeform 286">
                    <a:extLst>
                      <a:ext uri="{FF2B5EF4-FFF2-40B4-BE49-F238E27FC236}">
                        <a16:creationId xmlns:a16="http://schemas.microsoft.com/office/drawing/2014/main" id="{F93DA8A6-8335-EEFB-E9F6-4D124A5EFB4A}"/>
                      </a:ext>
                    </a:extLst>
                  </p:cNvPr>
                  <p:cNvSpPr>
                    <a:spLocks/>
                  </p:cNvSpPr>
                  <p:nvPr/>
                </p:nvSpPr>
                <p:spPr bwMode="auto">
                  <a:xfrm>
                    <a:off x="4051" y="2204"/>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980" name="Freeform 288">
                  <a:extLst>
                    <a:ext uri="{FF2B5EF4-FFF2-40B4-BE49-F238E27FC236}">
                      <a16:creationId xmlns:a16="http://schemas.microsoft.com/office/drawing/2014/main" id="{221BD51E-5887-8062-580C-BF7917B2763D}"/>
                    </a:ext>
                  </a:extLst>
                </p:cNvPr>
                <p:cNvSpPr>
                  <a:spLocks noEditPoints="1"/>
                </p:cNvSpPr>
                <p:nvPr/>
              </p:nvSpPr>
              <p:spPr bwMode="auto">
                <a:xfrm>
                  <a:off x="3886" y="2059"/>
                  <a:ext cx="343" cy="307"/>
                </a:xfrm>
                <a:custGeom>
                  <a:avLst/>
                  <a:gdLst>
                    <a:gd name="T0" fmla="*/ 4 w 343"/>
                    <a:gd name="T1" fmla="*/ 153 h 307"/>
                    <a:gd name="T2" fmla="*/ 0 w 343"/>
                    <a:gd name="T3" fmla="*/ 153 h 307"/>
                    <a:gd name="T4" fmla="*/ 4 w 343"/>
                    <a:gd name="T5" fmla="*/ 158 h 307"/>
                    <a:gd name="T6" fmla="*/ 87 w 343"/>
                    <a:gd name="T7" fmla="*/ 307 h 307"/>
                    <a:gd name="T8" fmla="*/ 87 w 343"/>
                    <a:gd name="T9" fmla="*/ 307 h 307"/>
                    <a:gd name="T10" fmla="*/ 87 w 343"/>
                    <a:gd name="T11" fmla="*/ 307 h 307"/>
                    <a:gd name="T12" fmla="*/ 256 w 343"/>
                    <a:gd name="T13" fmla="*/ 307 h 307"/>
                    <a:gd name="T14" fmla="*/ 256 w 343"/>
                    <a:gd name="T15" fmla="*/ 307 h 307"/>
                    <a:gd name="T16" fmla="*/ 260 w 343"/>
                    <a:gd name="T17" fmla="*/ 307 h 307"/>
                    <a:gd name="T18" fmla="*/ 343 w 343"/>
                    <a:gd name="T19" fmla="*/ 158 h 307"/>
                    <a:gd name="T20" fmla="*/ 343 w 343"/>
                    <a:gd name="T21" fmla="*/ 153 h 307"/>
                    <a:gd name="T22" fmla="*/ 343 w 343"/>
                    <a:gd name="T23" fmla="*/ 153 h 307"/>
                    <a:gd name="T24" fmla="*/ 260 w 343"/>
                    <a:gd name="T25" fmla="*/ 4 h 307"/>
                    <a:gd name="T26" fmla="*/ 256 w 343"/>
                    <a:gd name="T27" fmla="*/ 0 h 307"/>
                    <a:gd name="T28" fmla="*/ 256 w 343"/>
                    <a:gd name="T29" fmla="*/ 0 h 307"/>
                    <a:gd name="T30" fmla="*/ 87 w 343"/>
                    <a:gd name="T31" fmla="*/ 0 h 307"/>
                    <a:gd name="T32" fmla="*/ 87 w 343"/>
                    <a:gd name="T33" fmla="*/ 0 h 307"/>
                    <a:gd name="T34" fmla="*/ 87 w 343"/>
                    <a:gd name="T35" fmla="*/ 4 h 307"/>
                    <a:gd name="T36" fmla="*/ 4 w 343"/>
                    <a:gd name="T37" fmla="*/ 153 h 307"/>
                    <a:gd name="T38" fmla="*/ 91 w 343"/>
                    <a:gd name="T39" fmla="*/ 9 h 307"/>
                    <a:gd name="T40" fmla="*/ 87 w 343"/>
                    <a:gd name="T41" fmla="*/ 4 h 307"/>
                    <a:gd name="T42" fmla="*/ 87 w 343"/>
                    <a:gd name="T43" fmla="*/ 9 h 307"/>
                    <a:gd name="T44" fmla="*/ 256 w 343"/>
                    <a:gd name="T45" fmla="*/ 9 h 307"/>
                    <a:gd name="T46" fmla="*/ 256 w 343"/>
                    <a:gd name="T47" fmla="*/ 4 h 307"/>
                    <a:gd name="T48" fmla="*/ 256 w 343"/>
                    <a:gd name="T49" fmla="*/ 9 h 307"/>
                    <a:gd name="T50" fmla="*/ 339 w 343"/>
                    <a:gd name="T51" fmla="*/ 158 h 307"/>
                    <a:gd name="T52" fmla="*/ 339 w 343"/>
                    <a:gd name="T53" fmla="*/ 153 h 307"/>
                    <a:gd name="T54" fmla="*/ 339 w 343"/>
                    <a:gd name="T55" fmla="*/ 153 h 307"/>
                    <a:gd name="T56" fmla="*/ 256 w 343"/>
                    <a:gd name="T57" fmla="*/ 302 h 307"/>
                    <a:gd name="T58" fmla="*/ 256 w 343"/>
                    <a:gd name="T59" fmla="*/ 302 h 307"/>
                    <a:gd name="T60" fmla="*/ 256 w 343"/>
                    <a:gd name="T61" fmla="*/ 298 h 307"/>
                    <a:gd name="T62" fmla="*/ 87 w 343"/>
                    <a:gd name="T63" fmla="*/ 298 h 307"/>
                    <a:gd name="T64" fmla="*/ 87 w 343"/>
                    <a:gd name="T65" fmla="*/ 302 h 307"/>
                    <a:gd name="T66" fmla="*/ 91 w 343"/>
                    <a:gd name="T67" fmla="*/ 302 h 307"/>
                    <a:gd name="T68" fmla="*/ 8 w 343"/>
                    <a:gd name="T69" fmla="*/ 153 h 307"/>
                    <a:gd name="T70" fmla="*/ 4 w 343"/>
                    <a:gd name="T71" fmla="*/ 153 h 307"/>
                    <a:gd name="T72" fmla="*/ 8 w 343"/>
                    <a:gd name="T73" fmla="*/ 158 h 307"/>
                    <a:gd name="T74" fmla="*/ 91 w 343"/>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07"/>
                    <a:gd name="T116" fmla="*/ 343 w 343"/>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07">
                      <a:moveTo>
                        <a:pt x="4" y="153"/>
                      </a:moveTo>
                      <a:lnTo>
                        <a:pt x="0" y="153"/>
                      </a:lnTo>
                      <a:lnTo>
                        <a:pt x="4" y="158"/>
                      </a:lnTo>
                      <a:lnTo>
                        <a:pt x="87" y="307"/>
                      </a:lnTo>
                      <a:lnTo>
                        <a:pt x="256" y="307"/>
                      </a:lnTo>
                      <a:lnTo>
                        <a:pt x="260" y="307"/>
                      </a:lnTo>
                      <a:lnTo>
                        <a:pt x="343" y="158"/>
                      </a:lnTo>
                      <a:lnTo>
                        <a:pt x="343" y="153"/>
                      </a:lnTo>
                      <a:lnTo>
                        <a:pt x="260" y="4"/>
                      </a:lnTo>
                      <a:lnTo>
                        <a:pt x="256" y="0"/>
                      </a:lnTo>
                      <a:lnTo>
                        <a:pt x="87" y="0"/>
                      </a:lnTo>
                      <a:lnTo>
                        <a:pt x="87" y="4"/>
                      </a:lnTo>
                      <a:lnTo>
                        <a:pt x="4" y="153"/>
                      </a:lnTo>
                      <a:close/>
                      <a:moveTo>
                        <a:pt x="91" y="9"/>
                      </a:moveTo>
                      <a:lnTo>
                        <a:pt x="87" y="4"/>
                      </a:lnTo>
                      <a:lnTo>
                        <a:pt x="87" y="9"/>
                      </a:lnTo>
                      <a:lnTo>
                        <a:pt x="256" y="9"/>
                      </a:lnTo>
                      <a:lnTo>
                        <a:pt x="256" y="4"/>
                      </a:lnTo>
                      <a:lnTo>
                        <a:pt x="256" y="9"/>
                      </a:lnTo>
                      <a:lnTo>
                        <a:pt x="339" y="158"/>
                      </a:lnTo>
                      <a:lnTo>
                        <a:pt x="339" y="153"/>
                      </a:lnTo>
                      <a:lnTo>
                        <a:pt x="256" y="302"/>
                      </a:lnTo>
                      <a:lnTo>
                        <a:pt x="256" y="298"/>
                      </a:lnTo>
                      <a:lnTo>
                        <a:pt x="87" y="298"/>
                      </a:lnTo>
                      <a:lnTo>
                        <a:pt x="87" y="302"/>
                      </a:lnTo>
                      <a:lnTo>
                        <a:pt x="91" y="302"/>
                      </a:lnTo>
                      <a:lnTo>
                        <a:pt x="8" y="153"/>
                      </a:lnTo>
                      <a:lnTo>
                        <a:pt x="4" y="153"/>
                      </a:lnTo>
                      <a:lnTo>
                        <a:pt x="8"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04" name="Rectangle 290">
                <a:extLst>
                  <a:ext uri="{FF2B5EF4-FFF2-40B4-BE49-F238E27FC236}">
                    <a16:creationId xmlns:a16="http://schemas.microsoft.com/office/drawing/2014/main" id="{8B40F164-9E82-6AE8-EC60-D6A12E852B1D}"/>
                  </a:ext>
                </a:extLst>
              </p:cNvPr>
              <p:cNvSpPr>
                <a:spLocks noChangeArrowheads="1"/>
              </p:cNvSpPr>
              <p:nvPr/>
            </p:nvSpPr>
            <p:spPr bwMode="auto">
              <a:xfrm>
                <a:off x="4031" y="2221"/>
                <a:ext cx="8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A</a:t>
                </a:r>
                <a:endParaRPr lang="en-US" altLang="en-US"/>
              </a:p>
            </p:txBody>
          </p:sp>
          <p:grpSp>
            <p:nvGrpSpPr>
              <p:cNvPr id="16805" name="Group 318">
                <a:extLst>
                  <a:ext uri="{FF2B5EF4-FFF2-40B4-BE49-F238E27FC236}">
                    <a16:creationId xmlns:a16="http://schemas.microsoft.com/office/drawing/2014/main" id="{A86B0389-A2F7-EAB3-81A3-B13DC44CF862}"/>
                  </a:ext>
                </a:extLst>
              </p:cNvPr>
              <p:cNvGrpSpPr>
                <a:grpSpLocks/>
              </p:cNvGrpSpPr>
              <p:nvPr/>
            </p:nvGrpSpPr>
            <p:grpSpPr bwMode="auto">
              <a:xfrm>
                <a:off x="3886" y="1757"/>
                <a:ext cx="343" cy="306"/>
                <a:chOff x="3886" y="1757"/>
                <a:chExt cx="343" cy="306"/>
              </a:xfrm>
            </p:grpSpPr>
            <p:grpSp>
              <p:nvGrpSpPr>
                <p:cNvPr id="16952" name="Group 316">
                  <a:extLst>
                    <a:ext uri="{FF2B5EF4-FFF2-40B4-BE49-F238E27FC236}">
                      <a16:creationId xmlns:a16="http://schemas.microsoft.com/office/drawing/2014/main" id="{D6E5CDF8-BBD3-88B3-B5C5-F751E3D5C572}"/>
                    </a:ext>
                  </a:extLst>
                </p:cNvPr>
                <p:cNvGrpSpPr>
                  <a:grpSpLocks/>
                </p:cNvGrpSpPr>
                <p:nvPr/>
              </p:nvGrpSpPr>
              <p:grpSpPr bwMode="auto">
                <a:xfrm>
                  <a:off x="3890" y="1761"/>
                  <a:ext cx="335" cy="298"/>
                  <a:chOff x="3890" y="1761"/>
                  <a:chExt cx="335" cy="298"/>
                </a:xfrm>
              </p:grpSpPr>
              <p:sp>
                <p:nvSpPr>
                  <p:cNvPr id="16954" name="Freeform 291">
                    <a:extLst>
                      <a:ext uri="{FF2B5EF4-FFF2-40B4-BE49-F238E27FC236}">
                        <a16:creationId xmlns:a16="http://schemas.microsoft.com/office/drawing/2014/main" id="{7E4A9B99-1218-3481-6F42-D962382203DE}"/>
                      </a:ext>
                    </a:extLst>
                  </p:cNvPr>
                  <p:cNvSpPr>
                    <a:spLocks/>
                  </p:cNvSpPr>
                  <p:nvPr/>
                </p:nvSpPr>
                <p:spPr bwMode="auto">
                  <a:xfrm>
                    <a:off x="3890" y="1761"/>
                    <a:ext cx="335" cy="298"/>
                  </a:xfrm>
                  <a:custGeom>
                    <a:avLst/>
                    <a:gdLst>
                      <a:gd name="T0" fmla="*/ 83 w 335"/>
                      <a:gd name="T1" fmla="*/ 0 h 298"/>
                      <a:gd name="T2" fmla="*/ 0 w 335"/>
                      <a:gd name="T3" fmla="*/ 149 h 298"/>
                      <a:gd name="T4" fmla="*/ 83 w 335"/>
                      <a:gd name="T5" fmla="*/ 298 h 298"/>
                      <a:gd name="T6" fmla="*/ 252 w 335"/>
                      <a:gd name="T7" fmla="*/ 298 h 298"/>
                      <a:gd name="T8" fmla="*/ 335 w 335"/>
                      <a:gd name="T9" fmla="*/ 149 h 298"/>
                      <a:gd name="T10" fmla="*/ 252 w 335"/>
                      <a:gd name="T11" fmla="*/ 0 h 298"/>
                      <a:gd name="T12" fmla="*/ 83 w 335"/>
                      <a:gd name="T13" fmla="*/ 0 h 298"/>
                      <a:gd name="T14" fmla="*/ 0 60000 65536"/>
                      <a:gd name="T15" fmla="*/ 0 60000 65536"/>
                      <a:gd name="T16" fmla="*/ 0 60000 65536"/>
                      <a:gd name="T17" fmla="*/ 0 60000 65536"/>
                      <a:gd name="T18" fmla="*/ 0 60000 65536"/>
                      <a:gd name="T19" fmla="*/ 0 60000 65536"/>
                      <a:gd name="T20" fmla="*/ 0 60000 65536"/>
                      <a:gd name="T21" fmla="*/ 0 w 335"/>
                      <a:gd name="T22" fmla="*/ 0 h 298"/>
                      <a:gd name="T23" fmla="*/ 335 w 335"/>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298">
                        <a:moveTo>
                          <a:pt x="83" y="0"/>
                        </a:moveTo>
                        <a:lnTo>
                          <a:pt x="0" y="149"/>
                        </a:lnTo>
                        <a:lnTo>
                          <a:pt x="83" y="298"/>
                        </a:lnTo>
                        <a:lnTo>
                          <a:pt x="252" y="298"/>
                        </a:lnTo>
                        <a:lnTo>
                          <a:pt x="335" y="149"/>
                        </a:lnTo>
                        <a:lnTo>
                          <a:pt x="252" y="0"/>
                        </a:lnTo>
                        <a:lnTo>
                          <a:pt x="83"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55" name="Freeform 292">
                    <a:extLst>
                      <a:ext uri="{FF2B5EF4-FFF2-40B4-BE49-F238E27FC236}">
                        <a16:creationId xmlns:a16="http://schemas.microsoft.com/office/drawing/2014/main" id="{543B5981-5117-BA35-5836-192901DA0D70}"/>
                      </a:ext>
                    </a:extLst>
                  </p:cNvPr>
                  <p:cNvSpPr>
                    <a:spLocks/>
                  </p:cNvSpPr>
                  <p:nvPr/>
                </p:nvSpPr>
                <p:spPr bwMode="auto">
                  <a:xfrm>
                    <a:off x="3890" y="1761"/>
                    <a:ext cx="327" cy="290"/>
                  </a:xfrm>
                  <a:custGeom>
                    <a:avLst/>
                    <a:gdLst>
                      <a:gd name="T0" fmla="*/ 83 w 327"/>
                      <a:gd name="T1" fmla="*/ 0 h 290"/>
                      <a:gd name="T2" fmla="*/ 0 w 327"/>
                      <a:gd name="T3" fmla="*/ 145 h 290"/>
                      <a:gd name="T4" fmla="*/ 83 w 327"/>
                      <a:gd name="T5" fmla="*/ 290 h 290"/>
                      <a:gd name="T6" fmla="*/ 244 w 327"/>
                      <a:gd name="T7" fmla="*/ 290 h 290"/>
                      <a:gd name="T8" fmla="*/ 327 w 327"/>
                      <a:gd name="T9" fmla="*/ 145 h 290"/>
                      <a:gd name="T10" fmla="*/ 244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4" y="290"/>
                        </a:lnTo>
                        <a:lnTo>
                          <a:pt x="327" y="145"/>
                        </a:lnTo>
                        <a:lnTo>
                          <a:pt x="244" y="0"/>
                        </a:lnTo>
                        <a:lnTo>
                          <a:pt x="83" y="0"/>
                        </a:lnTo>
                        <a:close/>
                      </a:path>
                    </a:pathLst>
                  </a:custGeom>
                  <a:solidFill>
                    <a:srgbClr val="99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56" name="Freeform 293">
                    <a:extLst>
                      <a:ext uri="{FF2B5EF4-FFF2-40B4-BE49-F238E27FC236}">
                        <a16:creationId xmlns:a16="http://schemas.microsoft.com/office/drawing/2014/main" id="{1FC500EA-D829-741D-C992-4AD6B0C5AB62}"/>
                      </a:ext>
                    </a:extLst>
                  </p:cNvPr>
                  <p:cNvSpPr>
                    <a:spLocks/>
                  </p:cNvSpPr>
                  <p:nvPr/>
                </p:nvSpPr>
                <p:spPr bwMode="auto">
                  <a:xfrm>
                    <a:off x="3898" y="1765"/>
                    <a:ext cx="311" cy="278"/>
                  </a:xfrm>
                  <a:custGeom>
                    <a:avLst/>
                    <a:gdLst>
                      <a:gd name="T0" fmla="*/ 79 w 311"/>
                      <a:gd name="T1" fmla="*/ 0 h 278"/>
                      <a:gd name="T2" fmla="*/ 0 w 311"/>
                      <a:gd name="T3" fmla="*/ 141 h 278"/>
                      <a:gd name="T4" fmla="*/ 79 w 311"/>
                      <a:gd name="T5" fmla="*/ 278 h 278"/>
                      <a:gd name="T6" fmla="*/ 232 w 311"/>
                      <a:gd name="T7" fmla="*/ 278 h 278"/>
                      <a:gd name="T8" fmla="*/ 311 w 311"/>
                      <a:gd name="T9" fmla="*/ 141 h 278"/>
                      <a:gd name="T10" fmla="*/ 232 w 311"/>
                      <a:gd name="T11" fmla="*/ 0 h 278"/>
                      <a:gd name="T12" fmla="*/ 79 w 311"/>
                      <a:gd name="T13" fmla="*/ 0 h 278"/>
                      <a:gd name="T14" fmla="*/ 0 60000 65536"/>
                      <a:gd name="T15" fmla="*/ 0 60000 65536"/>
                      <a:gd name="T16" fmla="*/ 0 60000 65536"/>
                      <a:gd name="T17" fmla="*/ 0 60000 65536"/>
                      <a:gd name="T18" fmla="*/ 0 60000 65536"/>
                      <a:gd name="T19" fmla="*/ 0 60000 65536"/>
                      <a:gd name="T20" fmla="*/ 0 60000 65536"/>
                      <a:gd name="T21" fmla="*/ 0 w 311"/>
                      <a:gd name="T22" fmla="*/ 0 h 278"/>
                      <a:gd name="T23" fmla="*/ 311 w 311"/>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8">
                        <a:moveTo>
                          <a:pt x="79" y="0"/>
                        </a:moveTo>
                        <a:lnTo>
                          <a:pt x="0" y="141"/>
                        </a:lnTo>
                        <a:lnTo>
                          <a:pt x="79" y="278"/>
                        </a:lnTo>
                        <a:lnTo>
                          <a:pt x="232" y="278"/>
                        </a:lnTo>
                        <a:lnTo>
                          <a:pt x="311" y="141"/>
                        </a:lnTo>
                        <a:lnTo>
                          <a:pt x="232" y="0"/>
                        </a:lnTo>
                        <a:lnTo>
                          <a:pt x="79" y="0"/>
                        </a:lnTo>
                        <a:close/>
                      </a:path>
                    </a:pathLst>
                  </a:custGeom>
                  <a:solidFill>
                    <a:srgbClr val="9A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57" name="Freeform 294">
                    <a:extLst>
                      <a:ext uri="{FF2B5EF4-FFF2-40B4-BE49-F238E27FC236}">
                        <a16:creationId xmlns:a16="http://schemas.microsoft.com/office/drawing/2014/main" id="{0F4651A3-DCC2-7307-C94E-29D25BF1559B}"/>
                      </a:ext>
                    </a:extLst>
                  </p:cNvPr>
                  <p:cNvSpPr>
                    <a:spLocks/>
                  </p:cNvSpPr>
                  <p:nvPr/>
                </p:nvSpPr>
                <p:spPr bwMode="auto">
                  <a:xfrm>
                    <a:off x="3906" y="1774"/>
                    <a:ext cx="294" cy="265"/>
                  </a:xfrm>
                  <a:custGeom>
                    <a:avLst/>
                    <a:gdLst>
                      <a:gd name="T0" fmla="*/ 75 w 294"/>
                      <a:gd name="T1" fmla="*/ 0 h 265"/>
                      <a:gd name="T2" fmla="*/ 0 w 294"/>
                      <a:gd name="T3" fmla="*/ 132 h 265"/>
                      <a:gd name="T4" fmla="*/ 75 w 294"/>
                      <a:gd name="T5" fmla="*/ 265 h 265"/>
                      <a:gd name="T6" fmla="*/ 220 w 294"/>
                      <a:gd name="T7" fmla="*/ 265 h 265"/>
                      <a:gd name="T8" fmla="*/ 294 w 294"/>
                      <a:gd name="T9" fmla="*/ 132 h 265"/>
                      <a:gd name="T10" fmla="*/ 220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2"/>
                        </a:lnTo>
                        <a:lnTo>
                          <a:pt x="75" y="265"/>
                        </a:lnTo>
                        <a:lnTo>
                          <a:pt x="220" y="265"/>
                        </a:lnTo>
                        <a:lnTo>
                          <a:pt x="294" y="132"/>
                        </a:lnTo>
                        <a:lnTo>
                          <a:pt x="220" y="0"/>
                        </a:lnTo>
                        <a:lnTo>
                          <a:pt x="75" y="0"/>
                        </a:lnTo>
                        <a:close/>
                      </a:path>
                    </a:pathLst>
                  </a:custGeom>
                  <a:solidFill>
                    <a:srgbClr val="9B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58" name="Freeform 295">
                    <a:extLst>
                      <a:ext uri="{FF2B5EF4-FFF2-40B4-BE49-F238E27FC236}">
                        <a16:creationId xmlns:a16="http://schemas.microsoft.com/office/drawing/2014/main" id="{88D575F1-8C2B-50BB-7B40-BAD88181F2A1}"/>
                      </a:ext>
                    </a:extLst>
                  </p:cNvPr>
                  <p:cNvSpPr>
                    <a:spLocks/>
                  </p:cNvSpPr>
                  <p:nvPr/>
                </p:nvSpPr>
                <p:spPr bwMode="auto">
                  <a:xfrm>
                    <a:off x="3911" y="1778"/>
                    <a:ext cx="285" cy="252"/>
                  </a:xfrm>
                  <a:custGeom>
                    <a:avLst/>
                    <a:gdLst>
                      <a:gd name="T0" fmla="*/ 70 w 285"/>
                      <a:gd name="T1" fmla="*/ 0 h 252"/>
                      <a:gd name="T2" fmla="*/ 0 w 285"/>
                      <a:gd name="T3" fmla="*/ 128 h 252"/>
                      <a:gd name="T4" fmla="*/ 70 w 285"/>
                      <a:gd name="T5" fmla="*/ 252 h 252"/>
                      <a:gd name="T6" fmla="*/ 215 w 285"/>
                      <a:gd name="T7" fmla="*/ 252 h 252"/>
                      <a:gd name="T8" fmla="*/ 285 w 285"/>
                      <a:gd name="T9" fmla="*/ 128 h 252"/>
                      <a:gd name="T10" fmla="*/ 215 w 285"/>
                      <a:gd name="T11" fmla="*/ 0 h 252"/>
                      <a:gd name="T12" fmla="*/ 70 w 285"/>
                      <a:gd name="T13" fmla="*/ 0 h 252"/>
                      <a:gd name="T14" fmla="*/ 0 60000 65536"/>
                      <a:gd name="T15" fmla="*/ 0 60000 65536"/>
                      <a:gd name="T16" fmla="*/ 0 60000 65536"/>
                      <a:gd name="T17" fmla="*/ 0 60000 65536"/>
                      <a:gd name="T18" fmla="*/ 0 60000 65536"/>
                      <a:gd name="T19" fmla="*/ 0 60000 65536"/>
                      <a:gd name="T20" fmla="*/ 0 60000 65536"/>
                      <a:gd name="T21" fmla="*/ 0 w 285"/>
                      <a:gd name="T22" fmla="*/ 0 h 252"/>
                      <a:gd name="T23" fmla="*/ 285 w 285"/>
                      <a:gd name="T24" fmla="*/ 252 h 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5" h="252">
                        <a:moveTo>
                          <a:pt x="70" y="0"/>
                        </a:moveTo>
                        <a:lnTo>
                          <a:pt x="0" y="128"/>
                        </a:lnTo>
                        <a:lnTo>
                          <a:pt x="70" y="252"/>
                        </a:lnTo>
                        <a:lnTo>
                          <a:pt x="215" y="252"/>
                        </a:lnTo>
                        <a:lnTo>
                          <a:pt x="285" y="128"/>
                        </a:lnTo>
                        <a:lnTo>
                          <a:pt x="215" y="0"/>
                        </a:lnTo>
                        <a:lnTo>
                          <a:pt x="70" y="0"/>
                        </a:lnTo>
                        <a:close/>
                      </a:path>
                    </a:pathLst>
                  </a:custGeom>
                  <a:solidFill>
                    <a:srgbClr val="9D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59" name="Freeform 296">
                    <a:extLst>
                      <a:ext uri="{FF2B5EF4-FFF2-40B4-BE49-F238E27FC236}">
                        <a16:creationId xmlns:a16="http://schemas.microsoft.com/office/drawing/2014/main" id="{28457C42-7FD2-8EC8-FB73-0032E81AECA5}"/>
                      </a:ext>
                    </a:extLst>
                  </p:cNvPr>
                  <p:cNvSpPr>
                    <a:spLocks/>
                  </p:cNvSpPr>
                  <p:nvPr/>
                </p:nvSpPr>
                <p:spPr bwMode="auto">
                  <a:xfrm>
                    <a:off x="3919" y="1786"/>
                    <a:ext cx="269" cy="240"/>
                  </a:xfrm>
                  <a:custGeom>
                    <a:avLst/>
                    <a:gdLst>
                      <a:gd name="T0" fmla="*/ 66 w 269"/>
                      <a:gd name="T1" fmla="*/ 0 h 240"/>
                      <a:gd name="T2" fmla="*/ 0 w 269"/>
                      <a:gd name="T3" fmla="*/ 120 h 240"/>
                      <a:gd name="T4" fmla="*/ 66 w 269"/>
                      <a:gd name="T5" fmla="*/ 240 h 240"/>
                      <a:gd name="T6" fmla="*/ 203 w 269"/>
                      <a:gd name="T7" fmla="*/ 240 h 240"/>
                      <a:gd name="T8" fmla="*/ 269 w 269"/>
                      <a:gd name="T9" fmla="*/ 120 h 240"/>
                      <a:gd name="T10" fmla="*/ 203 w 269"/>
                      <a:gd name="T11" fmla="*/ 0 h 240"/>
                      <a:gd name="T12" fmla="*/ 66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6" y="0"/>
                        </a:moveTo>
                        <a:lnTo>
                          <a:pt x="0" y="120"/>
                        </a:lnTo>
                        <a:lnTo>
                          <a:pt x="66" y="240"/>
                        </a:lnTo>
                        <a:lnTo>
                          <a:pt x="203" y="240"/>
                        </a:lnTo>
                        <a:lnTo>
                          <a:pt x="269" y="120"/>
                        </a:lnTo>
                        <a:lnTo>
                          <a:pt x="203" y="0"/>
                        </a:lnTo>
                        <a:lnTo>
                          <a:pt x="66" y="0"/>
                        </a:lnTo>
                        <a:close/>
                      </a:path>
                    </a:pathLst>
                  </a:custGeom>
                  <a:solidFill>
                    <a:srgbClr val="9F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0" name="Freeform 297">
                    <a:extLst>
                      <a:ext uri="{FF2B5EF4-FFF2-40B4-BE49-F238E27FC236}">
                        <a16:creationId xmlns:a16="http://schemas.microsoft.com/office/drawing/2014/main" id="{77DE9F1D-70E5-ACD2-71F8-3F0F6D81B54D}"/>
                      </a:ext>
                    </a:extLst>
                  </p:cNvPr>
                  <p:cNvSpPr>
                    <a:spLocks/>
                  </p:cNvSpPr>
                  <p:nvPr/>
                </p:nvSpPr>
                <p:spPr bwMode="auto">
                  <a:xfrm>
                    <a:off x="3927" y="1790"/>
                    <a:ext cx="253" cy="228"/>
                  </a:xfrm>
                  <a:custGeom>
                    <a:avLst/>
                    <a:gdLst>
                      <a:gd name="T0" fmla="*/ 62 w 253"/>
                      <a:gd name="T1" fmla="*/ 0 h 228"/>
                      <a:gd name="T2" fmla="*/ 0 w 253"/>
                      <a:gd name="T3" fmla="*/ 116 h 228"/>
                      <a:gd name="T4" fmla="*/ 62 w 253"/>
                      <a:gd name="T5" fmla="*/ 228 h 228"/>
                      <a:gd name="T6" fmla="*/ 191 w 253"/>
                      <a:gd name="T7" fmla="*/ 228 h 228"/>
                      <a:gd name="T8" fmla="*/ 253 w 253"/>
                      <a:gd name="T9" fmla="*/ 116 h 228"/>
                      <a:gd name="T10" fmla="*/ 191 w 253"/>
                      <a:gd name="T11" fmla="*/ 0 h 228"/>
                      <a:gd name="T12" fmla="*/ 62 w 253"/>
                      <a:gd name="T13" fmla="*/ 0 h 228"/>
                      <a:gd name="T14" fmla="*/ 0 60000 65536"/>
                      <a:gd name="T15" fmla="*/ 0 60000 65536"/>
                      <a:gd name="T16" fmla="*/ 0 60000 65536"/>
                      <a:gd name="T17" fmla="*/ 0 60000 65536"/>
                      <a:gd name="T18" fmla="*/ 0 60000 65536"/>
                      <a:gd name="T19" fmla="*/ 0 60000 65536"/>
                      <a:gd name="T20" fmla="*/ 0 60000 65536"/>
                      <a:gd name="T21" fmla="*/ 0 w 253"/>
                      <a:gd name="T22" fmla="*/ 0 h 228"/>
                      <a:gd name="T23" fmla="*/ 253 w 253"/>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8">
                        <a:moveTo>
                          <a:pt x="62" y="0"/>
                        </a:moveTo>
                        <a:lnTo>
                          <a:pt x="0" y="116"/>
                        </a:lnTo>
                        <a:lnTo>
                          <a:pt x="62" y="228"/>
                        </a:lnTo>
                        <a:lnTo>
                          <a:pt x="191" y="228"/>
                        </a:lnTo>
                        <a:lnTo>
                          <a:pt x="253" y="116"/>
                        </a:lnTo>
                        <a:lnTo>
                          <a:pt x="191" y="0"/>
                        </a:lnTo>
                        <a:lnTo>
                          <a:pt x="62" y="0"/>
                        </a:lnTo>
                        <a:close/>
                      </a:path>
                    </a:pathLst>
                  </a:custGeom>
                  <a:solidFill>
                    <a:srgbClr val="A1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1" name="Freeform 298">
                    <a:extLst>
                      <a:ext uri="{FF2B5EF4-FFF2-40B4-BE49-F238E27FC236}">
                        <a16:creationId xmlns:a16="http://schemas.microsoft.com/office/drawing/2014/main" id="{E6C6DE1A-EA75-F159-DC5C-27A09D0489A5}"/>
                      </a:ext>
                    </a:extLst>
                  </p:cNvPr>
                  <p:cNvSpPr>
                    <a:spLocks/>
                  </p:cNvSpPr>
                  <p:nvPr/>
                </p:nvSpPr>
                <p:spPr bwMode="auto">
                  <a:xfrm>
                    <a:off x="3931" y="1798"/>
                    <a:ext cx="244" cy="216"/>
                  </a:xfrm>
                  <a:custGeom>
                    <a:avLst/>
                    <a:gdLst>
                      <a:gd name="T0" fmla="*/ 62 w 244"/>
                      <a:gd name="T1" fmla="*/ 0 h 216"/>
                      <a:gd name="T2" fmla="*/ 0 w 244"/>
                      <a:gd name="T3" fmla="*/ 108 h 216"/>
                      <a:gd name="T4" fmla="*/ 62 w 244"/>
                      <a:gd name="T5" fmla="*/ 216 h 216"/>
                      <a:gd name="T6" fmla="*/ 182 w 244"/>
                      <a:gd name="T7" fmla="*/ 216 h 216"/>
                      <a:gd name="T8" fmla="*/ 244 w 244"/>
                      <a:gd name="T9" fmla="*/ 108 h 216"/>
                      <a:gd name="T10" fmla="*/ 182 w 244"/>
                      <a:gd name="T11" fmla="*/ 0 h 216"/>
                      <a:gd name="T12" fmla="*/ 62 w 244"/>
                      <a:gd name="T13" fmla="*/ 0 h 216"/>
                      <a:gd name="T14" fmla="*/ 0 60000 65536"/>
                      <a:gd name="T15" fmla="*/ 0 60000 65536"/>
                      <a:gd name="T16" fmla="*/ 0 60000 65536"/>
                      <a:gd name="T17" fmla="*/ 0 60000 65536"/>
                      <a:gd name="T18" fmla="*/ 0 60000 65536"/>
                      <a:gd name="T19" fmla="*/ 0 60000 65536"/>
                      <a:gd name="T20" fmla="*/ 0 60000 65536"/>
                      <a:gd name="T21" fmla="*/ 0 w 244"/>
                      <a:gd name="T22" fmla="*/ 0 h 216"/>
                      <a:gd name="T23" fmla="*/ 244 w 244"/>
                      <a:gd name="T24" fmla="*/ 216 h 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6">
                        <a:moveTo>
                          <a:pt x="62" y="0"/>
                        </a:moveTo>
                        <a:lnTo>
                          <a:pt x="0" y="108"/>
                        </a:lnTo>
                        <a:lnTo>
                          <a:pt x="62" y="216"/>
                        </a:lnTo>
                        <a:lnTo>
                          <a:pt x="182" y="216"/>
                        </a:lnTo>
                        <a:lnTo>
                          <a:pt x="244" y="108"/>
                        </a:lnTo>
                        <a:lnTo>
                          <a:pt x="182" y="0"/>
                        </a:lnTo>
                        <a:lnTo>
                          <a:pt x="62" y="0"/>
                        </a:lnTo>
                        <a:close/>
                      </a:path>
                    </a:pathLst>
                  </a:custGeom>
                  <a:solidFill>
                    <a:srgbClr val="A3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2" name="Freeform 299">
                    <a:extLst>
                      <a:ext uri="{FF2B5EF4-FFF2-40B4-BE49-F238E27FC236}">
                        <a16:creationId xmlns:a16="http://schemas.microsoft.com/office/drawing/2014/main" id="{230B645F-9CBE-280E-A256-0EBF117A3701}"/>
                      </a:ext>
                    </a:extLst>
                  </p:cNvPr>
                  <p:cNvSpPr>
                    <a:spLocks/>
                  </p:cNvSpPr>
                  <p:nvPr/>
                </p:nvSpPr>
                <p:spPr bwMode="auto">
                  <a:xfrm>
                    <a:off x="3939" y="1803"/>
                    <a:ext cx="228" cy="202"/>
                  </a:xfrm>
                  <a:custGeom>
                    <a:avLst/>
                    <a:gdLst>
                      <a:gd name="T0" fmla="*/ 58 w 228"/>
                      <a:gd name="T1" fmla="*/ 0 h 202"/>
                      <a:gd name="T2" fmla="*/ 0 w 228"/>
                      <a:gd name="T3" fmla="*/ 103 h 202"/>
                      <a:gd name="T4" fmla="*/ 58 w 228"/>
                      <a:gd name="T5" fmla="*/ 202 h 202"/>
                      <a:gd name="T6" fmla="*/ 170 w 228"/>
                      <a:gd name="T7" fmla="*/ 202 h 202"/>
                      <a:gd name="T8" fmla="*/ 228 w 228"/>
                      <a:gd name="T9" fmla="*/ 103 h 202"/>
                      <a:gd name="T10" fmla="*/ 170 w 228"/>
                      <a:gd name="T11" fmla="*/ 0 h 202"/>
                      <a:gd name="T12" fmla="*/ 58 w 228"/>
                      <a:gd name="T13" fmla="*/ 0 h 202"/>
                      <a:gd name="T14" fmla="*/ 0 60000 65536"/>
                      <a:gd name="T15" fmla="*/ 0 60000 65536"/>
                      <a:gd name="T16" fmla="*/ 0 60000 65536"/>
                      <a:gd name="T17" fmla="*/ 0 60000 65536"/>
                      <a:gd name="T18" fmla="*/ 0 60000 65536"/>
                      <a:gd name="T19" fmla="*/ 0 60000 65536"/>
                      <a:gd name="T20" fmla="*/ 0 60000 65536"/>
                      <a:gd name="T21" fmla="*/ 0 w 228"/>
                      <a:gd name="T22" fmla="*/ 0 h 202"/>
                      <a:gd name="T23" fmla="*/ 228 w 228"/>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2">
                        <a:moveTo>
                          <a:pt x="58" y="0"/>
                        </a:moveTo>
                        <a:lnTo>
                          <a:pt x="0" y="103"/>
                        </a:lnTo>
                        <a:lnTo>
                          <a:pt x="58" y="202"/>
                        </a:lnTo>
                        <a:lnTo>
                          <a:pt x="170" y="202"/>
                        </a:lnTo>
                        <a:lnTo>
                          <a:pt x="228" y="103"/>
                        </a:lnTo>
                        <a:lnTo>
                          <a:pt x="170" y="0"/>
                        </a:lnTo>
                        <a:lnTo>
                          <a:pt x="58" y="0"/>
                        </a:lnTo>
                        <a:close/>
                      </a:path>
                    </a:pathLst>
                  </a:custGeom>
                  <a:solidFill>
                    <a:srgbClr val="A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3" name="Freeform 300">
                    <a:extLst>
                      <a:ext uri="{FF2B5EF4-FFF2-40B4-BE49-F238E27FC236}">
                        <a16:creationId xmlns:a16="http://schemas.microsoft.com/office/drawing/2014/main" id="{E10BA240-65E2-B87E-0FB0-4EFB13A7A9F8}"/>
                      </a:ext>
                    </a:extLst>
                  </p:cNvPr>
                  <p:cNvSpPr>
                    <a:spLocks/>
                  </p:cNvSpPr>
                  <p:nvPr/>
                </p:nvSpPr>
                <p:spPr bwMode="auto">
                  <a:xfrm>
                    <a:off x="3948" y="1811"/>
                    <a:ext cx="211" cy="190"/>
                  </a:xfrm>
                  <a:custGeom>
                    <a:avLst/>
                    <a:gdLst>
                      <a:gd name="T0" fmla="*/ 54 w 211"/>
                      <a:gd name="T1" fmla="*/ 0 h 190"/>
                      <a:gd name="T2" fmla="*/ 0 w 211"/>
                      <a:gd name="T3" fmla="*/ 95 h 190"/>
                      <a:gd name="T4" fmla="*/ 54 w 211"/>
                      <a:gd name="T5" fmla="*/ 190 h 190"/>
                      <a:gd name="T6" fmla="*/ 157 w 211"/>
                      <a:gd name="T7" fmla="*/ 190 h 190"/>
                      <a:gd name="T8" fmla="*/ 211 w 211"/>
                      <a:gd name="T9" fmla="*/ 95 h 190"/>
                      <a:gd name="T10" fmla="*/ 157 w 211"/>
                      <a:gd name="T11" fmla="*/ 0 h 190"/>
                      <a:gd name="T12" fmla="*/ 54 w 211"/>
                      <a:gd name="T13" fmla="*/ 0 h 190"/>
                      <a:gd name="T14" fmla="*/ 0 60000 65536"/>
                      <a:gd name="T15" fmla="*/ 0 60000 65536"/>
                      <a:gd name="T16" fmla="*/ 0 60000 65536"/>
                      <a:gd name="T17" fmla="*/ 0 60000 65536"/>
                      <a:gd name="T18" fmla="*/ 0 60000 65536"/>
                      <a:gd name="T19" fmla="*/ 0 60000 65536"/>
                      <a:gd name="T20" fmla="*/ 0 60000 65536"/>
                      <a:gd name="T21" fmla="*/ 0 w 211"/>
                      <a:gd name="T22" fmla="*/ 0 h 190"/>
                      <a:gd name="T23" fmla="*/ 211 w 211"/>
                      <a:gd name="T24" fmla="*/ 190 h 1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0">
                        <a:moveTo>
                          <a:pt x="54" y="0"/>
                        </a:moveTo>
                        <a:lnTo>
                          <a:pt x="0" y="95"/>
                        </a:lnTo>
                        <a:lnTo>
                          <a:pt x="54" y="190"/>
                        </a:lnTo>
                        <a:lnTo>
                          <a:pt x="157" y="190"/>
                        </a:lnTo>
                        <a:lnTo>
                          <a:pt x="211" y="95"/>
                        </a:lnTo>
                        <a:lnTo>
                          <a:pt x="157" y="0"/>
                        </a:lnTo>
                        <a:lnTo>
                          <a:pt x="54" y="0"/>
                        </a:lnTo>
                        <a:close/>
                      </a:path>
                    </a:pathLst>
                  </a:custGeom>
                  <a:solidFill>
                    <a:srgbClr val="A9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4" name="Freeform 301">
                    <a:extLst>
                      <a:ext uri="{FF2B5EF4-FFF2-40B4-BE49-F238E27FC236}">
                        <a16:creationId xmlns:a16="http://schemas.microsoft.com/office/drawing/2014/main" id="{D5EFD166-1DCE-0E71-2DC9-7888FFCF1B2F}"/>
                      </a:ext>
                    </a:extLst>
                  </p:cNvPr>
                  <p:cNvSpPr>
                    <a:spLocks/>
                  </p:cNvSpPr>
                  <p:nvPr/>
                </p:nvSpPr>
                <p:spPr bwMode="auto">
                  <a:xfrm>
                    <a:off x="3956" y="1815"/>
                    <a:ext cx="195" cy="178"/>
                  </a:xfrm>
                  <a:custGeom>
                    <a:avLst/>
                    <a:gdLst>
                      <a:gd name="T0" fmla="*/ 50 w 195"/>
                      <a:gd name="T1" fmla="*/ 0 h 178"/>
                      <a:gd name="T2" fmla="*/ 0 w 195"/>
                      <a:gd name="T3" fmla="*/ 91 h 178"/>
                      <a:gd name="T4" fmla="*/ 50 w 195"/>
                      <a:gd name="T5" fmla="*/ 178 h 178"/>
                      <a:gd name="T6" fmla="*/ 145 w 195"/>
                      <a:gd name="T7" fmla="*/ 178 h 178"/>
                      <a:gd name="T8" fmla="*/ 195 w 195"/>
                      <a:gd name="T9" fmla="*/ 91 h 178"/>
                      <a:gd name="T10" fmla="*/ 145 w 195"/>
                      <a:gd name="T11" fmla="*/ 0 h 178"/>
                      <a:gd name="T12" fmla="*/ 50 w 195"/>
                      <a:gd name="T13" fmla="*/ 0 h 178"/>
                      <a:gd name="T14" fmla="*/ 0 60000 65536"/>
                      <a:gd name="T15" fmla="*/ 0 60000 65536"/>
                      <a:gd name="T16" fmla="*/ 0 60000 65536"/>
                      <a:gd name="T17" fmla="*/ 0 60000 65536"/>
                      <a:gd name="T18" fmla="*/ 0 60000 65536"/>
                      <a:gd name="T19" fmla="*/ 0 60000 65536"/>
                      <a:gd name="T20" fmla="*/ 0 60000 65536"/>
                      <a:gd name="T21" fmla="*/ 0 w 195"/>
                      <a:gd name="T22" fmla="*/ 0 h 178"/>
                      <a:gd name="T23" fmla="*/ 195 w 195"/>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8">
                        <a:moveTo>
                          <a:pt x="50" y="0"/>
                        </a:moveTo>
                        <a:lnTo>
                          <a:pt x="0" y="91"/>
                        </a:lnTo>
                        <a:lnTo>
                          <a:pt x="50" y="178"/>
                        </a:lnTo>
                        <a:lnTo>
                          <a:pt x="145" y="178"/>
                        </a:lnTo>
                        <a:lnTo>
                          <a:pt x="195" y="91"/>
                        </a:lnTo>
                        <a:lnTo>
                          <a:pt x="145" y="0"/>
                        </a:lnTo>
                        <a:lnTo>
                          <a:pt x="50" y="0"/>
                        </a:lnTo>
                        <a:close/>
                      </a:path>
                    </a:pathLst>
                  </a:custGeom>
                  <a:solidFill>
                    <a:srgbClr val="AD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5" name="Freeform 302">
                    <a:extLst>
                      <a:ext uri="{FF2B5EF4-FFF2-40B4-BE49-F238E27FC236}">
                        <a16:creationId xmlns:a16="http://schemas.microsoft.com/office/drawing/2014/main" id="{D425420B-FDFE-9241-157D-3FC89050B2E9}"/>
                      </a:ext>
                    </a:extLst>
                  </p:cNvPr>
                  <p:cNvSpPr>
                    <a:spLocks/>
                  </p:cNvSpPr>
                  <p:nvPr/>
                </p:nvSpPr>
                <p:spPr bwMode="auto">
                  <a:xfrm>
                    <a:off x="3960" y="1823"/>
                    <a:ext cx="186" cy="166"/>
                  </a:xfrm>
                  <a:custGeom>
                    <a:avLst/>
                    <a:gdLst>
                      <a:gd name="T0" fmla="*/ 46 w 186"/>
                      <a:gd name="T1" fmla="*/ 0 h 166"/>
                      <a:gd name="T2" fmla="*/ 0 w 186"/>
                      <a:gd name="T3" fmla="*/ 83 h 166"/>
                      <a:gd name="T4" fmla="*/ 46 w 186"/>
                      <a:gd name="T5" fmla="*/ 166 h 166"/>
                      <a:gd name="T6" fmla="*/ 141 w 186"/>
                      <a:gd name="T7" fmla="*/ 166 h 166"/>
                      <a:gd name="T8" fmla="*/ 186 w 186"/>
                      <a:gd name="T9" fmla="*/ 83 h 166"/>
                      <a:gd name="T10" fmla="*/ 141 w 186"/>
                      <a:gd name="T11" fmla="*/ 0 h 166"/>
                      <a:gd name="T12" fmla="*/ 46 w 186"/>
                      <a:gd name="T13" fmla="*/ 0 h 166"/>
                      <a:gd name="T14" fmla="*/ 0 60000 65536"/>
                      <a:gd name="T15" fmla="*/ 0 60000 65536"/>
                      <a:gd name="T16" fmla="*/ 0 60000 65536"/>
                      <a:gd name="T17" fmla="*/ 0 60000 65536"/>
                      <a:gd name="T18" fmla="*/ 0 60000 65536"/>
                      <a:gd name="T19" fmla="*/ 0 60000 65536"/>
                      <a:gd name="T20" fmla="*/ 0 60000 65536"/>
                      <a:gd name="T21" fmla="*/ 0 w 186"/>
                      <a:gd name="T22" fmla="*/ 0 h 166"/>
                      <a:gd name="T23" fmla="*/ 186 w 186"/>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6">
                        <a:moveTo>
                          <a:pt x="46" y="0"/>
                        </a:moveTo>
                        <a:lnTo>
                          <a:pt x="0" y="83"/>
                        </a:lnTo>
                        <a:lnTo>
                          <a:pt x="46" y="166"/>
                        </a:lnTo>
                        <a:lnTo>
                          <a:pt x="141" y="166"/>
                        </a:lnTo>
                        <a:lnTo>
                          <a:pt x="186" y="83"/>
                        </a:lnTo>
                        <a:lnTo>
                          <a:pt x="141" y="0"/>
                        </a:lnTo>
                        <a:lnTo>
                          <a:pt x="46" y="0"/>
                        </a:lnTo>
                        <a:close/>
                      </a:path>
                    </a:pathLst>
                  </a:custGeom>
                  <a:solidFill>
                    <a:srgbClr val="B0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6" name="Freeform 303">
                    <a:extLst>
                      <a:ext uri="{FF2B5EF4-FFF2-40B4-BE49-F238E27FC236}">
                        <a16:creationId xmlns:a16="http://schemas.microsoft.com/office/drawing/2014/main" id="{D60CA3FE-EBBB-0F74-1E0F-D3E92C7E16B4}"/>
                      </a:ext>
                    </a:extLst>
                  </p:cNvPr>
                  <p:cNvSpPr>
                    <a:spLocks/>
                  </p:cNvSpPr>
                  <p:nvPr/>
                </p:nvSpPr>
                <p:spPr bwMode="auto">
                  <a:xfrm>
                    <a:off x="3968" y="1827"/>
                    <a:ext cx="170" cy="154"/>
                  </a:xfrm>
                  <a:custGeom>
                    <a:avLst/>
                    <a:gdLst>
                      <a:gd name="T0" fmla="*/ 42 w 170"/>
                      <a:gd name="T1" fmla="*/ 0 h 154"/>
                      <a:gd name="T2" fmla="*/ 0 w 170"/>
                      <a:gd name="T3" fmla="*/ 79 h 154"/>
                      <a:gd name="T4" fmla="*/ 42 w 170"/>
                      <a:gd name="T5" fmla="*/ 154 h 154"/>
                      <a:gd name="T6" fmla="*/ 129 w 170"/>
                      <a:gd name="T7" fmla="*/ 154 h 154"/>
                      <a:gd name="T8" fmla="*/ 170 w 170"/>
                      <a:gd name="T9" fmla="*/ 79 h 154"/>
                      <a:gd name="T10" fmla="*/ 129 w 170"/>
                      <a:gd name="T11" fmla="*/ 0 h 154"/>
                      <a:gd name="T12" fmla="*/ 42 w 170"/>
                      <a:gd name="T13" fmla="*/ 0 h 154"/>
                      <a:gd name="T14" fmla="*/ 0 60000 65536"/>
                      <a:gd name="T15" fmla="*/ 0 60000 65536"/>
                      <a:gd name="T16" fmla="*/ 0 60000 65536"/>
                      <a:gd name="T17" fmla="*/ 0 60000 65536"/>
                      <a:gd name="T18" fmla="*/ 0 60000 65536"/>
                      <a:gd name="T19" fmla="*/ 0 60000 65536"/>
                      <a:gd name="T20" fmla="*/ 0 60000 65536"/>
                      <a:gd name="T21" fmla="*/ 0 w 170"/>
                      <a:gd name="T22" fmla="*/ 0 h 154"/>
                      <a:gd name="T23" fmla="*/ 170 w 170"/>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4">
                        <a:moveTo>
                          <a:pt x="42" y="0"/>
                        </a:moveTo>
                        <a:lnTo>
                          <a:pt x="0" y="79"/>
                        </a:lnTo>
                        <a:lnTo>
                          <a:pt x="42" y="154"/>
                        </a:lnTo>
                        <a:lnTo>
                          <a:pt x="129" y="154"/>
                        </a:lnTo>
                        <a:lnTo>
                          <a:pt x="170" y="79"/>
                        </a:lnTo>
                        <a:lnTo>
                          <a:pt x="129" y="0"/>
                        </a:lnTo>
                        <a:lnTo>
                          <a:pt x="42" y="0"/>
                        </a:lnTo>
                        <a:close/>
                      </a:path>
                    </a:pathLst>
                  </a:custGeom>
                  <a:solidFill>
                    <a:srgbClr val="B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7" name="Freeform 304">
                    <a:extLst>
                      <a:ext uri="{FF2B5EF4-FFF2-40B4-BE49-F238E27FC236}">
                        <a16:creationId xmlns:a16="http://schemas.microsoft.com/office/drawing/2014/main" id="{79A3E14B-C003-F80E-6822-100F584A5FA2}"/>
                      </a:ext>
                    </a:extLst>
                  </p:cNvPr>
                  <p:cNvSpPr>
                    <a:spLocks/>
                  </p:cNvSpPr>
                  <p:nvPr/>
                </p:nvSpPr>
                <p:spPr bwMode="auto">
                  <a:xfrm>
                    <a:off x="3977" y="1836"/>
                    <a:ext cx="153" cy="136"/>
                  </a:xfrm>
                  <a:custGeom>
                    <a:avLst/>
                    <a:gdLst>
                      <a:gd name="T0" fmla="*/ 41 w 153"/>
                      <a:gd name="T1" fmla="*/ 0 h 136"/>
                      <a:gd name="T2" fmla="*/ 0 w 153"/>
                      <a:gd name="T3" fmla="*/ 70 h 136"/>
                      <a:gd name="T4" fmla="*/ 41 w 153"/>
                      <a:gd name="T5" fmla="*/ 136 h 136"/>
                      <a:gd name="T6" fmla="*/ 116 w 153"/>
                      <a:gd name="T7" fmla="*/ 136 h 136"/>
                      <a:gd name="T8" fmla="*/ 153 w 153"/>
                      <a:gd name="T9" fmla="*/ 70 h 136"/>
                      <a:gd name="T10" fmla="*/ 116 w 153"/>
                      <a:gd name="T11" fmla="*/ 0 h 136"/>
                      <a:gd name="T12" fmla="*/ 41 w 153"/>
                      <a:gd name="T13" fmla="*/ 0 h 136"/>
                      <a:gd name="T14" fmla="*/ 0 60000 65536"/>
                      <a:gd name="T15" fmla="*/ 0 60000 65536"/>
                      <a:gd name="T16" fmla="*/ 0 60000 65536"/>
                      <a:gd name="T17" fmla="*/ 0 60000 65536"/>
                      <a:gd name="T18" fmla="*/ 0 60000 65536"/>
                      <a:gd name="T19" fmla="*/ 0 60000 65536"/>
                      <a:gd name="T20" fmla="*/ 0 60000 65536"/>
                      <a:gd name="T21" fmla="*/ 0 w 153"/>
                      <a:gd name="T22" fmla="*/ 0 h 136"/>
                      <a:gd name="T23" fmla="*/ 153 w 153"/>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6">
                        <a:moveTo>
                          <a:pt x="41" y="0"/>
                        </a:moveTo>
                        <a:lnTo>
                          <a:pt x="0" y="70"/>
                        </a:lnTo>
                        <a:lnTo>
                          <a:pt x="41" y="136"/>
                        </a:lnTo>
                        <a:lnTo>
                          <a:pt x="116" y="136"/>
                        </a:lnTo>
                        <a:lnTo>
                          <a:pt x="153" y="70"/>
                        </a:lnTo>
                        <a:lnTo>
                          <a:pt x="116" y="0"/>
                        </a:lnTo>
                        <a:lnTo>
                          <a:pt x="41" y="0"/>
                        </a:lnTo>
                        <a:close/>
                      </a:path>
                    </a:pathLst>
                  </a:custGeom>
                  <a:solidFill>
                    <a:srgbClr val="B7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8" name="Freeform 305">
                    <a:extLst>
                      <a:ext uri="{FF2B5EF4-FFF2-40B4-BE49-F238E27FC236}">
                        <a16:creationId xmlns:a16="http://schemas.microsoft.com/office/drawing/2014/main" id="{3300A7C9-E2F1-A9BD-0774-953E93E1E9B8}"/>
                      </a:ext>
                    </a:extLst>
                  </p:cNvPr>
                  <p:cNvSpPr>
                    <a:spLocks/>
                  </p:cNvSpPr>
                  <p:nvPr/>
                </p:nvSpPr>
                <p:spPr bwMode="auto">
                  <a:xfrm>
                    <a:off x="3981" y="1840"/>
                    <a:ext cx="145" cy="128"/>
                  </a:xfrm>
                  <a:custGeom>
                    <a:avLst/>
                    <a:gdLst>
                      <a:gd name="T0" fmla="*/ 37 w 145"/>
                      <a:gd name="T1" fmla="*/ 0 h 128"/>
                      <a:gd name="T2" fmla="*/ 0 w 145"/>
                      <a:gd name="T3" fmla="*/ 66 h 128"/>
                      <a:gd name="T4" fmla="*/ 37 w 145"/>
                      <a:gd name="T5" fmla="*/ 128 h 128"/>
                      <a:gd name="T6" fmla="*/ 112 w 145"/>
                      <a:gd name="T7" fmla="*/ 128 h 128"/>
                      <a:gd name="T8" fmla="*/ 145 w 145"/>
                      <a:gd name="T9" fmla="*/ 66 h 128"/>
                      <a:gd name="T10" fmla="*/ 112 w 145"/>
                      <a:gd name="T11" fmla="*/ 0 h 128"/>
                      <a:gd name="T12" fmla="*/ 37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7" y="0"/>
                        </a:moveTo>
                        <a:lnTo>
                          <a:pt x="0" y="66"/>
                        </a:lnTo>
                        <a:lnTo>
                          <a:pt x="37" y="128"/>
                        </a:lnTo>
                        <a:lnTo>
                          <a:pt x="112" y="128"/>
                        </a:lnTo>
                        <a:lnTo>
                          <a:pt x="145" y="66"/>
                        </a:lnTo>
                        <a:lnTo>
                          <a:pt x="112" y="0"/>
                        </a:lnTo>
                        <a:lnTo>
                          <a:pt x="37" y="0"/>
                        </a:lnTo>
                        <a:close/>
                      </a:path>
                    </a:pathLst>
                  </a:custGeom>
                  <a:solidFill>
                    <a:srgbClr val="BB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69" name="Freeform 306">
                    <a:extLst>
                      <a:ext uri="{FF2B5EF4-FFF2-40B4-BE49-F238E27FC236}">
                        <a16:creationId xmlns:a16="http://schemas.microsoft.com/office/drawing/2014/main" id="{760CB44C-B778-ADA1-2CA6-83D0AC96B4AD}"/>
                      </a:ext>
                    </a:extLst>
                  </p:cNvPr>
                  <p:cNvSpPr>
                    <a:spLocks/>
                  </p:cNvSpPr>
                  <p:nvPr/>
                </p:nvSpPr>
                <p:spPr bwMode="auto">
                  <a:xfrm>
                    <a:off x="3989" y="1848"/>
                    <a:ext cx="129" cy="112"/>
                  </a:xfrm>
                  <a:custGeom>
                    <a:avLst/>
                    <a:gdLst>
                      <a:gd name="T0" fmla="*/ 33 w 129"/>
                      <a:gd name="T1" fmla="*/ 0 h 112"/>
                      <a:gd name="T2" fmla="*/ 0 w 129"/>
                      <a:gd name="T3" fmla="*/ 58 h 112"/>
                      <a:gd name="T4" fmla="*/ 33 w 129"/>
                      <a:gd name="T5" fmla="*/ 112 h 112"/>
                      <a:gd name="T6" fmla="*/ 100 w 129"/>
                      <a:gd name="T7" fmla="*/ 112 h 112"/>
                      <a:gd name="T8" fmla="*/ 129 w 129"/>
                      <a:gd name="T9" fmla="*/ 58 h 112"/>
                      <a:gd name="T10" fmla="*/ 100 w 129"/>
                      <a:gd name="T11" fmla="*/ 0 h 112"/>
                      <a:gd name="T12" fmla="*/ 33 w 129"/>
                      <a:gd name="T13" fmla="*/ 0 h 112"/>
                      <a:gd name="T14" fmla="*/ 0 60000 65536"/>
                      <a:gd name="T15" fmla="*/ 0 60000 65536"/>
                      <a:gd name="T16" fmla="*/ 0 60000 65536"/>
                      <a:gd name="T17" fmla="*/ 0 60000 65536"/>
                      <a:gd name="T18" fmla="*/ 0 60000 65536"/>
                      <a:gd name="T19" fmla="*/ 0 60000 65536"/>
                      <a:gd name="T20" fmla="*/ 0 60000 65536"/>
                      <a:gd name="T21" fmla="*/ 0 w 129"/>
                      <a:gd name="T22" fmla="*/ 0 h 112"/>
                      <a:gd name="T23" fmla="*/ 129 w 129"/>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2">
                        <a:moveTo>
                          <a:pt x="33" y="0"/>
                        </a:moveTo>
                        <a:lnTo>
                          <a:pt x="0" y="58"/>
                        </a:lnTo>
                        <a:lnTo>
                          <a:pt x="33" y="112"/>
                        </a:lnTo>
                        <a:lnTo>
                          <a:pt x="100" y="112"/>
                        </a:lnTo>
                        <a:lnTo>
                          <a:pt x="129" y="58"/>
                        </a:lnTo>
                        <a:lnTo>
                          <a:pt x="100" y="0"/>
                        </a:lnTo>
                        <a:lnTo>
                          <a:pt x="33" y="0"/>
                        </a:lnTo>
                        <a:close/>
                      </a:path>
                    </a:pathLst>
                  </a:custGeom>
                  <a:solidFill>
                    <a:srgbClr val="BE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70" name="Freeform 307">
                    <a:extLst>
                      <a:ext uri="{FF2B5EF4-FFF2-40B4-BE49-F238E27FC236}">
                        <a16:creationId xmlns:a16="http://schemas.microsoft.com/office/drawing/2014/main" id="{5B27A01E-1FBD-79E1-A4DD-6E6AB5E9ADEC}"/>
                      </a:ext>
                    </a:extLst>
                  </p:cNvPr>
                  <p:cNvSpPr>
                    <a:spLocks/>
                  </p:cNvSpPr>
                  <p:nvPr/>
                </p:nvSpPr>
                <p:spPr bwMode="auto">
                  <a:xfrm>
                    <a:off x="3997" y="1852"/>
                    <a:ext cx="112" cy="104"/>
                  </a:xfrm>
                  <a:custGeom>
                    <a:avLst/>
                    <a:gdLst>
                      <a:gd name="T0" fmla="*/ 29 w 112"/>
                      <a:gd name="T1" fmla="*/ 0 h 104"/>
                      <a:gd name="T2" fmla="*/ 0 w 112"/>
                      <a:gd name="T3" fmla="*/ 54 h 104"/>
                      <a:gd name="T4" fmla="*/ 29 w 112"/>
                      <a:gd name="T5" fmla="*/ 104 h 104"/>
                      <a:gd name="T6" fmla="*/ 87 w 112"/>
                      <a:gd name="T7" fmla="*/ 104 h 104"/>
                      <a:gd name="T8" fmla="*/ 112 w 112"/>
                      <a:gd name="T9" fmla="*/ 54 h 104"/>
                      <a:gd name="T10" fmla="*/ 87 w 112"/>
                      <a:gd name="T11" fmla="*/ 0 h 104"/>
                      <a:gd name="T12" fmla="*/ 29 w 112"/>
                      <a:gd name="T13" fmla="*/ 0 h 104"/>
                      <a:gd name="T14" fmla="*/ 0 60000 65536"/>
                      <a:gd name="T15" fmla="*/ 0 60000 65536"/>
                      <a:gd name="T16" fmla="*/ 0 60000 65536"/>
                      <a:gd name="T17" fmla="*/ 0 60000 65536"/>
                      <a:gd name="T18" fmla="*/ 0 60000 65536"/>
                      <a:gd name="T19" fmla="*/ 0 60000 65536"/>
                      <a:gd name="T20" fmla="*/ 0 60000 65536"/>
                      <a:gd name="T21" fmla="*/ 0 w 112"/>
                      <a:gd name="T22" fmla="*/ 0 h 104"/>
                      <a:gd name="T23" fmla="*/ 112 w 112"/>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4">
                        <a:moveTo>
                          <a:pt x="29" y="0"/>
                        </a:moveTo>
                        <a:lnTo>
                          <a:pt x="0" y="54"/>
                        </a:lnTo>
                        <a:lnTo>
                          <a:pt x="29" y="104"/>
                        </a:lnTo>
                        <a:lnTo>
                          <a:pt x="87" y="104"/>
                        </a:lnTo>
                        <a:lnTo>
                          <a:pt x="112" y="54"/>
                        </a:lnTo>
                        <a:lnTo>
                          <a:pt x="87" y="0"/>
                        </a:lnTo>
                        <a:lnTo>
                          <a:pt x="29" y="0"/>
                        </a:lnTo>
                        <a:close/>
                      </a:path>
                    </a:pathLst>
                  </a:custGeom>
                  <a:solidFill>
                    <a:srgbClr val="C0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71" name="Freeform 308">
                    <a:extLst>
                      <a:ext uri="{FF2B5EF4-FFF2-40B4-BE49-F238E27FC236}">
                        <a16:creationId xmlns:a16="http://schemas.microsoft.com/office/drawing/2014/main" id="{E34EF78F-F5ED-AB1E-AC85-E4D6F83AA0CD}"/>
                      </a:ext>
                    </a:extLst>
                  </p:cNvPr>
                  <p:cNvSpPr>
                    <a:spLocks/>
                  </p:cNvSpPr>
                  <p:nvPr/>
                </p:nvSpPr>
                <p:spPr bwMode="auto">
                  <a:xfrm>
                    <a:off x="4006" y="1860"/>
                    <a:ext cx="95" cy="87"/>
                  </a:xfrm>
                  <a:custGeom>
                    <a:avLst/>
                    <a:gdLst>
                      <a:gd name="T0" fmla="*/ 25 w 95"/>
                      <a:gd name="T1" fmla="*/ 0 h 87"/>
                      <a:gd name="T2" fmla="*/ 0 w 95"/>
                      <a:gd name="T3" fmla="*/ 46 h 87"/>
                      <a:gd name="T4" fmla="*/ 25 w 95"/>
                      <a:gd name="T5" fmla="*/ 87 h 87"/>
                      <a:gd name="T6" fmla="*/ 74 w 95"/>
                      <a:gd name="T7" fmla="*/ 87 h 87"/>
                      <a:gd name="T8" fmla="*/ 95 w 95"/>
                      <a:gd name="T9" fmla="*/ 46 h 87"/>
                      <a:gd name="T10" fmla="*/ 74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6"/>
                        </a:lnTo>
                        <a:lnTo>
                          <a:pt x="25" y="87"/>
                        </a:lnTo>
                        <a:lnTo>
                          <a:pt x="74" y="87"/>
                        </a:lnTo>
                        <a:lnTo>
                          <a:pt x="95" y="46"/>
                        </a:lnTo>
                        <a:lnTo>
                          <a:pt x="74" y="0"/>
                        </a:lnTo>
                        <a:lnTo>
                          <a:pt x="25" y="0"/>
                        </a:lnTo>
                        <a:close/>
                      </a:path>
                    </a:pathLst>
                  </a:custGeom>
                  <a:solidFill>
                    <a:srgbClr val="C3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72" name="Freeform 309">
                    <a:extLst>
                      <a:ext uri="{FF2B5EF4-FFF2-40B4-BE49-F238E27FC236}">
                        <a16:creationId xmlns:a16="http://schemas.microsoft.com/office/drawing/2014/main" id="{858A7B05-D9CB-CFB1-18DB-201590A05D2A}"/>
                      </a:ext>
                    </a:extLst>
                  </p:cNvPr>
                  <p:cNvSpPr>
                    <a:spLocks/>
                  </p:cNvSpPr>
                  <p:nvPr/>
                </p:nvSpPr>
                <p:spPr bwMode="auto">
                  <a:xfrm>
                    <a:off x="4010" y="1865"/>
                    <a:ext cx="87" cy="78"/>
                  </a:xfrm>
                  <a:custGeom>
                    <a:avLst/>
                    <a:gdLst>
                      <a:gd name="T0" fmla="*/ 25 w 87"/>
                      <a:gd name="T1" fmla="*/ 0 h 78"/>
                      <a:gd name="T2" fmla="*/ 0 w 87"/>
                      <a:gd name="T3" fmla="*/ 41 h 78"/>
                      <a:gd name="T4" fmla="*/ 25 w 87"/>
                      <a:gd name="T5" fmla="*/ 78 h 78"/>
                      <a:gd name="T6" fmla="*/ 66 w 87"/>
                      <a:gd name="T7" fmla="*/ 78 h 78"/>
                      <a:gd name="T8" fmla="*/ 87 w 87"/>
                      <a:gd name="T9" fmla="*/ 41 h 78"/>
                      <a:gd name="T10" fmla="*/ 66 w 87"/>
                      <a:gd name="T11" fmla="*/ 0 h 78"/>
                      <a:gd name="T12" fmla="*/ 25 w 87"/>
                      <a:gd name="T13" fmla="*/ 0 h 78"/>
                      <a:gd name="T14" fmla="*/ 0 60000 65536"/>
                      <a:gd name="T15" fmla="*/ 0 60000 65536"/>
                      <a:gd name="T16" fmla="*/ 0 60000 65536"/>
                      <a:gd name="T17" fmla="*/ 0 60000 65536"/>
                      <a:gd name="T18" fmla="*/ 0 60000 65536"/>
                      <a:gd name="T19" fmla="*/ 0 60000 65536"/>
                      <a:gd name="T20" fmla="*/ 0 60000 65536"/>
                      <a:gd name="T21" fmla="*/ 0 w 87"/>
                      <a:gd name="T22" fmla="*/ 0 h 78"/>
                      <a:gd name="T23" fmla="*/ 87 w 87"/>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8">
                        <a:moveTo>
                          <a:pt x="25" y="0"/>
                        </a:moveTo>
                        <a:lnTo>
                          <a:pt x="0" y="41"/>
                        </a:lnTo>
                        <a:lnTo>
                          <a:pt x="25" y="78"/>
                        </a:lnTo>
                        <a:lnTo>
                          <a:pt x="66" y="78"/>
                        </a:lnTo>
                        <a:lnTo>
                          <a:pt x="87" y="41"/>
                        </a:lnTo>
                        <a:lnTo>
                          <a:pt x="66" y="0"/>
                        </a:lnTo>
                        <a:lnTo>
                          <a:pt x="25" y="0"/>
                        </a:lnTo>
                        <a:close/>
                      </a:path>
                    </a:pathLst>
                  </a:custGeom>
                  <a:solidFill>
                    <a:srgbClr val="C5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73" name="Freeform 310">
                    <a:extLst>
                      <a:ext uri="{FF2B5EF4-FFF2-40B4-BE49-F238E27FC236}">
                        <a16:creationId xmlns:a16="http://schemas.microsoft.com/office/drawing/2014/main" id="{273CEB2A-F247-96F9-AFD5-9365BCC9DA39}"/>
                      </a:ext>
                    </a:extLst>
                  </p:cNvPr>
                  <p:cNvSpPr>
                    <a:spLocks/>
                  </p:cNvSpPr>
                  <p:nvPr/>
                </p:nvSpPr>
                <p:spPr bwMode="auto">
                  <a:xfrm>
                    <a:off x="4018" y="1873"/>
                    <a:ext cx="71" cy="62"/>
                  </a:xfrm>
                  <a:custGeom>
                    <a:avLst/>
                    <a:gdLst>
                      <a:gd name="T0" fmla="*/ 21 w 71"/>
                      <a:gd name="T1" fmla="*/ 0 h 62"/>
                      <a:gd name="T2" fmla="*/ 0 w 71"/>
                      <a:gd name="T3" fmla="*/ 33 h 62"/>
                      <a:gd name="T4" fmla="*/ 21 w 71"/>
                      <a:gd name="T5" fmla="*/ 62 h 62"/>
                      <a:gd name="T6" fmla="*/ 54 w 71"/>
                      <a:gd name="T7" fmla="*/ 62 h 62"/>
                      <a:gd name="T8" fmla="*/ 71 w 71"/>
                      <a:gd name="T9" fmla="*/ 33 h 62"/>
                      <a:gd name="T10" fmla="*/ 54 w 71"/>
                      <a:gd name="T11" fmla="*/ 0 h 62"/>
                      <a:gd name="T12" fmla="*/ 21 w 71"/>
                      <a:gd name="T13" fmla="*/ 0 h 62"/>
                      <a:gd name="T14" fmla="*/ 0 60000 65536"/>
                      <a:gd name="T15" fmla="*/ 0 60000 65536"/>
                      <a:gd name="T16" fmla="*/ 0 60000 65536"/>
                      <a:gd name="T17" fmla="*/ 0 60000 65536"/>
                      <a:gd name="T18" fmla="*/ 0 60000 65536"/>
                      <a:gd name="T19" fmla="*/ 0 60000 65536"/>
                      <a:gd name="T20" fmla="*/ 0 60000 65536"/>
                      <a:gd name="T21" fmla="*/ 0 w 71"/>
                      <a:gd name="T22" fmla="*/ 0 h 62"/>
                      <a:gd name="T23" fmla="*/ 71 w 71"/>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62">
                        <a:moveTo>
                          <a:pt x="21" y="0"/>
                        </a:moveTo>
                        <a:lnTo>
                          <a:pt x="0" y="33"/>
                        </a:lnTo>
                        <a:lnTo>
                          <a:pt x="21" y="62"/>
                        </a:lnTo>
                        <a:lnTo>
                          <a:pt x="54" y="62"/>
                        </a:lnTo>
                        <a:lnTo>
                          <a:pt x="71" y="33"/>
                        </a:lnTo>
                        <a:lnTo>
                          <a:pt x="54" y="0"/>
                        </a:lnTo>
                        <a:lnTo>
                          <a:pt x="21" y="0"/>
                        </a:lnTo>
                        <a:close/>
                      </a:path>
                    </a:pathLst>
                  </a:custGeom>
                  <a:solidFill>
                    <a:srgbClr val="C7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74" name="Freeform 311">
                    <a:extLst>
                      <a:ext uri="{FF2B5EF4-FFF2-40B4-BE49-F238E27FC236}">
                        <a16:creationId xmlns:a16="http://schemas.microsoft.com/office/drawing/2014/main" id="{2F8954A6-0E11-5685-CD90-E4D29DC182C1}"/>
                      </a:ext>
                    </a:extLst>
                  </p:cNvPr>
                  <p:cNvSpPr>
                    <a:spLocks/>
                  </p:cNvSpPr>
                  <p:nvPr/>
                </p:nvSpPr>
                <p:spPr bwMode="auto">
                  <a:xfrm>
                    <a:off x="4026" y="1877"/>
                    <a:ext cx="54" cy="54"/>
                  </a:xfrm>
                  <a:custGeom>
                    <a:avLst/>
                    <a:gdLst>
                      <a:gd name="T0" fmla="*/ 17 w 54"/>
                      <a:gd name="T1" fmla="*/ 0 h 54"/>
                      <a:gd name="T2" fmla="*/ 0 w 54"/>
                      <a:gd name="T3" fmla="*/ 29 h 54"/>
                      <a:gd name="T4" fmla="*/ 17 w 54"/>
                      <a:gd name="T5" fmla="*/ 54 h 54"/>
                      <a:gd name="T6" fmla="*/ 42 w 54"/>
                      <a:gd name="T7" fmla="*/ 54 h 54"/>
                      <a:gd name="T8" fmla="*/ 54 w 54"/>
                      <a:gd name="T9" fmla="*/ 29 h 54"/>
                      <a:gd name="T10" fmla="*/ 42 w 54"/>
                      <a:gd name="T11" fmla="*/ 0 h 54"/>
                      <a:gd name="T12" fmla="*/ 17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7" y="0"/>
                        </a:moveTo>
                        <a:lnTo>
                          <a:pt x="0" y="29"/>
                        </a:lnTo>
                        <a:lnTo>
                          <a:pt x="17" y="54"/>
                        </a:lnTo>
                        <a:lnTo>
                          <a:pt x="42" y="54"/>
                        </a:lnTo>
                        <a:lnTo>
                          <a:pt x="54" y="29"/>
                        </a:lnTo>
                        <a:lnTo>
                          <a:pt x="42" y="0"/>
                        </a:lnTo>
                        <a:lnTo>
                          <a:pt x="17" y="0"/>
                        </a:lnTo>
                        <a:close/>
                      </a:path>
                    </a:pathLst>
                  </a:custGeom>
                  <a:solidFill>
                    <a:srgbClr val="C8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75" name="Freeform 312">
                    <a:extLst>
                      <a:ext uri="{FF2B5EF4-FFF2-40B4-BE49-F238E27FC236}">
                        <a16:creationId xmlns:a16="http://schemas.microsoft.com/office/drawing/2014/main" id="{6F45B323-55D7-EDE5-A740-EDA5639C7922}"/>
                      </a:ext>
                    </a:extLst>
                  </p:cNvPr>
                  <p:cNvSpPr>
                    <a:spLocks/>
                  </p:cNvSpPr>
                  <p:nvPr/>
                </p:nvSpPr>
                <p:spPr bwMode="auto">
                  <a:xfrm>
                    <a:off x="4031" y="1885"/>
                    <a:ext cx="45" cy="38"/>
                  </a:xfrm>
                  <a:custGeom>
                    <a:avLst/>
                    <a:gdLst>
                      <a:gd name="T0" fmla="*/ 12 w 45"/>
                      <a:gd name="T1" fmla="*/ 0 h 38"/>
                      <a:gd name="T2" fmla="*/ 0 w 45"/>
                      <a:gd name="T3" fmla="*/ 21 h 38"/>
                      <a:gd name="T4" fmla="*/ 12 w 45"/>
                      <a:gd name="T5" fmla="*/ 38 h 38"/>
                      <a:gd name="T6" fmla="*/ 37 w 45"/>
                      <a:gd name="T7" fmla="*/ 38 h 38"/>
                      <a:gd name="T8" fmla="*/ 45 w 45"/>
                      <a:gd name="T9" fmla="*/ 21 h 38"/>
                      <a:gd name="T10" fmla="*/ 37 w 45"/>
                      <a:gd name="T11" fmla="*/ 0 h 38"/>
                      <a:gd name="T12" fmla="*/ 12 w 45"/>
                      <a:gd name="T13" fmla="*/ 0 h 38"/>
                      <a:gd name="T14" fmla="*/ 0 60000 65536"/>
                      <a:gd name="T15" fmla="*/ 0 60000 65536"/>
                      <a:gd name="T16" fmla="*/ 0 60000 65536"/>
                      <a:gd name="T17" fmla="*/ 0 60000 65536"/>
                      <a:gd name="T18" fmla="*/ 0 60000 65536"/>
                      <a:gd name="T19" fmla="*/ 0 60000 65536"/>
                      <a:gd name="T20" fmla="*/ 0 60000 65536"/>
                      <a:gd name="T21" fmla="*/ 0 w 45"/>
                      <a:gd name="T22" fmla="*/ 0 h 38"/>
                      <a:gd name="T23" fmla="*/ 45 w 45"/>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8">
                        <a:moveTo>
                          <a:pt x="12" y="0"/>
                        </a:moveTo>
                        <a:lnTo>
                          <a:pt x="0" y="21"/>
                        </a:lnTo>
                        <a:lnTo>
                          <a:pt x="12" y="38"/>
                        </a:lnTo>
                        <a:lnTo>
                          <a:pt x="37" y="38"/>
                        </a:lnTo>
                        <a:lnTo>
                          <a:pt x="45" y="21"/>
                        </a:lnTo>
                        <a:lnTo>
                          <a:pt x="37" y="0"/>
                        </a:lnTo>
                        <a:lnTo>
                          <a:pt x="12" y="0"/>
                        </a:lnTo>
                        <a:close/>
                      </a:path>
                    </a:pathLst>
                  </a:custGeom>
                  <a:solidFill>
                    <a:srgbClr val="C9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76" name="Freeform 313">
                    <a:extLst>
                      <a:ext uri="{FF2B5EF4-FFF2-40B4-BE49-F238E27FC236}">
                        <a16:creationId xmlns:a16="http://schemas.microsoft.com/office/drawing/2014/main" id="{CBC975D9-6B75-60DE-96E9-5926E7F5792F}"/>
                      </a:ext>
                    </a:extLst>
                  </p:cNvPr>
                  <p:cNvSpPr>
                    <a:spLocks/>
                  </p:cNvSpPr>
                  <p:nvPr/>
                </p:nvSpPr>
                <p:spPr bwMode="auto">
                  <a:xfrm>
                    <a:off x="4039" y="1889"/>
                    <a:ext cx="29" cy="29"/>
                  </a:xfrm>
                  <a:custGeom>
                    <a:avLst/>
                    <a:gdLst>
                      <a:gd name="T0" fmla="*/ 8 w 29"/>
                      <a:gd name="T1" fmla="*/ 0 h 29"/>
                      <a:gd name="T2" fmla="*/ 0 w 29"/>
                      <a:gd name="T3" fmla="*/ 17 h 29"/>
                      <a:gd name="T4" fmla="*/ 8 w 29"/>
                      <a:gd name="T5" fmla="*/ 29 h 29"/>
                      <a:gd name="T6" fmla="*/ 25 w 29"/>
                      <a:gd name="T7" fmla="*/ 29 h 29"/>
                      <a:gd name="T8" fmla="*/ 29 w 29"/>
                      <a:gd name="T9" fmla="*/ 17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7"/>
                        </a:lnTo>
                        <a:lnTo>
                          <a:pt x="8" y="29"/>
                        </a:lnTo>
                        <a:lnTo>
                          <a:pt x="25" y="29"/>
                        </a:lnTo>
                        <a:lnTo>
                          <a:pt x="29" y="17"/>
                        </a:lnTo>
                        <a:lnTo>
                          <a:pt x="25" y="0"/>
                        </a:lnTo>
                        <a:lnTo>
                          <a:pt x="8" y="0"/>
                        </a:lnTo>
                        <a:close/>
                      </a:path>
                    </a:pathLst>
                  </a:custGeom>
                  <a:solidFill>
                    <a:srgbClr val="CA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77" name="Freeform 314">
                    <a:extLst>
                      <a:ext uri="{FF2B5EF4-FFF2-40B4-BE49-F238E27FC236}">
                        <a16:creationId xmlns:a16="http://schemas.microsoft.com/office/drawing/2014/main" id="{B834C79F-4A89-3151-EBCF-AE71132B095F}"/>
                      </a:ext>
                    </a:extLst>
                  </p:cNvPr>
                  <p:cNvSpPr>
                    <a:spLocks/>
                  </p:cNvSpPr>
                  <p:nvPr/>
                </p:nvSpPr>
                <p:spPr bwMode="auto">
                  <a:xfrm>
                    <a:off x="4047" y="1898"/>
                    <a:ext cx="13" cy="12"/>
                  </a:xfrm>
                  <a:custGeom>
                    <a:avLst/>
                    <a:gdLst>
                      <a:gd name="T0" fmla="*/ 4 w 13"/>
                      <a:gd name="T1" fmla="*/ 0 h 12"/>
                      <a:gd name="T2" fmla="*/ 0 w 13"/>
                      <a:gd name="T3" fmla="*/ 8 h 12"/>
                      <a:gd name="T4" fmla="*/ 4 w 13"/>
                      <a:gd name="T5" fmla="*/ 12 h 12"/>
                      <a:gd name="T6" fmla="*/ 13 w 13"/>
                      <a:gd name="T7" fmla="*/ 12 h 12"/>
                      <a:gd name="T8" fmla="*/ 13 w 13"/>
                      <a:gd name="T9" fmla="*/ 8 h 12"/>
                      <a:gd name="T10" fmla="*/ 13 w 13"/>
                      <a:gd name="T11" fmla="*/ 0 h 12"/>
                      <a:gd name="T12" fmla="*/ 4 w 13"/>
                      <a:gd name="T13" fmla="*/ 0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4" y="0"/>
                        </a:moveTo>
                        <a:lnTo>
                          <a:pt x="0" y="8"/>
                        </a:lnTo>
                        <a:lnTo>
                          <a:pt x="4" y="12"/>
                        </a:lnTo>
                        <a:lnTo>
                          <a:pt x="13" y="12"/>
                        </a:lnTo>
                        <a:lnTo>
                          <a:pt x="13" y="8"/>
                        </a:lnTo>
                        <a:lnTo>
                          <a:pt x="13" y="0"/>
                        </a:lnTo>
                        <a:lnTo>
                          <a:pt x="4" y="0"/>
                        </a:lnTo>
                        <a:close/>
                      </a:path>
                    </a:pathLst>
                  </a:custGeom>
                  <a:solidFill>
                    <a:srgbClr val="CB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78" name="Freeform 315">
                    <a:extLst>
                      <a:ext uri="{FF2B5EF4-FFF2-40B4-BE49-F238E27FC236}">
                        <a16:creationId xmlns:a16="http://schemas.microsoft.com/office/drawing/2014/main" id="{6DE796EF-1241-FEE3-A46E-884105B24AEC}"/>
                      </a:ext>
                    </a:extLst>
                  </p:cNvPr>
                  <p:cNvSpPr>
                    <a:spLocks/>
                  </p:cNvSpPr>
                  <p:nvPr/>
                </p:nvSpPr>
                <p:spPr bwMode="auto">
                  <a:xfrm>
                    <a:off x="4051" y="1902"/>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953" name="Freeform 317">
                  <a:extLst>
                    <a:ext uri="{FF2B5EF4-FFF2-40B4-BE49-F238E27FC236}">
                      <a16:creationId xmlns:a16="http://schemas.microsoft.com/office/drawing/2014/main" id="{2334EBB2-1ECB-8095-9BDA-1D0A5F4518F9}"/>
                    </a:ext>
                  </a:extLst>
                </p:cNvPr>
                <p:cNvSpPr>
                  <a:spLocks noEditPoints="1"/>
                </p:cNvSpPr>
                <p:nvPr/>
              </p:nvSpPr>
              <p:spPr bwMode="auto">
                <a:xfrm>
                  <a:off x="3886" y="1757"/>
                  <a:ext cx="343" cy="306"/>
                </a:xfrm>
                <a:custGeom>
                  <a:avLst/>
                  <a:gdLst>
                    <a:gd name="T0" fmla="*/ 4 w 343"/>
                    <a:gd name="T1" fmla="*/ 153 h 306"/>
                    <a:gd name="T2" fmla="*/ 0 w 343"/>
                    <a:gd name="T3" fmla="*/ 153 h 306"/>
                    <a:gd name="T4" fmla="*/ 4 w 343"/>
                    <a:gd name="T5" fmla="*/ 157 h 306"/>
                    <a:gd name="T6" fmla="*/ 87 w 343"/>
                    <a:gd name="T7" fmla="*/ 306 h 306"/>
                    <a:gd name="T8" fmla="*/ 87 w 343"/>
                    <a:gd name="T9" fmla="*/ 306 h 306"/>
                    <a:gd name="T10" fmla="*/ 87 w 343"/>
                    <a:gd name="T11" fmla="*/ 306 h 306"/>
                    <a:gd name="T12" fmla="*/ 256 w 343"/>
                    <a:gd name="T13" fmla="*/ 306 h 306"/>
                    <a:gd name="T14" fmla="*/ 256 w 343"/>
                    <a:gd name="T15" fmla="*/ 306 h 306"/>
                    <a:gd name="T16" fmla="*/ 260 w 343"/>
                    <a:gd name="T17" fmla="*/ 306 h 306"/>
                    <a:gd name="T18" fmla="*/ 343 w 343"/>
                    <a:gd name="T19" fmla="*/ 157 h 306"/>
                    <a:gd name="T20" fmla="*/ 343 w 343"/>
                    <a:gd name="T21" fmla="*/ 153 h 306"/>
                    <a:gd name="T22" fmla="*/ 343 w 343"/>
                    <a:gd name="T23" fmla="*/ 153 h 306"/>
                    <a:gd name="T24" fmla="*/ 260 w 343"/>
                    <a:gd name="T25" fmla="*/ 4 h 306"/>
                    <a:gd name="T26" fmla="*/ 256 w 343"/>
                    <a:gd name="T27" fmla="*/ 0 h 306"/>
                    <a:gd name="T28" fmla="*/ 256 w 343"/>
                    <a:gd name="T29" fmla="*/ 0 h 306"/>
                    <a:gd name="T30" fmla="*/ 87 w 343"/>
                    <a:gd name="T31" fmla="*/ 0 h 306"/>
                    <a:gd name="T32" fmla="*/ 87 w 343"/>
                    <a:gd name="T33" fmla="*/ 0 h 306"/>
                    <a:gd name="T34" fmla="*/ 87 w 343"/>
                    <a:gd name="T35" fmla="*/ 4 h 306"/>
                    <a:gd name="T36" fmla="*/ 4 w 343"/>
                    <a:gd name="T37" fmla="*/ 153 h 306"/>
                    <a:gd name="T38" fmla="*/ 91 w 343"/>
                    <a:gd name="T39" fmla="*/ 8 h 306"/>
                    <a:gd name="T40" fmla="*/ 87 w 343"/>
                    <a:gd name="T41" fmla="*/ 4 h 306"/>
                    <a:gd name="T42" fmla="*/ 87 w 343"/>
                    <a:gd name="T43" fmla="*/ 8 h 306"/>
                    <a:gd name="T44" fmla="*/ 256 w 343"/>
                    <a:gd name="T45" fmla="*/ 8 h 306"/>
                    <a:gd name="T46" fmla="*/ 256 w 343"/>
                    <a:gd name="T47" fmla="*/ 4 h 306"/>
                    <a:gd name="T48" fmla="*/ 256 w 343"/>
                    <a:gd name="T49" fmla="*/ 8 h 306"/>
                    <a:gd name="T50" fmla="*/ 339 w 343"/>
                    <a:gd name="T51" fmla="*/ 157 h 306"/>
                    <a:gd name="T52" fmla="*/ 339 w 343"/>
                    <a:gd name="T53" fmla="*/ 153 h 306"/>
                    <a:gd name="T54" fmla="*/ 339 w 343"/>
                    <a:gd name="T55" fmla="*/ 153 h 306"/>
                    <a:gd name="T56" fmla="*/ 256 w 343"/>
                    <a:gd name="T57" fmla="*/ 302 h 306"/>
                    <a:gd name="T58" fmla="*/ 256 w 343"/>
                    <a:gd name="T59" fmla="*/ 302 h 306"/>
                    <a:gd name="T60" fmla="*/ 256 w 343"/>
                    <a:gd name="T61" fmla="*/ 298 h 306"/>
                    <a:gd name="T62" fmla="*/ 87 w 343"/>
                    <a:gd name="T63" fmla="*/ 298 h 306"/>
                    <a:gd name="T64" fmla="*/ 87 w 343"/>
                    <a:gd name="T65" fmla="*/ 302 h 306"/>
                    <a:gd name="T66" fmla="*/ 91 w 343"/>
                    <a:gd name="T67" fmla="*/ 302 h 306"/>
                    <a:gd name="T68" fmla="*/ 8 w 343"/>
                    <a:gd name="T69" fmla="*/ 153 h 306"/>
                    <a:gd name="T70" fmla="*/ 4 w 343"/>
                    <a:gd name="T71" fmla="*/ 153 h 306"/>
                    <a:gd name="T72" fmla="*/ 8 w 343"/>
                    <a:gd name="T73" fmla="*/ 157 h 306"/>
                    <a:gd name="T74" fmla="*/ 91 w 343"/>
                    <a:gd name="T75" fmla="*/ 8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06"/>
                    <a:gd name="T116" fmla="*/ 343 w 343"/>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06">
                      <a:moveTo>
                        <a:pt x="4" y="153"/>
                      </a:moveTo>
                      <a:lnTo>
                        <a:pt x="0" y="153"/>
                      </a:lnTo>
                      <a:lnTo>
                        <a:pt x="4" y="157"/>
                      </a:lnTo>
                      <a:lnTo>
                        <a:pt x="87" y="306"/>
                      </a:lnTo>
                      <a:lnTo>
                        <a:pt x="256" y="306"/>
                      </a:lnTo>
                      <a:lnTo>
                        <a:pt x="260" y="306"/>
                      </a:lnTo>
                      <a:lnTo>
                        <a:pt x="343" y="157"/>
                      </a:lnTo>
                      <a:lnTo>
                        <a:pt x="343" y="153"/>
                      </a:lnTo>
                      <a:lnTo>
                        <a:pt x="260" y="4"/>
                      </a:lnTo>
                      <a:lnTo>
                        <a:pt x="256" y="0"/>
                      </a:lnTo>
                      <a:lnTo>
                        <a:pt x="87" y="0"/>
                      </a:lnTo>
                      <a:lnTo>
                        <a:pt x="87" y="4"/>
                      </a:lnTo>
                      <a:lnTo>
                        <a:pt x="4" y="153"/>
                      </a:lnTo>
                      <a:close/>
                      <a:moveTo>
                        <a:pt x="91" y="8"/>
                      </a:moveTo>
                      <a:lnTo>
                        <a:pt x="87" y="4"/>
                      </a:lnTo>
                      <a:lnTo>
                        <a:pt x="87" y="8"/>
                      </a:lnTo>
                      <a:lnTo>
                        <a:pt x="256" y="8"/>
                      </a:lnTo>
                      <a:lnTo>
                        <a:pt x="256" y="4"/>
                      </a:lnTo>
                      <a:lnTo>
                        <a:pt x="256" y="8"/>
                      </a:lnTo>
                      <a:lnTo>
                        <a:pt x="339" y="157"/>
                      </a:lnTo>
                      <a:lnTo>
                        <a:pt x="339" y="153"/>
                      </a:lnTo>
                      <a:lnTo>
                        <a:pt x="256" y="302"/>
                      </a:lnTo>
                      <a:lnTo>
                        <a:pt x="256" y="298"/>
                      </a:lnTo>
                      <a:lnTo>
                        <a:pt x="87" y="298"/>
                      </a:lnTo>
                      <a:lnTo>
                        <a:pt x="87" y="302"/>
                      </a:lnTo>
                      <a:lnTo>
                        <a:pt x="91" y="302"/>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06" name="Rectangle 319">
                <a:extLst>
                  <a:ext uri="{FF2B5EF4-FFF2-40B4-BE49-F238E27FC236}">
                    <a16:creationId xmlns:a16="http://schemas.microsoft.com/office/drawing/2014/main" id="{406C65E1-BB28-370F-7AFD-68B56C09985D}"/>
                  </a:ext>
                </a:extLst>
              </p:cNvPr>
              <p:cNvSpPr>
                <a:spLocks noChangeArrowheads="1"/>
              </p:cNvSpPr>
              <p:nvPr/>
            </p:nvSpPr>
            <p:spPr bwMode="auto">
              <a:xfrm>
                <a:off x="4031" y="1869"/>
                <a:ext cx="8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Times New Roman" panose="02020603050405020304" pitchFamily="18" charset="0"/>
                  </a:rPr>
                  <a:t>B</a:t>
                </a:r>
                <a:endParaRPr lang="en-US" altLang="en-US"/>
              </a:p>
            </p:txBody>
          </p:sp>
          <p:grpSp>
            <p:nvGrpSpPr>
              <p:cNvPr id="16807" name="Group 347">
                <a:extLst>
                  <a:ext uri="{FF2B5EF4-FFF2-40B4-BE49-F238E27FC236}">
                    <a16:creationId xmlns:a16="http://schemas.microsoft.com/office/drawing/2014/main" id="{E0FE9FA1-36CC-8EC9-4222-4EC70D0ED944}"/>
                  </a:ext>
                </a:extLst>
              </p:cNvPr>
              <p:cNvGrpSpPr>
                <a:grpSpLocks/>
              </p:cNvGrpSpPr>
              <p:nvPr/>
            </p:nvGrpSpPr>
            <p:grpSpPr bwMode="auto">
              <a:xfrm>
                <a:off x="4138" y="1906"/>
                <a:ext cx="344" cy="306"/>
                <a:chOff x="4138" y="1906"/>
                <a:chExt cx="344" cy="306"/>
              </a:xfrm>
            </p:grpSpPr>
            <p:grpSp>
              <p:nvGrpSpPr>
                <p:cNvPr id="16925" name="Group 345">
                  <a:extLst>
                    <a:ext uri="{FF2B5EF4-FFF2-40B4-BE49-F238E27FC236}">
                      <a16:creationId xmlns:a16="http://schemas.microsoft.com/office/drawing/2014/main" id="{E131542B-5D95-952A-7FC9-68078B0B3290}"/>
                    </a:ext>
                  </a:extLst>
                </p:cNvPr>
                <p:cNvGrpSpPr>
                  <a:grpSpLocks/>
                </p:cNvGrpSpPr>
                <p:nvPr/>
              </p:nvGrpSpPr>
              <p:grpSpPr bwMode="auto">
                <a:xfrm>
                  <a:off x="4142" y="1910"/>
                  <a:ext cx="336" cy="298"/>
                  <a:chOff x="4142" y="1910"/>
                  <a:chExt cx="336" cy="298"/>
                </a:xfrm>
              </p:grpSpPr>
              <p:sp>
                <p:nvSpPr>
                  <p:cNvPr id="16927" name="Freeform 320">
                    <a:extLst>
                      <a:ext uri="{FF2B5EF4-FFF2-40B4-BE49-F238E27FC236}">
                        <a16:creationId xmlns:a16="http://schemas.microsoft.com/office/drawing/2014/main" id="{3E2D4491-7037-D1C2-6B49-D5836F15C5C6}"/>
                      </a:ext>
                    </a:extLst>
                  </p:cNvPr>
                  <p:cNvSpPr>
                    <a:spLocks/>
                  </p:cNvSpPr>
                  <p:nvPr/>
                </p:nvSpPr>
                <p:spPr bwMode="auto">
                  <a:xfrm>
                    <a:off x="4142" y="1910"/>
                    <a:ext cx="336" cy="298"/>
                  </a:xfrm>
                  <a:custGeom>
                    <a:avLst/>
                    <a:gdLst>
                      <a:gd name="T0" fmla="*/ 83 w 336"/>
                      <a:gd name="T1" fmla="*/ 0 h 298"/>
                      <a:gd name="T2" fmla="*/ 0 w 336"/>
                      <a:gd name="T3" fmla="*/ 149 h 298"/>
                      <a:gd name="T4" fmla="*/ 83 w 336"/>
                      <a:gd name="T5" fmla="*/ 298 h 298"/>
                      <a:gd name="T6" fmla="*/ 253 w 336"/>
                      <a:gd name="T7" fmla="*/ 298 h 298"/>
                      <a:gd name="T8" fmla="*/ 336 w 336"/>
                      <a:gd name="T9" fmla="*/ 149 h 298"/>
                      <a:gd name="T10" fmla="*/ 253 w 336"/>
                      <a:gd name="T11" fmla="*/ 0 h 298"/>
                      <a:gd name="T12" fmla="*/ 83 w 336"/>
                      <a:gd name="T13" fmla="*/ 0 h 298"/>
                      <a:gd name="T14" fmla="*/ 0 60000 65536"/>
                      <a:gd name="T15" fmla="*/ 0 60000 65536"/>
                      <a:gd name="T16" fmla="*/ 0 60000 65536"/>
                      <a:gd name="T17" fmla="*/ 0 60000 65536"/>
                      <a:gd name="T18" fmla="*/ 0 60000 65536"/>
                      <a:gd name="T19" fmla="*/ 0 60000 65536"/>
                      <a:gd name="T20" fmla="*/ 0 60000 65536"/>
                      <a:gd name="T21" fmla="*/ 0 w 336"/>
                      <a:gd name="T22" fmla="*/ 0 h 298"/>
                      <a:gd name="T23" fmla="*/ 336 w 336"/>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98">
                        <a:moveTo>
                          <a:pt x="83" y="0"/>
                        </a:moveTo>
                        <a:lnTo>
                          <a:pt x="0" y="149"/>
                        </a:lnTo>
                        <a:lnTo>
                          <a:pt x="83" y="298"/>
                        </a:lnTo>
                        <a:lnTo>
                          <a:pt x="253" y="298"/>
                        </a:lnTo>
                        <a:lnTo>
                          <a:pt x="336" y="149"/>
                        </a:lnTo>
                        <a:lnTo>
                          <a:pt x="253" y="0"/>
                        </a:lnTo>
                        <a:lnTo>
                          <a:pt x="83"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28" name="Freeform 321">
                    <a:extLst>
                      <a:ext uri="{FF2B5EF4-FFF2-40B4-BE49-F238E27FC236}">
                        <a16:creationId xmlns:a16="http://schemas.microsoft.com/office/drawing/2014/main" id="{6BA1816D-C1B3-8DF3-5054-0E13532B22FB}"/>
                      </a:ext>
                    </a:extLst>
                  </p:cNvPr>
                  <p:cNvSpPr>
                    <a:spLocks/>
                  </p:cNvSpPr>
                  <p:nvPr/>
                </p:nvSpPr>
                <p:spPr bwMode="auto">
                  <a:xfrm>
                    <a:off x="4142" y="1910"/>
                    <a:ext cx="327" cy="290"/>
                  </a:xfrm>
                  <a:custGeom>
                    <a:avLst/>
                    <a:gdLst>
                      <a:gd name="T0" fmla="*/ 83 w 327"/>
                      <a:gd name="T1" fmla="*/ 0 h 290"/>
                      <a:gd name="T2" fmla="*/ 0 w 327"/>
                      <a:gd name="T3" fmla="*/ 145 h 290"/>
                      <a:gd name="T4" fmla="*/ 83 w 327"/>
                      <a:gd name="T5" fmla="*/ 290 h 290"/>
                      <a:gd name="T6" fmla="*/ 245 w 327"/>
                      <a:gd name="T7" fmla="*/ 290 h 290"/>
                      <a:gd name="T8" fmla="*/ 327 w 327"/>
                      <a:gd name="T9" fmla="*/ 145 h 290"/>
                      <a:gd name="T10" fmla="*/ 245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5" y="290"/>
                        </a:lnTo>
                        <a:lnTo>
                          <a:pt x="327" y="145"/>
                        </a:lnTo>
                        <a:lnTo>
                          <a:pt x="245" y="0"/>
                        </a:lnTo>
                        <a:lnTo>
                          <a:pt x="83" y="0"/>
                        </a:lnTo>
                        <a:close/>
                      </a:path>
                    </a:pathLst>
                  </a:custGeom>
                  <a:solidFill>
                    <a:srgbClr val="99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29" name="Freeform 322">
                    <a:extLst>
                      <a:ext uri="{FF2B5EF4-FFF2-40B4-BE49-F238E27FC236}">
                        <a16:creationId xmlns:a16="http://schemas.microsoft.com/office/drawing/2014/main" id="{5292CFBA-D1D2-F56C-85A1-21A29D5F0435}"/>
                      </a:ext>
                    </a:extLst>
                  </p:cNvPr>
                  <p:cNvSpPr>
                    <a:spLocks/>
                  </p:cNvSpPr>
                  <p:nvPr/>
                </p:nvSpPr>
                <p:spPr bwMode="auto">
                  <a:xfrm>
                    <a:off x="4151" y="1914"/>
                    <a:ext cx="310" cy="278"/>
                  </a:xfrm>
                  <a:custGeom>
                    <a:avLst/>
                    <a:gdLst>
                      <a:gd name="T0" fmla="*/ 78 w 310"/>
                      <a:gd name="T1" fmla="*/ 0 h 278"/>
                      <a:gd name="T2" fmla="*/ 0 w 310"/>
                      <a:gd name="T3" fmla="*/ 141 h 278"/>
                      <a:gd name="T4" fmla="*/ 78 w 310"/>
                      <a:gd name="T5" fmla="*/ 278 h 278"/>
                      <a:gd name="T6" fmla="*/ 231 w 310"/>
                      <a:gd name="T7" fmla="*/ 278 h 278"/>
                      <a:gd name="T8" fmla="*/ 310 w 310"/>
                      <a:gd name="T9" fmla="*/ 141 h 278"/>
                      <a:gd name="T10" fmla="*/ 231 w 310"/>
                      <a:gd name="T11" fmla="*/ 0 h 278"/>
                      <a:gd name="T12" fmla="*/ 78 w 310"/>
                      <a:gd name="T13" fmla="*/ 0 h 278"/>
                      <a:gd name="T14" fmla="*/ 0 60000 65536"/>
                      <a:gd name="T15" fmla="*/ 0 60000 65536"/>
                      <a:gd name="T16" fmla="*/ 0 60000 65536"/>
                      <a:gd name="T17" fmla="*/ 0 60000 65536"/>
                      <a:gd name="T18" fmla="*/ 0 60000 65536"/>
                      <a:gd name="T19" fmla="*/ 0 60000 65536"/>
                      <a:gd name="T20" fmla="*/ 0 60000 65536"/>
                      <a:gd name="T21" fmla="*/ 0 w 310"/>
                      <a:gd name="T22" fmla="*/ 0 h 278"/>
                      <a:gd name="T23" fmla="*/ 310 w 310"/>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8">
                        <a:moveTo>
                          <a:pt x="78" y="0"/>
                        </a:moveTo>
                        <a:lnTo>
                          <a:pt x="0" y="141"/>
                        </a:lnTo>
                        <a:lnTo>
                          <a:pt x="78" y="278"/>
                        </a:lnTo>
                        <a:lnTo>
                          <a:pt x="231" y="278"/>
                        </a:lnTo>
                        <a:lnTo>
                          <a:pt x="310" y="141"/>
                        </a:lnTo>
                        <a:lnTo>
                          <a:pt x="231" y="0"/>
                        </a:lnTo>
                        <a:lnTo>
                          <a:pt x="78" y="0"/>
                        </a:lnTo>
                        <a:close/>
                      </a:path>
                    </a:pathLst>
                  </a:custGeom>
                  <a:solidFill>
                    <a:srgbClr val="9A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0" name="Freeform 323">
                    <a:extLst>
                      <a:ext uri="{FF2B5EF4-FFF2-40B4-BE49-F238E27FC236}">
                        <a16:creationId xmlns:a16="http://schemas.microsoft.com/office/drawing/2014/main" id="{ED230F32-21C5-6123-5166-30A6D487684C}"/>
                      </a:ext>
                    </a:extLst>
                  </p:cNvPr>
                  <p:cNvSpPr>
                    <a:spLocks/>
                  </p:cNvSpPr>
                  <p:nvPr/>
                </p:nvSpPr>
                <p:spPr bwMode="auto">
                  <a:xfrm>
                    <a:off x="4159" y="1923"/>
                    <a:ext cx="294" cy="265"/>
                  </a:xfrm>
                  <a:custGeom>
                    <a:avLst/>
                    <a:gdLst>
                      <a:gd name="T0" fmla="*/ 74 w 294"/>
                      <a:gd name="T1" fmla="*/ 0 h 265"/>
                      <a:gd name="T2" fmla="*/ 0 w 294"/>
                      <a:gd name="T3" fmla="*/ 132 h 265"/>
                      <a:gd name="T4" fmla="*/ 74 w 294"/>
                      <a:gd name="T5" fmla="*/ 265 h 265"/>
                      <a:gd name="T6" fmla="*/ 219 w 294"/>
                      <a:gd name="T7" fmla="*/ 265 h 265"/>
                      <a:gd name="T8" fmla="*/ 294 w 294"/>
                      <a:gd name="T9" fmla="*/ 132 h 265"/>
                      <a:gd name="T10" fmla="*/ 219 w 294"/>
                      <a:gd name="T11" fmla="*/ 0 h 265"/>
                      <a:gd name="T12" fmla="*/ 74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4" y="0"/>
                        </a:moveTo>
                        <a:lnTo>
                          <a:pt x="0" y="132"/>
                        </a:lnTo>
                        <a:lnTo>
                          <a:pt x="74" y="265"/>
                        </a:lnTo>
                        <a:lnTo>
                          <a:pt x="219" y="265"/>
                        </a:lnTo>
                        <a:lnTo>
                          <a:pt x="294" y="132"/>
                        </a:lnTo>
                        <a:lnTo>
                          <a:pt x="219" y="0"/>
                        </a:lnTo>
                        <a:lnTo>
                          <a:pt x="74" y="0"/>
                        </a:lnTo>
                        <a:close/>
                      </a:path>
                    </a:pathLst>
                  </a:custGeom>
                  <a:solidFill>
                    <a:srgbClr val="9B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1" name="Freeform 324">
                    <a:extLst>
                      <a:ext uri="{FF2B5EF4-FFF2-40B4-BE49-F238E27FC236}">
                        <a16:creationId xmlns:a16="http://schemas.microsoft.com/office/drawing/2014/main" id="{985A6FBF-EA7D-FF0B-1273-D5F3E1B1DAE6}"/>
                      </a:ext>
                    </a:extLst>
                  </p:cNvPr>
                  <p:cNvSpPr>
                    <a:spLocks/>
                  </p:cNvSpPr>
                  <p:nvPr/>
                </p:nvSpPr>
                <p:spPr bwMode="auto">
                  <a:xfrm>
                    <a:off x="4163" y="1927"/>
                    <a:ext cx="286" cy="252"/>
                  </a:xfrm>
                  <a:custGeom>
                    <a:avLst/>
                    <a:gdLst>
                      <a:gd name="T0" fmla="*/ 70 w 286"/>
                      <a:gd name="T1" fmla="*/ 0 h 252"/>
                      <a:gd name="T2" fmla="*/ 0 w 286"/>
                      <a:gd name="T3" fmla="*/ 128 h 252"/>
                      <a:gd name="T4" fmla="*/ 70 w 286"/>
                      <a:gd name="T5" fmla="*/ 252 h 252"/>
                      <a:gd name="T6" fmla="*/ 215 w 286"/>
                      <a:gd name="T7" fmla="*/ 252 h 252"/>
                      <a:gd name="T8" fmla="*/ 286 w 286"/>
                      <a:gd name="T9" fmla="*/ 128 h 252"/>
                      <a:gd name="T10" fmla="*/ 215 w 286"/>
                      <a:gd name="T11" fmla="*/ 0 h 252"/>
                      <a:gd name="T12" fmla="*/ 70 w 286"/>
                      <a:gd name="T13" fmla="*/ 0 h 252"/>
                      <a:gd name="T14" fmla="*/ 0 60000 65536"/>
                      <a:gd name="T15" fmla="*/ 0 60000 65536"/>
                      <a:gd name="T16" fmla="*/ 0 60000 65536"/>
                      <a:gd name="T17" fmla="*/ 0 60000 65536"/>
                      <a:gd name="T18" fmla="*/ 0 60000 65536"/>
                      <a:gd name="T19" fmla="*/ 0 60000 65536"/>
                      <a:gd name="T20" fmla="*/ 0 60000 65536"/>
                      <a:gd name="T21" fmla="*/ 0 w 286"/>
                      <a:gd name="T22" fmla="*/ 0 h 252"/>
                      <a:gd name="T23" fmla="*/ 286 w 286"/>
                      <a:gd name="T24" fmla="*/ 252 h 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2">
                        <a:moveTo>
                          <a:pt x="70" y="0"/>
                        </a:moveTo>
                        <a:lnTo>
                          <a:pt x="0" y="128"/>
                        </a:lnTo>
                        <a:lnTo>
                          <a:pt x="70" y="252"/>
                        </a:lnTo>
                        <a:lnTo>
                          <a:pt x="215" y="252"/>
                        </a:lnTo>
                        <a:lnTo>
                          <a:pt x="286" y="128"/>
                        </a:lnTo>
                        <a:lnTo>
                          <a:pt x="215" y="0"/>
                        </a:lnTo>
                        <a:lnTo>
                          <a:pt x="70" y="0"/>
                        </a:lnTo>
                        <a:close/>
                      </a:path>
                    </a:pathLst>
                  </a:custGeom>
                  <a:solidFill>
                    <a:srgbClr val="9D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2" name="Freeform 325">
                    <a:extLst>
                      <a:ext uri="{FF2B5EF4-FFF2-40B4-BE49-F238E27FC236}">
                        <a16:creationId xmlns:a16="http://schemas.microsoft.com/office/drawing/2014/main" id="{98BBB375-26EB-8224-F885-79B1C01606F1}"/>
                      </a:ext>
                    </a:extLst>
                  </p:cNvPr>
                  <p:cNvSpPr>
                    <a:spLocks/>
                  </p:cNvSpPr>
                  <p:nvPr/>
                </p:nvSpPr>
                <p:spPr bwMode="auto">
                  <a:xfrm>
                    <a:off x="4171" y="1935"/>
                    <a:ext cx="269" cy="240"/>
                  </a:xfrm>
                  <a:custGeom>
                    <a:avLst/>
                    <a:gdLst>
                      <a:gd name="T0" fmla="*/ 67 w 269"/>
                      <a:gd name="T1" fmla="*/ 0 h 240"/>
                      <a:gd name="T2" fmla="*/ 0 w 269"/>
                      <a:gd name="T3" fmla="*/ 120 h 240"/>
                      <a:gd name="T4" fmla="*/ 67 w 269"/>
                      <a:gd name="T5" fmla="*/ 240 h 240"/>
                      <a:gd name="T6" fmla="*/ 203 w 269"/>
                      <a:gd name="T7" fmla="*/ 240 h 240"/>
                      <a:gd name="T8" fmla="*/ 269 w 269"/>
                      <a:gd name="T9" fmla="*/ 120 h 240"/>
                      <a:gd name="T10" fmla="*/ 203 w 269"/>
                      <a:gd name="T11" fmla="*/ 0 h 240"/>
                      <a:gd name="T12" fmla="*/ 67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7" y="0"/>
                        </a:moveTo>
                        <a:lnTo>
                          <a:pt x="0" y="120"/>
                        </a:lnTo>
                        <a:lnTo>
                          <a:pt x="67" y="240"/>
                        </a:lnTo>
                        <a:lnTo>
                          <a:pt x="203" y="240"/>
                        </a:lnTo>
                        <a:lnTo>
                          <a:pt x="269" y="120"/>
                        </a:lnTo>
                        <a:lnTo>
                          <a:pt x="203" y="0"/>
                        </a:lnTo>
                        <a:lnTo>
                          <a:pt x="67" y="0"/>
                        </a:lnTo>
                        <a:close/>
                      </a:path>
                    </a:pathLst>
                  </a:custGeom>
                  <a:solidFill>
                    <a:srgbClr val="9F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3" name="Freeform 326">
                    <a:extLst>
                      <a:ext uri="{FF2B5EF4-FFF2-40B4-BE49-F238E27FC236}">
                        <a16:creationId xmlns:a16="http://schemas.microsoft.com/office/drawing/2014/main" id="{4DAF4A28-3D48-4966-E154-1672C5870E22}"/>
                      </a:ext>
                    </a:extLst>
                  </p:cNvPr>
                  <p:cNvSpPr>
                    <a:spLocks/>
                  </p:cNvSpPr>
                  <p:nvPr/>
                </p:nvSpPr>
                <p:spPr bwMode="auto">
                  <a:xfrm>
                    <a:off x="4180" y="1939"/>
                    <a:ext cx="252" cy="228"/>
                  </a:xfrm>
                  <a:custGeom>
                    <a:avLst/>
                    <a:gdLst>
                      <a:gd name="T0" fmla="*/ 62 w 252"/>
                      <a:gd name="T1" fmla="*/ 0 h 228"/>
                      <a:gd name="T2" fmla="*/ 0 w 252"/>
                      <a:gd name="T3" fmla="*/ 116 h 228"/>
                      <a:gd name="T4" fmla="*/ 62 w 252"/>
                      <a:gd name="T5" fmla="*/ 228 h 228"/>
                      <a:gd name="T6" fmla="*/ 190 w 252"/>
                      <a:gd name="T7" fmla="*/ 228 h 228"/>
                      <a:gd name="T8" fmla="*/ 252 w 252"/>
                      <a:gd name="T9" fmla="*/ 116 h 228"/>
                      <a:gd name="T10" fmla="*/ 190 w 252"/>
                      <a:gd name="T11" fmla="*/ 0 h 228"/>
                      <a:gd name="T12" fmla="*/ 62 w 252"/>
                      <a:gd name="T13" fmla="*/ 0 h 228"/>
                      <a:gd name="T14" fmla="*/ 0 60000 65536"/>
                      <a:gd name="T15" fmla="*/ 0 60000 65536"/>
                      <a:gd name="T16" fmla="*/ 0 60000 65536"/>
                      <a:gd name="T17" fmla="*/ 0 60000 65536"/>
                      <a:gd name="T18" fmla="*/ 0 60000 65536"/>
                      <a:gd name="T19" fmla="*/ 0 60000 65536"/>
                      <a:gd name="T20" fmla="*/ 0 60000 65536"/>
                      <a:gd name="T21" fmla="*/ 0 w 252"/>
                      <a:gd name="T22" fmla="*/ 0 h 228"/>
                      <a:gd name="T23" fmla="*/ 252 w 252"/>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28">
                        <a:moveTo>
                          <a:pt x="62" y="0"/>
                        </a:moveTo>
                        <a:lnTo>
                          <a:pt x="0" y="116"/>
                        </a:lnTo>
                        <a:lnTo>
                          <a:pt x="62" y="228"/>
                        </a:lnTo>
                        <a:lnTo>
                          <a:pt x="190" y="228"/>
                        </a:lnTo>
                        <a:lnTo>
                          <a:pt x="252" y="116"/>
                        </a:lnTo>
                        <a:lnTo>
                          <a:pt x="190" y="0"/>
                        </a:lnTo>
                        <a:lnTo>
                          <a:pt x="62" y="0"/>
                        </a:lnTo>
                        <a:close/>
                      </a:path>
                    </a:pathLst>
                  </a:custGeom>
                  <a:solidFill>
                    <a:srgbClr val="A1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4" name="Freeform 327">
                    <a:extLst>
                      <a:ext uri="{FF2B5EF4-FFF2-40B4-BE49-F238E27FC236}">
                        <a16:creationId xmlns:a16="http://schemas.microsoft.com/office/drawing/2014/main" id="{55327999-D38D-EC81-CCA9-28DBB0EEEC9C}"/>
                      </a:ext>
                    </a:extLst>
                  </p:cNvPr>
                  <p:cNvSpPr>
                    <a:spLocks/>
                  </p:cNvSpPr>
                  <p:nvPr/>
                </p:nvSpPr>
                <p:spPr bwMode="auto">
                  <a:xfrm>
                    <a:off x="4184" y="1947"/>
                    <a:ext cx="244" cy="216"/>
                  </a:xfrm>
                  <a:custGeom>
                    <a:avLst/>
                    <a:gdLst>
                      <a:gd name="T0" fmla="*/ 62 w 244"/>
                      <a:gd name="T1" fmla="*/ 0 h 216"/>
                      <a:gd name="T2" fmla="*/ 0 w 244"/>
                      <a:gd name="T3" fmla="*/ 108 h 216"/>
                      <a:gd name="T4" fmla="*/ 62 w 244"/>
                      <a:gd name="T5" fmla="*/ 216 h 216"/>
                      <a:gd name="T6" fmla="*/ 182 w 244"/>
                      <a:gd name="T7" fmla="*/ 216 h 216"/>
                      <a:gd name="T8" fmla="*/ 244 w 244"/>
                      <a:gd name="T9" fmla="*/ 108 h 216"/>
                      <a:gd name="T10" fmla="*/ 182 w 244"/>
                      <a:gd name="T11" fmla="*/ 0 h 216"/>
                      <a:gd name="T12" fmla="*/ 62 w 244"/>
                      <a:gd name="T13" fmla="*/ 0 h 216"/>
                      <a:gd name="T14" fmla="*/ 0 60000 65536"/>
                      <a:gd name="T15" fmla="*/ 0 60000 65536"/>
                      <a:gd name="T16" fmla="*/ 0 60000 65536"/>
                      <a:gd name="T17" fmla="*/ 0 60000 65536"/>
                      <a:gd name="T18" fmla="*/ 0 60000 65536"/>
                      <a:gd name="T19" fmla="*/ 0 60000 65536"/>
                      <a:gd name="T20" fmla="*/ 0 60000 65536"/>
                      <a:gd name="T21" fmla="*/ 0 w 244"/>
                      <a:gd name="T22" fmla="*/ 0 h 216"/>
                      <a:gd name="T23" fmla="*/ 244 w 244"/>
                      <a:gd name="T24" fmla="*/ 216 h 2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6">
                        <a:moveTo>
                          <a:pt x="62" y="0"/>
                        </a:moveTo>
                        <a:lnTo>
                          <a:pt x="0" y="108"/>
                        </a:lnTo>
                        <a:lnTo>
                          <a:pt x="62" y="216"/>
                        </a:lnTo>
                        <a:lnTo>
                          <a:pt x="182" y="216"/>
                        </a:lnTo>
                        <a:lnTo>
                          <a:pt x="244" y="108"/>
                        </a:lnTo>
                        <a:lnTo>
                          <a:pt x="182" y="0"/>
                        </a:lnTo>
                        <a:lnTo>
                          <a:pt x="62" y="0"/>
                        </a:lnTo>
                        <a:close/>
                      </a:path>
                    </a:pathLst>
                  </a:custGeom>
                  <a:solidFill>
                    <a:srgbClr val="A3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5" name="Freeform 328">
                    <a:extLst>
                      <a:ext uri="{FF2B5EF4-FFF2-40B4-BE49-F238E27FC236}">
                        <a16:creationId xmlns:a16="http://schemas.microsoft.com/office/drawing/2014/main" id="{C2F975E9-2C34-A70A-FB15-2ACDE62854B3}"/>
                      </a:ext>
                    </a:extLst>
                  </p:cNvPr>
                  <p:cNvSpPr>
                    <a:spLocks/>
                  </p:cNvSpPr>
                  <p:nvPr/>
                </p:nvSpPr>
                <p:spPr bwMode="auto">
                  <a:xfrm>
                    <a:off x="4192" y="1952"/>
                    <a:ext cx="228" cy="202"/>
                  </a:xfrm>
                  <a:custGeom>
                    <a:avLst/>
                    <a:gdLst>
                      <a:gd name="T0" fmla="*/ 58 w 228"/>
                      <a:gd name="T1" fmla="*/ 0 h 202"/>
                      <a:gd name="T2" fmla="*/ 0 w 228"/>
                      <a:gd name="T3" fmla="*/ 103 h 202"/>
                      <a:gd name="T4" fmla="*/ 58 w 228"/>
                      <a:gd name="T5" fmla="*/ 202 h 202"/>
                      <a:gd name="T6" fmla="*/ 170 w 228"/>
                      <a:gd name="T7" fmla="*/ 202 h 202"/>
                      <a:gd name="T8" fmla="*/ 228 w 228"/>
                      <a:gd name="T9" fmla="*/ 103 h 202"/>
                      <a:gd name="T10" fmla="*/ 170 w 228"/>
                      <a:gd name="T11" fmla="*/ 0 h 202"/>
                      <a:gd name="T12" fmla="*/ 58 w 228"/>
                      <a:gd name="T13" fmla="*/ 0 h 202"/>
                      <a:gd name="T14" fmla="*/ 0 60000 65536"/>
                      <a:gd name="T15" fmla="*/ 0 60000 65536"/>
                      <a:gd name="T16" fmla="*/ 0 60000 65536"/>
                      <a:gd name="T17" fmla="*/ 0 60000 65536"/>
                      <a:gd name="T18" fmla="*/ 0 60000 65536"/>
                      <a:gd name="T19" fmla="*/ 0 60000 65536"/>
                      <a:gd name="T20" fmla="*/ 0 60000 65536"/>
                      <a:gd name="T21" fmla="*/ 0 w 228"/>
                      <a:gd name="T22" fmla="*/ 0 h 202"/>
                      <a:gd name="T23" fmla="*/ 228 w 228"/>
                      <a:gd name="T24" fmla="*/ 202 h 2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2">
                        <a:moveTo>
                          <a:pt x="58" y="0"/>
                        </a:moveTo>
                        <a:lnTo>
                          <a:pt x="0" y="103"/>
                        </a:lnTo>
                        <a:lnTo>
                          <a:pt x="58" y="202"/>
                        </a:lnTo>
                        <a:lnTo>
                          <a:pt x="170" y="202"/>
                        </a:lnTo>
                        <a:lnTo>
                          <a:pt x="228" y="103"/>
                        </a:lnTo>
                        <a:lnTo>
                          <a:pt x="170" y="0"/>
                        </a:lnTo>
                        <a:lnTo>
                          <a:pt x="58" y="0"/>
                        </a:lnTo>
                        <a:close/>
                      </a:path>
                    </a:pathLst>
                  </a:custGeom>
                  <a:solidFill>
                    <a:srgbClr val="A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6" name="Freeform 329">
                    <a:extLst>
                      <a:ext uri="{FF2B5EF4-FFF2-40B4-BE49-F238E27FC236}">
                        <a16:creationId xmlns:a16="http://schemas.microsoft.com/office/drawing/2014/main" id="{1E84DB7A-3087-72D1-EDD3-D95797C38593}"/>
                      </a:ext>
                    </a:extLst>
                  </p:cNvPr>
                  <p:cNvSpPr>
                    <a:spLocks/>
                  </p:cNvSpPr>
                  <p:nvPr/>
                </p:nvSpPr>
                <p:spPr bwMode="auto">
                  <a:xfrm>
                    <a:off x="4200" y="1960"/>
                    <a:ext cx="211" cy="190"/>
                  </a:xfrm>
                  <a:custGeom>
                    <a:avLst/>
                    <a:gdLst>
                      <a:gd name="T0" fmla="*/ 54 w 211"/>
                      <a:gd name="T1" fmla="*/ 0 h 190"/>
                      <a:gd name="T2" fmla="*/ 0 w 211"/>
                      <a:gd name="T3" fmla="*/ 95 h 190"/>
                      <a:gd name="T4" fmla="*/ 54 w 211"/>
                      <a:gd name="T5" fmla="*/ 190 h 190"/>
                      <a:gd name="T6" fmla="*/ 158 w 211"/>
                      <a:gd name="T7" fmla="*/ 190 h 190"/>
                      <a:gd name="T8" fmla="*/ 211 w 211"/>
                      <a:gd name="T9" fmla="*/ 95 h 190"/>
                      <a:gd name="T10" fmla="*/ 158 w 211"/>
                      <a:gd name="T11" fmla="*/ 0 h 190"/>
                      <a:gd name="T12" fmla="*/ 54 w 211"/>
                      <a:gd name="T13" fmla="*/ 0 h 190"/>
                      <a:gd name="T14" fmla="*/ 0 60000 65536"/>
                      <a:gd name="T15" fmla="*/ 0 60000 65536"/>
                      <a:gd name="T16" fmla="*/ 0 60000 65536"/>
                      <a:gd name="T17" fmla="*/ 0 60000 65536"/>
                      <a:gd name="T18" fmla="*/ 0 60000 65536"/>
                      <a:gd name="T19" fmla="*/ 0 60000 65536"/>
                      <a:gd name="T20" fmla="*/ 0 60000 65536"/>
                      <a:gd name="T21" fmla="*/ 0 w 211"/>
                      <a:gd name="T22" fmla="*/ 0 h 190"/>
                      <a:gd name="T23" fmla="*/ 211 w 211"/>
                      <a:gd name="T24" fmla="*/ 190 h 1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0">
                        <a:moveTo>
                          <a:pt x="54" y="0"/>
                        </a:moveTo>
                        <a:lnTo>
                          <a:pt x="0" y="95"/>
                        </a:lnTo>
                        <a:lnTo>
                          <a:pt x="54" y="190"/>
                        </a:lnTo>
                        <a:lnTo>
                          <a:pt x="158" y="190"/>
                        </a:lnTo>
                        <a:lnTo>
                          <a:pt x="211" y="95"/>
                        </a:lnTo>
                        <a:lnTo>
                          <a:pt x="158" y="0"/>
                        </a:lnTo>
                        <a:lnTo>
                          <a:pt x="54" y="0"/>
                        </a:lnTo>
                        <a:close/>
                      </a:path>
                    </a:pathLst>
                  </a:custGeom>
                  <a:solidFill>
                    <a:srgbClr val="A9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7" name="Freeform 330">
                    <a:extLst>
                      <a:ext uri="{FF2B5EF4-FFF2-40B4-BE49-F238E27FC236}">
                        <a16:creationId xmlns:a16="http://schemas.microsoft.com/office/drawing/2014/main" id="{A3A99377-CEA0-8D47-C854-356CB2A5E1D6}"/>
                      </a:ext>
                    </a:extLst>
                  </p:cNvPr>
                  <p:cNvSpPr>
                    <a:spLocks/>
                  </p:cNvSpPr>
                  <p:nvPr/>
                </p:nvSpPr>
                <p:spPr bwMode="auto">
                  <a:xfrm>
                    <a:off x="4209" y="1964"/>
                    <a:ext cx="194" cy="178"/>
                  </a:xfrm>
                  <a:custGeom>
                    <a:avLst/>
                    <a:gdLst>
                      <a:gd name="T0" fmla="*/ 49 w 194"/>
                      <a:gd name="T1" fmla="*/ 0 h 178"/>
                      <a:gd name="T2" fmla="*/ 0 w 194"/>
                      <a:gd name="T3" fmla="*/ 91 h 178"/>
                      <a:gd name="T4" fmla="*/ 49 w 194"/>
                      <a:gd name="T5" fmla="*/ 178 h 178"/>
                      <a:gd name="T6" fmla="*/ 144 w 194"/>
                      <a:gd name="T7" fmla="*/ 178 h 178"/>
                      <a:gd name="T8" fmla="*/ 194 w 194"/>
                      <a:gd name="T9" fmla="*/ 91 h 178"/>
                      <a:gd name="T10" fmla="*/ 144 w 194"/>
                      <a:gd name="T11" fmla="*/ 0 h 178"/>
                      <a:gd name="T12" fmla="*/ 49 w 194"/>
                      <a:gd name="T13" fmla="*/ 0 h 178"/>
                      <a:gd name="T14" fmla="*/ 0 60000 65536"/>
                      <a:gd name="T15" fmla="*/ 0 60000 65536"/>
                      <a:gd name="T16" fmla="*/ 0 60000 65536"/>
                      <a:gd name="T17" fmla="*/ 0 60000 65536"/>
                      <a:gd name="T18" fmla="*/ 0 60000 65536"/>
                      <a:gd name="T19" fmla="*/ 0 60000 65536"/>
                      <a:gd name="T20" fmla="*/ 0 60000 65536"/>
                      <a:gd name="T21" fmla="*/ 0 w 194"/>
                      <a:gd name="T22" fmla="*/ 0 h 178"/>
                      <a:gd name="T23" fmla="*/ 194 w 194"/>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78">
                        <a:moveTo>
                          <a:pt x="49" y="0"/>
                        </a:moveTo>
                        <a:lnTo>
                          <a:pt x="0" y="91"/>
                        </a:lnTo>
                        <a:lnTo>
                          <a:pt x="49" y="178"/>
                        </a:lnTo>
                        <a:lnTo>
                          <a:pt x="144" y="178"/>
                        </a:lnTo>
                        <a:lnTo>
                          <a:pt x="194" y="91"/>
                        </a:lnTo>
                        <a:lnTo>
                          <a:pt x="144" y="0"/>
                        </a:lnTo>
                        <a:lnTo>
                          <a:pt x="49" y="0"/>
                        </a:lnTo>
                        <a:close/>
                      </a:path>
                    </a:pathLst>
                  </a:custGeom>
                  <a:solidFill>
                    <a:srgbClr val="AD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8" name="Freeform 331">
                    <a:extLst>
                      <a:ext uri="{FF2B5EF4-FFF2-40B4-BE49-F238E27FC236}">
                        <a16:creationId xmlns:a16="http://schemas.microsoft.com/office/drawing/2014/main" id="{E2A9CAF9-46C1-5B2D-D300-63BA7ABFF713}"/>
                      </a:ext>
                    </a:extLst>
                  </p:cNvPr>
                  <p:cNvSpPr>
                    <a:spLocks/>
                  </p:cNvSpPr>
                  <p:nvPr/>
                </p:nvSpPr>
                <p:spPr bwMode="auto">
                  <a:xfrm>
                    <a:off x="4213" y="1972"/>
                    <a:ext cx="186" cy="166"/>
                  </a:xfrm>
                  <a:custGeom>
                    <a:avLst/>
                    <a:gdLst>
                      <a:gd name="T0" fmla="*/ 45 w 186"/>
                      <a:gd name="T1" fmla="*/ 0 h 166"/>
                      <a:gd name="T2" fmla="*/ 0 w 186"/>
                      <a:gd name="T3" fmla="*/ 83 h 166"/>
                      <a:gd name="T4" fmla="*/ 45 w 186"/>
                      <a:gd name="T5" fmla="*/ 166 h 166"/>
                      <a:gd name="T6" fmla="*/ 140 w 186"/>
                      <a:gd name="T7" fmla="*/ 166 h 166"/>
                      <a:gd name="T8" fmla="*/ 186 w 186"/>
                      <a:gd name="T9" fmla="*/ 83 h 166"/>
                      <a:gd name="T10" fmla="*/ 140 w 186"/>
                      <a:gd name="T11" fmla="*/ 0 h 166"/>
                      <a:gd name="T12" fmla="*/ 45 w 186"/>
                      <a:gd name="T13" fmla="*/ 0 h 166"/>
                      <a:gd name="T14" fmla="*/ 0 60000 65536"/>
                      <a:gd name="T15" fmla="*/ 0 60000 65536"/>
                      <a:gd name="T16" fmla="*/ 0 60000 65536"/>
                      <a:gd name="T17" fmla="*/ 0 60000 65536"/>
                      <a:gd name="T18" fmla="*/ 0 60000 65536"/>
                      <a:gd name="T19" fmla="*/ 0 60000 65536"/>
                      <a:gd name="T20" fmla="*/ 0 60000 65536"/>
                      <a:gd name="T21" fmla="*/ 0 w 186"/>
                      <a:gd name="T22" fmla="*/ 0 h 166"/>
                      <a:gd name="T23" fmla="*/ 186 w 186"/>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6">
                        <a:moveTo>
                          <a:pt x="45" y="0"/>
                        </a:moveTo>
                        <a:lnTo>
                          <a:pt x="0" y="83"/>
                        </a:lnTo>
                        <a:lnTo>
                          <a:pt x="45" y="166"/>
                        </a:lnTo>
                        <a:lnTo>
                          <a:pt x="140" y="166"/>
                        </a:lnTo>
                        <a:lnTo>
                          <a:pt x="186" y="83"/>
                        </a:lnTo>
                        <a:lnTo>
                          <a:pt x="140" y="0"/>
                        </a:lnTo>
                        <a:lnTo>
                          <a:pt x="45" y="0"/>
                        </a:lnTo>
                        <a:close/>
                      </a:path>
                    </a:pathLst>
                  </a:custGeom>
                  <a:solidFill>
                    <a:srgbClr val="B0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39" name="Freeform 332">
                    <a:extLst>
                      <a:ext uri="{FF2B5EF4-FFF2-40B4-BE49-F238E27FC236}">
                        <a16:creationId xmlns:a16="http://schemas.microsoft.com/office/drawing/2014/main" id="{1A396ACF-64A6-6D3A-7DB4-AB2679B0947A}"/>
                      </a:ext>
                    </a:extLst>
                  </p:cNvPr>
                  <p:cNvSpPr>
                    <a:spLocks/>
                  </p:cNvSpPr>
                  <p:nvPr/>
                </p:nvSpPr>
                <p:spPr bwMode="auto">
                  <a:xfrm>
                    <a:off x="4221" y="1976"/>
                    <a:ext cx="170" cy="154"/>
                  </a:xfrm>
                  <a:custGeom>
                    <a:avLst/>
                    <a:gdLst>
                      <a:gd name="T0" fmla="*/ 41 w 170"/>
                      <a:gd name="T1" fmla="*/ 0 h 154"/>
                      <a:gd name="T2" fmla="*/ 0 w 170"/>
                      <a:gd name="T3" fmla="*/ 79 h 154"/>
                      <a:gd name="T4" fmla="*/ 41 w 170"/>
                      <a:gd name="T5" fmla="*/ 154 h 154"/>
                      <a:gd name="T6" fmla="*/ 128 w 170"/>
                      <a:gd name="T7" fmla="*/ 154 h 154"/>
                      <a:gd name="T8" fmla="*/ 170 w 170"/>
                      <a:gd name="T9" fmla="*/ 79 h 154"/>
                      <a:gd name="T10" fmla="*/ 128 w 170"/>
                      <a:gd name="T11" fmla="*/ 0 h 154"/>
                      <a:gd name="T12" fmla="*/ 41 w 170"/>
                      <a:gd name="T13" fmla="*/ 0 h 154"/>
                      <a:gd name="T14" fmla="*/ 0 60000 65536"/>
                      <a:gd name="T15" fmla="*/ 0 60000 65536"/>
                      <a:gd name="T16" fmla="*/ 0 60000 65536"/>
                      <a:gd name="T17" fmla="*/ 0 60000 65536"/>
                      <a:gd name="T18" fmla="*/ 0 60000 65536"/>
                      <a:gd name="T19" fmla="*/ 0 60000 65536"/>
                      <a:gd name="T20" fmla="*/ 0 60000 65536"/>
                      <a:gd name="T21" fmla="*/ 0 w 170"/>
                      <a:gd name="T22" fmla="*/ 0 h 154"/>
                      <a:gd name="T23" fmla="*/ 170 w 170"/>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4">
                        <a:moveTo>
                          <a:pt x="41" y="0"/>
                        </a:moveTo>
                        <a:lnTo>
                          <a:pt x="0" y="79"/>
                        </a:lnTo>
                        <a:lnTo>
                          <a:pt x="41" y="154"/>
                        </a:lnTo>
                        <a:lnTo>
                          <a:pt x="128" y="154"/>
                        </a:lnTo>
                        <a:lnTo>
                          <a:pt x="170" y="79"/>
                        </a:lnTo>
                        <a:lnTo>
                          <a:pt x="128" y="0"/>
                        </a:lnTo>
                        <a:lnTo>
                          <a:pt x="41" y="0"/>
                        </a:lnTo>
                        <a:close/>
                      </a:path>
                    </a:pathLst>
                  </a:custGeom>
                  <a:solidFill>
                    <a:srgbClr val="B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0" name="Freeform 333">
                    <a:extLst>
                      <a:ext uri="{FF2B5EF4-FFF2-40B4-BE49-F238E27FC236}">
                        <a16:creationId xmlns:a16="http://schemas.microsoft.com/office/drawing/2014/main" id="{10B6A142-9A78-B777-EA3E-7FDC17D46CFB}"/>
                      </a:ext>
                    </a:extLst>
                  </p:cNvPr>
                  <p:cNvSpPr>
                    <a:spLocks/>
                  </p:cNvSpPr>
                  <p:nvPr/>
                </p:nvSpPr>
                <p:spPr bwMode="auto">
                  <a:xfrm>
                    <a:off x="4229" y="1985"/>
                    <a:ext cx="153" cy="136"/>
                  </a:xfrm>
                  <a:custGeom>
                    <a:avLst/>
                    <a:gdLst>
                      <a:gd name="T0" fmla="*/ 42 w 153"/>
                      <a:gd name="T1" fmla="*/ 0 h 136"/>
                      <a:gd name="T2" fmla="*/ 0 w 153"/>
                      <a:gd name="T3" fmla="*/ 70 h 136"/>
                      <a:gd name="T4" fmla="*/ 42 w 153"/>
                      <a:gd name="T5" fmla="*/ 136 h 136"/>
                      <a:gd name="T6" fmla="*/ 116 w 153"/>
                      <a:gd name="T7" fmla="*/ 136 h 136"/>
                      <a:gd name="T8" fmla="*/ 153 w 153"/>
                      <a:gd name="T9" fmla="*/ 70 h 136"/>
                      <a:gd name="T10" fmla="*/ 116 w 153"/>
                      <a:gd name="T11" fmla="*/ 0 h 136"/>
                      <a:gd name="T12" fmla="*/ 42 w 153"/>
                      <a:gd name="T13" fmla="*/ 0 h 136"/>
                      <a:gd name="T14" fmla="*/ 0 60000 65536"/>
                      <a:gd name="T15" fmla="*/ 0 60000 65536"/>
                      <a:gd name="T16" fmla="*/ 0 60000 65536"/>
                      <a:gd name="T17" fmla="*/ 0 60000 65536"/>
                      <a:gd name="T18" fmla="*/ 0 60000 65536"/>
                      <a:gd name="T19" fmla="*/ 0 60000 65536"/>
                      <a:gd name="T20" fmla="*/ 0 60000 65536"/>
                      <a:gd name="T21" fmla="*/ 0 w 153"/>
                      <a:gd name="T22" fmla="*/ 0 h 136"/>
                      <a:gd name="T23" fmla="*/ 153 w 153"/>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6">
                        <a:moveTo>
                          <a:pt x="42" y="0"/>
                        </a:moveTo>
                        <a:lnTo>
                          <a:pt x="0" y="70"/>
                        </a:lnTo>
                        <a:lnTo>
                          <a:pt x="42" y="136"/>
                        </a:lnTo>
                        <a:lnTo>
                          <a:pt x="116" y="136"/>
                        </a:lnTo>
                        <a:lnTo>
                          <a:pt x="153" y="70"/>
                        </a:lnTo>
                        <a:lnTo>
                          <a:pt x="116" y="0"/>
                        </a:lnTo>
                        <a:lnTo>
                          <a:pt x="42" y="0"/>
                        </a:lnTo>
                        <a:close/>
                      </a:path>
                    </a:pathLst>
                  </a:custGeom>
                  <a:solidFill>
                    <a:srgbClr val="B7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1" name="Freeform 334">
                    <a:extLst>
                      <a:ext uri="{FF2B5EF4-FFF2-40B4-BE49-F238E27FC236}">
                        <a16:creationId xmlns:a16="http://schemas.microsoft.com/office/drawing/2014/main" id="{5A531431-8EF8-22E8-E3FF-88491C3DF166}"/>
                      </a:ext>
                    </a:extLst>
                  </p:cNvPr>
                  <p:cNvSpPr>
                    <a:spLocks/>
                  </p:cNvSpPr>
                  <p:nvPr/>
                </p:nvSpPr>
                <p:spPr bwMode="auto">
                  <a:xfrm>
                    <a:off x="4233" y="1989"/>
                    <a:ext cx="145" cy="128"/>
                  </a:xfrm>
                  <a:custGeom>
                    <a:avLst/>
                    <a:gdLst>
                      <a:gd name="T0" fmla="*/ 38 w 145"/>
                      <a:gd name="T1" fmla="*/ 0 h 128"/>
                      <a:gd name="T2" fmla="*/ 0 w 145"/>
                      <a:gd name="T3" fmla="*/ 66 h 128"/>
                      <a:gd name="T4" fmla="*/ 38 w 145"/>
                      <a:gd name="T5" fmla="*/ 128 h 128"/>
                      <a:gd name="T6" fmla="*/ 112 w 145"/>
                      <a:gd name="T7" fmla="*/ 128 h 128"/>
                      <a:gd name="T8" fmla="*/ 145 w 145"/>
                      <a:gd name="T9" fmla="*/ 66 h 128"/>
                      <a:gd name="T10" fmla="*/ 112 w 145"/>
                      <a:gd name="T11" fmla="*/ 0 h 128"/>
                      <a:gd name="T12" fmla="*/ 38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8" y="0"/>
                        </a:moveTo>
                        <a:lnTo>
                          <a:pt x="0" y="66"/>
                        </a:lnTo>
                        <a:lnTo>
                          <a:pt x="38" y="128"/>
                        </a:lnTo>
                        <a:lnTo>
                          <a:pt x="112" y="128"/>
                        </a:lnTo>
                        <a:lnTo>
                          <a:pt x="145" y="66"/>
                        </a:lnTo>
                        <a:lnTo>
                          <a:pt x="112" y="0"/>
                        </a:lnTo>
                        <a:lnTo>
                          <a:pt x="38" y="0"/>
                        </a:lnTo>
                        <a:close/>
                      </a:path>
                    </a:pathLst>
                  </a:custGeom>
                  <a:solidFill>
                    <a:srgbClr val="BB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2" name="Freeform 335">
                    <a:extLst>
                      <a:ext uri="{FF2B5EF4-FFF2-40B4-BE49-F238E27FC236}">
                        <a16:creationId xmlns:a16="http://schemas.microsoft.com/office/drawing/2014/main" id="{A4219A9B-78AB-F3BD-3EAF-A8C0C5E2E48F}"/>
                      </a:ext>
                    </a:extLst>
                  </p:cNvPr>
                  <p:cNvSpPr>
                    <a:spLocks/>
                  </p:cNvSpPr>
                  <p:nvPr/>
                </p:nvSpPr>
                <p:spPr bwMode="auto">
                  <a:xfrm>
                    <a:off x="4242" y="1997"/>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BE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3" name="Freeform 336">
                    <a:extLst>
                      <a:ext uri="{FF2B5EF4-FFF2-40B4-BE49-F238E27FC236}">
                        <a16:creationId xmlns:a16="http://schemas.microsoft.com/office/drawing/2014/main" id="{B09D7632-6E11-9248-C60C-D284EEF1B217}"/>
                      </a:ext>
                    </a:extLst>
                  </p:cNvPr>
                  <p:cNvSpPr>
                    <a:spLocks/>
                  </p:cNvSpPr>
                  <p:nvPr/>
                </p:nvSpPr>
                <p:spPr bwMode="auto">
                  <a:xfrm>
                    <a:off x="4250" y="2001"/>
                    <a:ext cx="112" cy="104"/>
                  </a:xfrm>
                  <a:custGeom>
                    <a:avLst/>
                    <a:gdLst>
                      <a:gd name="T0" fmla="*/ 29 w 112"/>
                      <a:gd name="T1" fmla="*/ 0 h 104"/>
                      <a:gd name="T2" fmla="*/ 0 w 112"/>
                      <a:gd name="T3" fmla="*/ 54 h 104"/>
                      <a:gd name="T4" fmla="*/ 29 w 112"/>
                      <a:gd name="T5" fmla="*/ 104 h 104"/>
                      <a:gd name="T6" fmla="*/ 87 w 112"/>
                      <a:gd name="T7" fmla="*/ 104 h 104"/>
                      <a:gd name="T8" fmla="*/ 112 w 112"/>
                      <a:gd name="T9" fmla="*/ 54 h 104"/>
                      <a:gd name="T10" fmla="*/ 87 w 112"/>
                      <a:gd name="T11" fmla="*/ 0 h 104"/>
                      <a:gd name="T12" fmla="*/ 29 w 112"/>
                      <a:gd name="T13" fmla="*/ 0 h 104"/>
                      <a:gd name="T14" fmla="*/ 0 60000 65536"/>
                      <a:gd name="T15" fmla="*/ 0 60000 65536"/>
                      <a:gd name="T16" fmla="*/ 0 60000 65536"/>
                      <a:gd name="T17" fmla="*/ 0 60000 65536"/>
                      <a:gd name="T18" fmla="*/ 0 60000 65536"/>
                      <a:gd name="T19" fmla="*/ 0 60000 65536"/>
                      <a:gd name="T20" fmla="*/ 0 60000 65536"/>
                      <a:gd name="T21" fmla="*/ 0 w 112"/>
                      <a:gd name="T22" fmla="*/ 0 h 104"/>
                      <a:gd name="T23" fmla="*/ 112 w 112"/>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4">
                        <a:moveTo>
                          <a:pt x="29" y="0"/>
                        </a:moveTo>
                        <a:lnTo>
                          <a:pt x="0" y="54"/>
                        </a:lnTo>
                        <a:lnTo>
                          <a:pt x="29" y="104"/>
                        </a:lnTo>
                        <a:lnTo>
                          <a:pt x="87" y="104"/>
                        </a:lnTo>
                        <a:lnTo>
                          <a:pt x="112" y="54"/>
                        </a:lnTo>
                        <a:lnTo>
                          <a:pt x="87" y="0"/>
                        </a:lnTo>
                        <a:lnTo>
                          <a:pt x="29" y="0"/>
                        </a:lnTo>
                        <a:close/>
                      </a:path>
                    </a:pathLst>
                  </a:custGeom>
                  <a:solidFill>
                    <a:srgbClr val="C0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4" name="Freeform 337">
                    <a:extLst>
                      <a:ext uri="{FF2B5EF4-FFF2-40B4-BE49-F238E27FC236}">
                        <a16:creationId xmlns:a16="http://schemas.microsoft.com/office/drawing/2014/main" id="{BD20E8EB-D6DA-1728-59F3-654B322B010E}"/>
                      </a:ext>
                    </a:extLst>
                  </p:cNvPr>
                  <p:cNvSpPr>
                    <a:spLocks/>
                  </p:cNvSpPr>
                  <p:nvPr/>
                </p:nvSpPr>
                <p:spPr bwMode="auto">
                  <a:xfrm>
                    <a:off x="4258" y="2010"/>
                    <a:ext cx="95" cy="86"/>
                  </a:xfrm>
                  <a:custGeom>
                    <a:avLst/>
                    <a:gdLst>
                      <a:gd name="T0" fmla="*/ 25 w 95"/>
                      <a:gd name="T1" fmla="*/ 0 h 86"/>
                      <a:gd name="T2" fmla="*/ 0 w 95"/>
                      <a:gd name="T3" fmla="*/ 45 h 86"/>
                      <a:gd name="T4" fmla="*/ 25 w 95"/>
                      <a:gd name="T5" fmla="*/ 86 h 86"/>
                      <a:gd name="T6" fmla="*/ 75 w 95"/>
                      <a:gd name="T7" fmla="*/ 86 h 86"/>
                      <a:gd name="T8" fmla="*/ 95 w 95"/>
                      <a:gd name="T9" fmla="*/ 45 h 86"/>
                      <a:gd name="T10" fmla="*/ 75 w 95"/>
                      <a:gd name="T11" fmla="*/ 0 h 86"/>
                      <a:gd name="T12" fmla="*/ 25 w 95"/>
                      <a:gd name="T13" fmla="*/ 0 h 86"/>
                      <a:gd name="T14" fmla="*/ 0 60000 65536"/>
                      <a:gd name="T15" fmla="*/ 0 60000 65536"/>
                      <a:gd name="T16" fmla="*/ 0 60000 65536"/>
                      <a:gd name="T17" fmla="*/ 0 60000 65536"/>
                      <a:gd name="T18" fmla="*/ 0 60000 65536"/>
                      <a:gd name="T19" fmla="*/ 0 60000 65536"/>
                      <a:gd name="T20" fmla="*/ 0 60000 65536"/>
                      <a:gd name="T21" fmla="*/ 0 w 95"/>
                      <a:gd name="T22" fmla="*/ 0 h 86"/>
                      <a:gd name="T23" fmla="*/ 95 w 95"/>
                      <a:gd name="T24" fmla="*/ 86 h 8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6">
                        <a:moveTo>
                          <a:pt x="25" y="0"/>
                        </a:moveTo>
                        <a:lnTo>
                          <a:pt x="0" y="45"/>
                        </a:lnTo>
                        <a:lnTo>
                          <a:pt x="25" y="86"/>
                        </a:lnTo>
                        <a:lnTo>
                          <a:pt x="75" y="86"/>
                        </a:lnTo>
                        <a:lnTo>
                          <a:pt x="95" y="45"/>
                        </a:lnTo>
                        <a:lnTo>
                          <a:pt x="75" y="0"/>
                        </a:lnTo>
                        <a:lnTo>
                          <a:pt x="25" y="0"/>
                        </a:lnTo>
                        <a:close/>
                      </a:path>
                    </a:pathLst>
                  </a:custGeom>
                  <a:solidFill>
                    <a:srgbClr val="C3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5" name="Freeform 338">
                    <a:extLst>
                      <a:ext uri="{FF2B5EF4-FFF2-40B4-BE49-F238E27FC236}">
                        <a16:creationId xmlns:a16="http://schemas.microsoft.com/office/drawing/2014/main" id="{A7CB99C6-E5F5-8AE5-03B9-97D9C3BA8127}"/>
                      </a:ext>
                    </a:extLst>
                  </p:cNvPr>
                  <p:cNvSpPr>
                    <a:spLocks/>
                  </p:cNvSpPr>
                  <p:nvPr/>
                </p:nvSpPr>
                <p:spPr bwMode="auto">
                  <a:xfrm>
                    <a:off x="4262" y="2014"/>
                    <a:ext cx="87" cy="78"/>
                  </a:xfrm>
                  <a:custGeom>
                    <a:avLst/>
                    <a:gdLst>
                      <a:gd name="T0" fmla="*/ 25 w 87"/>
                      <a:gd name="T1" fmla="*/ 0 h 78"/>
                      <a:gd name="T2" fmla="*/ 0 w 87"/>
                      <a:gd name="T3" fmla="*/ 41 h 78"/>
                      <a:gd name="T4" fmla="*/ 25 w 87"/>
                      <a:gd name="T5" fmla="*/ 78 h 78"/>
                      <a:gd name="T6" fmla="*/ 67 w 87"/>
                      <a:gd name="T7" fmla="*/ 78 h 78"/>
                      <a:gd name="T8" fmla="*/ 87 w 87"/>
                      <a:gd name="T9" fmla="*/ 41 h 78"/>
                      <a:gd name="T10" fmla="*/ 67 w 87"/>
                      <a:gd name="T11" fmla="*/ 0 h 78"/>
                      <a:gd name="T12" fmla="*/ 25 w 87"/>
                      <a:gd name="T13" fmla="*/ 0 h 78"/>
                      <a:gd name="T14" fmla="*/ 0 60000 65536"/>
                      <a:gd name="T15" fmla="*/ 0 60000 65536"/>
                      <a:gd name="T16" fmla="*/ 0 60000 65536"/>
                      <a:gd name="T17" fmla="*/ 0 60000 65536"/>
                      <a:gd name="T18" fmla="*/ 0 60000 65536"/>
                      <a:gd name="T19" fmla="*/ 0 60000 65536"/>
                      <a:gd name="T20" fmla="*/ 0 60000 65536"/>
                      <a:gd name="T21" fmla="*/ 0 w 87"/>
                      <a:gd name="T22" fmla="*/ 0 h 78"/>
                      <a:gd name="T23" fmla="*/ 87 w 87"/>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8">
                        <a:moveTo>
                          <a:pt x="25" y="0"/>
                        </a:moveTo>
                        <a:lnTo>
                          <a:pt x="0" y="41"/>
                        </a:lnTo>
                        <a:lnTo>
                          <a:pt x="25" y="78"/>
                        </a:lnTo>
                        <a:lnTo>
                          <a:pt x="67" y="78"/>
                        </a:lnTo>
                        <a:lnTo>
                          <a:pt x="87" y="41"/>
                        </a:lnTo>
                        <a:lnTo>
                          <a:pt x="67" y="0"/>
                        </a:lnTo>
                        <a:lnTo>
                          <a:pt x="25" y="0"/>
                        </a:lnTo>
                        <a:close/>
                      </a:path>
                    </a:pathLst>
                  </a:custGeom>
                  <a:solidFill>
                    <a:srgbClr val="C5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6" name="Freeform 339">
                    <a:extLst>
                      <a:ext uri="{FF2B5EF4-FFF2-40B4-BE49-F238E27FC236}">
                        <a16:creationId xmlns:a16="http://schemas.microsoft.com/office/drawing/2014/main" id="{141C77A1-4CEF-EE95-5454-FC3D70C79D6A}"/>
                      </a:ext>
                    </a:extLst>
                  </p:cNvPr>
                  <p:cNvSpPr>
                    <a:spLocks/>
                  </p:cNvSpPr>
                  <p:nvPr/>
                </p:nvSpPr>
                <p:spPr bwMode="auto">
                  <a:xfrm>
                    <a:off x="4271" y="2022"/>
                    <a:ext cx="70" cy="62"/>
                  </a:xfrm>
                  <a:custGeom>
                    <a:avLst/>
                    <a:gdLst>
                      <a:gd name="T0" fmla="*/ 20 w 70"/>
                      <a:gd name="T1" fmla="*/ 0 h 62"/>
                      <a:gd name="T2" fmla="*/ 0 w 70"/>
                      <a:gd name="T3" fmla="*/ 33 h 62"/>
                      <a:gd name="T4" fmla="*/ 20 w 70"/>
                      <a:gd name="T5" fmla="*/ 62 h 62"/>
                      <a:gd name="T6" fmla="*/ 54 w 70"/>
                      <a:gd name="T7" fmla="*/ 62 h 62"/>
                      <a:gd name="T8" fmla="*/ 70 w 70"/>
                      <a:gd name="T9" fmla="*/ 33 h 62"/>
                      <a:gd name="T10" fmla="*/ 54 w 70"/>
                      <a:gd name="T11" fmla="*/ 0 h 62"/>
                      <a:gd name="T12" fmla="*/ 20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0" y="0"/>
                        </a:moveTo>
                        <a:lnTo>
                          <a:pt x="0" y="33"/>
                        </a:lnTo>
                        <a:lnTo>
                          <a:pt x="20" y="62"/>
                        </a:lnTo>
                        <a:lnTo>
                          <a:pt x="54" y="62"/>
                        </a:lnTo>
                        <a:lnTo>
                          <a:pt x="70" y="33"/>
                        </a:lnTo>
                        <a:lnTo>
                          <a:pt x="54" y="0"/>
                        </a:lnTo>
                        <a:lnTo>
                          <a:pt x="20" y="0"/>
                        </a:lnTo>
                        <a:close/>
                      </a:path>
                    </a:pathLst>
                  </a:custGeom>
                  <a:solidFill>
                    <a:srgbClr val="C7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7" name="Freeform 340">
                    <a:extLst>
                      <a:ext uri="{FF2B5EF4-FFF2-40B4-BE49-F238E27FC236}">
                        <a16:creationId xmlns:a16="http://schemas.microsoft.com/office/drawing/2014/main" id="{EA97864B-B701-4030-B5F1-A5D284A77043}"/>
                      </a:ext>
                    </a:extLst>
                  </p:cNvPr>
                  <p:cNvSpPr>
                    <a:spLocks/>
                  </p:cNvSpPr>
                  <p:nvPr/>
                </p:nvSpPr>
                <p:spPr bwMode="auto">
                  <a:xfrm>
                    <a:off x="4279" y="2026"/>
                    <a:ext cx="54" cy="54"/>
                  </a:xfrm>
                  <a:custGeom>
                    <a:avLst/>
                    <a:gdLst>
                      <a:gd name="T0" fmla="*/ 17 w 54"/>
                      <a:gd name="T1" fmla="*/ 0 h 54"/>
                      <a:gd name="T2" fmla="*/ 0 w 54"/>
                      <a:gd name="T3" fmla="*/ 29 h 54"/>
                      <a:gd name="T4" fmla="*/ 17 w 54"/>
                      <a:gd name="T5" fmla="*/ 54 h 54"/>
                      <a:gd name="T6" fmla="*/ 41 w 54"/>
                      <a:gd name="T7" fmla="*/ 54 h 54"/>
                      <a:gd name="T8" fmla="*/ 54 w 54"/>
                      <a:gd name="T9" fmla="*/ 29 h 54"/>
                      <a:gd name="T10" fmla="*/ 41 w 54"/>
                      <a:gd name="T11" fmla="*/ 0 h 54"/>
                      <a:gd name="T12" fmla="*/ 17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7" y="0"/>
                        </a:moveTo>
                        <a:lnTo>
                          <a:pt x="0" y="29"/>
                        </a:lnTo>
                        <a:lnTo>
                          <a:pt x="17" y="54"/>
                        </a:lnTo>
                        <a:lnTo>
                          <a:pt x="41" y="54"/>
                        </a:lnTo>
                        <a:lnTo>
                          <a:pt x="54" y="29"/>
                        </a:lnTo>
                        <a:lnTo>
                          <a:pt x="41" y="0"/>
                        </a:lnTo>
                        <a:lnTo>
                          <a:pt x="17" y="0"/>
                        </a:lnTo>
                        <a:close/>
                      </a:path>
                    </a:pathLst>
                  </a:custGeom>
                  <a:solidFill>
                    <a:srgbClr val="C8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8" name="Freeform 341">
                    <a:extLst>
                      <a:ext uri="{FF2B5EF4-FFF2-40B4-BE49-F238E27FC236}">
                        <a16:creationId xmlns:a16="http://schemas.microsoft.com/office/drawing/2014/main" id="{F6461B7A-4F6C-CE64-1F19-63AF2EFE6EA3}"/>
                      </a:ext>
                    </a:extLst>
                  </p:cNvPr>
                  <p:cNvSpPr>
                    <a:spLocks/>
                  </p:cNvSpPr>
                  <p:nvPr/>
                </p:nvSpPr>
                <p:spPr bwMode="auto">
                  <a:xfrm>
                    <a:off x="4283" y="2034"/>
                    <a:ext cx="46" cy="38"/>
                  </a:xfrm>
                  <a:custGeom>
                    <a:avLst/>
                    <a:gdLst>
                      <a:gd name="T0" fmla="*/ 13 w 46"/>
                      <a:gd name="T1" fmla="*/ 0 h 38"/>
                      <a:gd name="T2" fmla="*/ 0 w 46"/>
                      <a:gd name="T3" fmla="*/ 21 h 38"/>
                      <a:gd name="T4" fmla="*/ 13 w 46"/>
                      <a:gd name="T5" fmla="*/ 38 h 38"/>
                      <a:gd name="T6" fmla="*/ 37 w 46"/>
                      <a:gd name="T7" fmla="*/ 38 h 38"/>
                      <a:gd name="T8" fmla="*/ 46 w 46"/>
                      <a:gd name="T9" fmla="*/ 21 h 38"/>
                      <a:gd name="T10" fmla="*/ 37 w 46"/>
                      <a:gd name="T11" fmla="*/ 0 h 38"/>
                      <a:gd name="T12" fmla="*/ 13 w 46"/>
                      <a:gd name="T13" fmla="*/ 0 h 38"/>
                      <a:gd name="T14" fmla="*/ 0 60000 65536"/>
                      <a:gd name="T15" fmla="*/ 0 60000 65536"/>
                      <a:gd name="T16" fmla="*/ 0 60000 65536"/>
                      <a:gd name="T17" fmla="*/ 0 60000 65536"/>
                      <a:gd name="T18" fmla="*/ 0 60000 65536"/>
                      <a:gd name="T19" fmla="*/ 0 60000 65536"/>
                      <a:gd name="T20" fmla="*/ 0 60000 65536"/>
                      <a:gd name="T21" fmla="*/ 0 w 46"/>
                      <a:gd name="T22" fmla="*/ 0 h 38"/>
                      <a:gd name="T23" fmla="*/ 46 w 46"/>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8">
                        <a:moveTo>
                          <a:pt x="13" y="0"/>
                        </a:moveTo>
                        <a:lnTo>
                          <a:pt x="0" y="21"/>
                        </a:lnTo>
                        <a:lnTo>
                          <a:pt x="13" y="38"/>
                        </a:lnTo>
                        <a:lnTo>
                          <a:pt x="37" y="38"/>
                        </a:lnTo>
                        <a:lnTo>
                          <a:pt x="46" y="21"/>
                        </a:lnTo>
                        <a:lnTo>
                          <a:pt x="37" y="0"/>
                        </a:lnTo>
                        <a:lnTo>
                          <a:pt x="13" y="0"/>
                        </a:lnTo>
                        <a:close/>
                      </a:path>
                    </a:pathLst>
                  </a:custGeom>
                  <a:solidFill>
                    <a:srgbClr val="C9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49" name="Freeform 342">
                    <a:extLst>
                      <a:ext uri="{FF2B5EF4-FFF2-40B4-BE49-F238E27FC236}">
                        <a16:creationId xmlns:a16="http://schemas.microsoft.com/office/drawing/2014/main" id="{EB1F2FFC-05C5-294F-C0CB-DF6962BAD0E0}"/>
                      </a:ext>
                    </a:extLst>
                  </p:cNvPr>
                  <p:cNvSpPr>
                    <a:spLocks/>
                  </p:cNvSpPr>
                  <p:nvPr/>
                </p:nvSpPr>
                <p:spPr bwMode="auto">
                  <a:xfrm>
                    <a:off x="4291" y="2039"/>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CA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50" name="Freeform 343">
                    <a:extLst>
                      <a:ext uri="{FF2B5EF4-FFF2-40B4-BE49-F238E27FC236}">
                        <a16:creationId xmlns:a16="http://schemas.microsoft.com/office/drawing/2014/main" id="{DF458DC8-4FAD-A8F7-EF7C-ACCFF374152C}"/>
                      </a:ext>
                    </a:extLst>
                  </p:cNvPr>
                  <p:cNvSpPr>
                    <a:spLocks/>
                  </p:cNvSpPr>
                  <p:nvPr/>
                </p:nvSpPr>
                <p:spPr bwMode="auto">
                  <a:xfrm>
                    <a:off x="4300" y="2047"/>
                    <a:ext cx="12" cy="12"/>
                  </a:xfrm>
                  <a:custGeom>
                    <a:avLst/>
                    <a:gdLst>
                      <a:gd name="T0" fmla="*/ 4 w 12"/>
                      <a:gd name="T1" fmla="*/ 0 h 12"/>
                      <a:gd name="T2" fmla="*/ 0 w 12"/>
                      <a:gd name="T3" fmla="*/ 8 h 12"/>
                      <a:gd name="T4" fmla="*/ 4 w 12"/>
                      <a:gd name="T5" fmla="*/ 12 h 12"/>
                      <a:gd name="T6" fmla="*/ 12 w 12"/>
                      <a:gd name="T7" fmla="*/ 12 h 12"/>
                      <a:gd name="T8" fmla="*/ 12 w 12"/>
                      <a:gd name="T9" fmla="*/ 8 h 12"/>
                      <a:gd name="T10" fmla="*/ 12 w 12"/>
                      <a:gd name="T11" fmla="*/ 0 h 12"/>
                      <a:gd name="T12" fmla="*/ 4 w 12"/>
                      <a:gd name="T13" fmla="*/ 0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4" y="0"/>
                        </a:moveTo>
                        <a:lnTo>
                          <a:pt x="0" y="8"/>
                        </a:lnTo>
                        <a:lnTo>
                          <a:pt x="4" y="12"/>
                        </a:lnTo>
                        <a:lnTo>
                          <a:pt x="12" y="12"/>
                        </a:lnTo>
                        <a:lnTo>
                          <a:pt x="12" y="8"/>
                        </a:lnTo>
                        <a:lnTo>
                          <a:pt x="12" y="0"/>
                        </a:lnTo>
                        <a:lnTo>
                          <a:pt x="4" y="0"/>
                        </a:lnTo>
                        <a:close/>
                      </a:path>
                    </a:pathLst>
                  </a:custGeom>
                  <a:solidFill>
                    <a:srgbClr val="CB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51" name="Freeform 344">
                    <a:extLst>
                      <a:ext uri="{FF2B5EF4-FFF2-40B4-BE49-F238E27FC236}">
                        <a16:creationId xmlns:a16="http://schemas.microsoft.com/office/drawing/2014/main" id="{979264E5-B58C-DE6F-FD63-F29037A8D41B}"/>
                      </a:ext>
                    </a:extLst>
                  </p:cNvPr>
                  <p:cNvSpPr>
                    <a:spLocks/>
                  </p:cNvSpPr>
                  <p:nvPr/>
                </p:nvSpPr>
                <p:spPr bwMode="auto">
                  <a:xfrm>
                    <a:off x="4304" y="2051"/>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926" name="Freeform 346">
                  <a:extLst>
                    <a:ext uri="{FF2B5EF4-FFF2-40B4-BE49-F238E27FC236}">
                      <a16:creationId xmlns:a16="http://schemas.microsoft.com/office/drawing/2014/main" id="{438F6523-4933-4F1F-B590-15671D8B1051}"/>
                    </a:ext>
                  </a:extLst>
                </p:cNvPr>
                <p:cNvSpPr>
                  <a:spLocks noEditPoints="1"/>
                </p:cNvSpPr>
                <p:nvPr/>
              </p:nvSpPr>
              <p:spPr bwMode="auto">
                <a:xfrm>
                  <a:off x="4138" y="1906"/>
                  <a:ext cx="344" cy="306"/>
                </a:xfrm>
                <a:custGeom>
                  <a:avLst/>
                  <a:gdLst>
                    <a:gd name="T0" fmla="*/ 4 w 344"/>
                    <a:gd name="T1" fmla="*/ 153 h 306"/>
                    <a:gd name="T2" fmla="*/ 0 w 344"/>
                    <a:gd name="T3" fmla="*/ 153 h 306"/>
                    <a:gd name="T4" fmla="*/ 4 w 344"/>
                    <a:gd name="T5" fmla="*/ 157 h 306"/>
                    <a:gd name="T6" fmla="*/ 87 w 344"/>
                    <a:gd name="T7" fmla="*/ 306 h 306"/>
                    <a:gd name="T8" fmla="*/ 87 w 344"/>
                    <a:gd name="T9" fmla="*/ 306 h 306"/>
                    <a:gd name="T10" fmla="*/ 87 w 344"/>
                    <a:gd name="T11" fmla="*/ 306 h 306"/>
                    <a:gd name="T12" fmla="*/ 257 w 344"/>
                    <a:gd name="T13" fmla="*/ 306 h 306"/>
                    <a:gd name="T14" fmla="*/ 257 w 344"/>
                    <a:gd name="T15" fmla="*/ 306 h 306"/>
                    <a:gd name="T16" fmla="*/ 261 w 344"/>
                    <a:gd name="T17" fmla="*/ 306 h 306"/>
                    <a:gd name="T18" fmla="*/ 344 w 344"/>
                    <a:gd name="T19" fmla="*/ 157 h 306"/>
                    <a:gd name="T20" fmla="*/ 344 w 344"/>
                    <a:gd name="T21" fmla="*/ 153 h 306"/>
                    <a:gd name="T22" fmla="*/ 344 w 344"/>
                    <a:gd name="T23" fmla="*/ 153 h 306"/>
                    <a:gd name="T24" fmla="*/ 261 w 344"/>
                    <a:gd name="T25" fmla="*/ 4 h 306"/>
                    <a:gd name="T26" fmla="*/ 257 w 344"/>
                    <a:gd name="T27" fmla="*/ 0 h 306"/>
                    <a:gd name="T28" fmla="*/ 257 w 344"/>
                    <a:gd name="T29" fmla="*/ 0 h 306"/>
                    <a:gd name="T30" fmla="*/ 87 w 344"/>
                    <a:gd name="T31" fmla="*/ 0 h 306"/>
                    <a:gd name="T32" fmla="*/ 87 w 344"/>
                    <a:gd name="T33" fmla="*/ 0 h 306"/>
                    <a:gd name="T34" fmla="*/ 87 w 344"/>
                    <a:gd name="T35" fmla="*/ 4 h 306"/>
                    <a:gd name="T36" fmla="*/ 4 w 344"/>
                    <a:gd name="T37" fmla="*/ 153 h 306"/>
                    <a:gd name="T38" fmla="*/ 91 w 344"/>
                    <a:gd name="T39" fmla="*/ 8 h 306"/>
                    <a:gd name="T40" fmla="*/ 87 w 344"/>
                    <a:gd name="T41" fmla="*/ 4 h 306"/>
                    <a:gd name="T42" fmla="*/ 87 w 344"/>
                    <a:gd name="T43" fmla="*/ 8 h 306"/>
                    <a:gd name="T44" fmla="*/ 257 w 344"/>
                    <a:gd name="T45" fmla="*/ 8 h 306"/>
                    <a:gd name="T46" fmla="*/ 257 w 344"/>
                    <a:gd name="T47" fmla="*/ 4 h 306"/>
                    <a:gd name="T48" fmla="*/ 257 w 344"/>
                    <a:gd name="T49" fmla="*/ 8 h 306"/>
                    <a:gd name="T50" fmla="*/ 340 w 344"/>
                    <a:gd name="T51" fmla="*/ 157 h 306"/>
                    <a:gd name="T52" fmla="*/ 340 w 344"/>
                    <a:gd name="T53" fmla="*/ 153 h 306"/>
                    <a:gd name="T54" fmla="*/ 340 w 344"/>
                    <a:gd name="T55" fmla="*/ 153 h 306"/>
                    <a:gd name="T56" fmla="*/ 257 w 344"/>
                    <a:gd name="T57" fmla="*/ 302 h 306"/>
                    <a:gd name="T58" fmla="*/ 257 w 344"/>
                    <a:gd name="T59" fmla="*/ 302 h 306"/>
                    <a:gd name="T60" fmla="*/ 257 w 344"/>
                    <a:gd name="T61" fmla="*/ 298 h 306"/>
                    <a:gd name="T62" fmla="*/ 87 w 344"/>
                    <a:gd name="T63" fmla="*/ 298 h 306"/>
                    <a:gd name="T64" fmla="*/ 87 w 344"/>
                    <a:gd name="T65" fmla="*/ 302 h 306"/>
                    <a:gd name="T66" fmla="*/ 91 w 344"/>
                    <a:gd name="T67" fmla="*/ 302 h 306"/>
                    <a:gd name="T68" fmla="*/ 8 w 344"/>
                    <a:gd name="T69" fmla="*/ 153 h 306"/>
                    <a:gd name="T70" fmla="*/ 4 w 344"/>
                    <a:gd name="T71" fmla="*/ 153 h 306"/>
                    <a:gd name="T72" fmla="*/ 8 w 344"/>
                    <a:gd name="T73" fmla="*/ 157 h 306"/>
                    <a:gd name="T74" fmla="*/ 91 w 344"/>
                    <a:gd name="T75" fmla="*/ 8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06"/>
                    <a:gd name="T116" fmla="*/ 344 w 344"/>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06">
                      <a:moveTo>
                        <a:pt x="4" y="153"/>
                      </a:moveTo>
                      <a:lnTo>
                        <a:pt x="0" y="153"/>
                      </a:lnTo>
                      <a:lnTo>
                        <a:pt x="4" y="157"/>
                      </a:lnTo>
                      <a:lnTo>
                        <a:pt x="87" y="306"/>
                      </a:lnTo>
                      <a:lnTo>
                        <a:pt x="257" y="306"/>
                      </a:lnTo>
                      <a:lnTo>
                        <a:pt x="261" y="306"/>
                      </a:lnTo>
                      <a:lnTo>
                        <a:pt x="344" y="157"/>
                      </a:lnTo>
                      <a:lnTo>
                        <a:pt x="344" y="153"/>
                      </a:lnTo>
                      <a:lnTo>
                        <a:pt x="261" y="4"/>
                      </a:lnTo>
                      <a:lnTo>
                        <a:pt x="257" y="0"/>
                      </a:lnTo>
                      <a:lnTo>
                        <a:pt x="87" y="0"/>
                      </a:lnTo>
                      <a:lnTo>
                        <a:pt x="87" y="4"/>
                      </a:lnTo>
                      <a:lnTo>
                        <a:pt x="4" y="153"/>
                      </a:lnTo>
                      <a:close/>
                      <a:moveTo>
                        <a:pt x="91" y="8"/>
                      </a:moveTo>
                      <a:lnTo>
                        <a:pt x="87" y="4"/>
                      </a:lnTo>
                      <a:lnTo>
                        <a:pt x="87" y="8"/>
                      </a:lnTo>
                      <a:lnTo>
                        <a:pt x="257" y="8"/>
                      </a:lnTo>
                      <a:lnTo>
                        <a:pt x="257" y="4"/>
                      </a:lnTo>
                      <a:lnTo>
                        <a:pt x="257" y="8"/>
                      </a:lnTo>
                      <a:lnTo>
                        <a:pt x="340" y="157"/>
                      </a:lnTo>
                      <a:lnTo>
                        <a:pt x="340" y="153"/>
                      </a:lnTo>
                      <a:lnTo>
                        <a:pt x="257" y="302"/>
                      </a:lnTo>
                      <a:lnTo>
                        <a:pt x="257" y="298"/>
                      </a:lnTo>
                      <a:lnTo>
                        <a:pt x="87" y="298"/>
                      </a:lnTo>
                      <a:lnTo>
                        <a:pt x="87" y="302"/>
                      </a:lnTo>
                      <a:lnTo>
                        <a:pt x="91" y="302"/>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08" name="Rectangle 348">
                <a:extLst>
                  <a:ext uri="{FF2B5EF4-FFF2-40B4-BE49-F238E27FC236}">
                    <a16:creationId xmlns:a16="http://schemas.microsoft.com/office/drawing/2014/main" id="{1A117990-8CA1-DD80-06D8-712183D0E8B0}"/>
                  </a:ext>
                </a:extLst>
              </p:cNvPr>
              <p:cNvSpPr>
                <a:spLocks noChangeArrowheads="1"/>
              </p:cNvSpPr>
              <p:nvPr/>
            </p:nvSpPr>
            <p:spPr bwMode="auto">
              <a:xfrm>
                <a:off x="4279" y="2014"/>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C</a:t>
                </a:r>
                <a:endParaRPr lang="en-US" altLang="en-US"/>
              </a:p>
            </p:txBody>
          </p:sp>
          <p:grpSp>
            <p:nvGrpSpPr>
              <p:cNvPr id="16809" name="Group 376">
                <a:extLst>
                  <a:ext uri="{FF2B5EF4-FFF2-40B4-BE49-F238E27FC236}">
                    <a16:creationId xmlns:a16="http://schemas.microsoft.com/office/drawing/2014/main" id="{5FDBEF74-B95F-FF3E-AD0A-9229F836A6B7}"/>
                  </a:ext>
                </a:extLst>
              </p:cNvPr>
              <p:cNvGrpSpPr>
                <a:grpSpLocks/>
              </p:cNvGrpSpPr>
              <p:nvPr/>
            </p:nvGrpSpPr>
            <p:grpSpPr bwMode="auto">
              <a:xfrm>
                <a:off x="3633" y="1906"/>
                <a:ext cx="344" cy="311"/>
                <a:chOff x="3633" y="1906"/>
                <a:chExt cx="344" cy="311"/>
              </a:xfrm>
            </p:grpSpPr>
            <p:grpSp>
              <p:nvGrpSpPr>
                <p:cNvPr id="16898" name="Group 374">
                  <a:extLst>
                    <a:ext uri="{FF2B5EF4-FFF2-40B4-BE49-F238E27FC236}">
                      <a16:creationId xmlns:a16="http://schemas.microsoft.com/office/drawing/2014/main" id="{8FDFAFAD-E64B-A561-197E-22CE01960FE6}"/>
                    </a:ext>
                  </a:extLst>
                </p:cNvPr>
                <p:cNvGrpSpPr>
                  <a:grpSpLocks/>
                </p:cNvGrpSpPr>
                <p:nvPr/>
              </p:nvGrpSpPr>
              <p:grpSpPr bwMode="auto">
                <a:xfrm>
                  <a:off x="3637" y="1910"/>
                  <a:ext cx="336" cy="302"/>
                  <a:chOff x="3637" y="1910"/>
                  <a:chExt cx="336" cy="302"/>
                </a:xfrm>
              </p:grpSpPr>
              <p:sp>
                <p:nvSpPr>
                  <p:cNvPr id="16900" name="Freeform 349">
                    <a:extLst>
                      <a:ext uri="{FF2B5EF4-FFF2-40B4-BE49-F238E27FC236}">
                        <a16:creationId xmlns:a16="http://schemas.microsoft.com/office/drawing/2014/main" id="{F4768F50-3021-4454-A31B-8E5989569E57}"/>
                      </a:ext>
                    </a:extLst>
                  </p:cNvPr>
                  <p:cNvSpPr>
                    <a:spLocks/>
                  </p:cNvSpPr>
                  <p:nvPr/>
                </p:nvSpPr>
                <p:spPr bwMode="auto">
                  <a:xfrm>
                    <a:off x="3637" y="1910"/>
                    <a:ext cx="336" cy="302"/>
                  </a:xfrm>
                  <a:custGeom>
                    <a:avLst/>
                    <a:gdLst>
                      <a:gd name="T0" fmla="*/ 83 w 336"/>
                      <a:gd name="T1" fmla="*/ 0 h 302"/>
                      <a:gd name="T2" fmla="*/ 0 w 336"/>
                      <a:gd name="T3" fmla="*/ 149 h 302"/>
                      <a:gd name="T4" fmla="*/ 83 w 336"/>
                      <a:gd name="T5" fmla="*/ 302 h 302"/>
                      <a:gd name="T6" fmla="*/ 253 w 336"/>
                      <a:gd name="T7" fmla="*/ 302 h 302"/>
                      <a:gd name="T8" fmla="*/ 336 w 336"/>
                      <a:gd name="T9" fmla="*/ 149 h 302"/>
                      <a:gd name="T10" fmla="*/ 253 w 336"/>
                      <a:gd name="T11" fmla="*/ 0 h 302"/>
                      <a:gd name="T12" fmla="*/ 83 w 336"/>
                      <a:gd name="T13" fmla="*/ 0 h 302"/>
                      <a:gd name="T14" fmla="*/ 0 60000 65536"/>
                      <a:gd name="T15" fmla="*/ 0 60000 65536"/>
                      <a:gd name="T16" fmla="*/ 0 60000 65536"/>
                      <a:gd name="T17" fmla="*/ 0 60000 65536"/>
                      <a:gd name="T18" fmla="*/ 0 60000 65536"/>
                      <a:gd name="T19" fmla="*/ 0 60000 65536"/>
                      <a:gd name="T20" fmla="*/ 0 60000 65536"/>
                      <a:gd name="T21" fmla="*/ 0 w 336"/>
                      <a:gd name="T22" fmla="*/ 0 h 302"/>
                      <a:gd name="T23" fmla="*/ 336 w 336"/>
                      <a:gd name="T24" fmla="*/ 302 h 30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02">
                        <a:moveTo>
                          <a:pt x="83" y="0"/>
                        </a:moveTo>
                        <a:lnTo>
                          <a:pt x="0" y="149"/>
                        </a:lnTo>
                        <a:lnTo>
                          <a:pt x="83" y="302"/>
                        </a:lnTo>
                        <a:lnTo>
                          <a:pt x="253" y="302"/>
                        </a:lnTo>
                        <a:lnTo>
                          <a:pt x="336" y="149"/>
                        </a:lnTo>
                        <a:lnTo>
                          <a:pt x="253" y="0"/>
                        </a:lnTo>
                        <a:lnTo>
                          <a:pt x="83"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01" name="Freeform 350">
                    <a:extLst>
                      <a:ext uri="{FF2B5EF4-FFF2-40B4-BE49-F238E27FC236}">
                        <a16:creationId xmlns:a16="http://schemas.microsoft.com/office/drawing/2014/main" id="{D1101CD9-7179-F507-F018-D6CF18706ECF}"/>
                      </a:ext>
                    </a:extLst>
                  </p:cNvPr>
                  <p:cNvSpPr>
                    <a:spLocks/>
                  </p:cNvSpPr>
                  <p:nvPr/>
                </p:nvSpPr>
                <p:spPr bwMode="auto">
                  <a:xfrm>
                    <a:off x="3637" y="1910"/>
                    <a:ext cx="327" cy="294"/>
                  </a:xfrm>
                  <a:custGeom>
                    <a:avLst/>
                    <a:gdLst>
                      <a:gd name="T0" fmla="*/ 83 w 327"/>
                      <a:gd name="T1" fmla="*/ 0 h 294"/>
                      <a:gd name="T2" fmla="*/ 0 w 327"/>
                      <a:gd name="T3" fmla="*/ 145 h 294"/>
                      <a:gd name="T4" fmla="*/ 83 w 327"/>
                      <a:gd name="T5" fmla="*/ 294 h 294"/>
                      <a:gd name="T6" fmla="*/ 245 w 327"/>
                      <a:gd name="T7" fmla="*/ 294 h 294"/>
                      <a:gd name="T8" fmla="*/ 327 w 327"/>
                      <a:gd name="T9" fmla="*/ 145 h 294"/>
                      <a:gd name="T10" fmla="*/ 245 w 327"/>
                      <a:gd name="T11" fmla="*/ 0 h 294"/>
                      <a:gd name="T12" fmla="*/ 83 w 327"/>
                      <a:gd name="T13" fmla="*/ 0 h 294"/>
                      <a:gd name="T14" fmla="*/ 0 60000 65536"/>
                      <a:gd name="T15" fmla="*/ 0 60000 65536"/>
                      <a:gd name="T16" fmla="*/ 0 60000 65536"/>
                      <a:gd name="T17" fmla="*/ 0 60000 65536"/>
                      <a:gd name="T18" fmla="*/ 0 60000 65536"/>
                      <a:gd name="T19" fmla="*/ 0 60000 65536"/>
                      <a:gd name="T20" fmla="*/ 0 60000 65536"/>
                      <a:gd name="T21" fmla="*/ 0 w 327"/>
                      <a:gd name="T22" fmla="*/ 0 h 294"/>
                      <a:gd name="T23" fmla="*/ 327 w 327"/>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4">
                        <a:moveTo>
                          <a:pt x="83" y="0"/>
                        </a:moveTo>
                        <a:lnTo>
                          <a:pt x="0" y="145"/>
                        </a:lnTo>
                        <a:lnTo>
                          <a:pt x="83" y="294"/>
                        </a:lnTo>
                        <a:lnTo>
                          <a:pt x="245" y="294"/>
                        </a:lnTo>
                        <a:lnTo>
                          <a:pt x="327" y="145"/>
                        </a:lnTo>
                        <a:lnTo>
                          <a:pt x="245" y="0"/>
                        </a:lnTo>
                        <a:lnTo>
                          <a:pt x="83" y="0"/>
                        </a:lnTo>
                        <a:close/>
                      </a:path>
                    </a:pathLst>
                  </a:custGeom>
                  <a:solidFill>
                    <a:srgbClr val="99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02" name="Freeform 351">
                    <a:extLst>
                      <a:ext uri="{FF2B5EF4-FFF2-40B4-BE49-F238E27FC236}">
                        <a16:creationId xmlns:a16="http://schemas.microsoft.com/office/drawing/2014/main" id="{480DCFFF-E240-7CEF-0CCD-4A384F65000C}"/>
                      </a:ext>
                    </a:extLst>
                  </p:cNvPr>
                  <p:cNvSpPr>
                    <a:spLocks/>
                  </p:cNvSpPr>
                  <p:nvPr/>
                </p:nvSpPr>
                <p:spPr bwMode="auto">
                  <a:xfrm>
                    <a:off x="3646" y="1918"/>
                    <a:ext cx="310" cy="278"/>
                  </a:xfrm>
                  <a:custGeom>
                    <a:avLst/>
                    <a:gdLst>
                      <a:gd name="T0" fmla="*/ 78 w 310"/>
                      <a:gd name="T1" fmla="*/ 0 h 278"/>
                      <a:gd name="T2" fmla="*/ 0 w 310"/>
                      <a:gd name="T3" fmla="*/ 137 h 278"/>
                      <a:gd name="T4" fmla="*/ 78 w 310"/>
                      <a:gd name="T5" fmla="*/ 278 h 278"/>
                      <a:gd name="T6" fmla="*/ 231 w 310"/>
                      <a:gd name="T7" fmla="*/ 278 h 278"/>
                      <a:gd name="T8" fmla="*/ 310 w 310"/>
                      <a:gd name="T9" fmla="*/ 137 h 278"/>
                      <a:gd name="T10" fmla="*/ 231 w 310"/>
                      <a:gd name="T11" fmla="*/ 0 h 278"/>
                      <a:gd name="T12" fmla="*/ 78 w 310"/>
                      <a:gd name="T13" fmla="*/ 0 h 278"/>
                      <a:gd name="T14" fmla="*/ 0 60000 65536"/>
                      <a:gd name="T15" fmla="*/ 0 60000 65536"/>
                      <a:gd name="T16" fmla="*/ 0 60000 65536"/>
                      <a:gd name="T17" fmla="*/ 0 60000 65536"/>
                      <a:gd name="T18" fmla="*/ 0 60000 65536"/>
                      <a:gd name="T19" fmla="*/ 0 60000 65536"/>
                      <a:gd name="T20" fmla="*/ 0 60000 65536"/>
                      <a:gd name="T21" fmla="*/ 0 w 310"/>
                      <a:gd name="T22" fmla="*/ 0 h 278"/>
                      <a:gd name="T23" fmla="*/ 310 w 310"/>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8">
                        <a:moveTo>
                          <a:pt x="78" y="0"/>
                        </a:moveTo>
                        <a:lnTo>
                          <a:pt x="0" y="137"/>
                        </a:lnTo>
                        <a:lnTo>
                          <a:pt x="78" y="278"/>
                        </a:lnTo>
                        <a:lnTo>
                          <a:pt x="231" y="278"/>
                        </a:lnTo>
                        <a:lnTo>
                          <a:pt x="310" y="137"/>
                        </a:lnTo>
                        <a:lnTo>
                          <a:pt x="231" y="0"/>
                        </a:lnTo>
                        <a:lnTo>
                          <a:pt x="78" y="0"/>
                        </a:lnTo>
                        <a:close/>
                      </a:path>
                    </a:pathLst>
                  </a:custGeom>
                  <a:solidFill>
                    <a:srgbClr val="9A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03" name="Freeform 352">
                    <a:extLst>
                      <a:ext uri="{FF2B5EF4-FFF2-40B4-BE49-F238E27FC236}">
                        <a16:creationId xmlns:a16="http://schemas.microsoft.com/office/drawing/2014/main" id="{7F7DC864-F77B-935E-AE9C-FB9224A4E8F4}"/>
                      </a:ext>
                    </a:extLst>
                  </p:cNvPr>
                  <p:cNvSpPr>
                    <a:spLocks/>
                  </p:cNvSpPr>
                  <p:nvPr/>
                </p:nvSpPr>
                <p:spPr bwMode="auto">
                  <a:xfrm>
                    <a:off x="3654" y="1923"/>
                    <a:ext cx="294" cy="269"/>
                  </a:xfrm>
                  <a:custGeom>
                    <a:avLst/>
                    <a:gdLst>
                      <a:gd name="T0" fmla="*/ 74 w 294"/>
                      <a:gd name="T1" fmla="*/ 0 h 269"/>
                      <a:gd name="T2" fmla="*/ 0 w 294"/>
                      <a:gd name="T3" fmla="*/ 132 h 269"/>
                      <a:gd name="T4" fmla="*/ 74 w 294"/>
                      <a:gd name="T5" fmla="*/ 269 h 269"/>
                      <a:gd name="T6" fmla="*/ 219 w 294"/>
                      <a:gd name="T7" fmla="*/ 269 h 269"/>
                      <a:gd name="T8" fmla="*/ 294 w 294"/>
                      <a:gd name="T9" fmla="*/ 132 h 269"/>
                      <a:gd name="T10" fmla="*/ 219 w 294"/>
                      <a:gd name="T11" fmla="*/ 0 h 269"/>
                      <a:gd name="T12" fmla="*/ 74 w 294"/>
                      <a:gd name="T13" fmla="*/ 0 h 269"/>
                      <a:gd name="T14" fmla="*/ 0 60000 65536"/>
                      <a:gd name="T15" fmla="*/ 0 60000 65536"/>
                      <a:gd name="T16" fmla="*/ 0 60000 65536"/>
                      <a:gd name="T17" fmla="*/ 0 60000 65536"/>
                      <a:gd name="T18" fmla="*/ 0 60000 65536"/>
                      <a:gd name="T19" fmla="*/ 0 60000 65536"/>
                      <a:gd name="T20" fmla="*/ 0 60000 65536"/>
                      <a:gd name="T21" fmla="*/ 0 w 294"/>
                      <a:gd name="T22" fmla="*/ 0 h 269"/>
                      <a:gd name="T23" fmla="*/ 294 w 294"/>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9">
                        <a:moveTo>
                          <a:pt x="74" y="0"/>
                        </a:moveTo>
                        <a:lnTo>
                          <a:pt x="0" y="132"/>
                        </a:lnTo>
                        <a:lnTo>
                          <a:pt x="74" y="269"/>
                        </a:lnTo>
                        <a:lnTo>
                          <a:pt x="219" y="269"/>
                        </a:lnTo>
                        <a:lnTo>
                          <a:pt x="294" y="132"/>
                        </a:lnTo>
                        <a:lnTo>
                          <a:pt x="219" y="0"/>
                        </a:lnTo>
                        <a:lnTo>
                          <a:pt x="74" y="0"/>
                        </a:lnTo>
                        <a:close/>
                      </a:path>
                    </a:pathLst>
                  </a:custGeom>
                  <a:solidFill>
                    <a:srgbClr val="9B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04" name="Freeform 353">
                    <a:extLst>
                      <a:ext uri="{FF2B5EF4-FFF2-40B4-BE49-F238E27FC236}">
                        <a16:creationId xmlns:a16="http://schemas.microsoft.com/office/drawing/2014/main" id="{1934B035-EC0F-A53E-23FE-ACC35D9A6FD4}"/>
                      </a:ext>
                    </a:extLst>
                  </p:cNvPr>
                  <p:cNvSpPr>
                    <a:spLocks/>
                  </p:cNvSpPr>
                  <p:nvPr/>
                </p:nvSpPr>
                <p:spPr bwMode="auto">
                  <a:xfrm>
                    <a:off x="3658" y="1931"/>
                    <a:ext cx="286" cy="252"/>
                  </a:xfrm>
                  <a:custGeom>
                    <a:avLst/>
                    <a:gdLst>
                      <a:gd name="T0" fmla="*/ 70 w 286"/>
                      <a:gd name="T1" fmla="*/ 0 h 252"/>
                      <a:gd name="T2" fmla="*/ 0 w 286"/>
                      <a:gd name="T3" fmla="*/ 124 h 252"/>
                      <a:gd name="T4" fmla="*/ 70 w 286"/>
                      <a:gd name="T5" fmla="*/ 252 h 252"/>
                      <a:gd name="T6" fmla="*/ 215 w 286"/>
                      <a:gd name="T7" fmla="*/ 252 h 252"/>
                      <a:gd name="T8" fmla="*/ 286 w 286"/>
                      <a:gd name="T9" fmla="*/ 124 h 252"/>
                      <a:gd name="T10" fmla="*/ 215 w 286"/>
                      <a:gd name="T11" fmla="*/ 0 h 252"/>
                      <a:gd name="T12" fmla="*/ 70 w 286"/>
                      <a:gd name="T13" fmla="*/ 0 h 252"/>
                      <a:gd name="T14" fmla="*/ 0 60000 65536"/>
                      <a:gd name="T15" fmla="*/ 0 60000 65536"/>
                      <a:gd name="T16" fmla="*/ 0 60000 65536"/>
                      <a:gd name="T17" fmla="*/ 0 60000 65536"/>
                      <a:gd name="T18" fmla="*/ 0 60000 65536"/>
                      <a:gd name="T19" fmla="*/ 0 60000 65536"/>
                      <a:gd name="T20" fmla="*/ 0 60000 65536"/>
                      <a:gd name="T21" fmla="*/ 0 w 286"/>
                      <a:gd name="T22" fmla="*/ 0 h 252"/>
                      <a:gd name="T23" fmla="*/ 286 w 286"/>
                      <a:gd name="T24" fmla="*/ 252 h 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2">
                        <a:moveTo>
                          <a:pt x="70" y="0"/>
                        </a:moveTo>
                        <a:lnTo>
                          <a:pt x="0" y="124"/>
                        </a:lnTo>
                        <a:lnTo>
                          <a:pt x="70" y="252"/>
                        </a:lnTo>
                        <a:lnTo>
                          <a:pt x="215" y="252"/>
                        </a:lnTo>
                        <a:lnTo>
                          <a:pt x="286" y="124"/>
                        </a:lnTo>
                        <a:lnTo>
                          <a:pt x="215" y="0"/>
                        </a:lnTo>
                        <a:lnTo>
                          <a:pt x="70" y="0"/>
                        </a:lnTo>
                        <a:close/>
                      </a:path>
                    </a:pathLst>
                  </a:custGeom>
                  <a:solidFill>
                    <a:srgbClr val="9D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05" name="Freeform 354">
                    <a:extLst>
                      <a:ext uri="{FF2B5EF4-FFF2-40B4-BE49-F238E27FC236}">
                        <a16:creationId xmlns:a16="http://schemas.microsoft.com/office/drawing/2014/main" id="{8C79BEF6-B185-F6C8-98EE-79EBEB3AE34D}"/>
                      </a:ext>
                    </a:extLst>
                  </p:cNvPr>
                  <p:cNvSpPr>
                    <a:spLocks/>
                  </p:cNvSpPr>
                  <p:nvPr/>
                </p:nvSpPr>
                <p:spPr bwMode="auto">
                  <a:xfrm>
                    <a:off x="3666" y="1935"/>
                    <a:ext cx="269" cy="244"/>
                  </a:xfrm>
                  <a:custGeom>
                    <a:avLst/>
                    <a:gdLst>
                      <a:gd name="T0" fmla="*/ 66 w 269"/>
                      <a:gd name="T1" fmla="*/ 0 h 244"/>
                      <a:gd name="T2" fmla="*/ 0 w 269"/>
                      <a:gd name="T3" fmla="*/ 120 h 244"/>
                      <a:gd name="T4" fmla="*/ 66 w 269"/>
                      <a:gd name="T5" fmla="*/ 244 h 244"/>
                      <a:gd name="T6" fmla="*/ 203 w 269"/>
                      <a:gd name="T7" fmla="*/ 244 h 244"/>
                      <a:gd name="T8" fmla="*/ 269 w 269"/>
                      <a:gd name="T9" fmla="*/ 120 h 244"/>
                      <a:gd name="T10" fmla="*/ 203 w 269"/>
                      <a:gd name="T11" fmla="*/ 0 h 244"/>
                      <a:gd name="T12" fmla="*/ 66 w 269"/>
                      <a:gd name="T13" fmla="*/ 0 h 244"/>
                      <a:gd name="T14" fmla="*/ 0 60000 65536"/>
                      <a:gd name="T15" fmla="*/ 0 60000 65536"/>
                      <a:gd name="T16" fmla="*/ 0 60000 65536"/>
                      <a:gd name="T17" fmla="*/ 0 60000 65536"/>
                      <a:gd name="T18" fmla="*/ 0 60000 65536"/>
                      <a:gd name="T19" fmla="*/ 0 60000 65536"/>
                      <a:gd name="T20" fmla="*/ 0 60000 65536"/>
                      <a:gd name="T21" fmla="*/ 0 w 269"/>
                      <a:gd name="T22" fmla="*/ 0 h 244"/>
                      <a:gd name="T23" fmla="*/ 269 w 269"/>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4">
                        <a:moveTo>
                          <a:pt x="66" y="0"/>
                        </a:moveTo>
                        <a:lnTo>
                          <a:pt x="0" y="120"/>
                        </a:lnTo>
                        <a:lnTo>
                          <a:pt x="66" y="244"/>
                        </a:lnTo>
                        <a:lnTo>
                          <a:pt x="203" y="244"/>
                        </a:lnTo>
                        <a:lnTo>
                          <a:pt x="269" y="120"/>
                        </a:lnTo>
                        <a:lnTo>
                          <a:pt x="203" y="0"/>
                        </a:lnTo>
                        <a:lnTo>
                          <a:pt x="66" y="0"/>
                        </a:lnTo>
                        <a:close/>
                      </a:path>
                    </a:pathLst>
                  </a:custGeom>
                  <a:solidFill>
                    <a:srgbClr val="9F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06" name="Freeform 355">
                    <a:extLst>
                      <a:ext uri="{FF2B5EF4-FFF2-40B4-BE49-F238E27FC236}">
                        <a16:creationId xmlns:a16="http://schemas.microsoft.com/office/drawing/2014/main" id="{B030F23B-1DC0-CBDA-6249-B744332C2489}"/>
                      </a:ext>
                    </a:extLst>
                  </p:cNvPr>
                  <p:cNvSpPr>
                    <a:spLocks/>
                  </p:cNvSpPr>
                  <p:nvPr/>
                </p:nvSpPr>
                <p:spPr bwMode="auto">
                  <a:xfrm>
                    <a:off x="3675" y="1943"/>
                    <a:ext cx="252" cy="228"/>
                  </a:xfrm>
                  <a:custGeom>
                    <a:avLst/>
                    <a:gdLst>
                      <a:gd name="T0" fmla="*/ 62 w 252"/>
                      <a:gd name="T1" fmla="*/ 0 h 228"/>
                      <a:gd name="T2" fmla="*/ 0 w 252"/>
                      <a:gd name="T3" fmla="*/ 112 h 228"/>
                      <a:gd name="T4" fmla="*/ 62 w 252"/>
                      <a:gd name="T5" fmla="*/ 228 h 228"/>
                      <a:gd name="T6" fmla="*/ 190 w 252"/>
                      <a:gd name="T7" fmla="*/ 228 h 228"/>
                      <a:gd name="T8" fmla="*/ 252 w 252"/>
                      <a:gd name="T9" fmla="*/ 112 h 228"/>
                      <a:gd name="T10" fmla="*/ 190 w 252"/>
                      <a:gd name="T11" fmla="*/ 0 h 228"/>
                      <a:gd name="T12" fmla="*/ 62 w 252"/>
                      <a:gd name="T13" fmla="*/ 0 h 228"/>
                      <a:gd name="T14" fmla="*/ 0 60000 65536"/>
                      <a:gd name="T15" fmla="*/ 0 60000 65536"/>
                      <a:gd name="T16" fmla="*/ 0 60000 65536"/>
                      <a:gd name="T17" fmla="*/ 0 60000 65536"/>
                      <a:gd name="T18" fmla="*/ 0 60000 65536"/>
                      <a:gd name="T19" fmla="*/ 0 60000 65536"/>
                      <a:gd name="T20" fmla="*/ 0 60000 65536"/>
                      <a:gd name="T21" fmla="*/ 0 w 252"/>
                      <a:gd name="T22" fmla="*/ 0 h 228"/>
                      <a:gd name="T23" fmla="*/ 252 w 252"/>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28">
                        <a:moveTo>
                          <a:pt x="62" y="0"/>
                        </a:moveTo>
                        <a:lnTo>
                          <a:pt x="0" y="112"/>
                        </a:lnTo>
                        <a:lnTo>
                          <a:pt x="62" y="228"/>
                        </a:lnTo>
                        <a:lnTo>
                          <a:pt x="190" y="228"/>
                        </a:lnTo>
                        <a:lnTo>
                          <a:pt x="252" y="112"/>
                        </a:lnTo>
                        <a:lnTo>
                          <a:pt x="190" y="0"/>
                        </a:lnTo>
                        <a:lnTo>
                          <a:pt x="62" y="0"/>
                        </a:lnTo>
                        <a:close/>
                      </a:path>
                    </a:pathLst>
                  </a:custGeom>
                  <a:solidFill>
                    <a:srgbClr val="A1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07" name="Freeform 356">
                    <a:extLst>
                      <a:ext uri="{FF2B5EF4-FFF2-40B4-BE49-F238E27FC236}">
                        <a16:creationId xmlns:a16="http://schemas.microsoft.com/office/drawing/2014/main" id="{DAE621DA-A48E-91B5-39DF-1CCE9654CF70}"/>
                      </a:ext>
                    </a:extLst>
                  </p:cNvPr>
                  <p:cNvSpPr>
                    <a:spLocks/>
                  </p:cNvSpPr>
                  <p:nvPr/>
                </p:nvSpPr>
                <p:spPr bwMode="auto">
                  <a:xfrm>
                    <a:off x="3679" y="1947"/>
                    <a:ext cx="244" cy="220"/>
                  </a:xfrm>
                  <a:custGeom>
                    <a:avLst/>
                    <a:gdLst>
                      <a:gd name="T0" fmla="*/ 62 w 244"/>
                      <a:gd name="T1" fmla="*/ 0 h 220"/>
                      <a:gd name="T2" fmla="*/ 0 w 244"/>
                      <a:gd name="T3" fmla="*/ 108 h 220"/>
                      <a:gd name="T4" fmla="*/ 62 w 244"/>
                      <a:gd name="T5" fmla="*/ 220 h 220"/>
                      <a:gd name="T6" fmla="*/ 182 w 244"/>
                      <a:gd name="T7" fmla="*/ 220 h 220"/>
                      <a:gd name="T8" fmla="*/ 244 w 244"/>
                      <a:gd name="T9" fmla="*/ 108 h 220"/>
                      <a:gd name="T10" fmla="*/ 182 w 244"/>
                      <a:gd name="T11" fmla="*/ 0 h 220"/>
                      <a:gd name="T12" fmla="*/ 62 w 244"/>
                      <a:gd name="T13" fmla="*/ 0 h 220"/>
                      <a:gd name="T14" fmla="*/ 0 60000 65536"/>
                      <a:gd name="T15" fmla="*/ 0 60000 65536"/>
                      <a:gd name="T16" fmla="*/ 0 60000 65536"/>
                      <a:gd name="T17" fmla="*/ 0 60000 65536"/>
                      <a:gd name="T18" fmla="*/ 0 60000 65536"/>
                      <a:gd name="T19" fmla="*/ 0 60000 65536"/>
                      <a:gd name="T20" fmla="*/ 0 60000 65536"/>
                      <a:gd name="T21" fmla="*/ 0 w 244"/>
                      <a:gd name="T22" fmla="*/ 0 h 220"/>
                      <a:gd name="T23" fmla="*/ 244 w 244"/>
                      <a:gd name="T24" fmla="*/ 220 h 2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20">
                        <a:moveTo>
                          <a:pt x="62" y="0"/>
                        </a:moveTo>
                        <a:lnTo>
                          <a:pt x="0" y="108"/>
                        </a:lnTo>
                        <a:lnTo>
                          <a:pt x="62" y="220"/>
                        </a:lnTo>
                        <a:lnTo>
                          <a:pt x="182" y="220"/>
                        </a:lnTo>
                        <a:lnTo>
                          <a:pt x="244" y="108"/>
                        </a:lnTo>
                        <a:lnTo>
                          <a:pt x="182" y="0"/>
                        </a:lnTo>
                        <a:lnTo>
                          <a:pt x="62" y="0"/>
                        </a:lnTo>
                        <a:close/>
                      </a:path>
                    </a:pathLst>
                  </a:custGeom>
                  <a:solidFill>
                    <a:srgbClr val="A3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08" name="Freeform 357">
                    <a:extLst>
                      <a:ext uri="{FF2B5EF4-FFF2-40B4-BE49-F238E27FC236}">
                        <a16:creationId xmlns:a16="http://schemas.microsoft.com/office/drawing/2014/main" id="{E6F345E4-1225-9A5C-0AB3-A283E7558ED7}"/>
                      </a:ext>
                    </a:extLst>
                  </p:cNvPr>
                  <p:cNvSpPr>
                    <a:spLocks/>
                  </p:cNvSpPr>
                  <p:nvPr/>
                </p:nvSpPr>
                <p:spPr bwMode="auto">
                  <a:xfrm>
                    <a:off x="3687" y="1956"/>
                    <a:ext cx="228" cy="203"/>
                  </a:xfrm>
                  <a:custGeom>
                    <a:avLst/>
                    <a:gdLst>
                      <a:gd name="T0" fmla="*/ 58 w 228"/>
                      <a:gd name="T1" fmla="*/ 0 h 203"/>
                      <a:gd name="T2" fmla="*/ 0 w 228"/>
                      <a:gd name="T3" fmla="*/ 99 h 203"/>
                      <a:gd name="T4" fmla="*/ 58 w 228"/>
                      <a:gd name="T5" fmla="*/ 203 h 203"/>
                      <a:gd name="T6" fmla="*/ 170 w 228"/>
                      <a:gd name="T7" fmla="*/ 203 h 203"/>
                      <a:gd name="T8" fmla="*/ 228 w 228"/>
                      <a:gd name="T9" fmla="*/ 99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99"/>
                        </a:lnTo>
                        <a:lnTo>
                          <a:pt x="58" y="203"/>
                        </a:lnTo>
                        <a:lnTo>
                          <a:pt x="170" y="203"/>
                        </a:lnTo>
                        <a:lnTo>
                          <a:pt x="228" y="99"/>
                        </a:lnTo>
                        <a:lnTo>
                          <a:pt x="170" y="0"/>
                        </a:lnTo>
                        <a:lnTo>
                          <a:pt x="58" y="0"/>
                        </a:lnTo>
                        <a:close/>
                      </a:path>
                    </a:pathLst>
                  </a:custGeom>
                  <a:solidFill>
                    <a:srgbClr val="A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09" name="Freeform 358">
                    <a:extLst>
                      <a:ext uri="{FF2B5EF4-FFF2-40B4-BE49-F238E27FC236}">
                        <a16:creationId xmlns:a16="http://schemas.microsoft.com/office/drawing/2014/main" id="{AF256FB4-E557-D8AC-7CA6-BB59FB2BE3F8}"/>
                      </a:ext>
                    </a:extLst>
                  </p:cNvPr>
                  <p:cNvSpPr>
                    <a:spLocks/>
                  </p:cNvSpPr>
                  <p:nvPr/>
                </p:nvSpPr>
                <p:spPr bwMode="auto">
                  <a:xfrm>
                    <a:off x="3695" y="1960"/>
                    <a:ext cx="211" cy="194"/>
                  </a:xfrm>
                  <a:custGeom>
                    <a:avLst/>
                    <a:gdLst>
                      <a:gd name="T0" fmla="*/ 54 w 211"/>
                      <a:gd name="T1" fmla="*/ 0 h 194"/>
                      <a:gd name="T2" fmla="*/ 0 w 211"/>
                      <a:gd name="T3" fmla="*/ 95 h 194"/>
                      <a:gd name="T4" fmla="*/ 54 w 211"/>
                      <a:gd name="T5" fmla="*/ 194 h 194"/>
                      <a:gd name="T6" fmla="*/ 158 w 211"/>
                      <a:gd name="T7" fmla="*/ 194 h 194"/>
                      <a:gd name="T8" fmla="*/ 211 w 211"/>
                      <a:gd name="T9" fmla="*/ 95 h 194"/>
                      <a:gd name="T10" fmla="*/ 158 w 211"/>
                      <a:gd name="T11" fmla="*/ 0 h 194"/>
                      <a:gd name="T12" fmla="*/ 54 w 211"/>
                      <a:gd name="T13" fmla="*/ 0 h 194"/>
                      <a:gd name="T14" fmla="*/ 0 60000 65536"/>
                      <a:gd name="T15" fmla="*/ 0 60000 65536"/>
                      <a:gd name="T16" fmla="*/ 0 60000 65536"/>
                      <a:gd name="T17" fmla="*/ 0 60000 65536"/>
                      <a:gd name="T18" fmla="*/ 0 60000 65536"/>
                      <a:gd name="T19" fmla="*/ 0 60000 65536"/>
                      <a:gd name="T20" fmla="*/ 0 60000 65536"/>
                      <a:gd name="T21" fmla="*/ 0 w 211"/>
                      <a:gd name="T22" fmla="*/ 0 h 194"/>
                      <a:gd name="T23" fmla="*/ 211 w 211"/>
                      <a:gd name="T24" fmla="*/ 194 h 1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4">
                        <a:moveTo>
                          <a:pt x="54" y="0"/>
                        </a:moveTo>
                        <a:lnTo>
                          <a:pt x="0" y="95"/>
                        </a:lnTo>
                        <a:lnTo>
                          <a:pt x="54" y="194"/>
                        </a:lnTo>
                        <a:lnTo>
                          <a:pt x="158" y="194"/>
                        </a:lnTo>
                        <a:lnTo>
                          <a:pt x="211" y="95"/>
                        </a:lnTo>
                        <a:lnTo>
                          <a:pt x="158" y="0"/>
                        </a:lnTo>
                        <a:lnTo>
                          <a:pt x="54" y="0"/>
                        </a:lnTo>
                        <a:close/>
                      </a:path>
                    </a:pathLst>
                  </a:custGeom>
                  <a:solidFill>
                    <a:srgbClr val="A9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0" name="Freeform 359">
                    <a:extLst>
                      <a:ext uri="{FF2B5EF4-FFF2-40B4-BE49-F238E27FC236}">
                        <a16:creationId xmlns:a16="http://schemas.microsoft.com/office/drawing/2014/main" id="{DAACC29A-7289-5CDE-8BA5-07DD95936AA1}"/>
                      </a:ext>
                    </a:extLst>
                  </p:cNvPr>
                  <p:cNvSpPr>
                    <a:spLocks/>
                  </p:cNvSpPr>
                  <p:nvPr/>
                </p:nvSpPr>
                <p:spPr bwMode="auto">
                  <a:xfrm>
                    <a:off x="3704" y="1968"/>
                    <a:ext cx="194" cy="178"/>
                  </a:xfrm>
                  <a:custGeom>
                    <a:avLst/>
                    <a:gdLst>
                      <a:gd name="T0" fmla="*/ 49 w 194"/>
                      <a:gd name="T1" fmla="*/ 0 h 178"/>
                      <a:gd name="T2" fmla="*/ 0 w 194"/>
                      <a:gd name="T3" fmla="*/ 87 h 178"/>
                      <a:gd name="T4" fmla="*/ 49 w 194"/>
                      <a:gd name="T5" fmla="*/ 178 h 178"/>
                      <a:gd name="T6" fmla="*/ 144 w 194"/>
                      <a:gd name="T7" fmla="*/ 178 h 178"/>
                      <a:gd name="T8" fmla="*/ 194 w 194"/>
                      <a:gd name="T9" fmla="*/ 87 h 178"/>
                      <a:gd name="T10" fmla="*/ 144 w 194"/>
                      <a:gd name="T11" fmla="*/ 0 h 178"/>
                      <a:gd name="T12" fmla="*/ 49 w 194"/>
                      <a:gd name="T13" fmla="*/ 0 h 178"/>
                      <a:gd name="T14" fmla="*/ 0 60000 65536"/>
                      <a:gd name="T15" fmla="*/ 0 60000 65536"/>
                      <a:gd name="T16" fmla="*/ 0 60000 65536"/>
                      <a:gd name="T17" fmla="*/ 0 60000 65536"/>
                      <a:gd name="T18" fmla="*/ 0 60000 65536"/>
                      <a:gd name="T19" fmla="*/ 0 60000 65536"/>
                      <a:gd name="T20" fmla="*/ 0 60000 65536"/>
                      <a:gd name="T21" fmla="*/ 0 w 194"/>
                      <a:gd name="T22" fmla="*/ 0 h 178"/>
                      <a:gd name="T23" fmla="*/ 194 w 194"/>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78">
                        <a:moveTo>
                          <a:pt x="49" y="0"/>
                        </a:moveTo>
                        <a:lnTo>
                          <a:pt x="0" y="87"/>
                        </a:lnTo>
                        <a:lnTo>
                          <a:pt x="49" y="178"/>
                        </a:lnTo>
                        <a:lnTo>
                          <a:pt x="144" y="178"/>
                        </a:lnTo>
                        <a:lnTo>
                          <a:pt x="194" y="87"/>
                        </a:lnTo>
                        <a:lnTo>
                          <a:pt x="144" y="0"/>
                        </a:lnTo>
                        <a:lnTo>
                          <a:pt x="49" y="0"/>
                        </a:lnTo>
                        <a:close/>
                      </a:path>
                    </a:pathLst>
                  </a:custGeom>
                  <a:solidFill>
                    <a:srgbClr val="AD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1" name="Freeform 360">
                    <a:extLst>
                      <a:ext uri="{FF2B5EF4-FFF2-40B4-BE49-F238E27FC236}">
                        <a16:creationId xmlns:a16="http://schemas.microsoft.com/office/drawing/2014/main" id="{21799631-FF60-9FB7-EB3E-4AE8EF743195}"/>
                      </a:ext>
                    </a:extLst>
                  </p:cNvPr>
                  <p:cNvSpPr>
                    <a:spLocks/>
                  </p:cNvSpPr>
                  <p:nvPr/>
                </p:nvSpPr>
                <p:spPr bwMode="auto">
                  <a:xfrm>
                    <a:off x="3708" y="1972"/>
                    <a:ext cx="186" cy="170"/>
                  </a:xfrm>
                  <a:custGeom>
                    <a:avLst/>
                    <a:gdLst>
                      <a:gd name="T0" fmla="*/ 45 w 186"/>
                      <a:gd name="T1" fmla="*/ 0 h 170"/>
                      <a:gd name="T2" fmla="*/ 0 w 186"/>
                      <a:gd name="T3" fmla="*/ 83 h 170"/>
                      <a:gd name="T4" fmla="*/ 45 w 186"/>
                      <a:gd name="T5" fmla="*/ 170 h 170"/>
                      <a:gd name="T6" fmla="*/ 140 w 186"/>
                      <a:gd name="T7" fmla="*/ 170 h 170"/>
                      <a:gd name="T8" fmla="*/ 186 w 186"/>
                      <a:gd name="T9" fmla="*/ 83 h 170"/>
                      <a:gd name="T10" fmla="*/ 140 w 186"/>
                      <a:gd name="T11" fmla="*/ 0 h 170"/>
                      <a:gd name="T12" fmla="*/ 45 w 186"/>
                      <a:gd name="T13" fmla="*/ 0 h 170"/>
                      <a:gd name="T14" fmla="*/ 0 60000 65536"/>
                      <a:gd name="T15" fmla="*/ 0 60000 65536"/>
                      <a:gd name="T16" fmla="*/ 0 60000 65536"/>
                      <a:gd name="T17" fmla="*/ 0 60000 65536"/>
                      <a:gd name="T18" fmla="*/ 0 60000 65536"/>
                      <a:gd name="T19" fmla="*/ 0 60000 65536"/>
                      <a:gd name="T20" fmla="*/ 0 60000 65536"/>
                      <a:gd name="T21" fmla="*/ 0 w 186"/>
                      <a:gd name="T22" fmla="*/ 0 h 170"/>
                      <a:gd name="T23" fmla="*/ 186 w 186"/>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70">
                        <a:moveTo>
                          <a:pt x="45" y="0"/>
                        </a:moveTo>
                        <a:lnTo>
                          <a:pt x="0" y="83"/>
                        </a:lnTo>
                        <a:lnTo>
                          <a:pt x="45" y="170"/>
                        </a:lnTo>
                        <a:lnTo>
                          <a:pt x="140" y="170"/>
                        </a:lnTo>
                        <a:lnTo>
                          <a:pt x="186" y="83"/>
                        </a:lnTo>
                        <a:lnTo>
                          <a:pt x="140" y="0"/>
                        </a:lnTo>
                        <a:lnTo>
                          <a:pt x="45" y="0"/>
                        </a:lnTo>
                        <a:close/>
                      </a:path>
                    </a:pathLst>
                  </a:custGeom>
                  <a:solidFill>
                    <a:srgbClr val="B0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2" name="Freeform 361">
                    <a:extLst>
                      <a:ext uri="{FF2B5EF4-FFF2-40B4-BE49-F238E27FC236}">
                        <a16:creationId xmlns:a16="http://schemas.microsoft.com/office/drawing/2014/main" id="{22775C97-E5EF-8384-6A21-A635A00DF09C}"/>
                      </a:ext>
                    </a:extLst>
                  </p:cNvPr>
                  <p:cNvSpPr>
                    <a:spLocks/>
                  </p:cNvSpPr>
                  <p:nvPr/>
                </p:nvSpPr>
                <p:spPr bwMode="auto">
                  <a:xfrm>
                    <a:off x="3716" y="1981"/>
                    <a:ext cx="170" cy="153"/>
                  </a:xfrm>
                  <a:custGeom>
                    <a:avLst/>
                    <a:gdLst>
                      <a:gd name="T0" fmla="*/ 41 w 170"/>
                      <a:gd name="T1" fmla="*/ 0 h 153"/>
                      <a:gd name="T2" fmla="*/ 0 w 170"/>
                      <a:gd name="T3" fmla="*/ 74 h 153"/>
                      <a:gd name="T4" fmla="*/ 41 w 170"/>
                      <a:gd name="T5" fmla="*/ 153 h 153"/>
                      <a:gd name="T6" fmla="*/ 128 w 170"/>
                      <a:gd name="T7" fmla="*/ 153 h 153"/>
                      <a:gd name="T8" fmla="*/ 170 w 170"/>
                      <a:gd name="T9" fmla="*/ 74 h 153"/>
                      <a:gd name="T10" fmla="*/ 128 w 170"/>
                      <a:gd name="T11" fmla="*/ 0 h 153"/>
                      <a:gd name="T12" fmla="*/ 41 w 170"/>
                      <a:gd name="T13" fmla="*/ 0 h 153"/>
                      <a:gd name="T14" fmla="*/ 0 60000 65536"/>
                      <a:gd name="T15" fmla="*/ 0 60000 65536"/>
                      <a:gd name="T16" fmla="*/ 0 60000 65536"/>
                      <a:gd name="T17" fmla="*/ 0 60000 65536"/>
                      <a:gd name="T18" fmla="*/ 0 60000 65536"/>
                      <a:gd name="T19" fmla="*/ 0 60000 65536"/>
                      <a:gd name="T20" fmla="*/ 0 60000 65536"/>
                      <a:gd name="T21" fmla="*/ 0 w 170"/>
                      <a:gd name="T22" fmla="*/ 0 h 153"/>
                      <a:gd name="T23" fmla="*/ 170 w 170"/>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3">
                        <a:moveTo>
                          <a:pt x="41" y="0"/>
                        </a:moveTo>
                        <a:lnTo>
                          <a:pt x="0" y="74"/>
                        </a:lnTo>
                        <a:lnTo>
                          <a:pt x="41" y="153"/>
                        </a:lnTo>
                        <a:lnTo>
                          <a:pt x="128" y="153"/>
                        </a:lnTo>
                        <a:lnTo>
                          <a:pt x="170" y="74"/>
                        </a:lnTo>
                        <a:lnTo>
                          <a:pt x="128" y="0"/>
                        </a:lnTo>
                        <a:lnTo>
                          <a:pt x="41" y="0"/>
                        </a:lnTo>
                        <a:close/>
                      </a:path>
                    </a:pathLst>
                  </a:custGeom>
                  <a:solidFill>
                    <a:srgbClr val="B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3" name="Freeform 362">
                    <a:extLst>
                      <a:ext uri="{FF2B5EF4-FFF2-40B4-BE49-F238E27FC236}">
                        <a16:creationId xmlns:a16="http://schemas.microsoft.com/office/drawing/2014/main" id="{BE3BF7D1-C70D-4AF8-DF5E-372D590A2ABA}"/>
                      </a:ext>
                    </a:extLst>
                  </p:cNvPr>
                  <p:cNvSpPr>
                    <a:spLocks/>
                  </p:cNvSpPr>
                  <p:nvPr/>
                </p:nvSpPr>
                <p:spPr bwMode="auto">
                  <a:xfrm>
                    <a:off x="3724" y="1989"/>
                    <a:ext cx="153" cy="136"/>
                  </a:xfrm>
                  <a:custGeom>
                    <a:avLst/>
                    <a:gdLst>
                      <a:gd name="T0" fmla="*/ 42 w 153"/>
                      <a:gd name="T1" fmla="*/ 0 h 136"/>
                      <a:gd name="T2" fmla="*/ 0 w 153"/>
                      <a:gd name="T3" fmla="*/ 70 h 136"/>
                      <a:gd name="T4" fmla="*/ 42 w 153"/>
                      <a:gd name="T5" fmla="*/ 136 h 136"/>
                      <a:gd name="T6" fmla="*/ 116 w 153"/>
                      <a:gd name="T7" fmla="*/ 136 h 136"/>
                      <a:gd name="T8" fmla="*/ 153 w 153"/>
                      <a:gd name="T9" fmla="*/ 70 h 136"/>
                      <a:gd name="T10" fmla="*/ 116 w 153"/>
                      <a:gd name="T11" fmla="*/ 0 h 136"/>
                      <a:gd name="T12" fmla="*/ 42 w 153"/>
                      <a:gd name="T13" fmla="*/ 0 h 136"/>
                      <a:gd name="T14" fmla="*/ 0 60000 65536"/>
                      <a:gd name="T15" fmla="*/ 0 60000 65536"/>
                      <a:gd name="T16" fmla="*/ 0 60000 65536"/>
                      <a:gd name="T17" fmla="*/ 0 60000 65536"/>
                      <a:gd name="T18" fmla="*/ 0 60000 65536"/>
                      <a:gd name="T19" fmla="*/ 0 60000 65536"/>
                      <a:gd name="T20" fmla="*/ 0 60000 65536"/>
                      <a:gd name="T21" fmla="*/ 0 w 153"/>
                      <a:gd name="T22" fmla="*/ 0 h 136"/>
                      <a:gd name="T23" fmla="*/ 153 w 153"/>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6">
                        <a:moveTo>
                          <a:pt x="42" y="0"/>
                        </a:moveTo>
                        <a:lnTo>
                          <a:pt x="0" y="70"/>
                        </a:lnTo>
                        <a:lnTo>
                          <a:pt x="42" y="136"/>
                        </a:lnTo>
                        <a:lnTo>
                          <a:pt x="116" y="136"/>
                        </a:lnTo>
                        <a:lnTo>
                          <a:pt x="153" y="70"/>
                        </a:lnTo>
                        <a:lnTo>
                          <a:pt x="116" y="0"/>
                        </a:lnTo>
                        <a:lnTo>
                          <a:pt x="42" y="0"/>
                        </a:lnTo>
                        <a:close/>
                      </a:path>
                    </a:pathLst>
                  </a:custGeom>
                  <a:solidFill>
                    <a:srgbClr val="B7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4" name="Freeform 363">
                    <a:extLst>
                      <a:ext uri="{FF2B5EF4-FFF2-40B4-BE49-F238E27FC236}">
                        <a16:creationId xmlns:a16="http://schemas.microsoft.com/office/drawing/2014/main" id="{B3E974CA-EECD-6169-B8D1-91D7A0826B5E}"/>
                      </a:ext>
                    </a:extLst>
                  </p:cNvPr>
                  <p:cNvSpPr>
                    <a:spLocks/>
                  </p:cNvSpPr>
                  <p:nvPr/>
                </p:nvSpPr>
                <p:spPr bwMode="auto">
                  <a:xfrm>
                    <a:off x="3728" y="1993"/>
                    <a:ext cx="145" cy="128"/>
                  </a:xfrm>
                  <a:custGeom>
                    <a:avLst/>
                    <a:gdLst>
                      <a:gd name="T0" fmla="*/ 38 w 145"/>
                      <a:gd name="T1" fmla="*/ 0 h 128"/>
                      <a:gd name="T2" fmla="*/ 0 w 145"/>
                      <a:gd name="T3" fmla="*/ 66 h 128"/>
                      <a:gd name="T4" fmla="*/ 38 w 145"/>
                      <a:gd name="T5" fmla="*/ 128 h 128"/>
                      <a:gd name="T6" fmla="*/ 112 w 145"/>
                      <a:gd name="T7" fmla="*/ 128 h 128"/>
                      <a:gd name="T8" fmla="*/ 145 w 145"/>
                      <a:gd name="T9" fmla="*/ 66 h 128"/>
                      <a:gd name="T10" fmla="*/ 112 w 145"/>
                      <a:gd name="T11" fmla="*/ 0 h 128"/>
                      <a:gd name="T12" fmla="*/ 38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8" y="0"/>
                        </a:moveTo>
                        <a:lnTo>
                          <a:pt x="0" y="66"/>
                        </a:lnTo>
                        <a:lnTo>
                          <a:pt x="38" y="128"/>
                        </a:lnTo>
                        <a:lnTo>
                          <a:pt x="112" y="128"/>
                        </a:lnTo>
                        <a:lnTo>
                          <a:pt x="145" y="66"/>
                        </a:lnTo>
                        <a:lnTo>
                          <a:pt x="112" y="0"/>
                        </a:lnTo>
                        <a:lnTo>
                          <a:pt x="38" y="0"/>
                        </a:lnTo>
                        <a:close/>
                      </a:path>
                    </a:pathLst>
                  </a:custGeom>
                  <a:solidFill>
                    <a:srgbClr val="BB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5" name="Freeform 364">
                    <a:extLst>
                      <a:ext uri="{FF2B5EF4-FFF2-40B4-BE49-F238E27FC236}">
                        <a16:creationId xmlns:a16="http://schemas.microsoft.com/office/drawing/2014/main" id="{1B43E2B4-0201-0EB7-62F4-C7F10AA791CA}"/>
                      </a:ext>
                    </a:extLst>
                  </p:cNvPr>
                  <p:cNvSpPr>
                    <a:spLocks/>
                  </p:cNvSpPr>
                  <p:nvPr/>
                </p:nvSpPr>
                <p:spPr bwMode="auto">
                  <a:xfrm>
                    <a:off x="3737" y="2001"/>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BE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6" name="Freeform 365">
                    <a:extLst>
                      <a:ext uri="{FF2B5EF4-FFF2-40B4-BE49-F238E27FC236}">
                        <a16:creationId xmlns:a16="http://schemas.microsoft.com/office/drawing/2014/main" id="{94A2A08B-33B0-E552-9958-8AEEF4349BE1}"/>
                      </a:ext>
                    </a:extLst>
                  </p:cNvPr>
                  <p:cNvSpPr>
                    <a:spLocks/>
                  </p:cNvSpPr>
                  <p:nvPr/>
                </p:nvSpPr>
                <p:spPr bwMode="auto">
                  <a:xfrm>
                    <a:off x="3745" y="2005"/>
                    <a:ext cx="112" cy="104"/>
                  </a:xfrm>
                  <a:custGeom>
                    <a:avLst/>
                    <a:gdLst>
                      <a:gd name="T0" fmla="*/ 29 w 112"/>
                      <a:gd name="T1" fmla="*/ 0 h 104"/>
                      <a:gd name="T2" fmla="*/ 0 w 112"/>
                      <a:gd name="T3" fmla="*/ 54 h 104"/>
                      <a:gd name="T4" fmla="*/ 29 w 112"/>
                      <a:gd name="T5" fmla="*/ 104 h 104"/>
                      <a:gd name="T6" fmla="*/ 87 w 112"/>
                      <a:gd name="T7" fmla="*/ 104 h 104"/>
                      <a:gd name="T8" fmla="*/ 112 w 112"/>
                      <a:gd name="T9" fmla="*/ 54 h 104"/>
                      <a:gd name="T10" fmla="*/ 87 w 112"/>
                      <a:gd name="T11" fmla="*/ 0 h 104"/>
                      <a:gd name="T12" fmla="*/ 29 w 112"/>
                      <a:gd name="T13" fmla="*/ 0 h 104"/>
                      <a:gd name="T14" fmla="*/ 0 60000 65536"/>
                      <a:gd name="T15" fmla="*/ 0 60000 65536"/>
                      <a:gd name="T16" fmla="*/ 0 60000 65536"/>
                      <a:gd name="T17" fmla="*/ 0 60000 65536"/>
                      <a:gd name="T18" fmla="*/ 0 60000 65536"/>
                      <a:gd name="T19" fmla="*/ 0 60000 65536"/>
                      <a:gd name="T20" fmla="*/ 0 60000 65536"/>
                      <a:gd name="T21" fmla="*/ 0 w 112"/>
                      <a:gd name="T22" fmla="*/ 0 h 104"/>
                      <a:gd name="T23" fmla="*/ 112 w 112"/>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4">
                        <a:moveTo>
                          <a:pt x="29" y="0"/>
                        </a:moveTo>
                        <a:lnTo>
                          <a:pt x="0" y="54"/>
                        </a:lnTo>
                        <a:lnTo>
                          <a:pt x="29" y="104"/>
                        </a:lnTo>
                        <a:lnTo>
                          <a:pt x="87" y="104"/>
                        </a:lnTo>
                        <a:lnTo>
                          <a:pt x="112" y="54"/>
                        </a:lnTo>
                        <a:lnTo>
                          <a:pt x="87" y="0"/>
                        </a:lnTo>
                        <a:lnTo>
                          <a:pt x="29" y="0"/>
                        </a:lnTo>
                        <a:close/>
                      </a:path>
                    </a:pathLst>
                  </a:custGeom>
                  <a:solidFill>
                    <a:srgbClr val="C0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7" name="Freeform 366">
                    <a:extLst>
                      <a:ext uri="{FF2B5EF4-FFF2-40B4-BE49-F238E27FC236}">
                        <a16:creationId xmlns:a16="http://schemas.microsoft.com/office/drawing/2014/main" id="{7C6643D3-4436-4F0E-30AF-01E1DBF75862}"/>
                      </a:ext>
                    </a:extLst>
                  </p:cNvPr>
                  <p:cNvSpPr>
                    <a:spLocks/>
                  </p:cNvSpPr>
                  <p:nvPr/>
                </p:nvSpPr>
                <p:spPr bwMode="auto">
                  <a:xfrm>
                    <a:off x="3753" y="2014"/>
                    <a:ext cx="95" cy="87"/>
                  </a:xfrm>
                  <a:custGeom>
                    <a:avLst/>
                    <a:gdLst>
                      <a:gd name="T0" fmla="*/ 25 w 95"/>
                      <a:gd name="T1" fmla="*/ 0 h 87"/>
                      <a:gd name="T2" fmla="*/ 0 w 95"/>
                      <a:gd name="T3" fmla="*/ 45 h 87"/>
                      <a:gd name="T4" fmla="*/ 25 w 95"/>
                      <a:gd name="T5" fmla="*/ 87 h 87"/>
                      <a:gd name="T6" fmla="*/ 75 w 95"/>
                      <a:gd name="T7" fmla="*/ 87 h 87"/>
                      <a:gd name="T8" fmla="*/ 95 w 95"/>
                      <a:gd name="T9" fmla="*/ 45 h 87"/>
                      <a:gd name="T10" fmla="*/ 75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5" y="87"/>
                        </a:lnTo>
                        <a:lnTo>
                          <a:pt x="95" y="45"/>
                        </a:lnTo>
                        <a:lnTo>
                          <a:pt x="75" y="0"/>
                        </a:lnTo>
                        <a:lnTo>
                          <a:pt x="25" y="0"/>
                        </a:lnTo>
                        <a:close/>
                      </a:path>
                    </a:pathLst>
                  </a:custGeom>
                  <a:solidFill>
                    <a:srgbClr val="C3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8" name="Freeform 367">
                    <a:extLst>
                      <a:ext uri="{FF2B5EF4-FFF2-40B4-BE49-F238E27FC236}">
                        <a16:creationId xmlns:a16="http://schemas.microsoft.com/office/drawing/2014/main" id="{7493F8F7-1FD3-9708-A609-6AFD517E48C0}"/>
                      </a:ext>
                    </a:extLst>
                  </p:cNvPr>
                  <p:cNvSpPr>
                    <a:spLocks/>
                  </p:cNvSpPr>
                  <p:nvPr/>
                </p:nvSpPr>
                <p:spPr bwMode="auto">
                  <a:xfrm>
                    <a:off x="3757" y="2018"/>
                    <a:ext cx="87" cy="78"/>
                  </a:xfrm>
                  <a:custGeom>
                    <a:avLst/>
                    <a:gdLst>
                      <a:gd name="T0" fmla="*/ 25 w 87"/>
                      <a:gd name="T1" fmla="*/ 0 h 78"/>
                      <a:gd name="T2" fmla="*/ 0 w 87"/>
                      <a:gd name="T3" fmla="*/ 41 h 78"/>
                      <a:gd name="T4" fmla="*/ 25 w 87"/>
                      <a:gd name="T5" fmla="*/ 78 h 78"/>
                      <a:gd name="T6" fmla="*/ 67 w 87"/>
                      <a:gd name="T7" fmla="*/ 78 h 78"/>
                      <a:gd name="T8" fmla="*/ 87 w 87"/>
                      <a:gd name="T9" fmla="*/ 41 h 78"/>
                      <a:gd name="T10" fmla="*/ 67 w 87"/>
                      <a:gd name="T11" fmla="*/ 0 h 78"/>
                      <a:gd name="T12" fmla="*/ 25 w 87"/>
                      <a:gd name="T13" fmla="*/ 0 h 78"/>
                      <a:gd name="T14" fmla="*/ 0 60000 65536"/>
                      <a:gd name="T15" fmla="*/ 0 60000 65536"/>
                      <a:gd name="T16" fmla="*/ 0 60000 65536"/>
                      <a:gd name="T17" fmla="*/ 0 60000 65536"/>
                      <a:gd name="T18" fmla="*/ 0 60000 65536"/>
                      <a:gd name="T19" fmla="*/ 0 60000 65536"/>
                      <a:gd name="T20" fmla="*/ 0 60000 65536"/>
                      <a:gd name="T21" fmla="*/ 0 w 87"/>
                      <a:gd name="T22" fmla="*/ 0 h 78"/>
                      <a:gd name="T23" fmla="*/ 87 w 87"/>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8">
                        <a:moveTo>
                          <a:pt x="25" y="0"/>
                        </a:moveTo>
                        <a:lnTo>
                          <a:pt x="0" y="41"/>
                        </a:lnTo>
                        <a:lnTo>
                          <a:pt x="25" y="78"/>
                        </a:lnTo>
                        <a:lnTo>
                          <a:pt x="67" y="78"/>
                        </a:lnTo>
                        <a:lnTo>
                          <a:pt x="87" y="41"/>
                        </a:lnTo>
                        <a:lnTo>
                          <a:pt x="67" y="0"/>
                        </a:lnTo>
                        <a:lnTo>
                          <a:pt x="25" y="0"/>
                        </a:lnTo>
                        <a:close/>
                      </a:path>
                    </a:pathLst>
                  </a:custGeom>
                  <a:solidFill>
                    <a:srgbClr val="C5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19" name="Freeform 368">
                    <a:extLst>
                      <a:ext uri="{FF2B5EF4-FFF2-40B4-BE49-F238E27FC236}">
                        <a16:creationId xmlns:a16="http://schemas.microsoft.com/office/drawing/2014/main" id="{431FE272-A569-8E36-E1C6-9D633DD74190}"/>
                      </a:ext>
                    </a:extLst>
                  </p:cNvPr>
                  <p:cNvSpPr>
                    <a:spLocks/>
                  </p:cNvSpPr>
                  <p:nvPr/>
                </p:nvSpPr>
                <p:spPr bwMode="auto">
                  <a:xfrm>
                    <a:off x="3766" y="2026"/>
                    <a:ext cx="70" cy="62"/>
                  </a:xfrm>
                  <a:custGeom>
                    <a:avLst/>
                    <a:gdLst>
                      <a:gd name="T0" fmla="*/ 20 w 70"/>
                      <a:gd name="T1" fmla="*/ 0 h 62"/>
                      <a:gd name="T2" fmla="*/ 0 w 70"/>
                      <a:gd name="T3" fmla="*/ 33 h 62"/>
                      <a:gd name="T4" fmla="*/ 20 w 70"/>
                      <a:gd name="T5" fmla="*/ 62 h 62"/>
                      <a:gd name="T6" fmla="*/ 53 w 70"/>
                      <a:gd name="T7" fmla="*/ 62 h 62"/>
                      <a:gd name="T8" fmla="*/ 70 w 70"/>
                      <a:gd name="T9" fmla="*/ 33 h 62"/>
                      <a:gd name="T10" fmla="*/ 53 w 70"/>
                      <a:gd name="T11" fmla="*/ 0 h 62"/>
                      <a:gd name="T12" fmla="*/ 20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0" y="0"/>
                        </a:moveTo>
                        <a:lnTo>
                          <a:pt x="0" y="33"/>
                        </a:lnTo>
                        <a:lnTo>
                          <a:pt x="20" y="62"/>
                        </a:lnTo>
                        <a:lnTo>
                          <a:pt x="53" y="62"/>
                        </a:lnTo>
                        <a:lnTo>
                          <a:pt x="70" y="33"/>
                        </a:lnTo>
                        <a:lnTo>
                          <a:pt x="53" y="0"/>
                        </a:lnTo>
                        <a:lnTo>
                          <a:pt x="20" y="0"/>
                        </a:lnTo>
                        <a:close/>
                      </a:path>
                    </a:pathLst>
                  </a:custGeom>
                  <a:solidFill>
                    <a:srgbClr val="C7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20" name="Freeform 369">
                    <a:extLst>
                      <a:ext uri="{FF2B5EF4-FFF2-40B4-BE49-F238E27FC236}">
                        <a16:creationId xmlns:a16="http://schemas.microsoft.com/office/drawing/2014/main" id="{197DF513-E57E-44BD-DBDE-83746BCECBA7}"/>
                      </a:ext>
                    </a:extLst>
                  </p:cNvPr>
                  <p:cNvSpPr>
                    <a:spLocks/>
                  </p:cNvSpPr>
                  <p:nvPr/>
                </p:nvSpPr>
                <p:spPr bwMode="auto">
                  <a:xfrm>
                    <a:off x="3774" y="2030"/>
                    <a:ext cx="54" cy="54"/>
                  </a:xfrm>
                  <a:custGeom>
                    <a:avLst/>
                    <a:gdLst>
                      <a:gd name="T0" fmla="*/ 16 w 54"/>
                      <a:gd name="T1" fmla="*/ 0 h 54"/>
                      <a:gd name="T2" fmla="*/ 0 w 54"/>
                      <a:gd name="T3" fmla="*/ 29 h 54"/>
                      <a:gd name="T4" fmla="*/ 16 w 54"/>
                      <a:gd name="T5" fmla="*/ 54 h 54"/>
                      <a:gd name="T6" fmla="*/ 41 w 54"/>
                      <a:gd name="T7" fmla="*/ 54 h 54"/>
                      <a:gd name="T8" fmla="*/ 54 w 54"/>
                      <a:gd name="T9" fmla="*/ 29 h 54"/>
                      <a:gd name="T10" fmla="*/ 41 w 54"/>
                      <a:gd name="T11" fmla="*/ 0 h 54"/>
                      <a:gd name="T12" fmla="*/ 16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6" y="0"/>
                        </a:moveTo>
                        <a:lnTo>
                          <a:pt x="0" y="29"/>
                        </a:lnTo>
                        <a:lnTo>
                          <a:pt x="16" y="54"/>
                        </a:lnTo>
                        <a:lnTo>
                          <a:pt x="41" y="54"/>
                        </a:lnTo>
                        <a:lnTo>
                          <a:pt x="54" y="29"/>
                        </a:lnTo>
                        <a:lnTo>
                          <a:pt x="41" y="0"/>
                        </a:lnTo>
                        <a:lnTo>
                          <a:pt x="16" y="0"/>
                        </a:lnTo>
                        <a:close/>
                      </a:path>
                    </a:pathLst>
                  </a:custGeom>
                  <a:solidFill>
                    <a:srgbClr val="C8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21" name="Freeform 370">
                    <a:extLst>
                      <a:ext uri="{FF2B5EF4-FFF2-40B4-BE49-F238E27FC236}">
                        <a16:creationId xmlns:a16="http://schemas.microsoft.com/office/drawing/2014/main" id="{E9CDA5B8-10BA-14FF-5A07-BF1994DD63BE}"/>
                      </a:ext>
                    </a:extLst>
                  </p:cNvPr>
                  <p:cNvSpPr>
                    <a:spLocks/>
                  </p:cNvSpPr>
                  <p:nvPr/>
                </p:nvSpPr>
                <p:spPr bwMode="auto">
                  <a:xfrm>
                    <a:off x="3778" y="2039"/>
                    <a:ext cx="46" cy="37"/>
                  </a:xfrm>
                  <a:custGeom>
                    <a:avLst/>
                    <a:gdLst>
                      <a:gd name="T0" fmla="*/ 12 w 46"/>
                      <a:gd name="T1" fmla="*/ 0 h 37"/>
                      <a:gd name="T2" fmla="*/ 0 w 46"/>
                      <a:gd name="T3" fmla="*/ 20 h 37"/>
                      <a:gd name="T4" fmla="*/ 12 w 46"/>
                      <a:gd name="T5" fmla="*/ 37 h 37"/>
                      <a:gd name="T6" fmla="*/ 37 w 46"/>
                      <a:gd name="T7" fmla="*/ 37 h 37"/>
                      <a:gd name="T8" fmla="*/ 46 w 46"/>
                      <a:gd name="T9" fmla="*/ 20 h 37"/>
                      <a:gd name="T10" fmla="*/ 37 w 46"/>
                      <a:gd name="T11" fmla="*/ 0 h 37"/>
                      <a:gd name="T12" fmla="*/ 12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2" y="0"/>
                        </a:moveTo>
                        <a:lnTo>
                          <a:pt x="0" y="20"/>
                        </a:lnTo>
                        <a:lnTo>
                          <a:pt x="12" y="37"/>
                        </a:lnTo>
                        <a:lnTo>
                          <a:pt x="37" y="37"/>
                        </a:lnTo>
                        <a:lnTo>
                          <a:pt x="46" y="20"/>
                        </a:lnTo>
                        <a:lnTo>
                          <a:pt x="37" y="0"/>
                        </a:lnTo>
                        <a:lnTo>
                          <a:pt x="12" y="0"/>
                        </a:lnTo>
                        <a:close/>
                      </a:path>
                    </a:pathLst>
                  </a:custGeom>
                  <a:solidFill>
                    <a:srgbClr val="C9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22" name="Freeform 371">
                    <a:extLst>
                      <a:ext uri="{FF2B5EF4-FFF2-40B4-BE49-F238E27FC236}">
                        <a16:creationId xmlns:a16="http://schemas.microsoft.com/office/drawing/2014/main" id="{635DC6B6-585A-593C-3FDA-813740FE99D9}"/>
                      </a:ext>
                    </a:extLst>
                  </p:cNvPr>
                  <p:cNvSpPr>
                    <a:spLocks/>
                  </p:cNvSpPr>
                  <p:nvPr/>
                </p:nvSpPr>
                <p:spPr bwMode="auto">
                  <a:xfrm>
                    <a:off x="3786" y="2043"/>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CA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23" name="Freeform 372">
                    <a:extLst>
                      <a:ext uri="{FF2B5EF4-FFF2-40B4-BE49-F238E27FC236}">
                        <a16:creationId xmlns:a16="http://schemas.microsoft.com/office/drawing/2014/main" id="{2811309C-16CE-2562-1DAE-5F223A3AD1D3}"/>
                      </a:ext>
                    </a:extLst>
                  </p:cNvPr>
                  <p:cNvSpPr>
                    <a:spLocks/>
                  </p:cNvSpPr>
                  <p:nvPr/>
                </p:nvSpPr>
                <p:spPr bwMode="auto">
                  <a:xfrm>
                    <a:off x="3795" y="2051"/>
                    <a:ext cx="12" cy="12"/>
                  </a:xfrm>
                  <a:custGeom>
                    <a:avLst/>
                    <a:gdLst>
                      <a:gd name="T0" fmla="*/ 4 w 12"/>
                      <a:gd name="T1" fmla="*/ 0 h 12"/>
                      <a:gd name="T2" fmla="*/ 0 w 12"/>
                      <a:gd name="T3" fmla="*/ 8 h 12"/>
                      <a:gd name="T4" fmla="*/ 4 w 12"/>
                      <a:gd name="T5" fmla="*/ 12 h 12"/>
                      <a:gd name="T6" fmla="*/ 12 w 12"/>
                      <a:gd name="T7" fmla="*/ 12 h 12"/>
                      <a:gd name="T8" fmla="*/ 12 w 12"/>
                      <a:gd name="T9" fmla="*/ 8 h 12"/>
                      <a:gd name="T10" fmla="*/ 12 w 12"/>
                      <a:gd name="T11" fmla="*/ 0 h 12"/>
                      <a:gd name="T12" fmla="*/ 4 w 12"/>
                      <a:gd name="T13" fmla="*/ 0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4" y="0"/>
                        </a:moveTo>
                        <a:lnTo>
                          <a:pt x="0" y="8"/>
                        </a:lnTo>
                        <a:lnTo>
                          <a:pt x="4" y="12"/>
                        </a:lnTo>
                        <a:lnTo>
                          <a:pt x="12" y="12"/>
                        </a:lnTo>
                        <a:lnTo>
                          <a:pt x="12" y="8"/>
                        </a:lnTo>
                        <a:lnTo>
                          <a:pt x="12" y="0"/>
                        </a:lnTo>
                        <a:lnTo>
                          <a:pt x="4" y="0"/>
                        </a:lnTo>
                        <a:close/>
                      </a:path>
                    </a:pathLst>
                  </a:custGeom>
                  <a:solidFill>
                    <a:srgbClr val="CB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924" name="Freeform 373">
                    <a:extLst>
                      <a:ext uri="{FF2B5EF4-FFF2-40B4-BE49-F238E27FC236}">
                        <a16:creationId xmlns:a16="http://schemas.microsoft.com/office/drawing/2014/main" id="{A2F99DA8-8294-F02B-CC6B-6EC65F14DCC5}"/>
                      </a:ext>
                    </a:extLst>
                  </p:cNvPr>
                  <p:cNvSpPr>
                    <a:spLocks/>
                  </p:cNvSpPr>
                  <p:nvPr/>
                </p:nvSpPr>
                <p:spPr bwMode="auto">
                  <a:xfrm>
                    <a:off x="3799" y="2055"/>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99" name="Freeform 375">
                  <a:extLst>
                    <a:ext uri="{FF2B5EF4-FFF2-40B4-BE49-F238E27FC236}">
                      <a16:creationId xmlns:a16="http://schemas.microsoft.com/office/drawing/2014/main" id="{DEDAD82A-656F-1786-E2B7-D80464A9D6BC}"/>
                    </a:ext>
                  </a:extLst>
                </p:cNvPr>
                <p:cNvSpPr>
                  <a:spLocks noEditPoints="1"/>
                </p:cNvSpPr>
                <p:nvPr/>
              </p:nvSpPr>
              <p:spPr bwMode="auto">
                <a:xfrm>
                  <a:off x="3633" y="1906"/>
                  <a:ext cx="344" cy="311"/>
                </a:xfrm>
                <a:custGeom>
                  <a:avLst/>
                  <a:gdLst>
                    <a:gd name="T0" fmla="*/ 4 w 344"/>
                    <a:gd name="T1" fmla="*/ 153 h 311"/>
                    <a:gd name="T2" fmla="*/ 0 w 344"/>
                    <a:gd name="T3" fmla="*/ 153 h 311"/>
                    <a:gd name="T4" fmla="*/ 4 w 344"/>
                    <a:gd name="T5" fmla="*/ 157 h 311"/>
                    <a:gd name="T6" fmla="*/ 87 w 344"/>
                    <a:gd name="T7" fmla="*/ 311 h 311"/>
                    <a:gd name="T8" fmla="*/ 87 w 344"/>
                    <a:gd name="T9" fmla="*/ 311 h 311"/>
                    <a:gd name="T10" fmla="*/ 87 w 344"/>
                    <a:gd name="T11" fmla="*/ 311 h 311"/>
                    <a:gd name="T12" fmla="*/ 257 w 344"/>
                    <a:gd name="T13" fmla="*/ 311 h 311"/>
                    <a:gd name="T14" fmla="*/ 257 w 344"/>
                    <a:gd name="T15" fmla="*/ 311 h 311"/>
                    <a:gd name="T16" fmla="*/ 261 w 344"/>
                    <a:gd name="T17" fmla="*/ 311 h 311"/>
                    <a:gd name="T18" fmla="*/ 344 w 344"/>
                    <a:gd name="T19" fmla="*/ 157 h 311"/>
                    <a:gd name="T20" fmla="*/ 344 w 344"/>
                    <a:gd name="T21" fmla="*/ 153 h 311"/>
                    <a:gd name="T22" fmla="*/ 344 w 344"/>
                    <a:gd name="T23" fmla="*/ 153 h 311"/>
                    <a:gd name="T24" fmla="*/ 261 w 344"/>
                    <a:gd name="T25" fmla="*/ 4 h 311"/>
                    <a:gd name="T26" fmla="*/ 257 w 344"/>
                    <a:gd name="T27" fmla="*/ 0 h 311"/>
                    <a:gd name="T28" fmla="*/ 257 w 344"/>
                    <a:gd name="T29" fmla="*/ 0 h 311"/>
                    <a:gd name="T30" fmla="*/ 87 w 344"/>
                    <a:gd name="T31" fmla="*/ 0 h 311"/>
                    <a:gd name="T32" fmla="*/ 87 w 344"/>
                    <a:gd name="T33" fmla="*/ 0 h 311"/>
                    <a:gd name="T34" fmla="*/ 87 w 344"/>
                    <a:gd name="T35" fmla="*/ 4 h 311"/>
                    <a:gd name="T36" fmla="*/ 4 w 344"/>
                    <a:gd name="T37" fmla="*/ 153 h 311"/>
                    <a:gd name="T38" fmla="*/ 91 w 344"/>
                    <a:gd name="T39" fmla="*/ 8 h 311"/>
                    <a:gd name="T40" fmla="*/ 87 w 344"/>
                    <a:gd name="T41" fmla="*/ 4 h 311"/>
                    <a:gd name="T42" fmla="*/ 87 w 344"/>
                    <a:gd name="T43" fmla="*/ 8 h 311"/>
                    <a:gd name="T44" fmla="*/ 257 w 344"/>
                    <a:gd name="T45" fmla="*/ 8 h 311"/>
                    <a:gd name="T46" fmla="*/ 257 w 344"/>
                    <a:gd name="T47" fmla="*/ 4 h 311"/>
                    <a:gd name="T48" fmla="*/ 257 w 344"/>
                    <a:gd name="T49" fmla="*/ 8 h 311"/>
                    <a:gd name="T50" fmla="*/ 340 w 344"/>
                    <a:gd name="T51" fmla="*/ 157 h 311"/>
                    <a:gd name="T52" fmla="*/ 340 w 344"/>
                    <a:gd name="T53" fmla="*/ 153 h 311"/>
                    <a:gd name="T54" fmla="*/ 340 w 344"/>
                    <a:gd name="T55" fmla="*/ 153 h 311"/>
                    <a:gd name="T56" fmla="*/ 257 w 344"/>
                    <a:gd name="T57" fmla="*/ 306 h 311"/>
                    <a:gd name="T58" fmla="*/ 257 w 344"/>
                    <a:gd name="T59" fmla="*/ 306 h 311"/>
                    <a:gd name="T60" fmla="*/ 257 w 344"/>
                    <a:gd name="T61" fmla="*/ 302 h 311"/>
                    <a:gd name="T62" fmla="*/ 87 w 344"/>
                    <a:gd name="T63" fmla="*/ 302 h 311"/>
                    <a:gd name="T64" fmla="*/ 87 w 344"/>
                    <a:gd name="T65" fmla="*/ 306 h 311"/>
                    <a:gd name="T66" fmla="*/ 91 w 344"/>
                    <a:gd name="T67" fmla="*/ 306 h 311"/>
                    <a:gd name="T68" fmla="*/ 8 w 344"/>
                    <a:gd name="T69" fmla="*/ 153 h 311"/>
                    <a:gd name="T70" fmla="*/ 4 w 344"/>
                    <a:gd name="T71" fmla="*/ 153 h 311"/>
                    <a:gd name="T72" fmla="*/ 8 w 344"/>
                    <a:gd name="T73" fmla="*/ 157 h 311"/>
                    <a:gd name="T74" fmla="*/ 91 w 344"/>
                    <a:gd name="T75" fmla="*/ 8 h 3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11"/>
                    <a:gd name="T116" fmla="*/ 344 w 344"/>
                    <a:gd name="T117" fmla="*/ 311 h 3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11">
                      <a:moveTo>
                        <a:pt x="4" y="153"/>
                      </a:moveTo>
                      <a:lnTo>
                        <a:pt x="0" y="153"/>
                      </a:lnTo>
                      <a:lnTo>
                        <a:pt x="4" y="157"/>
                      </a:lnTo>
                      <a:lnTo>
                        <a:pt x="87" y="311"/>
                      </a:lnTo>
                      <a:lnTo>
                        <a:pt x="257" y="311"/>
                      </a:lnTo>
                      <a:lnTo>
                        <a:pt x="261" y="311"/>
                      </a:lnTo>
                      <a:lnTo>
                        <a:pt x="344" y="157"/>
                      </a:lnTo>
                      <a:lnTo>
                        <a:pt x="344" y="153"/>
                      </a:lnTo>
                      <a:lnTo>
                        <a:pt x="261" y="4"/>
                      </a:lnTo>
                      <a:lnTo>
                        <a:pt x="257" y="0"/>
                      </a:lnTo>
                      <a:lnTo>
                        <a:pt x="87" y="0"/>
                      </a:lnTo>
                      <a:lnTo>
                        <a:pt x="87" y="4"/>
                      </a:lnTo>
                      <a:lnTo>
                        <a:pt x="4" y="153"/>
                      </a:lnTo>
                      <a:close/>
                      <a:moveTo>
                        <a:pt x="91" y="8"/>
                      </a:moveTo>
                      <a:lnTo>
                        <a:pt x="87" y="4"/>
                      </a:lnTo>
                      <a:lnTo>
                        <a:pt x="87" y="8"/>
                      </a:lnTo>
                      <a:lnTo>
                        <a:pt x="257" y="8"/>
                      </a:lnTo>
                      <a:lnTo>
                        <a:pt x="257" y="4"/>
                      </a:lnTo>
                      <a:lnTo>
                        <a:pt x="257" y="8"/>
                      </a:lnTo>
                      <a:lnTo>
                        <a:pt x="340" y="157"/>
                      </a:lnTo>
                      <a:lnTo>
                        <a:pt x="340" y="153"/>
                      </a:lnTo>
                      <a:lnTo>
                        <a:pt x="257" y="306"/>
                      </a:lnTo>
                      <a:lnTo>
                        <a:pt x="257" y="302"/>
                      </a:lnTo>
                      <a:lnTo>
                        <a:pt x="87" y="302"/>
                      </a:lnTo>
                      <a:lnTo>
                        <a:pt x="87" y="306"/>
                      </a:lnTo>
                      <a:lnTo>
                        <a:pt x="91" y="306"/>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10" name="Rectangle 377">
                <a:extLst>
                  <a:ext uri="{FF2B5EF4-FFF2-40B4-BE49-F238E27FC236}">
                    <a16:creationId xmlns:a16="http://schemas.microsoft.com/office/drawing/2014/main" id="{B4AA642E-148F-1345-1863-16F1DFE46C2A}"/>
                  </a:ext>
                </a:extLst>
              </p:cNvPr>
              <p:cNvSpPr>
                <a:spLocks noChangeArrowheads="1"/>
              </p:cNvSpPr>
              <p:nvPr/>
            </p:nvSpPr>
            <p:spPr bwMode="auto">
              <a:xfrm>
                <a:off x="3774" y="2022"/>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Times New Roman" panose="02020603050405020304" pitchFamily="18" charset="0"/>
                  </a:rPr>
                  <a:t>G</a:t>
                </a:r>
                <a:endParaRPr lang="en-US" altLang="en-US"/>
              </a:p>
            </p:txBody>
          </p:sp>
          <p:grpSp>
            <p:nvGrpSpPr>
              <p:cNvPr id="16811" name="Group 405">
                <a:extLst>
                  <a:ext uri="{FF2B5EF4-FFF2-40B4-BE49-F238E27FC236}">
                    <a16:creationId xmlns:a16="http://schemas.microsoft.com/office/drawing/2014/main" id="{A1878C20-4874-AC5D-668E-969BC1D4B1A6}"/>
                  </a:ext>
                </a:extLst>
              </p:cNvPr>
              <p:cNvGrpSpPr>
                <a:grpSpLocks/>
              </p:cNvGrpSpPr>
              <p:nvPr/>
            </p:nvGrpSpPr>
            <p:grpSpPr bwMode="auto">
              <a:xfrm>
                <a:off x="3629" y="2208"/>
                <a:ext cx="348" cy="307"/>
                <a:chOff x="3629" y="2208"/>
                <a:chExt cx="348" cy="307"/>
              </a:xfrm>
            </p:grpSpPr>
            <p:grpSp>
              <p:nvGrpSpPr>
                <p:cNvPr id="16871" name="Group 403">
                  <a:extLst>
                    <a:ext uri="{FF2B5EF4-FFF2-40B4-BE49-F238E27FC236}">
                      <a16:creationId xmlns:a16="http://schemas.microsoft.com/office/drawing/2014/main" id="{6870BEEF-0E67-34A7-0DBA-957C55405155}"/>
                    </a:ext>
                  </a:extLst>
                </p:cNvPr>
                <p:cNvGrpSpPr>
                  <a:grpSpLocks/>
                </p:cNvGrpSpPr>
                <p:nvPr/>
              </p:nvGrpSpPr>
              <p:grpSpPr bwMode="auto">
                <a:xfrm>
                  <a:off x="3633" y="2212"/>
                  <a:ext cx="340" cy="299"/>
                  <a:chOff x="3633" y="2212"/>
                  <a:chExt cx="340" cy="299"/>
                </a:xfrm>
              </p:grpSpPr>
              <p:sp>
                <p:nvSpPr>
                  <p:cNvPr id="16873" name="Freeform 378">
                    <a:extLst>
                      <a:ext uri="{FF2B5EF4-FFF2-40B4-BE49-F238E27FC236}">
                        <a16:creationId xmlns:a16="http://schemas.microsoft.com/office/drawing/2014/main" id="{27C278CC-AD93-625B-BAFA-A83CFFE178A8}"/>
                      </a:ext>
                    </a:extLst>
                  </p:cNvPr>
                  <p:cNvSpPr>
                    <a:spLocks/>
                  </p:cNvSpPr>
                  <p:nvPr/>
                </p:nvSpPr>
                <p:spPr bwMode="auto">
                  <a:xfrm>
                    <a:off x="3633" y="2212"/>
                    <a:ext cx="340" cy="299"/>
                  </a:xfrm>
                  <a:custGeom>
                    <a:avLst/>
                    <a:gdLst>
                      <a:gd name="T0" fmla="*/ 83 w 340"/>
                      <a:gd name="T1" fmla="*/ 0 h 299"/>
                      <a:gd name="T2" fmla="*/ 0 w 340"/>
                      <a:gd name="T3" fmla="*/ 149 h 299"/>
                      <a:gd name="T4" fmla="*/ 83 w 340"/>
                      <a:gd name="T5" fmla="*/ 299 h 299"/>
                      <a:gd name="T6" fmla="*/ 253 w 340"/>
                      <a:gd name="T7" fmla="*/ 299 h 299"/>
                      <a:gd name="T8" fmla="*/ 340 w 340"/>
                      <a:gd name="T9" fmla="*/ 149 h 299"/>
                      <a:gd name="T10" fmla="*/ 253 w 340"/>
                      <a:gd name="T11" fmla="*/ 0 h 299"/>
                      <a:gd name="T12" fmla="*/ 83 w 340"/>
                      <a:gd name="T13" fmla="*/ 0 h 299"/>
                      <a:gd name="T14" fmla="*/ 0 60000 65536"/>
                      <a:gd name="T15" fmla="*/ 0 60000 65536"/>
                      <a:gd name="T16" fmla="*/ 0 60000 65536"/>
                      <a:gd name="T17" fmla="*/ 0 60000 65536"/>
                      <a:gd name="T18" fmla="*/ 0 60000 65536"/>
                      <a:gd name="T19" fmla="*/ 0 60000 65536"/>
                      <a:gd name="T20" fmla="*/ 0 60000 65536"/>
                      <a:gd name="T21" fmla="*/ 0 w 340"/>
                      <a:gd name="T22" fmla="*/ 0 h 299"/>
                      <a:gd name="T23" fmla="*/ 340 w 340"/>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0" h="299">
                        <a:moveTo>
                          <a:pt x="83" y="0"/>
                        </a:moveTo>
                        <a:lnTo>
                          <a:pt x="0" y="149"/>
                        </a:lnTo>
                        <a:lnTo>
                          <a:pt x="83" y="299"/>
                        </a:lnTo>
                        <a:lnTo>
                          <a:pt x="253" y="299"/>
                        </a:lnTo>
                        <a:lnTo>
                          <a:pt x="340" y="149"/>
                        </a:lnTo>
                        <a:lnTo>
                          <a:pt x="253" y="0"/>
                        </a:lnTo>
                        <a:lnTo>
                          <a:pt x="83"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74" name="Freeform 379">
                    <a:extLst>
                      <a:ext uri="{FF2B5EF4-FFF2-40B4-BE49-F238E27FC236}">
                        <a16:creationId xmlns:a16="http://schemas.microsoft.com/office/drawing/2014/main" id="{B8542676-7394-447B-01AB-5AB040AED06B}"/>
                      </a:ext>
                    </a:extLst>
                  </p:cNvPr>
                  <p:cNvSpPr>
                    <a:spLocks/>
                  </p:cNvSpPr>
                  <p:nvPr/>
                </p:nvSpPr>
                <p:spPr bwMode="auto">
                  <a:xfrm>
                    <a:off x="3633" y="2212"/>
                    <a:ext cx="331" cy="290"/>
                  </a:xfrm>
                  <a:custGeom>
                    <a:avLst/>
                    <a:gdLst>
                      <a:gd name="T0" fmla="*/ 83 w 331"/>
                      <a:gd name="T1" fmla="*/ 0 h 290"/>
                      <a:gd name="T2" fmla="*/ 0 w 331"/>
                      <a:gd name="T3" fmla="*/ 145 h 290"/>
                      <a:gd name="T4" fmla="*/ 83 w 331"/>
                      <a:gd name="T5" fmla="*/ 290 h 290"/>
                      <a:gd name="T6" fmla="*/ 244 w 331"/>
                      <a:gd name="T7" fmla="*/ 290 h 290"/>
                      <a:gd name="T8" fmla="*/ 331 w 331"/>
                      <a:gd name="T9" fmla="*/ 145 h 290"/>
                      <a:gd name="T10" fmla="*/ 244 w 331"/>
                      <a:gd name="T11" fmla="*/ 0 h 290"/>
                      <a:gd name="T12" fmla="*/ 83 w 331"/>
                      <a:gd name="T13" fmla="*/ 0 h 290"/>
                      <a:gd name="T14" fmla="*/ 0 60000 65536"/>
                      <a:gd name="T15" fmla="*/ 0 60000 65536"/>
                      <a:gd name="T16" fmla="*/ 0 60000 65536"/>
                      <a:gd name="T17" fmla="*/ 0 60000 65536"/>
                      <a:gd name="T18" fmla="*/ 0 60000 65536"/>
                      <a:gd name="T19" fmla="*/ 0 60000 65536"/>
                      <a:gd name="T20" fmla="*/ 0 60000 65536"/>
                      <a:gd name="T21" fmla="*/ 0 w 331"/>
                      <a:gd name="T22" fmla="*/ 0 h 290"/>
                      <a:gd name="T23" fmla="*/ 331 w 331"/>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 h="290">
                        <a:moveTo>
                          <a:pt x="83" y="0"/>
                        </a:moveTo>
                        <a:lnTo>
                          <a:pt x="0" y="145"/>
                        </a:lnTo>
                        <a:lnTo>
                          <a:pt x="83" y="290"/>
                        </a:lnTo>
                        <a:lnTo>
                          <a:pt x="244" y="290"/>
                        </a:lnTo>
                        <a:lnTo>
                          <a:pt x="331" y="145"/>
                        </a:lnTo>
                        <a:lnTo>
                          <a:pt x="244" y="0"/>
                        </a:lnTo>
                        <a:lnTo>
                          <a:pt x="83" y="0"/>
                        </a:lnTo>
                        <a:close/>
                      </a:path>
                    </a:pathLst>
                  </a:custGeom>
                  <a:solidFill>
                    <a:srgbClr val="99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75" name="Freeform 380">
                    <a:extLst>
                      <a:ext uri="{FF2B5EF4-FFF2-40B4-BE49-F238E27FC236}">
                        <a16:creationId xmlns:a16="http://schemas.microsoft.com/office/drawing/2014/main" id="{78286786-D741-954C-E3E1-1CD980EA099A}"/>
                      </a:ext>
                    </a:extLst>
                  </p:cNvPr>
                  <p:cNvSpPr>
                    <a:spLocks/>
                  </p:cNvSpPr>
                  <p:nvPr/>
                </p:nvSpPr>
                <p:spPr bwMode="auto">
                  <a:xfrm>
                    <a:off x="3641" y="2217"/>
                    <a:ext cx="315" cy="277"/>
                  </a:xfrm>
                  <a:custGeom>
                    <a:avLst/>
                    <a:gdLst>
                      <a:gd name="T0" fmla="*/ 79 w 315"/>
                      <a:gd name="T1" fmla="*/ 0 h 277"/>
                      <a:gd name="T2" fmla="*/ 0 w 315"/>
                      <a:gd name="T3" fmla="*/ 140 h 277"/>
                      <a:gd name="T4" fmla="*/ 79 w 315"/>
                      <a:gd name="T5" fmla="*/ 277 h 277"/>
                      <a:gd name="T6" fmla="*/ 232 w 315"/>
                      <a:gd name="T7" fmla="*/ 277 h 277"/>
                      <a:gd name="T8" fmla="*/ 315 w 315"/>
                      <a:gd name="T9" fmla="*/ 140 h 277"/>
                      <a:gd name="T10" fmla="*/ 232 w 315"/>
                      <a:gd name="T11" fmla="*/ 0 h 277"/>
                      <a:gd name="T12" fmla="*/ 79 w 315"/>
                      <a:gd name="T13" fmla="*/ 0 h 277"/>
                      <a:gd name="T14" fmla="*/ 0 60000 65536"/>
                      <a:gd name="T15" fmla="*/ 0 60000 65536"/>
                      <a:gd name="T16" fmla="*/ 0 60000 65536"/>
                      <a:gd name="T17" fmla="*/ 0 60000 65536"/>
                      <a:gd name="T18" fmla="*/ 0 60000 65536"/>
                      <a:gd name="T19" fmla="*/ 0 60000 65536"/>
                      <a:gd name="T20" fmla="*/ 0 60000 65536"/>
                      <a:gd name="T21" fmla="*/ 0 w 315"/>
                      <a:gd name="T22" fmla="*/ 0 h 277"/>
                      <a:gd name="T23" fmla="*/ 315 w 315"/>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5" h="277">
                        <a:moveTo>
                          <a:pt x="79" y="0"/>
                        </a:moveTo>
                        <a:lnTo>
                          <a:pt x="0" y="140"/>
                        </a:lnTo>
                        <a:lnTo>
                          <a:pt x="79" y="277"/>
                        </a:lnTo>
                        <a:lnTo>
                          <a:pt x="232" y="277"/>
                        </a:lnTo>
                        <a:lnTo>
                          <a:pt x="315" y="140"/>
                        </a:lnTo>
                        <a:lnTo>
                          <a:pt x="232" y="0"/>
                        </a:lnTo>
                        <a:lnTo>
                          <a:pt x="79" y="0"/>
                        </a:lnTo>
                        <a:close/>
                      </a:path>
                    </a:pathLst>
                  </a:custGeom>
                  <a:solidFill>
                    <a:srgbClr val="9A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76" name="Freeform 381">
                    <a:extLst>
                      <a:ext uri="{FF2B5EF4-FFF2-40B4-BE49-F238E27FC236}">
                        <a16:creationId xmlns:a16="http://schemas.microsoft.com/office/drawing/2014/main" id="{21DBC15D-99C4-9FEE-B30B-FE96F78F40D8}"/>
                      </a:ext>
                    </a:extLst>
                  </p:cNvPr>
                  <p:cNvSpPr>
                    <a:spLocks/>
                  </p:cNvSpPr>
                  <p:nvPr/>
                </p:nvSpPr>
                <p:spPr bwMode="auto">
                  <a:xfrm>
                    <a:off x="3650" y="2225"/>
                    <a:ext cx="298" cy="265"/>
                  </a:xfrm>
                  <a:custGeom>
                    <a:avLst/>
                    <a:gdLst>
                      <a:gd name="T0" fmla="*/ 74 w 298"/>
                      <a:gd name="T1" fmla="*/ 0 h 265"/>
                      <a:gd name="T2" fmla="*/ 0 w 298"/>
                      <a:gd name="T3" fmla="*/ 132 h 265"/>
                      <a:gd name="T4" fmla="*/ 74 w 298"/>
                      <a:gd name="T5" fmla="*/ 265 h 265"/>
                      <a:gd name="T6" fmla="*/ 219 w 298"/>
                      <a:gd name="T7" fmla="*/ 265 h 265"/>
                      <a:gd name="T8" fmla="*/ 298 w 298"/>
                      <a:gd name="T9" fmla="*/ 132 h 265"/>
                      <a:gd name="T10" fmla="*/ 219 w 298"/>
                      <a:gd name="T11" fmla="*/ 0 h 265"/>
                      <a:gd name="T12" fmla="*/ 74 w 298"/>
                      <a:gd name="T13" fmla="*/ 0 h 265"/>
                      <a:gd name="T14" fmla="*/ 0 60000 65536"/>
                      <a:gd name="T15" fmla="*/ 0 60000 65536"/>
                      <a:gd name="T16" fmla="*/ 0 60000 65536"/>
                      <a:gd name="T17" fmla="*/ 0 60000 65536"/>
                      <a:gd name="T18" fmla="*/ 0 60000 65536"/>
                      <a:gd name="T19" fmla="*/ 0 60000 65536"/>
                      <a:gd name="T20" fmla="*/ 0 60000 65536"/>
                      <a:gd name="T21" fmla="*/ 0 w 298"/>
                      <a:gd name="T22" fmla="*/ 0 h 265"/>
                      <a:gd name="T23" fmla="*/ 298 w 298"/>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265">
                        <a:moveTo>
                          <a:pt x="74" y="0"/>
                        </a:moveTo>
                        <a:lnTo>
                          <a:pt x="0" y="132"/>
                        </a:lnTo>
                        <a:lnTo>
                          <a:pt x="74" y="265"/>
                        </a:lnTo>
                        <a:lnTo>
                          <a:pt x="219" y="265"/>
                        </a:lnTo>
                        <a:lnTo>
                          <a:pt x="298" y="132"/>
                        </a:lnTo>
                        <a:lnTo>
                          <a:pt x="219" y="0"/>
                        </a:lnTo>
                        <a:lnTo>
                          <a:pt x="74" y="0"/>
                        </a:lnTo>
                        <a:close/>
                      </a:path>
                    </a:pathLst>
                  </a:custGeom>
                  <a:solidFill>
                    <a:srgbClr val="9B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77" name="Freeform 382">
                    <a:extLst>
                      <a:ext uri="{FF2B5EF4-FFF2-40B4-BE49-F238E27FC236}">
                        <a16:creationId xmlns:a16="http://schemas.microsoft.com/office/drawing/2014/main" id="{22A8063C-7E57-027C-6395-80D16651AA65}"/>
                      </a:ext>
                    </a:extLst>
                  </p:cNvPr>
                  <p:cNvSpPr>
                    <a:spLocks/>
                  </p:cNvSpPr>
                  <p:nvPr/>
                </p:nvSpPr>
                <p:spPr bwMode="auto">
                  <a:xfrm>
                    <a:off x="3654" y="2229"/>
                    <a:ext cx="290" cy="253"/>
                  </a:xfrm>
                  <a:custGeom>
                    <a:avLst/>
                    <a:gdLst>
                      <a:gd name="T0" fmla="*/ 70 w 290"/>
                      <a:gd name="T1" fmla="*/ 0 h 253"/>
                      <a:gd name="T2" fmla="*/ 0 w 290"/>
                      <a:gd name="T3" fmla="*/ 128 h 253"/>
                      <a:gd name="T4" fmla="*/ 70 w 290"/>
                      <a:gd name="T5" fmla="*/ 253 h 253"/>
                      <a:gd name="T6" fmla="*/ 215 w 290"/>
                      <a:gd name="T7" fmla="*/ 253 h 253"/>
                      <a:gd name="T8" fmla="*/ 290 w 290"/>
                      <a:gd name="T9" fmla="*/ 128 h 253"/>
                      <a:gd name="T10" fmla="*/ 215 w 290"/>
                      <a:gd name="T11" fmla="*/ 0 h 253"/>
                      <a:gd name="T12" fmla="*/ 70 w 290"/>
                      <a:gd name="T13" fmla="*/ 0 h 253"/>
                      <a:gd name="T14" fmla="*/ 0 60000 65536"/>
                      <a:gd name="T15" fmla="*/ 0 60000 65536"/>
                      <a:gd name="T16" fmla="*/ 0 60000 65536"/>
                      <a:gd name="T17" fmla="*/ 0 60000 65536"/>
                      <a:gd name="T18" fmla="*/ 0 60000 65536"/>
                      <a:gd name="T19" fmla="*/ 0 60000 65536"/>
                      <a:gd name="T20" fmla="*/ 0 60000 65536"/>
                      <a:gd name="T21" fmla="*/ 0 w 290"/>
                      <a:gd name="T22" fmla="*/ 0 h 253"/>
                      <a:gd name="T23" fmla="*/ 290 w 290"/>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253">
                        <a:moveTo>
                          <a:pt x="70" y="0"/>
                        </a:moveTo>
                        <a:lnTo>
                          <a:pt x="0" y="128"/>
                        </a:lnTo>
                        <a:lnTo>
                          <a:pt x="70" y="253"/>
                        </a:lnTo>
                        <a:lnTo>
                          <a:pt x="215" y="253"/>
                        </a:lnTo>
                        <a:lnTo>
                          <a:pt x="290" y="128"/>
                        </a:lnTo>
                        <a:lnTo>
                          <a:pt x="215" y="0"/>
                        </a:lnTo>
                        <a:lnTo>
                          <a:pt x="70" y="0"/>
                        </a:lnTo>
                        <a:close/>
                      </a:path>
                    </a:pathLst>
                  </a:custGeom>
                  <a:solidFill>
                    <a:srgbClr val="9D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78" name="Freeform 383">
                    <a:extLst>
                      <a:ext uri="{FF2B5EF4-FFF2-40B4-BE49-F238E27FC236}">
                        <a16:creationId xmlns:a16="http://schemas.microsoft.com/office/drawing/2014/main" id="{957EBF5D-A275-779E-5433-71A2B922AAC5}"/>
                      </a:ext>
                    </a:extLst>
                  </p:cNvPr>
                  <p:cNvSpPr>
                    <a:spLocks/>
                  </p:cNvSpPr>
                  <p:nvPr/>
                </p:nvSpPr>
                <p:spPr bwMode="auto">
                  <a:xfrm>
                    <a:off x="3662" y="2237"/>
                    <a:ext cx="273" cy="240"/>
                  </a:xfrm>
                  <a:custGeom>
                    <a:avLst/>
                    <a:gdLst>
                      <a:gd name="T0" fmla="*/ 66 w 273"/>
                      <a:gd name="T1" fmla="*/ 0 h 240"/>
                      <a:gd name="T2" fmla="*/ 0 w 273"/>
                      <a:gd name="T3" fmla="*/ 120 h 240"/>
                      <a:gd name="T4" fmla="*/ 66 w 273"/>
                      <a:gd name="T5" fmla="*/ 240 h 240"/>
                      <a:gd name="T6" fmla="*/ 203 w 273"/>
                      <a:gd name="T7" fmla="*/ 240 h 240"/>
                      <a:gd name="T8" fmla="*/ 273 w 273"/>
                      <a:gd name="T9" fmla="*/ 120 h 240"/>
                      <a:gd name="T10" fmla="*/ 203 w 273"/>
                      <a:gd name="T11" fmla="*/ 0 h 240"/>
                      <a:gd name="T12" fmla="*/ 66 w 273"/>
                      <a:gd name="T13" fmla="*/ 0 h 240"/>
                      <a:gd name="T14" fmla="*/ 0 60000 65536"/>
                      <a:gd name="T15" fmla="*/ 0 60000 65536"/>
                      <a:gd name="T16" fmla="*/ 0 60000 65536"/>
                      <a:gd name="T17" fmla="*/ 0 60000 65536"/>
                      <a:gd name="T18" fmla="*/ 0 60000 65536"/>
                      <a:gd name="T19" fmla="*/ 0 60000 65536"/>
                      <a:gd name="T20" fmla="*/ 0 60000 65536"/>
                      <a:gd name="T21" fmla="*/ 0 w 273"/>
                      <a:gd name="T22" fmla="*/ 0 h 240"/>
                      <a:gd name="T23" fmla="*/ 273 w 273"/>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 h="240">
                        <a:moveTo>
                          <a:pt x="66" y="0"/>
                        </a:moveTo>
                        <a:lnTo>
                          <a:pt x="0" y="120"/>
                        </a:lnTo>
                        <a:lnTo>
                          <a:pt x="66" y="240"/>
                        </a:lnTo>
                        <a:lnTo>
                          <a:pt x="203" y="240"/>
                        </a:lnTo>
                        <a:lnTo>
                          <a:pt x="273" y="120"/>
                        </a:lnTo>
                        <a:lnTo>
                          <a:pt x="203" y="0"/>
                        </a:lnTo>
                        <a:lnTo>
                          <a:pt x="66" y="0"/>
                        </a:lnTo>
                        <a:close/>
                      </a:path>
                    </a:pathLst>
                  </a:custGeom>
                  <a:solidFill>
                    <a:srgbClr val="9F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79" name="Freeform 384">
                    <a:extLst>
                      <a:ext uri="{FF2B5EF4-FFF2-40B4-BE49-F238E27FC236}">
                        <a16:creationId xmlns:a16="http://schemas.microsoft.com/office/drawing/2014/main" id="{8BC31C75-F084-D771-21A6-E09107E35735}"/>
                      </a:ext>
                    </a:extLst>
                  </p:cNvPr>
                  <p:cNvSpPr>
                    <a:spLocks/>
                  </p:cNvSpPr>
                  <p:nvPr/>
                </p:nvSpPr>
                <p:spPr bwMode="auto">
                  <a:xfrm>
                    <a:off x="3670" y="2241"/>
                    <a:ext cx="257" cy="228"/>
                  </a:xfrm>
                  <a:custGeom>
                    <a:avLst/>
                    <a:gdLst>
                      <a:gd name="T0" fmla="*/ 62 w 257"/>
                      <a:gd name="T1" fmla="*/ 0 h 228"/>
                      <a:gd name="T2" fmla="*/ 0 w 257"/>
                      <a:gd name="T3" fmla="*/ 116 h 228"/>
                      <a:gd name="T4" fmla="*/ 62 w 257"/>
                      <a:gd name="T5" fmla="*/ 228 h 228"/>
                      <a:gd name="T6" fmla="*/ 191 w 257"/>
                      <a:gd name="T7" fmla="*/ 228 h 228"/>
                      <a:gd name="T8" fmla="*/ 257 w 257"/>
                      <a:gd name="T9" fmla="*/ 116 h 228"/>
                      <a:gd name="T10" fmla="*/ 191 w 257"/>
                      <a:gd name="T11" fmla="*/ 0 h 228"/>
                      <a:gd name="T12" fmla="*/ 62 w 257"/>
                      <a:gd name="T13" fmla="*/ 0 h 228"/>
                      <a:gd name="T14" fmla="*/ 0 60000 65536"/>
                      <a:gd name="T15" fmla="*/ 0 60000 65536"/>
                      <a:gd name="T16" fmla="*/ 0 60000 65536"/>
                      <a:gd name="T17" fmla="*/ 0 60000 65536"/>
                      <a:gd name="T18" fmla="*/ 0 60000 65536"/>
                      <a:gd name="T19" fmla="*/ 0 60000 65536"/>
                      <a:gd name="T20" fmla="*/ 0 60000 65536"/>
                      <a:gd name="T21" fmla="*/ 0 w 257"/>
                      <a:gd name="T22" fmla="*/ 0 h 228"/>
                      <a:gd name="T23" fmla="*/ 257 w 257"/>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7" h="228">
                        <a:moveTo>
                          <a:pt x="62" y="0"/>
                        </a:moveTo>
                        <a:lnTo>
                          <a:pt x="0" y="116"/>
                        </a:lnTo>
                        <a:lnTo>
                          <a:pt x="62" y="228"/>
                        </a:lnTo>
                        <a:lnTo>
                          <a:pt x="191" y="228"/>
                        </a:lnTo>
                        <a:lnTo>
                          <a:pt x="257" y="116"/>
                        </a:lnTo>
                        <a:lnTo>
                          <a:pt x="191" y="0"/>
                        </a:lnTo>
                        <a:lnTo>
                          <a:pt x="62" y="0"/>
                        </a:lnTo>
                        <a:close/>
                      </a:path>
                    </a:pathLst>
                  </a:custGeom>
                  <a:solidFill>
                    <a:srgbClr val="A1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0" name="Freeform 385">
                    <a:extLst>
                      <a:ext uri="{FF2B5EF4-FFF2-40B4-BE49-F238E27FC236}">
                        <a16:creationId xmlns:a16="http://schemas.microsoft.com/office/drawing/2014/main" id="{0C489FD4-15D1-EB3F-D131-ACE196C63C42}"/>
                      </a:ext>
                    </a:extLst>
                  </p:cNvPr>
                  <p:cNvSpPr>
                    <a:spLocks/>
                  </p:cNvSpPr>
                  <p:nvPr/>
                </p:nvSpPr>
                <p:spPr bwMode="auto">
                  <a:xfrm>
                    <a:off x="3675" y="2250"/>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A3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1" name="Freeform 386">
                    <a:extLst>
                      <a:ext uri="{FF2B5EF4-FFF2-40B4-BE49-F238E27FC236}">
                        <a16:creationId xmlns:a16="http://schemas.microsoft.com/office/drawing/2014/main" id="{B14A6614-38E7-9C4F-9D35-47F2BCBF935B}"/>
                      </a:ext>
                    </a:extLst>
                  </p:cNvPr>
                  <p:cNvSpPr>
                    <a:spLocks/>
                  </p:cNvSpPr>
                  <p:nvPr/>
                </p:nvSpPr>
                <p:spPr bwMode="auto">
                  <a:xfrm>
                    <a:off x="3683" y="2254"/>
                    <a:ext cx="232" cy="203"/>
                  </a:xfrm>
                  <a:custGeom>
                    <a:avLst/>
                    <a:gdLst>
                      <a:gd name="T0" fmla="*/ 58 w 232"/>
                      <a:gd name="T1" fmla="*/ 0 h 203"/>
                      <a:gd name="T2" fmla="*/ 0 w 232"/>
                      <a:gd name="T3" fmla="*/ 103 h 203"/>
                      <a:gd name="T4" fmla="*/ 58 w 232"/>
                      <a:gd name="T5" fmla="*/ 203 h 203"/>
                      <a:gd name="T6" fmla="*/ 174 w 232"/>
                      <a:gd name="T7" fmla="*/ 203 h 203"/>
                      <a:gd name="T8" fmla="*/ 232 w 232"/>
                      <a:gd name="T9" fmla="*/ 103 h 203"/>
                      <a:gd name="T10" fmla="*/ 174 w 232"/>
                      <a:gd name="T11" fmla="*/ 0 h 203"/>
                      <a:gd name="T12" fmla="*/ 58 w 232"/>
                      <a:gd name="T13" fmla="*/ 0 h 203"/>
                      <a:gd name="T14" fmla="*/ 0 60000 65536"/>
                      <a:gd name="T15" fmla="*/ 0 60000 65536"/>
                      <a:gd name="T16" fmla="*/ 0 60000 65536"/>
                      <a:gd name="T17" fmla="*/ 0 60000 65536"/>
                      <a:gd name="T18" fmla="*/ 0 60000 65536"/>
                      <a:gd name="T19" fmla="*/ 0 60000 65536"/>
                      <a:gd name="T20" fmla="*/ 0 60000 65536"/>
                      <a:gd name="T21" fmla="*/ 0 w 232"/>
                      <a:gd name="T22" fmla="*/ 0 h 203"/>
                      <a:gd name="T23" fmla="*/ 232 w 232"/>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 h="203">
                        <a:moveTo>
                          <a:pt x="58" y="0"/>
                        </a:moveTo>
                        <a:lnTo>
                          <a:pt x="0" y="103"/>
                        </a:lnTo>
                        <a:lnTo>
                          <a:pt x="58" y="203"/>
                        </a:lnTo>
                        <a:lnTo>
                          <a:pt x="174" y="203"/>
                        </a:lnTo>
                        <a:lnTo>
                          <a:pt x="232" y="103"/>
                        </a:lnTo>
                        <a:lnTo>
                          <a:pt x="174" y="0"/>
                        </a:lnTo>
                        <a:lnTo>
                          <a:pt x="58" y="0"/>
                        </a:lnTo>
                        <a:close/>
                      </a:path>
                    </a:pathLst>
                  </a:custGeom>
                  <a:solidFill>
                    <a:srgbClr val="A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2" name="Freeform 387">
                    <a:extLst>
                      <a:ext uri="{FF2B5EF4-FFF2-40B4-BE49-F238E27FC236}">
                        <a16:creationId xmlns:a16="http://schemas.microsoft.com/office/drawing/2014/main" id="{546842D3-260A-FD2F-7E29-A022933CF515}"/>
                      </a:ext>
                    </a:extLst>
                  </p:cNvPr>
                  <p:cNvSpPr>
                    <a:spLocks/>
                  </p:cNvSpPr>
                  <p:nvPr/>
                </p:nvSpPr>
                <p:spPr bwMode="auto">
                  <a:xfrm>
                    <a:off x="3691" y="2262"/>
                    <a:ext cx="215" cy="191"/>
                  </a:xfrm>
                  <a:custGeom>
                    <a:avLst/>
                    <a:gdLst>
                      <a:gd name="T0" fmla="*/ 54 w 215"/>
                      <a:gd name="T1" fmla="*/ 0 h 191"/>
                      <a:gd name="T2" fmla="*/ 0 w 215"/>
                      <a:gd name="T3" fmla="*/ 95 h 191"/>
                      <a:gd name="T4" fmla="*/ 54 w 215"/>
                      <a:gd name="T5" fmla="*/ 191 h 191"/>
                      <a:gd name="T6" fmla="*/ 162 w 215"/>
                      <a:gd name="T7" fmla="*/ 191 h 191"/>
                      <a:gd name="T8" fmla="*/ 215 w 215"/>
                      <a:gd name="T9" fmla="*/ 95 h 191"/>
                      <a:gd name="T10" fmla="*/ 162 w 215"/>
                      <a:gd name="T11" fmla="*/ 0 h 191"/>
                      <a:gd name="T12" fmla="*/ 54 w 215"/>
                      <a:gd name="T13" fmla="*/ 0 h 191"/>
                      <a:gd name="T14" fmla="*/ 0 60000 65536"/>
                      <a:gd name="T15" fmla="*/ 0 60000 65536"/>
                      <a:gd name="T16" fmla="*/ 0 60000 65536"/>
                      <a:gd name="T17" fmla="*/ 0 60000 65536"/>
                      <a:gd name="T18" fmla="*/ 0 60000 65536"/>
                      <a:gd name="T19" fmla="*/ 0 60000 65536"/>
                      <a:gd name="T20" fmla="*/ 0 60000 65536"/>
                      <a:gd name="T21" fmla="*/ 0 w 215"/>
                      <a:gd name="T22" fmla="*/ 0 h 191"/>
                      <a:gd name="T23" fmla="*/ 215 w 215"/>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5" h="191">
                        <a:moveTo>
                          <a:pt x="54" y="0"/>
                        </a:moveTo>
                        <a:lnTo>
                          <a:pt x="0" y="95"/>
                        </a:lnTo>
                        <a:lnTo>
                          <a:pt x="54" y="191"/>
                        </a:lnTo>
                        <a:lnTo>
                          <a:pt x="162" y="191"/>
                        </a:lnTo>
                        <a:lnTo>
                          <a:pt x="215" y="95"/>
                        </a:lnTo>
                        <a:lnTo>
                          <a:pt x="162" y="0"/>
                        </a:lnTo>
                        <a:lnTo>
                          <a:pt x="54" y="0"/>
                        </a:lnTo>
                        <a:close/>
                      </a:path>
                    </a:pathLst>
                  </a:custGeom>
                  <a:solidFill>
                    <a:srgbClr val="A9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3" name="Freeform 388">
                    <a:extLst>
                      <a:ext uri="{FF2B5EF4-FFF2-40B4-BE49-F238E27FC236}">
                        <a16:creationId xmlns:a16="http://schemas.microsoft.com/office/drawing/2014/main" id="{A39555D8-0C4C-ACD4-7CAF-C05D5049C118}"/>
                      </a:ext>
                    </a:extLst>
                  </p:cNvPr>
                  <p:cNvSpPr>
                    <a:spLocks/>
                  </p:cNvSpPr>
                  <p:nvPr/>
                </p:nvSpPr>
                <p:spPr bwMode="auto">
                  <a:xfrm>
                    <a:off x="3699" y="2266"/>
                    <a:ext cx="199" cy="178"/>
                  </a:xfrm>
                  <a:custGeom>
                    <a:avLst/>
                    <a:gdLst>
                      <a:gd name="T0" fmla="*/ 50 w 199"/>
                      <a:gd name="T1" fmla="*/ 0 h 178"/>
                      <a:gd name="T2" fmla="*/ 0 w 199"/>
                      <a:gd name="T3" fmla="*/ 91 h 178"/>
                      <a:gd name="T4" fmla="*/ 50 w 199"/>
                      <a:gd name="T5" fmla="*/ 178 h 178"/>
                      <a:gd name="T6" fmla="*/ 149 w 199"/>
                      <a:gd name="T7" fmla="*/ 178 h 178"/>
                      <a:gd name="T8" fmla="*/ 199 w 199"/>
                      <a:gd name="T9" fmla="*/ 91 h 178"/>
                      <a:gd name="T10" fmla="*/ 149 w 199"/>
                      <a:gd name="T11" fmla="*/ 0 h 178"/>
                      <a:gd name="T12" fmla="*/ 50 w 199"/>
                      <a:gd name="T13" fmla="*/ 0 h 178"/>
                      <a:gd name="T14" fmla="*/ 0 60000 65536"/>
                      <a:gd name="T15" fmla="*/ 0 60000 65536"/>
                      <a:gd name="T16" fmla="*/ 0 60000 65536"/>
                      <a:gd name="T17" fmla="*/ 0 60000 65536"/>
                      <a:gd name="T18" fmla="*/ 0 60000 65536"/>
                      <a:gd name="T19" fmla="*/ 0 60000 65536"/>
                      <a:gd name="T20" fmla="*/ 0 60000 65536"/>
                      <a:gd name="T21" fmla="*/ 0 w 199"/>
                      <a:gd name="T22" fmla="*/ 0 h 178"/>
                      <a:gd name="T23" fmla="*/ 199 w 199"/>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 h="178">
                        <a:moveTo>
                          <a:pt x="50" y="0"/>
                        </a:moveTo>
                        <a:lnTo>
                          <a:pt x="0" y="91"/>
                        </a:lnTo>
                        <a:lnTo>
                          <a:pt x="50" y="178"/>
                        </a:lnTo>
                        <a:lnTo>
                          <a:pt x="149" y="178"/>
                        </a:lnTo>
                        <a:lnTo>
                          <a:pt x="199" y="91"/>
                        </a:lnTo>
                        <a:lnTo>
                          <a:pt x="149" y="0"/>
                        </a:lnTo>
                        <a:lnTo>
                          <a:pt x="50" y="0"/>
                        </a:lnTo>
                        <a:close/>
                      </a:path>
                    </a:pathLst>
                  </a:custGeom>
                  <a:solidFill>
                    <a:srgbClr val="AD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4" name="Freeform 389">
                    <a:extLst>
                      <a:ext uri="{FF2B5EF4-FFF2-40B4-BE49-F238E27FC236}">
                        <a16:creationId xmlns:a16="http://schemas.microsoft.com/office/drawing/2014/main" id="{51A64E8C-84F8-FA08-EA87-E005BD9AE722}"/>
                      </a:ext>
                    </a:extLst>
                  </p:cNvPr>
                  <p:cNvSpPr>
                    <a:spLocks/>
                  </p:cNvSpPr>
                  <p:nvPr/>
                </p:nvSpPr>
                <p:spPr bwMode="auto">
                  <a:xfrm>
                    <a:off x="3704" y="2275"/>
                    <a:ext cx="186" cy="165"/>
                  </a:xfrm>
                  <a:custGeom>
                    <a:avLst/>
                    <a:gdLst>
                      <a:gd name="T0" fmla="*/ 45 w 186"/>
                      <a:gd name="T1" fmla="*/ 0 h 165"/>
                      <a:gd name="T2" fmla="*/ 0 w 186"/>
                      <a:gd name="T3" fmla="*/ 82 h 165"/>
                      <a:gd name="T4" fmla="*/ 45 w 186"/>
                      <a:gd name="T5" fmla="*/ 165 h 165"/>
                      <a:gd name="T6" fmla="*/ 140 w 186"/>
                      <a:gd name="T7" fmla="*/ 165 h 165"/>
                      <a:gd name="T8" fmla="*/ 186 w 186"/>
                      <a:gd name="T9" fmla="*/ 82 h 165"/>
                      <a:gd name="T10" fmla="*/ 140 w 186"/>
                      <a:gd name="T11" fmla="*/ 0 h 165"/>
                      <a:gd name="T12" fmla="*/ 45 w 186"/>
                      <a:gd name="T13" fmla="*/ 0 h 165"/>
                      <a:gd name="T14" fmla="*/ 0 60000 65536"/>
                      <a:gd name="T15" fmla="*/ 0 60000 65536"/>
                      <a:gd name="T16" fmla="*/ 0 60000 65536"/>
                      <a:gd name="T17" fmla="*/ 0 60000 65536"/>
                      <a:gd name="T18" fmla="*/ 0 60000 65536"/>
                      <a:gd name="T19" fmla="*/ 0 60000 65536"/>
                      <a:gd name="T20" fmla="*/ 0 60000 65536"/>
                      <a:gd name="T21" fmla="*/ 0 w 186"/>
                      <a:gd name="T22" fmla="*/ 0 h 165"/>
                      <a:gd name="T23" fmla="*/ 186 w 186"/>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5">
                        <a:moveTo>
                          <a:pt x="45" y="0"/>
                        </a:moveTo>
                        <a:lnTo>
                          <a:pt x="0" y="82"/>
                        </a:lnTo>
                        <a:lnTo>
                          <a:pt x="45" y="165"/>
                        </a:lnTo>
                        <a:lnTo>
                          <a:pt x="140" y="165"/>
                        </a:lnTo>
                        <a:lnTo>
                          <a:pt x="186" y="82"/>
                        </a:lnTo>
                        <a:lnTo>
                          <a:pt x="140" y="0"/>
                        </a:lnTo>
                        <a:lnTo>
                          <a:pt x="45" y="0"/>
                        </a:lnTo>
                        <a:close/>
                      </a:path>
                    </a:pathLst>
                  </a:custGeom>
                  <a:solidFill>
                    <a:srgbClr val="B0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5" name="Freeform 390">
                    <a:extLst>
                      <a:ext uri="{FF2B5EF4-FFF2-40B4-BE49-F238E27FC236}">
                        <a16:creationId xmlns:a16="http://schemas.microsoft.com/office/drawing/2014/main" id="{C6DCE4F1-B3CC-2271-9707-CD9D401B3EE3}"/>
                      </a:ext>
                    </a:extLst>
                  </p:cNvPr>
                  <p:cNvSpPr>
                    <a:spLocks/>
                  </p:cNvSpPr>
                  <p:nvPr/>
                </p:nvSpPr>
                <p:spPr bwMode="auto">
                  <a:xfrm>
                    <a:off x="3712" y="2279"/>
                    <a:ext cx="174" cy="153"/>
                  </a:xfrm>
                  <a:custGeom>
                    <a:avLst/>
                    <a:gdLst>
                      <a:gd name="T0" fmla="*/ 45 w 174"/>
                      <a:gd name="T1" fmla="*/ 0 h 153"/>
                      <a:gd name="T2" fmla="*/ 0 w 174"/>
                      <a:gd name="T3" fmla="*/ 78 h 153"/>
                      <a:gd name="T4" fmla="*/ 45 w 174"/>
                      <a:gd name="T5" fmla="*/ 153 h 153"/>
                      <a:gd name="T6" fmla="*/ 128 w 174"/>
                      <a:gd name="T7" fmla="*/ 153 h 153"/>
                      <a:gd name="T8" fmla="*/ 174 w 174"/>
                      <a:gd name="T9" fmla="*/ 78 h 153"/>
                      <a:gd name="T10" fmla="*/ 128 w 174"/>
                      <a:gd name="T11" fmla="*/ 0 h 153"/>
                      <a:gd name="T12" fmla="*/ 45 w 174"/>
                      <a:gd name="T13" fmla="*/ 0 h 153"/>
                      <a:gd name="T14" fmla="*/ 0 60000 65536"/>
                      <a:gd name="T15" fmla="*/ 0 60000 65536"/>
                      <a:gd name="T16" fmla="*/ 0 60000 65536"/>
                      <a:gd name="T17" fmla="*/ 0 60000 65536"/>
                      <a:gd name="T18" fmla="*/ 0 60000 65536"/>
                      <a:gd name="T19" fmla="*/ 0 60000 65536"/>
                      <a:gd name="T20" fmla="*/ 0 60000 65536"/>
                      <a:gd name="T21" fmla="*/ 0 w 174"/>
                      <a:gd name="T22" fmla="*/ 0 h 153"/>
                      <a:gd name="T23" fmla="*/ 174 w 174"/>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53">
                        <a:moveTo>
                          <a:pt x="45" y="0"/>
                        </a:moveTo>
                        <a:lnTo>
                          <a:pt x="0" y="78"/>
                        </a:lnTo>
                        <a:lnTo>
                          <a:pt x="45" y="153"/>
                        </a:lnTo>
                        <a:lnTo>
                          <a:pt x="128" y="153"/>
                        </a:lnTo>
                        <a:lnTo>
                          <a:pt x="174" y="78"/>
                        </a:lnTo>
                        <a:lnTo>
                          <a:pt x="128" y="0"/>
                        </a:lnTo>
                        <a:lnTo>
                          <a:pt x="45" y="0"/>
                        </a:lnTo>
                        <a:close/>
                      </a:path>
                    </a:pathLst>
                  </a:custGeom>
                  <a:solidFill>
                    <a:srgbClr val="B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6" name="Freeform 391">
                    <a:extLst>
                      <a:ext uri="{FF2B5EF4-FFF2-40B4-BE49-F238E27FC236}">
                        <a16:creationId xmlns:a16="http://schemas.microsoft.com/office/drawing/2014/main" id="{838737FD-4621-A426-9732-64F81C9C8E39}"/>
                      </a:ext>
                    </a:extLst>
                  </p:cNvPr>
                  <p:cNvSpPr>
                    <a:spLocks/>
                  </p:cNvSpPr>
                  <p:nvPr/>
                </p:nvSpPr>
                <p:spPr bwMode="auto">
                  <a:xfrm>
                    <a:off x="3720" y="2287"/>
                    <a:ext cx="157" cy="137"/>
                  </a:xfrm>
                  <a:custGeom>
                    <a:avLst/>
                    <a:gdLst>
                      <a:gd name="T0" fmla="*/ 41 w 157"/>
                      <a:gd name="T1" fmla="*/ 0 h 137"/>
                      <a:gd name="T2" fmla="*/ 0 w 157"/>
                      <a:gd name="T3" fmla="*/ 70 h 137"/>
                      <a:gd name="T4" fmla="*/ 41 w 157"/>
                      <a:gd name="T5" fmla="*/ 137 h 137"/>
                      <a:gd name="T6" fmla="*/ 116 w 157"/>
                      <a:gd name="T7" fmla="*/ 137 h 137"/>
                      <a:gd name="T8" fmla="*/ 157 w 157"/>
                      <a:gd name="T9" fmla="*/ 70 h 137"/>
                      <a:gd name="T10" fmla="*/ 116 w 157"/>
                      <a:gd name="T11" fmla="*/ 0 h 137"/>
                      <a:gd name="T12" fmla="*/ 41 w 157"/>
                      <a:gd name="T13" fmla="*/ 0 h 137"/>
                      <a:gd name="T14" fmla="*/ 0 60000 65536"/>
                      <a:gd name="T15" fmla="*/ 0 60000 65536"/>
                      <a:gd name="T16" fmla="*/ 0 60000 65536"/>
                      <a:gd name="T17" fmla="*/ 0 60000 65536"/>
                      <a:gd name="T18" fmla="*/ 0 60000 65536"/>
                      <a:gd name="T19" fmla="*/ 0 60000 65536"/>
                      <a:gd name="T20" fmla="*/ 0 60000 65536"/>
                      <a:gd name="T21" fmla="*/ 0 w 157"/>
                      <a:gd name="T22" fmla="*/ 0 h 137"/>
                      <a:gd name="T23" fmla="*/ 157 w 157"/>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7" h="137">
                        <a:moveTo>
                          <a:pt x="41" y="0"/>
                        </a:moveTo>
                        <a:lnTo>
                          <a:pt x="0" y="70"/>
                        </a:lnTo>
                        <a:lnTo>
                          <a:pt x="41" y="137"/>
                        </a:lnTo>
                        <a:lnTo>
                          <a:pt x="116" y="137"/>
                        </a:lnTo>
                        <a:lnTo>
                          <a:pt x="157" y="70"/>
                        </a:lnTo>
                        <a:lnTo>
                          <a:pt x="116" y="0"/>
                        </a:lnTo>
                        <a:lnTo>
                          <a:pt x="41" y="0"/>
                        </a:lnTo>
                        <a:close/>
                      </a:path>
                    </a:pathLst>
                  </a:custGeom>
                  <a:solidFill>
                    <a:srgbClr val="B7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7" name="Freeform 392">
                    <a:extLst>
                      <a:ext uri="{FF2B5EF4-FFF2-40B4-BE49-F238E27FC236}">
                        <a16:creationId xmlns:a16="http://schemas.microsoft.com/office/drawing/2014/main" id="{277C1C9B-BC71-A312-8E3A-6F61E928FCD9}"/>
                      </a:ext>
                    </a:extLst>
                  </p:cNvPr>
                  <p:cNvSpPr>
                    <a:spLocks/>
                  </p:cNvSpPr>
                  <p:nvPr/>
                </p:nvSpPr>
                <p:spPr bwMode="auto">
                  <a:xfrm>
                    <a:off x="3724" y="2291"/>
                    <a:ext cx="145" cy="128"/>
                  </a:xfrm>
                  <a:custGeom>
                    <a:avLst/>
                    <a:gdLst>
                      <a:gd name="T0" fmla="*/ 37 w 145"/>
                      <a:gd name="T1" fmla="*/ 0 h 128"/>
                      <a:gd name="T2" fmla="*/ 0 w 145"/>
                      <a:gd name="T3" fmla="*/ 66 h 128"/>
                      <a:gd name="T4" fmla="*/ 37 w 145"/>
                      <a:gd name="T5" fmla="*/ 128 h 128"/>
                      <a:gd name="T6" fmla="*/ 108 w 145"/>
                      <a:gd name="T7" fmla="*/ 128 h 128"/>
                      <a:gd name="T8" fmla="*/ 145 w 145"/>
                      <a:gd name="T9" fmla="*/ 66 h 128"/>
                      <a:gd name="T10" fmla="*/ 108 w 145"/>
                      <a:gd name="T11" fmla="*/ 0 h 128"/>
                      <a:gd name="T12" fmla="*/ 37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7" y="0"/>
                        </a:moveTo>
                        <a:lnTo>
                          <a:pt x="0" y="66"/>
                        </a:lnTo>
                        <a:lnTo>
                          <a:pt x="37" y="128"/>
                        </a:lnTo>
                        <a:lnTo>
                          <a:pt x="108" y="128"/>
                        </a:lnTo>
                        <a:lnTo>
                          <a:pt x="145" y="66"/>
                        </a:lnTo>
                        <a:lnTo>
                          <a:pt x="108" y="0"/>
                        </a:lnTo>
                        <a:lnTo>
                          <a:pt x="37" y="0"/>
                        </a:lnTo>
                        <a:close/>
                      </a:path>
                    </a:pathLst>
                  </a:custGeom>
                  <a:solidFill>
                    <a:srgbClr val="BB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8" name="Freeform 393">
                    <a:extLst>
                      <a:ext uri="{FF2B5EF4-FFF2-40B4-BE49-F238E27FC236}">
                        <a16:creationId xmlns:a16="http://schemas.microsoft.com/office/drawing/2014/main" id="{B2F92633-466C-0BDC-0E51-2361645BC4D3}"/>
                      </a:ext>
                    </a:extLst>
                  </p:cNvPr>
                  <p:cNvSpPr>
                    <a:spLocks/>
                  </p:cNvSpPr>
                  <p:nvPr/>
                </p:nvSpPr>
                <p:spPr bwMode="auto">
                  <a:xfrm>
                    <a:off x="3732" y="2299"/>
                    <a:ext cx="129" cy="112"/>
                  </a:xfrm>
                  <a:custGeom>
                    <a:avLst/>
                    <a:gdLst>
                      <a:gd name="T0" fmla="*/ 34 w 129"/>
                      <a:gd name="T1" fmla="*/ 0 h 112"/>
                      <a:gd name="T2" fmla="*/ 0 w 129"/>
                      <a:gd name="T3" fmla="*/ 58 h 112"/>
                      <a:gd name="T4" fmla="*/ 34 w 129"/>
                      <a:gd name="T5" fmla="*/ 112 h 112"/>
                      <a:gd name="T6" fmla="*/ 96 w 129"/>
                      <a:gd name="T7" fmla="*/ 112 h 112"/>
                      <a:gd name="T8" fmla="*/ 129 w 129"/>
                      <a:gd name="T9" fmla="*/ 58 h 112"/>
                      <a:gd name="T10" fmla="*/ 96 w 129"/>
                      <a:gd name="T11" fmla="*/ 0 h 112"/>
                      <a:gd name="T12" fmla="*/ 34 w 129"/>
                      <a:gd name="T13" fmla="*/ 0 h 112"/>
                      <a:gd name="T14" fmla="*/ 0 60000 65536"/>
                      <a:gd name="T15" fmla="*/ 0 60000 65536"/>
                      <a:gd name="T16" fmla="*/ 0 60000 65536"/>
                      <a:gd name="T17" fmla="*/ 0 60000 65536"/>
                      <a:gd name="T18" fmla="*/ 0 60000 65536"/>
                      <a:gd name="T19" fmla="*/ 0 60000 65536"/>
                      <a:gd name="T20" fmla="*/ 0 60000 65536"/>
                      <a:gd name="T21" fmla="*/ 0 w 129"/>
                      <a:gd name="T22" fmla="*/ 0 h 112"/>
                      <a:gd name="T23" fmla="*/ 129 w 129"/>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2">
                        <a:moveTo>
                          <a:pt x="34" y="0"/>
                        </a:moveTo>
                        <a:lnTo>
                          <a:pt x="0" y="58"/>
                        </a:lnTo>
                        <a:lnTo>
                          <a:pt x="34" y="112"/>
                        </a:lnTo>
                        <a:lnTo>
                          <a:pt x="96" y="112"/>
                        </a:lnTo>
                        <a:lnTo>
                          <a:pt x="129" y="58"/>
                        </a:lnTo>
                        <a:lnTo>
                          <a:pt x="96" y="0"/>
                        </a:lnTo>
                        <a:lnTo>
                          <a:pt x="34" y="0"/>
                        </a:lnTo>
                        <a:close/>
                      </a:path>
                    </a:pathLst>
                  </a:custGeom>
                  <a:solidFill>
                    <a:srgbClr val="BE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89" name="Freeform 394">
                    <a:extLst>
                      <a:ext uri="{FF2B5EF4-FFF2-40B4-BE49-F238E27FC236}">
                        <a16:creationId xmlns:a16="http://schemas.microsoft.com/office/drawing/2014/main" id="{1DF10B8A-AA97-C302-C8AB-3C6947022161}"/>
                      </a:ext>
                    </a:extLst>
                  </p:cNvPr>
                  <p:cNvSpPr>
                    <a:spLocks/>
                  </p:cNvSpPr>
                  <p:nvPr/>
                </p:nvSpPr>
                <p:spPr bwMode="auto">
                  <a:xfrm>
                    <a:off x="3741" y="2304"/>
                    <a:ext cx="116" cy="103"/>
                  </a:xfrm>
                  <a:custGeom>
                    <a:avLst/>
                    <a:gdLst>
                      <a:gd name="T0" fmla="*/ 29 w 116"/>
                      <a:gd name="T1" fmla="*/ 0 h 103"/>
                      <a:gd name="T2" fmla="*/ 0 w 116"/>
                      <a:gd name="T3" fmla="*/ 53 h 103"/>
                      <a:gd name="T4" fmla="*/ 29 w 116"/>
                      <a:gd name="T5" fmla="*/ 103 h 103"/>
                      <a:gd name="T6" fmla="*/ 87 w 116"/>
                      <a:gd name="T7" fmla="*/ 103 h 103"/>
                      <a:gd name="T8" fmla="*/ 116 w 116"/>
                      <a:gd name="T9" fmla="*/ 53 h 103"/>
                      <a:gd name="T10" fmla="*/ 87 w 116"/>
                      <a:gd name="T11" fmla="*/ 0 h 103"/>
                      <a:gd name="T12" fmla="*/ 29 w 116"/>
                      <a:gd name="T13" fmla="*/ 0 h 103"/>
                      <a:gd name="T14" fmla="*/ 0 60000 65536"/>
                      <a:gd name="T15" fmla="*/ 0 60000 65536"/>
                      <a:gd name="T16" fmla="*/ 0 60000 65536"/>
                      <a:gd name="T17" fmla="*/ 0 60000 65536"/>
                      <a:gd name="T18" fmla="*/ 0 60000 65536"/>
                      <a:gd name="T19" fmla="*/ 0 60000 65536"/>
                      <a:gd name="T20" fmla="*/ 0 60000 65536"/>
                      <a:gd name="T21" fmla="*/ 0 w 116"/>
                      <a:gd name="T22" fmla="*/ 0 h 103"/>
                      <a:gd name="T23" fmla="*/ 116 w 11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03">
                        <a:moveTo>
                          <a:pt x="29" y="0"/>
                        </a:moveTo>
                        <a:lnTo>
                          <a:pt x="0" y="53"/>
                        </a:lnTo>
                        <a:lnTo>
                          <a:pt x="29" y="103"/>
                        </a:lnTo>
                        <a:lnTo>
                          <a:pt x="87" y="103"/>
                        </a:lnTo>
                        <a:lnTo>
                          <a:pt x="116" y="53"/>
                        </a:lnTo>
                        <a:lnTo>
                          <a:pt x="87" y="0"/>
                        </a:lnTo>
                        <a:lnTo>
                          <a:pt x="29" y="0"/>
                        </a:lnTo>
                        <a:close/>
                      </a:path>
                    </a:pathLst>
                  </a:custGeom>
                  <a:solidFill>
                    <a:srgbClr val="C0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90" name="Freeform 395">
                    <a:extLst>
                      <a:ext uri="{FF2B5EF4-FFF2-40B4-BE49-F238E27FC236}">
                        <a16:creationId xmlns:a16="http://schemas.microsoft.com/office/drawing/2014/main" id="{2C67017E-A2BF-79F9-C859-5A51DAF4875F}"/>
                      </a:ext>
                    </a:extLst>
                  </p:cNvPr>
                  <p:cNvSpPr>
                    <a:spLocks/>
                  </p:cNvSpPr>
                  <p:nvPr/>
                </p:nvSpPr>
                <p:spPr bwMode="auto">
                  <a:xfrm>
                    <a:off x="3749" y="2312"/>
                    <a:ext cx="99" cy="87"/>
                  </a:xfrm>
                  <a:custGeom>
                    <a:avLst/>
                    <a:gdLst>
                      <a:gd name="T0" fmla="*/ 25 w 99"/>
                      <a:gd name="T1" fmla="*/ 0 h 87"/>
                      <a:gd name="T2" fmla="*/ 0 w 99"/>
                      <a:gd name="T3" fmla="*/ 45 h 87"/>
                      <a:gd name="T4" fmla="*/ 25 w 99"/>
                      <a:gd name="T5" fmla="*/ 87 h 87"/>
                      <a:gd name="T6" fmla="*/ 75 w 99"/>
                      <a:gd name="T7" fmla="*/ 87 h 87"/>
                      <a:gd name="T8" fmla="*/ 99 w 99"/>
                      <a:gd name="T9" fmla="*/ 45 h 87"/>
                      <a:gd name="T10" fmla="*/ 75 w 99"/>
                      <a:gd name="T11" fmla="*/ 0 h 87"/>
                      <a:gd name="T12" fmla="*/ 25 w 99"/>
                      <a:gd name="T13" fmla="*/ 0 h 87"/>
                      <a:gd name="T14" fmla="*/ 0 60000 65536"/>
                      <a:gd name="T15" fmla="*/ 0 60000 65536"/>
                      <a:gd name="T16" fmla="*/ 0 60000 65536"/>
                      <a:gd name="T17" fmla="*/ 0 60000 65536"/>
                      <a:gd name="T18" fmla="*/ 0 60000 65536"/>
                      <a:gd name="T19" fmla="*/ 0 60000 65536"/>
                      <a:gd name="T20" fmla="*/ 0 60000 65536"/>
                      <a:gd name="T21" fmla="*/ 0 w 99"/>
                      <a:gd name="T22" fmla="*/ 0 h 87"/>
                      <a:gd name="T23" fmla="*/ 99 w 99"/>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87">
                        <a:moveTo>
                          <a:pt x="25" y="0"/>
                        </a:moveTo>
                        <a:lnTo>
                          <a:pt x="0" y="45"/>
                        </a:lnTo>
                        <a:lnTo>
                          <a:pt x="25" y="87"/>
                        </a:lnTo>
                        <a:lnTo>
                          <a:pt x="75" y="87"/>
                        </a:lnTo>
                        <a:lnTo>
                          <a:pt x="99" y="45"/>
                        </a:lnTo>
                        <a:lnTo>
                          <a:pt x="75" y="0"/>
                        </a:lnTo>
                        <a:lnTo>
                          <a:pt x="25" y="0"/>
                        </a:lnTo>
                        <a:close/>
                      </a:path>
                    </a:pathLst>
                  </a:custGeom>
                  <a:solidFill>
                    <a:srgbClr val="C3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91" name="Freeform 396">
                    <a:extLst>
                      <a:ext uri="{FF2B5EF4-FFF2-40B4-BE49-F238E27FC236}">
                        <a16:creationId xmlns:a16="http://schemas.microsoft.com/office/drawing/2014/main" id="{BB0A9EAC-A820-278E-122A-054A16AC2FD0}"/>
                      </a:ext>
                    </a:extLst>
                  </p:cNvPr>
                  <p:cNvSpPr>
                    <a:spLocks/>
                  </p:cNvSpPr>
                  <p:nvPr/>
                </p:nvSpPr>
                <p:spPr bwMode="auto">
                  <a:xfrm>
                    <a:off x="3753" y="2316"/>
                    <a:ext cx="87" cy="79"/>
                  </a:xfrm>
                  <a:custGeom>
                    <a:avLst/>
                    <a:gdLst>
                      <a:gd name="T0" fmla="*/ 25 w 87"/>
                      <a:gd name="T1" fmla="*/ 0 h 79"/>
                      <a:gd name="T2" fmla="*/ 0 w 87"/>
                      <a:gd name="T3" fmla="*/ 41 h 79"/>
                      <a:gd name="T4" fmla="*/ 25 w 87"/>
                      <a:gd name="T5" fmla="*/ 79 h 79"/>
                      <a:gd name="T6" fmla="*/ 66 w 87"/>
                      <a:gd name="T7" fmla="*/ 79 h 79"/>
                      <a:gd name="T8" fmla="*/ 87 w 87"/>
                      <a:gd name="T9" fmla="*/ 41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6" y="79"/>
                        </a:lnTo>
                        <a:lnTo>
                          <a:pt x="87" y="41"/>
                        </a:lnTo>
                        <a:lnTo>
                          <a:pt x="66" y="0"/>
                        </a:lnTo>
                        <a:lnTo>
                          <a:pt x="25" y="0"/>
                        </a:lnTo>
                        <a:close/>
                      </a:path>
                    </a:pathLst>
                  </a:custGeom>
                  <a:solidFill>
                    <a:srgbClr val="C5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92" name="Freeform 397">
                    <a:extLst>
                      <a:ext uri="{FF2B5EF4-FFF2-40B4-BE49-F238E27FC236}">
                        <a16:creationId xmlns:a16="http://schemas.microsoft.com/office/drawing/2014/main" id="{CF726F6D-A26F-865D-55F6-EF617B044BBC}"/>
                      </a:ext>
                    </a:extLst>
                  </p:cNvPr>
                  <p:cNvSpPr>
                    <a:spLocks/>
                  </p:cNvSpPr>
                  <p:nvPr/>
                </p:nvSpPr>
                <p:spPr bwMode="auto">
                  <a:xfrm>
                    <a:off x="3761" y="2324"/>
                    <a:ext cx="71" cy="62"/>
                  </a:xfrm>
                  <a:custGeom>
                    <a:avLst/>
                    <a:gdLst>
                      <a:gd name="T0" fmla="*/ 21 w 71"/>
                      <a:gd name="T1" fmla="*/ 0 h 62"/>
                      <a:gd name="T2" fmla="*/ 0 w 71"/>
                      <a:gd name="T3" fmla="*/ 33 h 62"/>
                      <a:gd name="T4" fmla="*/ 21 w 71"/>
                      <a:gd name="T5" fmla="*/ 62 h 62"/>
                      <a:gd name="T6" fmla="*/ 54 w 71"/>
                      <a:gd name="T7" fmla="*/ 62 h 62"/>
                      <a:gd name="T8" fmla="*/ 71 w 71"/>
                      <a:gd name="T9" fmla="*/ 33 h 62"/>
                      <a:gd name="T10" fmla="*/ 54 w 71"/>
                      <a:gd name="T11" fmla="*/ 0 h 62"/>
                      <a:gd name="T12" fmla="*/ 21 w 71"/>
                      <a:gd name="T13" fmla="*/ 0 h 62"/>
                      <a:gd name="T14" fmla="*/ 0 60000 65536"/>
                      <a:gd name="T15" fmla="*/ 0 60000 65536"/>
                      <a:gd name="T16" fmla="*/ 0 60000 65536"/>
                      <a:gd name="T17" fmla="*/ 0 60000 65536"/>
                      <a:gd name="T18" fmla="*/ 0 60000 65536"/>
                      <a:gd name="T19" fmla="*/ 0 60000 65536"/>
                      <a:gd name="T20" fmla="*/ 0 60000 65536"/>
                      <a:gd name="T21" fmla="*/ 0 w 71"/>
                      <a:gd name="T22" fmla="*/ 0 h 62"/>
                      <a:gd name="T23" fmla="*/ 71 w 71"/>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62">
                        <a:moveTo>
                          <a:pt x="21" y="0"/>
                        </a:moveTo>
                        <a:lnTo>
                          <a:pt x="0" y="33"/>
                        </a:lnTo>
                        <a:lnTo>
                          <a:pt x="21" y="62"/>
                        </a:lnTo>
                        <a:lnTo>
                          <a:pt x="54" y="62"/>
                        </a:lnTo>
                        <a:lnTo>
                          <a:pt x="71" y="33"/>
                        </a:lnTo>
                        <a:lnTo>
                          <a:pt x="54" y="0"/>
                        </a:lnTo>
                        <a:lnTo>
                          <a:pt x="21" y="0"/>
                        </a:lnTo>
                        <a:close/>
                      </a:path>
                    </a:pathLst>
                  </a:custGeom>
                  <a:solidFill>
                    <a:srgbClr val="C7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93" name="Freeform 398">
                    <a:extLst>
                      <a:ext uri="{FF2B5EF4-FFF2-40B4-BE49-F238E27FC236}">
                        <a16:creationId xmlns:a16="http://schemas.microsoft.com/office/drawing/2014/main" id="{06955437-E36E-7AA6-DABB-13076757D4B0}"/>
                      </a:ext>
                    </a:extLst>
                  </p:cNvPr>
                  <p:cNvSpPr>
                    <a:spLocks/>
                  </p:cNvSpPr>
                  <p:nvPr/>
                </p:nvSpPr>
                <p:spPr bwMode="auto">
                  <a:xfrm>
                    <a:off x="3770" y="2328"/>
                    <a:ext cx="58" cy="54"/>
                  </a:xfrm>
                  <a:custGeom>
                    <a:avLst/>
                    <a:gdLst>
                      <a:gd name="T0" fmla="*/ 16 w 58"/>
                      <a:gd name="T1" fmla="*/ 0 h 54"/>
                      <a:gd name="T2" fmla="*/ 0 w 58"/>
                      <a:gd name="T3" fmla="*/ 29 h 54"/>
                      <a:gd name="T4" fmla="*/ 16 w 58"/>
                      <a:gd name="T5" fmla="*/ 54 h 54"/>
                      <a:gd name="T6" fmla="*/ 45 w 58"/>
                      <a:gd name="T7" fmla="*/ 54 h 54"/>
                      <a:gd name="T8" fmla="*/ 58 w 58"/>
                      <a:gd name="T9" fmla="*/ 29 h 54"/>
                      <a:gd name="T10" fmla="*/ 45 w 58"/>
                      <a:gd name="T11" fmla="*/ 0 h 54"/>
                      <a:gd name="T12" fmla="*/ 16 w 58"/>
                      <a:gd name="T13" fmla="*/ 0 h 54"/>
                      <a:gd name="T14" fmla="*/ 0 60000 65536"/>
                      <a:gd name="T15" fmla="*/ 0 60000 65536"/>
                      <a:gd name="T16" fmla="*/ 0 60000 65536"/>
                      <a:gd name="T17" fmla="*/ 0 60000 65536"/>
                      <a:gd name="T18" fmla="*/ 0 60000 65536"/>
                      <a:gd name="T19" fmla="*/ 0 60000 65536"/>
                      <a:gd name="T20" fmla="*/ 0 60000 65536"/>
                      <a:gd name="T21" fmla="*/ 0 w 58"/>
                      <a:gd name="T22" fmla="*/ 0 h 54"/>
                      <a:gd name="T23" fmla="*/ 58 w 58"/>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54">
                        <a:moveTo>
                          <a:pt x="16" y="0"/>
                        </a:moveTo>
                        <a:lnTo>
                          <a:pt x="0" y="29"/>
                        </a:lnTo>
                        <a:lnTo>
                          <a:pt x="16" y="54"/>
                        </a:lnTo>
                        <a:lnTo>
                          <a:pt x="45" y="54"/>
                        </a:lnTo>
                        <a:lnTo>
                          <a:pt x="58" y="29"/>
                        </a:lnTo>
                        <a:lnTo>
                          <a:pt x="45" y="0"/>
                        </a:lnTo>
                        <a:lnTo>
                          <a:pt x="16" y="0"/>
                        </a:lnTo>
                        <a:close/>
                      </a:path>
                    </a:pathLst>
                  </a:custGeom>
                  <a:solidFill>
                    <a:srgbClr val="C8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94" name="Freeform 399">
                    <a:extLst>
                      <a:ext uri="{FF2B5EF4-FFF2-40B4-BE49-F238E27FC236}">
                        <a16:creationId xmlns:a16="http://schemas.microsoft.com/office/drawing/2014/main" id="{B50CD9DA-4DF3-20EC-AA57-13E420E7FA00}"/>
                      </a:ext>
                    </a:extLst>
                  </p:cNvPr>
                  <p:cNvSpPr>
                    <a:spLocks/>
                  </p:cNvSpPr>
                  <p:nvPr/>
                </p:nvSpPr>
                <p:spPr bwMode="auto">
                  <a:xfrm>
                    <a:off x="3774" y="2337"/>
                    <a:ext cx="45" cy="37"/>
                  </a:xfrm>
                  <a:custGeom>
                    <a:avLst/>
                    <a:gdLst>
                      <a:gd name="T0" fmla="*/ 12 w 45"/>
                      <a:gd name="T1" fmla="*/ 0 h 37"/>
                      <a:gd name="T2" fmla="*/ 0 w 45"/>
                      <a:gd name="T3" fmla="*/ 20 h 37"/>
                      <a:gd name="T4" fmla="*/ 12 w 45"/>
                      <a:gd name="T5" fmla="*/ 37 h 37"/>
                      <a:gd name="T6" fmla="*/ 37 w 45"/>
                      <a:gd name="T7" fmla="*/ 37 h 37"/>
                      <a:gd name="T8" fmla="*/ 45 w 45"/>
                      <a:gd name="T9" fmla="*/ 20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0"/>
                        </a:lnTo>
                        <a:lnTo>
                          <a:pt x="12" y="37"/>
                        </a:lnTo>
                        <a:lnTo>
                          <a:pt x="37" y="37"/>
                        </a:lnTo>
                        <a:lnTo>
                          <a:pt x="45" y="20"/>
                        </a:lnTo>
                        <a:lnTo>
                          <a:pt x="37" y="0"/>
                        </a:lnTo>
                        <a:lnTo>
                          <a:pt x="12" y="0"/>
                        </a:lnTo>
                        <a:close/>
                      </a:path>
                    </a:pathLst>
                  </a:custGeom>
                  <a:solidFill>
                    <a:srgbClr val="C9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95" name="Freeform 400">
                    <a:extLst>
                      <a:ext uri="{FF2B5EF4-FFF2-40B4-BE49-F238E27FC236}">
                        <a16:creationId xmlns:a16="http://schemas.microsoft.com/office/drawing/2014/main" id="{1C32A9AC-0264-5524-A0C6-F49747722D69}"/>
                      </a:ext>
                    </a:extLst>
                  </p:cNvPr>
                  <p:cNvSpPr>
                    <a:spLocks/>
                  </p:cNvSpPr>
                  <p:nvPr/>
                </p:nvSpPr>
                <p:spPr bwMode="auto">
                  <a:xfrm>
                    <a:off x="3782" y="2341"/>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CA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96" name="Freeform 401">
                    <a:extLst>
                      <a:ext uri="{FF2B5EF4-FFF2-40B4-BE49-F238E27FC236}">
                        <a16:creationId xmlns:a16="http://schemas.microsoft.com/office/drawing/2014/main" id="{AA2D6DA3-5DBA-E58D-17B7-70A7BD7DAD4E}"/>
                      </a:ext>
                    </a:extLst>
                  </p:cNvPr>
                  <p:cNvSpPr>
                    <a:spLocks/>
                  </p:cNvSpPr>
                  <p:nvPr/>
                </p:nvSpPr>
                <p:spPr bwMode="auto">
                  <a:xfrm>
                    <a:off x="3790" y="2349"/>
                    <a:ext cx="13" cy="12"/>
                  </a:xfrm>
                  <a:custGeom>
                    <a:avLst/>
                    <a:gdLst>
                      <a:gd name="T0" fmla="*/ 5 w 13"/>
                      <a:gd name="T1" fmla="*/ 0 h 12"/>
                      <a:gd name="T2" fmla="*/ 0 w 13"/>
                      <a:gd name="T3" fmla="*/ 8 h 12"/>
                      <a:gd name="T4" fmla="*/ 5 w 13"/>
                      <a:gd name="T5" fmla="*/ 12 h 12"/>
                      <a:gd name="T6" fmla="*/ 13 w 13"/>
                      <a:gd name="T7" fmla="*/ 12 h 12"/>
                      <a:gd name="T8" fmla="*/ 13 w 13"/>
                      <a:gd name="T9" fmla="*/ 8 h 12"/>
                      <a:gd name="T10" fmla="*/ 13 w 13"/>
                      <a:gd name="T11" fmla="*/ 0 h 12"/>
                      <a:gd name="T12" fmla="*/ 5 w 13"/>
                      <a:gd name="T13" fmla="*/ 0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5" y="0"/>
                        </a:moveTo>
                        <a:lnTo>
                          <a:pt x="0" y="8"/>
                        </a:lnTo>
                        <a:lnTo>
                          <a:pt x="5" y="12"/>
                        </a:lnTo>
                        <a:lnTo>
                          <a:pt x="13" y="12"/>
                        </a:lnTo>
                        <a:lnTo>
                          <a:pt x="13" y="8"/>
                        </a:lnTo>
                        <a:lnTo>
                          <a:pt x="13" y="0"/>
                        </a:lnTo>
                        <a:lnTo>
                          <a:pt x="5" y="0"/>
                        </a:lnTo>
                        <a:close/>
                      </a:path>
                    </a:pathLst>
                  </a:custGeom>
                  <a:solidFill>
                    <a:srgbClr val="CB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97" name="Freeform 402">
                    <a:extLst>
                      <a:ext uri="{FF2B5EF4-FFF2-40B4-BE49-F238E27FC236}">
                        <a16:creationId xmlns:a16="http://schemas.microsoft.com/office/drawing/2014/main" id="{B817BD96-8EF1-C5B8-E679-91BD9521E057}"/>
                      </a:ext>
                    </a:extLst>
                  </p:cNvPr>
                  <p:cNvSpPr>
                    <a:spLocks/>
                  </p:cNvSpPr>
                  <p:nvPr/>
                </p:nvSpPr>
                <p:spPr bwMode="auto">
                  <a:xfrm>
                    <a:off x="3795" y="2353"/>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72" name="Freeform 404">
                  <a:extLst>
                    <a:ext uri="{FF2B5EF4-FFF2-40B4-BE49-F238E27FC236}">
                      <a16:creationId xmlns:a16="http://schemas.microsoft.com/office/drawing/2014/main" id="{6B8C3AD4-803A-425F-51B3-AD026DB91635}"/>
                    </a:ext>
                  </a:extLst>
                </p:cNvPr>
                <p:cNvSpPr>
                  <a:spLocks noEditPoints="1"/>
                </p:cNvSpPr>
                <p:nvPr/>
              </p:nvSpPr>
              <p:spPr bwMode="auto">
                <a:xfrm>
                  <a:off x="3629" y="2208"/>
                  <a:ext cx="348" cy="307"/>
                </a:xfrm>
                <a:custGeom>
                  <a:avLst/>
                  <a:gdLst>
                    <a:gd name="T0" fmla="*/ 4 w 348"/>
                    <a:gd name="T1" fmla="*/ 153 h 307"/>
                    <a:gd name="T2" fmla="*/ 0 w 348"/>
                    <a:gd name="T3" fmla="*/ 153 h 307"/>
                    <a:gd name="T4" fmla="*/ 4 w 348"/>
                    <a:gd name="T5" fmla="*/ 158 h 307"/>
                    <a:gd name="T6" fmla="*/ 87 w 348"/>
                    <a:gd name="T7" fmla="*/ 307 h 307"/>
                    <a:gd name="T8" fmla="*/ 87 w 348"/>
                    <a:gd name="T9" fmla="*/ 307 h 307"/>
                    <a:gd name="T10" fmla="*/ 87 w 348"/>
                    <a:gd name="T11" fmla="*/ 307 h 307"/>
                    <a:gd name="T12" fmla="*/ 257 w 348"/>
                    <a:gd name="T13" fmla="*/ 307 h 307"/>
                    <a:gd name="T14" fmla="*/ 257 w 348"/>
                    <a:gd name="T15" fmla="*/ 307 h 307"/>
                    <a:gd name="T16" fmla="*/ 261 w 348"/>
                    <a:gd name="T17" fmla="*/ 307 h 307"/>
                    <a:gd name="T18" fmla="*/ 348 w 348"/>
                    <a:gd name="T19" fmla="*/ 158 h 307"/>
                    <a:gd name="T20" fmla="*/ 348 w 348"/>
                    <a:gd name="T21" fmla="*/ 153 h 307"/>
                    <a:gd name="T22" fmla="*/ 348 w 348"/>
                    <a:gd name="T23" fmla="*/ 153 h 307"/>
                    <a:gd name="T24" fmla="*/ 261 w 348"/>
                    <a:gd name="T25" fmla="*/ 4 h 307"/>
                    <a:gd name="T26" fmla="*/ 257 w 348"/>
                    <a:gd name="T27" fmla="*/ 0 h 307"/>
                    <a:gd name="T28" fmla="*/ 257 w 348"/>
                    <a:gd name="T29" fmla="*/ 0 h 307"/>
                    <a:gd name="T30" fmla="*/ 87 w 348"/>
                    <a:gd name="T31" fmla="*/ 0 h 307"/>
                    <a:gd name="T32" fmla="*/ 87 w 348"/>
                    <a:gd name="T33" fmla="*/ 0 h 307"/>
                    <a:gd name="T34" fmla="*/ 87 w 348"/>
                    <a:gd name="T35" fmla="*/ 4 h 307"/>
                    <a:gd name="T36" fmla="*/ 4 w 348"/>
                    <a:gd name="T37" fmla="*/ 153 h 307"/>
                    <a:gd name="T38" fmla="*/ 91 w 348"/>
                    <a:gd name="T39" fmla="*/ 9 h 307"/>
                    <a:gd name="T40" fmla="*/ 87 w 348"/>
                    <a:gd name="T41" fmla="*/ 4 h 307"/>
                    <a:gd name="T42" fmla="*/ 87 w 348"/>
                    <a:gd name="T43" fmla="*/ 9 h 307"/>
                    <a:gd name="T44" fmla="*/ 257 w 348"/>
                    <a:gd name="T45" fmla="*/ 9 h 307"/>
                    <a:gd name="T46" fmla="*/ 257 w 348"/>
                    <a:gd name="T47" fmla="*/ 4 h 307"/>
                    <a:gd name="T48" fmla="*/ 257 w 348"/>
                    <a:gd name="T49" fmla="*/ 9 h 307"/>
                    <a:gd name="T50" fmla="*/ 344 w 348"/>
                    <a:gd name="T51" fmla="*/ 158 h 307"/>
                    <a:gd name="T52" fmla="*/ 344 w 348"/>
                    <a:gd name="T53" fmla="*/ 153 h 307"/>
                    <a:gd name="T54" fmla="*/ 344 w 348"/>
                    <a:gd name="T55" fmla="*/ 153 h 307"/>
                    <a:gd name="T56" fmla="*/ 257 w 348"/>
                    <a:gd name="T57" fmla="*/ 303 h 307"/>
                    <a:gd name="T58" fmla="*/ 257 w 348"/>
                    <a:gd name="T59" fmla="*/ 303 h 307"/>
                    <a:gd name="T60" fmla="*/ 257 w 348"/>
                    <a:gd name="T61" fmla="*/ 298 h 307"/>
                    <a:gd name="T62" fmla="*/ 87 w 348"/>
                    <a:gd name="T63" fmla="*/ 298 h 307"/>
                    <a:gd name="T64" fmla="*/ 87 w 348"/>
                    <a:gd name="T65" fmla="*/ 303 h 307"/>
                    <a:gd name="T66" fmla="*/ 91 w 348"/>
                    <a:gd name="T67" fmla="*/ 303 h 307"/>
                    <a:gd name="T68" fmla="*/ 8 w 348"/>
                    <a:gd name="T69" fmla="*/ 153 h 307"/>
                    <a:gd name="T70" fmla="*/ 4 w 348"/>
                    <a:gd name="T71" fmla="*/ 153 h 307"/>
                    <a:gd name="T72" fmla="*/ 8 w 348"/>
                    <a:gd name="T73" fmla="*/ 158 h 307"/>
                    <a:gd name="T74" fmla="*/ 91 w 348"/>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8"/>
                    <a:gd name="T115" fmla="*/ 0 h 307"/>
                    <a:gd name="T116" fmla="*/ 348 w 348"/>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8" h="307">
                      <a:moveTo>
                        <a:pt x="4" y="153"/>
                      </a:moveTo>
                      <a:lnTo>
                        <a:pt x="0" y="153"/>
                      </a:lnTo>
                      <a:lnTo>
                        <a:pt x="4" y="158"/>
                      </a:lnTo>
                      <a:lnTo>
                        <a:pt x="87" y="307"/>
                      </a:lnTo>
                      <a:lnTo>
                        <a:pt x="257" y="307"/>
                      </a:lnTo>
                      <a:lnTo>
                        <a:pt x="261" y="307"/>
                      </a:lnTo>
                      <a:lnTo>
                        <a:pt x="348" y="158"/>
                      </a:lnTo>
                      <a:lnTo>
                        <a:pt x="348" y="153"/>
                      </a:lnTo>
                      <a:lnTo>
                        <a:pt x="261" y="4"/>
                      </a:lnTo>
                      <a:lnTo>
                        <a:pt x="257" y="0"/>
                      </a:lnTo>
                      <a:lnTo>
                        <a:pt x="87" y="0"/>
                      </a:lnTo>
                      <a:lnTo>
                        <a:pt x="87" y="4"/>
                      </a:lnTo>
                      <a:lnTo>
                        <a:pt x="4" y="153"/>
                      </a:lnTo>
                      <a:close/>
                      <a:moveTo>
                        <a:pt x="91" y="9"/>
                      </a:moveTo>
                      <a:lnTo>
                        <a:pt x="87" y="4"/>
                      </a:lnTo>
                      <a:lnTo>
                        <a:pt x="87" y="9"/>
                      </a:lnTo>
                      <a:lnTo>
                        <a:pt x="257" y="9"/>
                      </a:lnTo>
                      <a:lnTo>
                        <a:pt x="257" y="4"/>
                      </a:lnTo>
                      <a:lnTo>
                        <a:pt x="257" y="9"/>
                      </a:lnTo>
                      <a:lnTo>
                        <a:pt x="344" y="158"/>
                      </a:lnTo>
                      <a:lnTo>
                        <a:pt x="344" y="153"/>
                      </a:lnTo>
                      <a:lnTo>
                        <a:pt x="257" y="303"/>
                      </a:lnTo>
                      <a:lnTo>
                        <a:pt x="257" y="298"/>
                      </a:lnTo>
                      <a:lnTo>
                        <a:pt x="87" y="298"/>
                      </a:lnTo>
                      <a:lnTo>
                        <a:pt x="87" y="303"/>
                      </a:lnTo>
                      <a:lnTo>
                        <a:pt x="91" y="303"/>
                      </a:lnTo>
                      <a:lnTo>
                        <a:pt x="8" y="153"/>
                      </a:lnTo>
                      <a:lnTo>
                        <a:pt x="4" y="153"/>
                      </a:lnTo>
                      <a:lnTo>
                        <a:pt x="8"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12" name="Rectangle 406">
                <a:extLst>
                  <a:ext uri="{FF2B5EF4-FFF2-40B4-BE49-F238E27FC236}">
                    <a16:creationId xmlns:a16="http://schemas.microsoft.com/office/drawing/2014/main" id="{2C2FE63B-63B4-C41A-6682-DDBBDF714A75}"/>
                  </a:ext>
                </a:extLst>
              </p:cNvPr>
              <p:cNvSpPr>
                <a:spLocks noChangeArrowheads="1"/>
              </p:cNvSpPr>
              <p:nvPr/>
            </p:nvSpPr>
            <p:spPr bwMode="auto">
              <a:xfrm>
                <a:off x="3778" y="2316"/>
                <a:ext cx="8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F</a:t>
                </a:r>
                <a:endParaRPr lang="en-US" altLang="en-US"/>
              </a:p>
            </p:txBody>
          </p:sp>
          <p:grpSp>
            <p:nvGrpSpPr>
              <p:cNvPr id="16813" name="Group 434">
                <a:extLst>
                  <a:ext uri="{FF2B5EF4-FFF2-40B4-BE49-F238E27FC236}">
                    <a16:creationId xmlns:a16="http://schemas.microsoft.com/office/drawing/2014/main" id="{E96C5105-1F3F-97B0-3BBD-A23DECA9DAFD}"/>
                  </a:ext>
                </a:extLst>
              </p:cNvPr>
              <p:cNvGrpSpPr>
                <a:grpSpLocks/>
              </p:cNvGrpSpPr>
              <p:nvPr/>
            </p:nvGrpSpPr>
            <p:grpSpPr bwMode="auto">
              <a:xfrm>
                <a:off x="3886" y="2357"/>
                <a:ext cx="343" cy="307"/>
                <a:chOff x="3886" y="2357"/>
                <a:chExt cx="343" cy="307"/>
              </a:xfrm>
            </p:grpSpPr>
            <p:grpSp>
              <p:nvGrpSpPr>
                <p:cNvPr id="16844" name="Group 432">
                  <a:extLst>
                    <a:ext uri="{FF2B5EF4-FFF2-40B4-BE49-F238E27FC236}">
                      <a16:creationId xmlns:a16="http://schemas.microsoft.com/office/drawing/2014/main" id="{A0D01B94-3FF8-EA55-85BB-B6F01E52BC49}"/>
                    </a:ext>
                  </a:extLst>
                </p:cNvPr>
                <p:cNvGrpSpPr>
                  <a:grpSpLocks/>
                </p:cNvGrpSpPr>
                <p:nvPr/>
              </p:nvGrpSpPr>
              <p:grpSpPr bwMode="auto">
                <a:xfrm>
                  <a:off x="3890" y="2361"/>
                  <a:ext cx="335" cy="299"/>
                  <a:chOff x="3890" y="2361"/>
                  <a:chExt cx="335" cy="299"/>
                </a:xfrm>
              </p:grpSpPr>
              <p:sp>
                <p:nvSpPr>
                  <p:cNvPr id="16846" name="Freeform 407">
                    <a:extLst>
                      <a:ext uri="{FF2B5EF4-FFF2-40B4-BE49-F238E27FC236}">
                        <a16:creationId xmlns:a16="http://schemas.microsoft.com/office/drawing/2014/main" id="{33768A8B-AC34-C0E1-0D81-D2AC6622F993}"/>
                      </a:ext>
                    </a:extLst>
                  </p:cNvPr>
                  <p:cNvSpPr>
                    <a:spLocks/>
                  </p:cNvSpPr>
                  <p:nvPr/>
                </p:nvSpPr>
                <p:spPr bwMode="auto">
                  <a:xfrm>
                    <a:off x="3890" y="2361"/>
                    <a:ext cx="335" cy="299"/>
                  </a:xfrm>
                  <a:custGeom>
                    <a:avLst/>
                    <a:gdLst>
                      <a:gd name="T0" fmla="*/ 83 w 335"/>
                      <a:gd name="T1" fmla="*/ 0 h 299"/>
                      <a:gd name="T2" fmla="*/ 0 w 335"/>
                      <a:gd name="T3" fmla="*/ 150 h 299"/>
                      <a:gd name="T4" fmla="*/ 83 w 335"/>
                      <a:gd name="T5" fmla="*/ 299 h 299"/>
                      <a:gd name="T6" fmla="*/ 252 w 335"/>
                      <a:gd name="T7" fmla="*/ 299 h 299"/>
                      <a:gd name="T8" fmla="*/ 335 w 335"/>
                      <a:gd name="T9" fmla="*/ 150 h 299"/>
                      <a:gd name="T10" fmla="*/ 252 w 335"/>
                      <a:gd name="T11" fmla="*/ 0 h 299"/>
                      <a:gd name="T12" fmla="*/ 83 w 335"/>
                      <a:gd name="T13" fmla="*/ 0 h 299"/>
                      <a:gd name="T14" fmla="*/ 0 60000 65536"/>
                      <a:gd name="T15" fmla="*/ 0 60000 65536"/>
                      <a:gd name="T16" fmla="*/ 0 60000 65536"/>
                      <a:gd name="T17" fmla="*/ 0 60000 65536"/>
                      <a:gd name="T18" fmla="*/ 0 60000 65536"/>
                      <a:gd name="T19" fmla="*/ 0 60000 65536"/>
                      <a:gd name="T20" fmla="*/ 0 60000 65536"/>
                      <a:gd name="T21" fmla="*/ 0 w 335"/>
                      <a:gd name="T22" fmla="*/ 0 h 299"/>
                      <a:gd name="T23" fmla="*/ 335 w 335"/>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299">
                        <a:moveTo>
                          <a:pt x="83" y="0"/>
                        </a:moveTo>
                        <a:lnTo>
                          <a:pt x="0" y="150"/>
                        </a:lnTo>
                        <a:lnTo>
                          <a:pt x="83" y="299"/>
                        </a:lnTo>
                        <a:lnTo>
                          <a:pt x="252" y="299"/>
                        </a:lnTo>
                        <a:lnTo>
                          <a:pt x="335" y="150"/>
                        </a:lnTo>
                        <a:lnTo>
                          <a:pt x="252" y="0"/>
                        </a:lnTo>
                        <a:lnTo>
                          <a:pt x="83"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47" name="Freeform 408">
                    <a:extLst>
                      <a:ext uri="{FF2B5EF4-FFF2-40B4-BE49-F238E27FC236}">
                        <a16:creationId xmlns:a16="http://schemas.microsoft.com/office/drawing/2014/main" id="{4520EA8E-F944-7347-18F0-7E5C7C788ABE}"/>
                      </a:ext>
                    </a:extLst>
                  </p:cNvPr>
                  <p:cNvSpPr>
                    <a:spLocks/>
                  </p:cNvSpPr>
                  <p:nvPr/>
                </p:nvSpPr>
                <p:spPr bwMode="auto">
                  <a:xfrm>
                    <a:off x="3890" y="2361"/>
                    <a:ext cx="327" cy="290"/>
                  </a:xfrm>
                  <a:custGeom>
                    <a:avLst/>
                    <a:gdLst>
                      <a:gd name="T0" fmla="*/ 83 w 327"/>
                      <a:gd name="T1" fmla="*/ 0 h 290"/>
                      <a:gd name="T2" fmla="*/ 0 w 327"/>
                      <a:gd name="T3" fmla="*/ 145 h 290"/>
                      <a:gd name="T4" fmla="*/ 83 w 327"/>
                      <a:gd name="T5" fmla="*/ 290 h 290"/>
                      <a:gd name="T6" fmla="*/ 244 w 327"/>
                      <a:gd name="T7" fmla="*/ 290 h 290"/>
                      <a:gd name="T8" fmla="*/ 327 w 327"/>
                      <a:gd name="T9" fmla="*/ 145 h 290"/>
                      <a:gd name="T10" fmla="*/ 244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4" y="290"/>
                        </a:lnTo>
                        <a:lnTo>
                          <a:pt x="327" y="145"/>
                        </a:lnTo>
                        <a:lnTo>
                          <a:pt x="244" y="0"/>
                        </a:lnTo>
                        <a:lnTo>
                          <a:pt x="83" y="0"/>
                        </a:lnTo>
                        <a:close/>
                      </a:path>
                    </a:pathLst>
                  </a:custGeom>
                  <a:solidFill>
                    <a:srgbClr val="99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48" name="Freeform 409">
                    <a:extLst>
                      <a:ext uri="{FF2B5EF4-FFF2-40B4-BE49-F238E27FC236}">
                        <a16:creationId xmlns:a16="http://schemas.microsoft.com/office/drawing/2014/main" id="{BFFED5C8-98B8-A30A-6232-FD6259512D52}"/>
                      </a:ext>
                    </a:extLst>
                  </p:cNvPr>
                  <p:cNvSpPr>
                    <a:spLocks/>
                  </p:cNvSpPr>
                  <p:nvPr/>
                </p:nvSpPr>
                <p:spPr bwMode="auto">
                  <a:xfrm>
                    <a:off x="3898" y="2366"/>
                    <a:ext cx="311" cy="277"/>
                  </a:xfrm>
                  <a:custGeom>
                    <a:avLst/>
                    <a:gdLst>
                      <a:gd name="T0" fmla="*/ 79 w 311"/>
                      <a:gd name="T1" fmla="*/ 0 h 277"/>
                      <a:gd name="T2" fmla="*/ 0 w 311"/>
                      <a:gd name="T3" fmla="*/ 140 h 277"/>
                      <a:gd name="T4" fmla="*/ 79 w 311"/>
                      <a:gd name="T5" fmla="*/ 277 h 277"/>
                      <a:gd name="T6" fmla="*/ 232 w 311"/>
                      <a:gd name="T7" fmla="*/ 277 h 277"/>
                      <a:gd name="T8" fmla="*/ 311 w 311"/>
                      <a:gd name="T9" fmla="*/ 140 h 277"/>
                      <a:gd name="T10" fmla="*/ 232 w 311"/>
                      <a:gd name="T11" fmla="*/ 0 h 277"/>
                      <a:gd name="T12" fmla="*/ 79 w 311"/>
                      <a:gd name="T13" fmla="*/ 0 h 277"/>
                      <a:gd name="T14" fmla="*/ 0 60000 65536"/>
                      <a:gd name="T15" fmla="*/ 0 60000 65536"/>
                      <a:gd name="T16" fmla="*/ 0 60000 65536"/>
                      <a:gd name="T17" fmla="*/ 0 60000 65536"/>
                      <a:gd name="T18" fmla="*/ 0 60000 65536"/>
                      <a:gd name="T19" fmla="*/ 0 60000 65536"/>
                      <a:gd name="T20" fmla="*/ 0 60000 65536"/>
                      <a:gd name="T21" fmla="*/ 0 w 311"/>
                      <a:gd name="T22" fmla="*/ 0 h 277"/>
                      <a:gd name="T23" fmla="*/ 311 w 311"/>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7">
                        <a:moveTo>
                          <a:pt x="79" y="0"/>
                        </a:moveTo>
                        <a:lnTo>
                          <a:pt x="0" y="140"/>
                        </a:lnTo>
                        <a:lnTo>
                          <a:pt x="79" y="277"/>
                        </a:lnTo>
                        <a:lnTo>
                          <a:pt x="232" y="277"/>
                        </a:lnTo>
                        <a:lnTo>
                          <a:pt x="311" y="140"/>
                        </a:lnTo>
                        <a:lnTo>
                          <a:pt x="232" y="0"/>
                        </a:lnTo>
                        <a:lnTo>
                          <a:pt x="79" y="0"/>
                        </a:lnTo>
                        <a:close/>
                      </a:path>
                    </a:pathLst>
                  </a:custGeom>
                  <a:solidFill>
                    <a:srgbClr val="9A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49" name="Freeform 410">
                    <a:extLst>
                      <a:ext uri="{FF2B5EF4-FFF2-40B4-BE49-F238E27FC236}">
                        <a16:creationId xmlns:a16="http://schemas.microsoft.com/office/drawing/2014/main" id="{3D1DE029-97CD-F946-2C68-C312B3477921}"/>
                      </a:ext>
                    </a:extLst>
                  </p:cNvPr>
                  <p:cNvSpPr>
                    <a:spLocks/>
                  </p:cNvSpPr>
                  <p:nvPr/>
                </p:nvSpPr>
                <p:spPr bwMode="auto">
                  <a:xfrm>
                    <a:off x="3906" y="2374"/>
                    <a:ext cx="294" cy="265"/>
                  </a:xfrm>
                  <a:custGeom>
                    <a:avLst/>
                    <a:gdLst>
                      <a:gd name="T0" fmla="*/ 75 w 294"/>
                      <a:gd name="T1" fmla="*/ 0 h 265"/>
                      <a:gd name="T2" fmla="*/ 0 w 294"/>
                      <a:gd name="T3" fmla="*/ 132 h 265"/>
                      <a:gd name="T4" fmla="*/ 75 w 294"/>
                      <a:gd name="T5" fmla="*/ 265 h 265"/>
                      <a:gd name="T6" fmla="*/ 220 w 294"/>
                      <a:gd name="T7" fmla="*/ 265 h 265"/>
                      <a:gd name="T8" fmla="*/ 294 w 294"/>
                      <a:gd name="T9" fmla="*/ 132 h 265"/>
                      <a:gd name="T10" fmla="*/ 220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2"/>
                        </a:lnTo>
                        <a:lnTo>
                          <a:pt x="75" y="265"/>
                        </a:lnTo>
                        <a:lnTo>
                          <a:pt x="220" y="265"/>
                        </a:lnTo>
                        <a:lnTo>
                          <a:pt x="294" y="132"/>
                        </a:lnTo>
                        <a:lnTo>
                          <a:pt x="220" y="0"/>
                        </a:lnTo>
                        <a:lnTo>
                          <a:pt x="75" y="0"/>
                        </a:lnTo>
                        <a:close/>
                      </a:path>
                    </a:pathLst>
                  </a:custGeom>
                  <a:solidFill>
                    <a:srgbClr val="9B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0" name="Freeform 411">
                    <a:extLst>
                      <a:ext uri="{FF2B5EF4-FFF2-40B4-BE49-F238E27FC236}">
                        <a16:creationId xmlns:a16="http://schemas.microsoft.com/office/drawing/2014/main" id="{5936C43C-B614-38E0-7E6D-80B654CB6ED4}"/>
                      </a:ext>
                    </a:extLst>
                  </p:cNvPr>
                  <p:cNvSpPr>
                    <a:spLocks/>
                  </p:cNvSpPr>
                  <p:nvPr/>
                </p:nvSpPr>
                <p:spPr bwMode="auto">
                  <a:xfrm>
                    <a:off x="3911" y="2378"/>
                    <a:ext cx="285" cy="253"/>
                  </a:xfrm>
                  <a:custGeom>
                    <a:avLst/>
                    <a:gdLst>
                      <a:gd name="T0" fmla="*/ 70 w 285"/>
                      <a:gd name="T1" fmla="*/ 0 h 253"/>
                      <a:gd name="T2" fmla="*/ 0 w 285"/>
                      <a:gd name="T3" fmla="*/ 128 h 253"/>
                      <a:gd name="T4" fmla="*/ 70 w 285"/>
                      <a:gd name="T5" fmla="*/ 253 h 253"/>
                      <a:gd name="T6" fmla="*/ 215 w 285"/>
                      <a:gd name="T7" fmla="*/ 253 h 253"/>
                      <a:gd name="T8" fmla="*/ 285 w 285"/>
                      <a:gd name="T9" fmla="*/ 128 h 253"/>
                      <a:gd name="T10" fmla="*/ 215 w 285"/>
                      <a:gd name="T11" fmla="*/ 0 h 253"/>
                      <a:gd name="T12" fmla="*/ 70 w 285"/>
                      <a:gd name="T13" fmla="*/ 0 h 253"/>
                      <a:gd name="T14" fmla="*/ 0 60000 65536"/>
                      <a:gd name="T15" fmla="*/ 0 60000 65536"/>
                      <a:gd name="T16" fmla="*/ 0 60000 65536"/>
                      <a:gd name="T17" fmla="*/ 0 60000 65536"/>
                      <a:gd name="T18" fmla="*/ 0 60000 65536"/>
                      <a:gd name="T19" fmla="*/ 0 60000 65536"/>
                      <a:gd name="T20" fmla="*/ 0 60000 65536"/>
                      <a:gd name="T21" fmla="*/ 0 w 285"/>
                      <a:gd name="T22" fmla="*/ 0 h 253"/>
                      <a:gd name="T23" fmla="*/ 285 w 285"/>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5" h="253">
                        <a:moveTo>
                          <a:pt x="70" y="0"/>
                        </a:moveTo>
                        <a:lnTo>
                          <a:pt x="0" y="128"/>
                        </a:lnTo>
                        <a:lnTo>
                          <a:pt x="70" y="253"/>
                        </a:lnTo>
                        <a:lnTo>
                          <a:pt x="215" y="253"/>
                        </a:lnTo>
                        <a:lnTo>
                          <a:pt x="285" y="128"/>
                        </a:lnTo>
                        <a:lnTo>
                          <a:pt x="215" y="0"/>
                        </a:lnTo>
                        <a:lnTo>
                          <a:pt x="70" y="0"/>
                        </a:lnTo>
                        <a:close/>
                      </a:path>
                    </a:pathLst>
                  </a:custGeom>
                  <a:solidFill>
                    <a:srgbClr val="9D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1" name="Freeform 412">
                    <a:extLst>
                      <a:ext uri="{FF2B5EF4-FFF2-40B4-BE49-F238E27FC236}">
                        <a16:creationId xmlns:a16="http://schemas.microsoft.com/office/drawing/2014/main" id="{D936E806-8F31-60CA-A497-F64AFB168334}"/>
                      </a:ext>
                    </a:extLst>
                  </p:cNvPr>
                  <p:cNvSpPr>
                    <a:spLocks/>
                  </p:cNvSpPr>
                  <p:nvPr/>
                </p:nvSpPr>
                <p:spPr bwMode="auto">
                  <a:xfrm>
                    <a:off x="3919" y="2386"/>
                    <a:ext cx="269" cy="240"/>
                  </a:xfrm>
                  <a:custGeom>
                    <a:avLst/>
                    <a:gdLst>
                      <a:gd name="T0" fmla="*/ 66 w 269"/>
                      <a:gd name="T1" fmla="*/ 0 h 240"/>
                      <a:gd name="T2" fmla="*/ 0 w 269"/>
                      <a:gd name="T3" fmla="*/ 120 h 240"/>
                      <a:gd name="T4" fmla="*/ 66 w 269"/>
                      <a:gd name="T5" fmla="*/ 240 h 240"/>
                      <a:gd name="T6" fmla="*/ 203 w 269"/>
                      <a:gd name="T7" fmla="*/ 240 h 240"/>
                      <a:gd name="T8" fmla="*/ 269 w 269"/>
                      <a:gd name="T9" fmla="*/ 120 h 240"/>
                      <a:gd name="T10" fmla="*/ 203 w 269"/>
                      <a:gd name="T11" fmla="*/ 0 h 240"/>
                      <a:gd name="T12" fmla="*/ 66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6" y="0"/>
                        </a:moveTo>
                        <a:lnTo>
                          <a:pt x="0" y="120"/>
                        </a:lnTo>
                        <a:lnTo>
                          <a:pt x="66" y="240"/>
                        </a:lnTo>
                        <a:lnTo>
                          <a:pt x="203" y="240"/>
                        </a:lnTo>
                        <a:lnTo>
                          <a:pt x="269" y="120"/>
                        </a:lnTo>
                        <a:lnTo>
                          <a:pt x="203" y="0"/>
                        </a:lnTo>
                        <a:lnTo>
                          <a:pt x="66" y="0"/>
                        </a:lnTo>
                        <a:close/>
                      </a:path>
                    </a:pathLst>
                  </a:custGeom>
                  <a:solidFill>
                    <a:srgbClr val="9F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2" name="Freeform 413">
                    <a:extLst>
                      <a:ext uri="{FF2B5EF4-FFF2-40B4-BE49-F238E27FC236}">
                        <a16:creationId xmlns:a16="http://schemas.microsoft.com/office/drawing/2014/main" id="{474B2521-F8E7-66BB-CAF3-BB3135167143}"/>
                      </a:ext>
                    </a:extLst>
                  </p:cNvPr>
                  <p:cNvSpPr>
                    <a:spLocks/>
                  </p:cNvSpPr>
                  <p:nvPr/>
                </p:nvSpPr>
                <p:spPr bwMode="auto">
                  <a:xfrm>
                    <a:off x="3927" y="2390"/>
                    <a:ext cx="253" cy="228"/>
                  </a:xfrm>
                  <a:custGeom>
                    <a:avLst/>
                    <a:gdLst>
                      <a:gd name="T0" fmla="*/ 62 w 253"/>
                      <a:gd name="T1" fmla="*/ 0 h 228"/>
                      <a:gd name="T2" fmla="*/ 0 w 253"/>
                      <a:gd name="T3" fmla="*/ 116 h 228"/>
                      <a:gd name="T4" fmla="*/ 62 w 253"/>
                      <a:gd name="T5" fmla="*/ 228 h 228"/>
                      <a:gd name="T6" fmla="*/ 191 w 253"/>
                      <a:gd name="T7" fmla="*/ 228 h 228"/>
                      <a:gd name="T8" fmla="*/ 253 w 253"/>
                      <a:gd name="T9" fmla="*/ 116 h 228"/>
                      <a:gd name="T10" fmla="*/ 191 w 253"/>
                      <a:gd name="T11" fmla="*/ 0 h 228"/>
                      <a:gd name="T12" fmla="*/ 62 w 253"/>
                      <a:gd name="T13" fmla="*/ 0 h 228"/>
                      <a:gd name="T14" fmla="*/ 0 60000 65536"/>
                      <a:gd name="T15" fmla="*/ 0 60000 65536"/>
                      <a:gd name="T16" fmla="*/ 0 60000 65536"/>
                      <a:gd name="T17" fmla="*/ 0 60000 65536"/>
                      <a:gd name="T18" fmla="*/ 0 60000 65536"/>
                      <a:gd name="T19" fmla="*/ 0 60000 65536"/>
                      <a:gd name="T20" fmla="*/ 0 60000 65536"/>
                      <a:gd name="T21" fmla="*/ 0 w 253"/>
                      <a:gd name="T22" fmla="*/ 0 h 228"/>
                      <a:gd name="T23" fmla="*/ 253 w 253"/>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8">
                        <a:moveTo>
                          <a:pt x="62" y="0"/>
                        </a:moveTo>
                        <a:lnTo>
                          <a:pt x="0" y="116"/>
                        </a:lnTo>
                        <a:lnTo>
                          <a:pt x="62" y="228"/>
                        </a:lnTo>
                        <a:lnTo>
                          <a:pt x="191" y="228"/>
                        </a:lnTo>
                        <a:lnTo>
                          <a:pt x="253" y="116"/>
                        </a:lnTo>
                        <a:lnTo>
                          <a:pt x="191" y="0"/>
                        </a:lnTo>
                        <a:lnTo>
                          <a:pt x="62" y="0"/>
                        </a:lnTo>
                        <a:close/>
                      </a:path>
                    </a:pathLst>
                  </a:custGeom>
                  <a:solidFill>
                    <a:srgbClr val="A1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3" name="Freeform 414">
                    <a:extLst>
                      <a:ext uri="{FF2B5EF4-FFF2-40B4-BE49-F238E27FC236}">
                        <a16:creationId xmlns:a16="http://schemas.microsoft.com/office/drawing/2014/main" id="{DBE1B8AA-6E57-5923-908F-1F4C1DE5E288}"/>
                      </a:ext>
                    </a:extLst>
                  </p:cNvPr>
                  <p:cNvSpPr>
                    <a:spLocks/>
                  </p:cNvSpPr>
                  <p:nvPr/>
                </p:nvSpPr>
                <p:spPr bwMode="auto">
                  <a:xfrm>
                    <a:off x="3931" y="2399"/>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A3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4" name="Freeform 415">
                    <a:extLst>
                      <a:ext uri="{FF2B5EF4-FFF2-40B4-BE49-F238E27FC236}">
                        <a16:creationId xmlns:a16="http://schemas.microsoft.com/office/drawing/2014/main" id="{735E1365-9492-EA81-E9C3-843C15948B83}"/>
                      </a:ext>
                    </a:extLst>
                  </p:cNvPr>
                  <p:cNvSpPr>
                    <a:spLocks/>
                  </p:cNvSpPr>
                  <p:nvPr/>
                </p:nvSpPr>
                <p:spPr bwMode="auto">
                  <a:xfrm>
                    <a:off x="3939" y="2403"/>
                    <a:ext cx="228" cy="203"/>
                  </a:xfrm>
                  <a:custGeom>
                    <a:avLst/>
                    <a:gdLst>
                      <a:gd name="T0" fmla="*/ 58 w 228"/>
                      <a:gd name="T1" fmla="*/ 0 h 203"/>
                      <a:gd name="T2" fmla="*/ 0 w 228"/>
                      <a:gd name="T3" fmla="*/ 103 h 203"/>
                      <a:gd name="T4" fmla="*/ 58 w 228"/>
                      <a:gd name="T5" fmla="*/ 203 h 203"/>
                      <a:gd name="T6" fmla="*/ 170 w 228"/>
                      <a:gd name="T7" fmla="*/ 203 h 203"/>
                      <a:gd name="T8" fmla="*/ 228 w 228"/>
                      <a:gd name="T9" fmla="*/ 103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103"/>
                        </a:lnTo>
                        <a:lnTo>
                          <a:pt x="58" y="203"/>
                        </a:lnTo>
                        <a:lnTo>
                          <a:pt x="170" y="203"/>
                        </a:lnTo>
                        <a:lnTo>
                          <a:pt x="228" y="103"/>
                        </a:lnTo>
                        <a:lnTo>
                          <a:pt x="170" y="0"/>
                        </a:lnTo>
                        <a:lnTo>
                          <a:pt x="58" y="0"/>
                        </a:lnTo>
                        <a:close/>
                      </a:path>
                    </a:pathLst>
                  </a:custGeom>
                  <a:solidFill>
                    <a:srgbClr val="A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5" name="Freeform 416">
                    <a:extLst>
                      <a:ext uri="{FF2B5EF4-FFF2-40B4-BE49-F238E27FC236}">
                        <a16:creationId xmlns:a16="http://schemas.microsoft.com/office/drawing/2014/main" id="{150BB039-EF48-9B44-77FC-8BCA9CAC51C6}"/>
                      </a:ext>
                    </a:extLst>
                  </p:cNvPr>
                  <p:cNvSpPr>
                    <a:spLocks/>
                  </p:cNvSpPr>
                  <p:nvPr/>
                </p:nvSpPr>
                <p:spPr bwMode="auto">
                  <a:xfrm>
                    <a:off x="3948" y="2411"/>
                    <a:ext cx="211" cy="191"/>
                  </a:xfrm>
                  <a:custGeom>
                    <a:avLst/>
                    <a:gdLst>
                      <a:gd name="T0" fmla="*/ 54 w 211"/>
                      <a:gd name="T1" fmla="*/ 0 h 191"/>
                      <a:gd name="T2" fmla="*/ 0 w 211"/>
                      <a:gd name="T3" fmla="*/ 95 h 191"/>
                      <a:gd name="T4" fmla="*/ 54 w 211"/>
                      <a:gd name="T5" fmla="*/ 191 h 191"/>
                      <a:gd name="T6" fmla="*/ 157 w 211"/>
                      <a:gd name="T7" fmla="*/ 191 h 191"/>
                      <a:gd name="T8" fmla="*/ 211 w 211"/>
                      <a:gd name="T9" fmla="*/ 95 h 191"/>
                      <a:gd name="T10" fmla="*/ 157 w 211"/>
                      <a:gd name="T11" fmla="*/ 0 h 191"/>
                      <a:gd name="T12" fmla="*/ 54 w 211"/>
                      <a:gd name="T13" fmla="*/ 0 h 191"/>
                      <a:gd name="T14" fmla="*/ 0 60000 65536"/>
                      <a:gd name="T15" fmla="*/ 0 60000 65536"/>
                      <a:gd name="T16" fmla="*/ 0 60000 65536"/>
                      <a:gd name="T17" fmla="*/ 0 60000 65536"/>
                      <a:gd name="T18" fmla="*/ 0 60000 65536"/>
                      <a:gd name="T19" fmla="*/ 0 60000 65536"/>
                      <a:gd name="T20" fmla="*/ 0 60000 65536"/>
                      <a:gd name="T21" fmla="*/ 0 w 211"/>
                      <a:gd name="T22" fmla="*/ 0 h 191"/>
                      <a:gd name="T23" fmla="*/ 211 w 211"/>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1">
                        <a:moveTo>
                          <a:pt x="54" y="0"/>
                        </a:moveTo>
                        <a:lnTo>
                          <a:pt x="0" y="95"/>
                        </a:lnTo>
                        <a:lnTo>
                          <a:pt x="54" y="191"/>
                        </a:lnTo>
                        <a:lnTo>
                          <a:pt x="157" y="191"/>
                        </a:lnTo>
                        <a:lnTo>
                          <a:pt x="211" y="95"/>
                        </a:lnTo>
                        <a:lnTo>
                          <a:pt x="157" y="0"/>
                        </a:lnTo>
                        <a:lnTo>
                          <a:pt x="54" y="0"/>
                        </a:lnTo>
                        <a:close/>
                      </a:path>
                    </a:pathLst>
                  </a:custGeom>
                  <a:solidFill>
                    <a:srgbClr val="A9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6" name="Freeform 417">
                    <a:extLst>
                      <a:ext uri="{FF2B5EF4-FFF2-40B4-BE49-F238E27FC236}">
                        <a16:creationId xmlns:a16="http://schemas.microsoft.com/office/drawing/2014/main" id="{7985C35A-AC79-E88E-6937-A74294A7510F}"/>
                      </a:ext>
                    </a:extLst>
                  </p:cNvPr>
                  <p:cNvSpPr>
                    <a:spLocks/>
                  </p:cNvSpPr>
                  <p:nvPr/>
                </p:nvSpPr>
                <p:spPr bwMode="auto">
                  <a:xfrm>
                    <a:off x="3956" y="2415"/>
                    <a:ext cx="195" cy="178"/>
                  </a:xfrm>
                  <a:custGeom>
                    <a:avLst/>
                    <a:gdLst>
                      <a:gd name="T0" fmla="*/ 50 w 195"/>
                      <a:gd name="T1" fmla="*/ 0 h 178"/>
                      <a:gd name="T2" fmla="*/ 0 w 195"/>
                      <a:gd name="T3" fmla="*/ 91 h 178"/>
                      <a:gd name="T4" fmla="*/ 50 w 195"/>
                      <a:gd name="T5" fmla="*/ 178 h 178"/>
                      <a:gd name="T6" fmla="*/ 145 w 195"/>
                      <a:gd name="T7" fmla="*/ 178 h 178"/>
                      <a:gd name="T8" fmla="*/ 195 w 195"/>
                      <a:gd name="T9" fmla="*/ 91 h 178"/>
                      <a:gd name="T10" fmla="*/ 145 w 195"/>
                      <a:gd name="T11" fmla="*/ 0 h 178"/>
                      <a:gd name="T12" fmla="*/ 50 w 195"/>
                      <a:gd name="T13" fmla="*/ 0 h 178"/>
                      <a:gd name="T14" fmla="*/ 0 60000 65536"/>
                      <a:gd name="T15" fmla="*/ 0 60000 65536"/>
                      <a:gd name="T16" fmla="*/ 0 60000 65536"/>
                      <a:gd name="T17" fmla="*/ 0 60000 65536"/>
                      <a:gd name="T18" fmla="*/ 0 60000 65536"/>
                      <a:gd name="T19" fmla="*/ 0 60000 65536"/>
                      <a:gd name="T20" fmla="*/ 0 60000 65536"/>
                      <a:gd name="T21" fmla="*/ 0 w 195"/>
                      <a:gd name="T22" fmla="*/ 0 h 178"/>
                      <a:gd name="T23" fmla="*/ 195 w 195"/>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8">
                        <a:moveTo>
                          <a:pt x="50" y="0"/>
                        </a:moveTo>
                        <a:lnTo>
                          <a:pt x="0" y="91"/>
                        </a:lnTo>
                        <a:lnTo>
                          <a:pt x="50" y="178"/>
                        </a:lnTo>
                        <a:lnTo>
                          <a:pt x="145" y="178"/>
                        </a:lnTo>
                        <a:lnTo>
                          <a:pt x="195" y="91"/>
                        </a:lnTo>
                        <a:lnTo>
                          <a:pt x="145" y="0"/>
                        </a:lnTo>
                        <a:lnTo>
                          <a:pt x="50" y="0"/>
                        </a:lnTo>
                        <a:close/>
                      </a:path>
                    </a:pathLst>
                  </a:custGeom>
                  <a:solidFill>
                    <a:srgbClr val="AD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7" name="Freeform 418">
                    <a:extLst>
                      <a:ext uri="{FF2B5EF4-FFF2-40B4-BE49-F238E27FC236}">
                        <a16:creationId xmlns:a16="http://schemas.microsoft.com/office/drawing/2014/main" id="{4BEF7A11-B4F6-786D-119F-73638F323D29}"/>
                      </a:ext>
                    </a:extLst>
                  </p:cNvPr>
                  <p:cNvSpPr>
                    <a:spLocks/>
                  </p:cNvSpPr>
                  <p:nvPr/>
                </p:nvSpPr>
                <p:spPr bwMode="auto">
                  <a:xfrm>
                    <a:off x="3960" y="2424"/>
                    <a:ext cx="186" cy="165"/>
                  </a:xfrm>
                  <a:custGeom>
                    <a:avLst/>
                    <a:gdLst>
                      <a:gd name="T0" fmla="*/ 46 w 186"/>
                      <a:gd name="T1" fmla="*/ 0 h 165"/>
                      <a:gd name="T2" fmla="*/ 0 w 186"/>
                      <a:gd name="T3" fmla="*/ 82 h 165"/>
                      <a:gd name="T4" fmla="*/ 46 w 186"/>
                      <a:gd name="T5" fmla="*/ 165 h 165"/>
                      <a:gd name="T6" fmla="*/ 141 w 186"/>
                      <a:gd name="T7" fmla="*/ 165 h 165"/>
                      <a:gd name="T8" fmla="*/ 186 w 186"/>
                      <a:gd name="T9" fmla="*/ 82 h 165"/>
                      <a:gd name="T10" fmla="*/ 141 w 186"/>
                      <a:gd name="T11" fmla="*/ 0 h 165"/>
                      <a:gd name="T12" fmla="*/ 46 w 186"/>
                      <a:gd name="T13" fmla="*/ 0 h 165"/>
                      <a:gd name="T14" fmla="*/ 0 60000 65536"/>
                      <a:gd name="T15" fmla="*/ 0 60000 65536"/>
                      <a:gd name="T16" fmla="*/ 0 60000 65536"/>
                      <a:gd name="T17" fmla="*/ 0 60000 65536"/>
                      <a:gd name="T18" fmla="*/ 0 60000 65536"/>
                      <a:gd name="T19" fmla="*/ 0 60000 65536"/>
                      <a:gd name="T20" fmla="*/ 0 60000 65536"/>
                      <a:gd name="T21" fmla="*/ 0 w 186"/>
                      <a:gd name="T22" fmla="*/ 0 h 165"/>
                      <a:gd name="T23" fmla="*/ 186 w 186"/>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5">
                        <a:moveTo>
                          <a:pt x="46" y="0"/>
                        </a:moveTo>
                        <a:lnTo>
                          <a:pt x="0" y="82"/>
                        </a:lnTo>
                        <a:lnTo>
                          <a:pt x="46" y="165"/>
                        </a:lnTo>
                        <a:lnTo>
                          <a:pt x="141" y="165"/>
                        </a:lnTo>
                        <a:lnTo>
                          <a:pt x="186" y="82"/>
                        </a:lnTo>
                        <a:lnTo>
                          <a:pt x="141" y="0"/>
                        </a:lnTo>
                        <a:lnTo>
                          <a:pt x="46" y="0"/>
                        </a:lnTo>
                        <a:close/>
                      </a:path>
                    </a:pathLst>
                  </a:custGeom>
                  <a:solidFill>
                    <a:srgbClr val="B0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8" name="Freeform 419">
                    <a:extLst>
                      <a:ext uri="{FF2B5EF4-FFF2-40B4-BE49-F238E27FC236}">
                        <a16:creationId xmlns:a16="http://schemas.microsoft.com/office/drawing/2014/main" id="{3DFA6C12-15A6-E10A-A20E-33EE736DB58D}"/>
                      </a:ext>
                    </a:extLst>
                  </p:cNvPr>
                  <p:cNvSpPr>
                    <a:spLocks/>
                  </p:cNvSpPr>
                  <p:nvPr/>
                </p:nvSpPr>
                <p:spPr bwMode="auto">
                  <a:xfrm>
                    <a:off x="3968" y="2428"/>
                    <a:ext cx="170" cy="153"/>
                  </a:xfrm>
                  <a:custGeom>
                    <a:avLst/>
                    <a:gdLst>
                      <a:gd name="T0" fmla="*/ 42 w 170"/>
                      <a:gd name="T1" fmla="*/ 0 h 153"/>
                      <a:gd name="T2" fmla="*/ 0 w 170"/>
                      <a:gd name="T3" fmla="*/ 78 h 153"/>
                      <a:gd name="T4" fmla="*/ 42 w 170"/>
                      <a:gd name="T5" fmla="*/ 153 h 153"/>
                      <a:gd name="T6" fmla="*/ 129 w 170"/>
                      <a:gd name="T7" fmla="*/ 153 h 153"/>
                      <a:gd name="T8" fmla="*/ 170 w 170"/>
                      <a:gd name="T9" fmla="*/ 78 h 153"/>
                      <a:gd name="T10" fmla="*/ 129 w 170"/>
                      <a:gd name="T11" fmla="*/ 0 h 153"/>
                      <a:gd name="T12" fmla="*/ 42 w 170"/>
                      <a:gd name="T13" fmla="*/ 0 h 153"/>
                      <a:gd name="T14" fmla="*/ 0 60000 65536"/>
                      <a:gd name="T15" fmla="*/ 0 60000 65536"/>
                      <a:gd name="T16" fmla="*/ 0 60000 65536"/>
                      <a:gd name="T17" fmla="*/ 0 60000 65536"/>
                      <a:gd name="T18" fmla="*/ 0 60000 65536"/>
                      <a:gd name="T19" fmla="*/ 0 60000 65536"/>
                      <a:gd name="T20" fmla="*/ 0 60000 65536"/>
                      <a:gd name="T21" fmla="*/ 0 w 170"/>
                      <a:gd name="T22" fmla="*/ 0 h 153"/>
                      <a:gd name="T23" fmla="*/ 170 w 170"/>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3">
                        <a:moveTo>
                          <a:pt x="42" y="0"/>
                        </a:moveTo>
                        <a:lnTo>
                          <a:pt x="0" y="78"/>
                        </a:lnTo>
                        <a:lnTo>
                          <a:pt x="42" y="153"/>
                        </a:lnTo>
                        <a:lnTo>
                          <a:pt x="129" y="153"/>
                        </a:lnTo>
                        <a:lnTo>
                          <a:pt x="170" y="78"/>
                        </a:lnTo>
                        <a:lnTo>
                          <a:pt x="129" y="0"/>
                        </a:lnTo>
                        <a:lnTo>
                          <a:pt x="42" y="0"/>
                        </a:lnTo>
                        <a:close/>
                      </a:path>
                    </a:pathLst>
                  </a:custGeom>
                  <a:solidFill>
                    <a:srgbClr val="B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59" name="Freeform 420">
                    <a:extLst>
                      <a:ext uri="{FF2B5EF4-FFF2-40B4-BE49-F238E27FC236}">
                        <a16:creationId xmlns:a16="http://schemas.microsoft.com/office/drawing/2014/main" id="{15BC398C-505C-16BD-9F1F-312209348648}"/>
                      </a:ext>
                    </a:extLst>
                  </p:cNvPr>
                  <p:cNvSpPr>
                    <a:spLocks/>
                  </p:cNvSpPr>
                  <p:nvPr/>
                </p:nvSpPr>
                <p:spPr bwMode="auto">
                  <a:xfrm>
                    <a:off x="3977" y="2436"/>
                    <a:ext cx="153" cy="137"/>
                  </a:xfrm>
                  <a:custGeom>
                    <a:avLst/>
                    <a:gdLst>
                      <a:gd name="T0" fmla="*/ 41 w 153"/>
                      <a:gd name="T1" fmla="*/ 0 h 137"/>
                      <a:gd name="T2" fmla="*/ 0 w 153"/>
                      <a:gd name="T3" fmla="*/ 70 h 137"/>
                      <a:gd name="T4" fmla="*/ 41 w 153"/>
                      <a:gd name="T5" fmla="*/ 137 h 137"/>
                      <a:gd name="T6" fmla="*/ 116 w 153"/>
                      <a:gd name="T7" fmla="*/ 137 h 137"/>
                      <a:gd name="T8" fmla="*/ 153 w 153"/>
                      <a:gd name="T9" fmla="*/ 70 h 137"/>
                      <a:gd name="T10" fmla="*/ 116 w 153"/>
                      <a:gd name="T11" fmla="*/ 0 h 137"/>
                      <a:gd name="T12" fmla="*/ 41 w 153"/>
                      <a:gd name="T13" fmla="*/ 0 h 137"/>
                      <a:gd name="T14" fmla="*/ 0 60000 65536"/>
                      <a:gd name="T15" fmla="*/ 0 60000 65536"/>
                      <a:gd name="T16" fmla="*/ 0 60000 65536"/>
                      <a:gd name="T17" fmla="*/ 0 60000 65536"/>
                      <a:gd name="T18" fmla="*/ 0 60000 65536"/>
                      <a:gd name="T19" fmla="*/ 0 60000 65536"/>
                      <a:gd name="T20" fmla="*/ 0 60000 65536"/>
                      <a:gd name="T21" fmla="*/ 0 w 153"/>
                      <a:gd name="T22" fmla="*/ 0 h 137"/>
                      <a:gd name="T23" fmla="*/ 153 w 153"/>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7">
                        <a:moveTo>
                          <a:pt x="41" y="0"/>
                        </a:moveTo>
                        <a:lnTo>
                          <a:pt x="0" y="70"/>
                        </a:lnTo>
                        <a:lnTo>
                          <a:pt x="41" y="137"/>
                        </a:lnTo>
                        <a:lnTo>
                          <a:pt x="116" y="137"/>
                        </a:lnTo>
                        <a:lnTo>
                          <a:pt x="153" y="70"/>
                        </a:lnTo>
                        <a:lnTo>
                          <a:pt x="116" y="0"/>
                        </a:lnTo>
                        <a:lnTo>
                          <a:pt x="41" y="0"/>
                        </a:lnTo>
                        <a:close/>
                      </a:path>
                    </a:pathLst>
                  </a:custGeom>
                  <a:solidFill>
                    <a:srgbClr val="B7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0" name="Freeform 421">
                    <a:extLst>
                      <a:ext uri="{FF2B5EF4-FFF2-40B4-BE49-F238E27FC236}">
                        <a16:creationId xmlns:a16="http://schemas.microsoft.com/office/drawing/2014/main" id="{54623073-7EDF-E1CC-2125-6232A4AD998F}"/>
                      </a:ext>
                    </a:extLst>
                  </p:cNvPr>
                  <p:cNvSpPr>
                    <a:spLocks/>
                  </p:cNvSpPr>
                  <p:nvPr/>
                </p:nvSpPr>
                <p:spPr bwMode="auto">
                  <a:xfrm>
                    <a:off x="3981" y="2440"/>
                    <a:ext cx="145" cy="128"/>
                  </a:xfrm>
                  <a:custGeom>
                    <a:avLst/>
                    <a:gdLst>
                      <a:gd name="T0" fmla="*/ 37 w 145"/>
                      <a:gd name="T1" fmla="*/ 0 h 128"/>
                      <a:gd name="T2" fmla="*/ 0 w 145"/>
                      <a:gd name="T3" fmla="*/ 66 h 128"/>
                      <a:gd name="T4" fmla="*/ 37 w 145"/>
                      <a:gd name="T5" fmla="*/ 128 h 128"/>
                      <a:gd name="T6" fmla="*/ 112 w 145"/>
                      <a:gd name="T7" fmla="*/ 128 h 128"/>
                      <a:gd name="T8" fmla="*/ 145 w 145"/>
                      <a:gd name="T9" fmla="*/ 66 h 128"/>
                      <a:gd name="T10" fmla="*/ 112 w 145"/>
                      <a:gd name="T11" fmla="*/ 0 h 128"/>
                      <a:gd name="T12" fmla="*/ 37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7" y="0"/>
                        </a:moveTo>
                        <a:lnTo>
                          <a:pt x="0" y="66"/>
                        </a:lnTo>
                        <a:lnTo>
                          <a:pt x="37" y="128"/>
                        </a:lnTo>
                        <a:lnTo>
                          <a:pt x="112" y="128"/>
                        </a:lnTo>
                        <a:lnTo>
                          <a:pt x="145" y="66"/>
                        </a:lnTo>
                        <a:lnTo>
                          <a:pt x="112" y="0"/>
                        </a:lnTo>
                        <a:lnTo>
                          <a:pt x="37" y="0"/>
                        </a:lnTo>
                        <a:close/>
                      </a:path>
                    </a:pathLst>
                  </a:custGeom>
                  <a:solidFill>
                    <a:srgbClr val="BB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1" name="Freeform 422">
                    <a:extLst>
                      <a:ext uri="{FF2B5EF4-FFF2-40B4-BE49-F238E27FC236}">
                        <a16:creationId xmlns:a16="http://schemas.microsoft.com/office/drawing/2014/main" id="{1BF6E618-E2C7-54A9-89AF-900CD554D34F}"/>
                      </a:ext>
                    </a:extLst>
                  </p:cNvPr>
                  <p:cNvSpPr>
                    <a:spLocks/>
                  </p:cNvSpPr>
                  <p:nvPr/>
                </p:nvSpPr>
                <p:spPr bwMode="auto">
                  <a:xfrm>
                    <a:off x="3989" y="2448"/>
                    <a:ext cx="129" cy="112"/>
                  </a:xfrm>
                  <a:custGeom>
                    <a:avLst/>
                    <a:gdLst>
                      <a:gd name="T0" fmla="*/ 33 w 129"/>
                      <a:gd name="T1" fmla="*/ 0 h 112"/>
                      <a:gd name="T2" fmla="*/ 0 w 129"/>
                      <a:gd name="T3" fmla="*/ 58 h 112"/>
                      <a:gd name="T4" fmla="*/ 33 w 129"/>
                      <a:gd name="T5" fmla="*/ 112 h 112"/>
                      <a:gd name="T6" fmla="*/ 100 w 129"/>
                      <a:gd name="T7" fmla="*/ 112 h 112"/>
                      <a:gd name="T8" fmla="*/ 129 w 129"/>
                      <a:gd name="T9" fmla="*/ 58 h 112"/>
                      <a:gd name="T10" fmla="*/ 100 w 129"/>
                      <a:gd name="T11" fmla="*/ 0 h 112"/>
                      <a:gd name="T12" fmla="*/ 33 w 129"/>
                      <a:gd name="T13" fmla="*/ 0 h 112"/>
                      <a:gd name="T14" fmla="*/ 0 60000 65536"/>
                      <a:gd name="T15" fmla="*/ 0 60000 65536"/>
                      <a:gd name="T16" fmla="*/ 0 60000 65536"/>
                      <a:gd name="T17" fmla="*/ 0 60000 65536"/>
                      <a:gd name="T18" fmla="*/ 0 60000 65536"/>
                      <a:gd name="T19" fmla="*/ 0 60000 65536"/>
                      <a:gd name="T20" fmla="*/ 0 60000 65536"/>
                      <a:gd name="T21" fmla="*/ 0 w 129"/>
                      <a:gd name="T22" fmla="*/ 0 h 112"/>
                      <a:gd name="T23" fmla="*/ 129 w 129"/>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2">
                        <a:moveTo>
                          <a:pt x="33" y="0"/>
                        </a:moveTo>
                        <a:lnTo>
                          <a:pt x="0" y="58"/>
                        </a:lnTo>
                        <a:lnTo>
                          <a:pt x="33" y="112"/>
                        </a:lnTo>
                        <a:lnTo>
                          <a:pt x="100" y="112"/>
                        </a:lnTo>
                        <a:lnTo>
                          <a:pt x="129" y="58"/>
                        </a:lnTo>
                        <a:lnTo>
                          <a:pt x="100" y="0"/>
                        </a:lnTo>
                        <a:lnTo>
                          <a:pt x="33" y="0"/>
                        </a:lnTo>
                        <a:close/>
                      </a:path>
                    </a:pathLst>
                  </a:custGeom>
                  <a:solidFill>
                    <a:srgbClr val="BE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2" name="Freeform 423">
                    <a:extLst>
                      <a:ext uri="{FF2B5EF4-FFF2-40B4-BE49-F238E27FC236}">
                        <a16:creationId xmlns:a16="http://schemas.microsoft.com/office/drawing/2014/main" id="{1D78180B-3B73-8D56-BF1D-8911CD55DA37}"/>
                      </a:ext>
                    </a:extLst>
                  </p:cNvPr>
                  <p:cNvSpPr>
                    <a:spLocks/>
                  </p:cNvSpPr>
                  <p:nvPr/>
                </p:nvSpPr>
                <p:spPr bwMode="auto">
                  <a:xfrm>
                    <a:off x="3997" y="2453"/>
                    <a:ext cx="112" cy="103"/>
                  </a:xfrm>
                  <a:custGeom>
                    <a:avLst/>
                    <a:gdLst>
                      <a:gd name="T0" fmla="*/ 29 w 112"/>
                      <a:gd name="T1" fmla="*/ 0 h 103"/>
                      <a:gd name="T2" fmla="*/ 0 w 112"/>
                      <a:gd name="T3" fmla="*/ 53 h 103"/>
                      <a:gd name="T4" fmla="*/ 29 w 112"/>
                      <a:gd name="T5" fmla="*/ 103 h 103"/>
                      <a:gd name="T6" fmla="*/ 87 w 112"/>
                      <a:gd name="T7" fmla="*/ 103 h 103"/>
                      <a:gd name="T8" fmla="*/ 112 w 112"/>
                      <a:gd name="T9" fmla="*/ 53 h 103"/>
                      <a:gd name="T10" fmla="*/ 87 w 112"/>
                      <a:gd name="T11" fmla="*/ 0 h 103"/>
                      <a:gd name="T12" fmla="*/ 29 w 112"/>
                      <a:gd name="T13" fmla="*/ 0 h 103"/>
                      <a:gd name="T14" fmla="*/ 0 60000 65536"/>
                      <a:gd name="T15" fmla="*/ 0 60000 65536"/>
                      <a:gd name="T16" fmla="*/ 0 60000 65536"/>
                      <a:gd name="T17" fmla="*/ 0 60000 65536"/>
                      <a:gd name="T18" fmla="*/ 0 60000 65536"/>
                      <a:gd name="T19" fmla="*/ 0 60000 65536"/>
                      <a:gd name="T20" fmla="*/ 0 60000 65536"/>
                      <a:gd name="T21" fmla="*/ 0 w 112"/>
                      <a:gd name="T22" fmla="*/ 0 h 103"/>
                      <a:gd name="T23" fmla="*/ 112 w 11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3">
                        <a:moveTo>
                          <a:pt x="29" y="0"/>
                        </a:moveTo>
                        <a:lnTo>
                          <a:pt x="0" y="53"/>
                        </a:lnTo>
                        <a:lnTo>
                          <a:pt x="29" y="103"/>
                        </a:lnTo>
                        <a:lnTo>
                          <a:pt x="87" y="103"/>
                        </a:lnTo>
                        <a:lnTo>
                          <a:pt x="112" y="53"/>
                        </a:lnTo>
                        <a:lnTo>
                          <a:pt x="87" y="0"/>
                        </a:lnTo>
                        <a:lnTo>
                          <a:pt x="29" y="0"/>
                        </a:lnTo>
                        <a:close/>
                      </a:path>
                    </a:pathLst>
                  </a:custGeom>
                  <a:solidFill>
                    <a:srgbClr val="C0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3" name="Freeform 424">
                    <a:extLst>
                      <a:ext uri="{FF2B5EF4-FFF2-40B4-BE49-F238E27FC236}">
                        <a16:creationId xmlns:a16="http://schemas.microsoft.com/office/drawing/2014/main" id="{81DDED1F-69FB-E975-B61C-7A80F914BD38}"/>
                      </a:ext>
                    </a:extLst>
                  </p:cNvPr>
                  <p:cNvSpPr>
                    <a:spLocks/>
                  </p:cNvSpPr>
                  <p:nvPr/>
                </p:nvSpPr>
                <p:spPr bwMode="auto">
                  <a:xfrm>
                    <a:off x="4006" y="2461"/>
                    <a:ext cx="95" cy="87"/>
                  </a:xfrm>
                  <a:custGeom>
                    <a:avLst/>
                    <a:gdLst>
                      <a:gd name="T0" fmla="*/ 25 w 95"/>
                      <a:gd name="T1" fmla="*/ 0 h 87"/>
                      <a:gd name="T2" fmla="*/ 0 w 95"/>
                      <a:gd name="T3" fmla="*/ 45 h 87"/>
                      <a:gd name="T4" fmla="*/ 25 w 95"/>
                      <a:gd name="T5" fmla="*/ 87 h 87"/>
                      <a:gd name="T6" fmla="*/ 74 w 95"/>
                      <a:gd name="T7" fmla="*/ 87 h 87"/>
                      <a:gd name="T8" fmla="*/ 95 w 95"/>
                      <a:gd name="T9" fmla="*/ 45 h 87"/>
                      <a:gd name="T10" fmla="*/ 74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4" y="87"/>
                        </a:lnTo>
                        <a:lnTo>
                          <a:pt x="95" y="45"/>
                        </a:lnTo>
                        <a:lnTo>
                          <a:pt x="74" y="0"/>
                        </a:lnTo>
                        <a:lnTo>
                          <a:pt x="25" y="0"/>
                        </a:lnTo>
                        <a:close/>
                      </a:path>
                    </a:pathLst>
                  </a:custGeom>
                  <a:solidFill>
                    <a:srgbClr val="C3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4" name="Freeform 425">
                    <a:extLst>
                      <a:ext uri="{FF2B5EF4-FFF2-40B4-BE49-F238E27FC236}">
                        <a16:creationId xmlns:a16="http://schemas.microsoft.com/office/drawing/2014/main" id="{80DF1A75-0E04-87FA-401B-39BAEE55C044}"/>
                      </a:ext>
                    </a:extLst>
                  </p:cNvPr>
                  <p:cNvSpPr>
                    <a:spLocks/>
                  </p:cNvSpPr>
                  <p:nvPr/>
                </p:nvSpPr>
                <p:spPr bwMode="auto">
                  <a:xfrm>
                    <a:off x="4010" y="2465"/>
                    <a:ext cx="87" cy="79"/>
                  </a:xfrm>
                  <a:custGeom>
                    <a:avLst/>
                    <a:gdLst>
                      <a:gd name="T0" fmla="*/ 25 w 87"/>
                      <a:gd name="T1" fmla="*/ 0 h 79"/>
                      <a:gd name="T2" fmla="*/ 0 w 87"/>
                      <a:gd name="T3" fmla="*/ 41 h 79"/>
                      <a:gd name="T4" fmla="*/ 25 w 87"/>
                      <a:gd name="T5" fmla="*/ 79 h 79"/>
                      <a:gd name="T6" fmla="*/ 66 w 87"/>
                      <a:gd name="T7" fmla="*/ 79 h 79"/>
                      <a:gd name="T8" fmla="*/ 87 w 87"/>
                      <a:gd name="T9" fmla="*/ 41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6" y="79"/>
                        </a:lnTo>
                        <a:lnTo>
                          <a:pt x="87" y="41"/>
                        </a:lnTo>
                        <a:lnTo>
                          <a:pt x="66" y="0"/>
                        </a:lnTo>
                        <a:lnTo>
                          <a:pt x="25" y="0"/>
                        </a:lnTo>
                        <a:close/>
                      </a:path>
                    </a:pathLst>
                  </a:custGeom>
                  <a:solidFill>
                    <a:srgbClr val="C5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5" name="Freeform 426">
                    <a:extLst>
                      <a:ext uri="{FF2B5EF4-FFF2-40B4-BE49-F238E27FC236}">
                        <a16:creationId xmlns:a16="http://schemas.microsoft.com/office/drawing/2014/main" id="{3F7357C8-6421-6A49-DBA9-1A99D843CA63}"/>
                      </a:ext>
                    </a:extLst>
                  </p:cNvPr>
                  <p:cNvSpPr>
                    <a:spLocks/>
                  </p:cNvSpPr>
                  <p:nvPr/>
                </p:nvSpPr>
                <p:spPr bwMode="auto">
                  <a:xfrm>
                    <a:off x="4018" y="2473"/>
                    <a:ext cx="71" cy="62"/>
                  </a:xfrm>
                  <a:custGeom>
                    <a:avLst/>
                    <a:gdLst>
                      <a:gd name="T0" fmla="*/ 21 w 71"/>
                      <a:gd name="T1" fmla="*/ 0 h 62"/>
                      <a:gd name="T2" fmla="*/ 0 w 71"/>
                      <a:gd name="T3" fmla="*/ 33 h 62"/>
                      <a:gd name="T4" fmla="*/ 21 w 71"/>
                      <a:gd name="T5" fmla="*/ 62 h 62"/>
                      <a:gd name="T6" fmla="*/ 54 w 71"/>
                      <a:gd name="T7" fmla="*/ 62 h 62"/>
                      <a:gd name="T8" fmla="*/ 71 w 71"/>
                      <a:gd name="T9" fmla="*/ 33 h 62"/>
                      <a:gd name="T10" fmla="*/ 54 w 71"/>
                      <a:gd name="T11" fmla="*/ 0 h 62"/>
                      <a:gd name="T12" fmla="*/ 21 w 71"/>
                      <a:gd name="T13" fmla="*/ 0 h 62"/>
                      <a:gd name="T14" fmla="*/ 0 60000 65536"/>
                      <a:gd name="T15" fmla="*/ 0 60000 65536"/>
                      <a:gd name="T16" fmla="*/ 0 60000 65536"/>
                      <a:gd name="T17" fmla="*/ 0 60000 65536"/>
                      <a:gd name="T18" fmla="*/ 0 60000 65536"/>
                      <a:gd name="T19" fmla="*/ 0 60000 65536"/>
                      <a:gd name="T20" fmla="*/ 0 60000 65536"/>
                      <a:gd name="T21" fmla="*/ 0 w 71"/>
                      <a:gd name="T22" fmla="*/ 0 h 62"/>
                      <a:gd name="T23" fmla="*/ 71 w 71"/>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62">
                        <a:moveTo>
                          <a:pt x="21" y="0"/>
                        </a:moveTo>
                        <a:lnTo>
                          <a:pt x="0" y="33"/>
                        </a:lnTo>
                        <a:lnTo>
                          <a:pt x="21" y="62"/>
                        </a:lnTo>
                        <a:lnTo>
                          <a:pt x="54" y="62"/>
                        </a:lnTo>
                        <a:lnTo>
                          <a:pt x="71" y="33"/>
                        </a:lnTo>
                        <a:lnTo>
                          <a:pt x="54" y="0"/>
                        </a:lnTo>
                        <a:lnTo>
                          <a:pt x="21" y="0"/>
                        </a:lnTo>
                        <a:close/>
                      </a:path>
                    </a:pathLst>
                  </a:custGeom>
                  <a:solidFill>
                    <a:srgbClr val="C7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6" name="Freeform 427">
                    <a:extLst>
                      <a:ext uri="{FF2B5EF4-FFF2-40B4-BE49-F238E27FC236}">
                        <a16:creationId xmlns:a16="http://schemas.microsoft.com/office/drawing/2014/main" id="{609DE798-BDC0-5B1D-A875-36F3D7E197B0}"/>
                      </a:ext>
                    </a:extLst>
                  </p:cNvPr>
                  <p:cNvSpPr>
                    <a:spLocks/>
                  </p:cNvSpPr>
                  <p:nvPr/>
                </p:nvSpPr>
                <p:spPr bwMode="auto">
                  <a:xfrm>
                    <a:off x="4026" y="2477"/>
                    <a:ext cx="54" cy="54"/>
                  </a:xfrm>
                  <a:custGeom>
                    <a:avLst/>
                    <a:gdLst>
                      <a:gd name="T0" fmla="*/ 17 w 54"/>
                      <a:gd name="T1" fmla="*/ 0 h 54"/>
                      <a:gd name="T2" fmla="*/ 0 w 54"/>
                      <a:gd name="T3" fmla="*/ 29 h 54"/>
                      <a:gd name="T4" fmla="*/ 17 w 54"/>
                      <a:gd name="T5" fmla="*/ 54 h 54"/>
                      <a:gd name="T6" fmla="*/ 42 w 54"/>
                      <a:gd name="T7" fmla="*/ 54 h 54"/>
                      <a:gd name="T8" fmla="*/ 54 w 54"/>
                      <a:gd name="T9" fmla="*/ 29 h 54"/>
                      <a:gd name="T10" fmla="*/ 42 w 54"/>
                      <a:gd name="T11" fmla="*/ 0 h 54"/>
                      <a:gd name="T12" fmla="*/ 17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7" y="0"/>
                        </a:moveTo>
                        <a:lnTo>
                          <a:pt x="0" y="29"/>
                        </a:lnTo>
                        <a:lnTo>
                          <a:pt x="17" y="54"/>
                        </a:lnTo>
                        <a:lnTo>
                          <a:pt x="42" y="54"/>
                        </a:lnTo>
                        <a:lnTo>
                          <a:pt x="54" y="29"/>
                        </a:lnTo>
                        <a:lnTo>
                          <a:pt x="42" y="0"/>
                        </a:lnTo>
                        <a:lnTo>
                          <a:pt x="17" y="0"/>
                        </a:lnTo>
                        <a:close/>
                      </a:path>
                    </a:pathLst>
                  </a:custGeom>
                  <a:solidFill>
                    <a:srgbClr val="C8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7" name="Freeform 428">
                    <a:extLst>
                      <a:ext uri="{FF2B5EF4-FFF2-40B4-BE49-F238E27FC236}">
                        <a16:creationId xmlns:a16="http://schemas.microsoft.com/office/drawing/2014/main" id="{8C1C7140-A151-C373-4856-D288DEA0F0C4}"/>
                      </a:ext>
                    </a:extLst>
                  </p:cNvPr>
                  <p:cNvSpPr>
                    <a:spLocks/>
                  </p:cNvSpPr>
                  <p:nvPr/>
                </p:nvSpPr>
                <p:spPr bwMode="auto">
                  <a:xfrm>
                    <a:off x="4031" y="2486"/>
                    <a:ext cx="45" cy="37"/>
                  </a:xfrm>
                  <a:custGeom>
                    <a:avLst/>
                    <a:gdLst>
                      <a:gd name="T0" fmla="*/ 12 w 45"/>
                      <a:gd name="T1" fmla="*/ 0 h 37"/>
                      <a:gd name="T2" fmla="*/ 0 w 45"/>
                      <a:gd name="T3" fmla="*/ 20 h 37"/>
                      <a:gd name="T4" fmla="*/ 12 w 45"/>
                      <a:gd name="T5" fmla="*/ 37 h 37"/>
                      <a:gd name="T6" fmla="*/ 37 w 45"/>
                      <a:gd name="T7" fmla="*/ 37 h 37"/>
                      <a:gd name="T8" fmla="*/ 45 w 45"/>
                      <a:gd name="T9" fmla="*/ 20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0"/>
                        </a:lnTo>
                        <a:lnTo>
                          <a:pt x="12" y="37"/>
                        </a:lnTo>
                        <a:lnTo>
                          <a:pt x="37" y="37"/>
                        </a:lnTo>
                        <a:lnTo>
                          <a:pt x="45" y="20"/>
                        </a:lnTo>
                        <a:lnTo>
                          <a:pt x="37" y="0"/>
                        </a:lnTo>
                        <a:lnTo>
                          <a:pt x="12" y="0"/>
                        </a:lnTo>
                        <a:close/>
                      </a:path>
                    </a:pathLst>
                  </a:custGeom>
                  <a:solidFill>
                    <a:srgbClr val="C9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8" name="Freeform 429">
                    <a:extLst>
                      <a:ext uri="{FF2B5EF4-FFF2-40B4-BE49-F238E27FC236}">
                        <a16:creationId xmlns:a16="http://schemas.microsoft.com/office/drawing/2014/main" id="{2DE247BD-396E-9B5A-3354-A54ED2EA507F}"/>
                      </a:ext>
                    </a:extLst>
                  </p:cNvPr>
                  <p:cNvSpPr>
                    <a:spLocks/>
                  </p:cNvSpPr>
                  <p:nvPr/>
                </p:nvSpPr>
                <p:spPr bwMode="auto">
                  <a:xfrm>
                    <a:off x="4039" y="2490"/>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CA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69" name="Freeform 430">
                    <a:extLst>
                      <a:ext uri="{FF2B5EF4-FFF2-40B4-BE49-F238E27FC236}">
                        <a16:creationId xmlns:a16="http://schemas.microsoft.com/office/drawing/2014/main" id="{A04433F9-C0D8-8697-BA73-95D871130646}"/>
                      </a:ext>
                    </a:extLst>
                  </p:cNvPr>
                  <p:cNvSpPr>
                    <a:spLocks/>
                  </p:cNvSpPr>
                  <p:nvPr/>
                </p:nvSpPr>
                <p:spPr bwMode="auto">
                  <a:xfrm>
                    <a:off x="4047" y="2498"/>
                    <a:ext cx="13" cy="13"/>
                  </a:xfrm>
                  <a:custGeom>
                    <a:avLst/>
                    <a:gdLst>
                      <a:gd name="T0" fmla="*/ 4 w 13"/>
                      <a:gd name="T1" fmla="*/ 0 h 13"/>
                      <a:gd name="T2" fmla="*/ 0 w 13"/>
                      <a:gd name="T3" fmla="*/ 8 h 13"/>
                      <a:gd name="T4" fmla="*/ 4 w 13"/>
                      <a:gd name="T5" fmla="*/ 13 h 13"/>
                      <a:gd name="T6" fmla="*/ 13 w 13"/>
                      <a:gd name="T7" fmla="*/ 13 h 13"/>
                      <a:gd name="T8" fmla="*/ 13 w 13"/>
                      <a:gd name="T9" fmla="*/ 8 h 13"/>
                      <a:gd name="T10" fmla="*/ 13 w 13"/>
                      <a:gd name="T11" fmla="*/ 0 h 13"/>
                      <a:gd name="T12" fmla="*/ 4 w 13"/>
                      <a:gd name="T13" fmla="*/ 0 h 13"/>
                      <a:gd name="T14" fmla="*/ 0 60000 65536"/>
                      <a:gd name="T15" fmla="*/ 0 60000 65536"/>
                      <a:gd name="T16" fmla="*/ 0 60000 65536"/>
                      <a:gd name="T17" fmla="*/ 0 60000 65536"/>
                      <a:gd name="T18" fmla="*/ 0 60000 65536"/>
                      <a:gd name="T19" fmla="*/ 0 60000 65536"/>
                      <a:gd name="T20" fmla="*/ 0 60000 65536"/>
                      <a:gd name="T21" fmla="*/ 0 w 13"/>
                      <a:gd name="T22" fmla="*/ 0 h 13"/>
                      <a:gd name="T23" fmla="*/ 13 w 13"/>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3">
                        <a:moveTo>
                          <a:pt x="4" y="0"/>
                        </a:moveTo>
                        <a:lnTo>
                          <a:pt x="0" y="8"/>
                        </a:lnTo>
                        <a:lnTo>
                          <a:pt x="4" y="13"/>
                        </a:lnTo>
                        <a:lnTo>
                          <a:pt x="13" y="13"/>
                        </a:lnTo>
                        <a:lnTo>
                          <a:pt x="13" y="8"/>
                        </a:lnTo>
                        <a:lnTo>
                          <a:pt x="13" y="0"/>
                        </a:lnTo>
                        <a:lnTo>
                          <a:pt x="4" y="0"/>
                        </a:lnTo>
                        <a:close/>
                      </a:path>
                    </a:pathLst>
                  </a:custGeom>
                  <a:solidFill>
                    <a:srgbClr val="CB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70" name="Freeform 431">
                    <a:extLst>
                      <a:ext uri="{FF2B5EF4-FFF2-40B4-BE49-F238E27FC236}">
                        <a16:creationId xmlns:a16="http://schemas.microsoft.com/office/drawing/2014/main" id="{968AE784-73CB-E3AE-7C53-2C81288EA22F}"/>
                      </a:ext>
                    </a:extLst>
                  </p:cNvPr>
                  <p:cNvSpPr>
                    <a:spLocks/>
                  </p:cNvSpPr>
                  <p:nvPr/>
                </p:nvSpPr>
                <p:spPr bwMode="auto">
                  <a:xfrm>
                    <a:off x="4051" y="2502"/>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45" name="Freeform 433">
                  <a:extLst>
                    <a:ext uri="{FF2B5EF4-FFF2-40B4-BE49-F238E27FC236}">
                      <a16:creationId xmlns:a16="http://schemas.microsoft.com/office/drawing/2014/main" id="{8E42B911-FAB3-B1EE-0E2C-C8BC18ACF49A}"/>
                    </a:ext>
                  </a:extLst>
                </p:cNvPr>
                <p:cNvSpPr>
                  <a:spLocks noEditPoints="1"/>
                </p:cNvSpPr>
                <p:nvPr/>
              </p:nvSpPr>
              <p:spPr bwMode="auto">
                <a:xfrm>
                  <a:off x="3886" y="2357"/>
                  <a:ext cx="343" cy="307"/>
                </a:xfrm>
                <a:custGeom>
                  <a:avLst/>
                  <a:gdLst>
                    <a:gd name="T0" fmla="*/ 4 w 343"/>
                    <a:gd name="T1" fmla="*/ 154 h 307"/>
                    <a:gd name="T2" fmla="*/ 0 w 343"/>
                    <a:gd name="T3" fmla="*/ 154 h 307"/>
                    <a:gd name="T4" fmla="*/ 4 w 343"/>
                    <a:gd name="T5" fmla="*/ 158 h 307"/>
                    <a:gd name="T6" fmla="*/ 87 w 343"/>
                    <a:gd name="T7" fmla="*/ 307 h 307"/>
                    <a:gd name="T8" fmla="*/ 87 w 343"/>
                    <a:gd name="T9" fmla="*/ 307 h 307"/>
                    <a:gd name="T10" fmla="*/ 87 w 343"/>
                    <a:gd name="T11" fmla="*/ 307 h 307"/>
                    <a:gd name="T12" fmla="*/ 256 w 343"/>
                    <a:gd name="T13" fmla="*/ 307 h 307"/>
                    <a:gd name="T14" fmla="*/ 256 w 343"/>
                    <a:gd name="T15" fmla="*/ 307 h 307"/>
                    <a:gd name="T16" fmla="*/ 260 w 343"/>
                    <a:gd name="T17" fmla="*/ 307 h 307"/>
                    <a:gd name="T18" fmla="*/ 343 w 343"/>
                    <a:gd name="T19" fmla="*/ 158 h 307"/>
                    <a:gd name="T20" fmla="*/ 343 w 343"/>
                    <a:gd name="T21" fmla="*/ 154 h 307"/>
                    <a:gd name="T22" fmla="*/ 343 w 343"/>
                    <a:gd name="T23" fmla="*/ 154 h 307"/>
                    <a:gd name="T24" fmla="*/ 260 w 343"/>
                    <a:gd name="T25" fmla="*/ 4 h 307"/>
                    <a:gd name="T26" fmla="*/ 256 w 343"/>
                    <a:gd name="T27" fmla="*/ 0 h 307"/>
                    <a:gd name="T28" fmla="*/ 256 w 343"/>
                    <a:gd name="T29" fmla="*/ 0 h 307"/>
                    <a:gd name="T30" fmla="*/ 87 w 343"/>
                    <a:gd name="T31" fmla="*/ 0 h 307"/>
                    <a:gd name="T32" fmla="*/ 87 w 343"/>
                    <a:gd name="T33" fmla="*/ 0 h 307"/>
                    <a:gd name="T34" fmla="*/ 87 w 343"/>
                    <a:gd name="T35" fmla="*/ 4 h 307"/>
                    <a:gd name="T36" fmla="*/ 4 w 343"/>
                    <a:gd name="T37" fmla="*/ 154 h 307"/>
                    <a:gd name="T38" fmla="*/ 91 w 343"/>
                    <a:gd name="T39" fmla="*/ 9 h 307"/>
                    <a:gd name="T40" fmla="*/ 87 w 343"/>
                    <a:gd name="T41" fmla="*/ 4 h 307"/>
                    <a:gd name="T42" fmla="*/ 87 w 343"/>
                    <a:gd name="T43" fmla="*/ 9 h 307"/>
                    <a:gd name="T44" fmla="*/ 256 w 343"/>
                    <a:gd name="T45" fmla="*/ 9 h 307"/>
                    <a:gd name="T46" fmla="*/ 256 w 343"/>
                    <a:gd name="T47" fmla="*/ 4 h 307"/>
                    <a:gd name="T48" fmla="*/ 256 w 343"/>
                    <a:gd name="T49" fmla="*/ 9 h 307"/>
                    <a:gd name="T50" fmla="*/ 339 w 343"/>
                    <a:gd name="T51" fmla="*/ 158 h 307"/>
                    <a:gd name="T52" fmla="*/ 339 w 343"/>
                    <a:gd name="T53" fmla="*/ 154 h 307"/>
                    <a:gd name="T54" fmla="*/ 339 w 343"/>
                    <a:gd name="T55" fmla="*/ 154 h 307"/>
                    <a:gd name="T56" fmla="*/ 256 w 343"/>
                    <a:gd name="T57" fmla="*/ 303 h 307"/>
                    <a:gd name="T58" fmla="*/ 256 w 343"/>
                    <a:gd name="T59" fmla="*/ 303 h 307"/>
                    <a:gd name="T60" fmla="*/ 256 w 343"/>
                    <a:gd name="T61" fmla="*/ 298 h 307"/>
                    <a:gd name="T62" fmla="*/ 87 w 343"/>
                    <a:gd name="T63" fmla="*/ 298 h 307"/>
                    <a:gd name="T64" fmla="*/ 87 w 343"/>
                    <a:gd name="T65" fmla="*/ 303 h 307"/>
                    <a:gd name="T66" fmla="*/ 91 w 343"/>
                    <a:gd name="T67" fmla="*/ 303 h 307"/>
                    <a:gd name="T68" fmla="*/ 8 w 343"/>
                    <a:gd name="T69" fmla="*/ 154 h 307"/>
                    <a:gd name="T70" fmla="*/ 4 w 343"/>
                    <a:gd name="T71" fmla="*/ 154 h 307"/>
                    <a:gd name="T72" fmla="*/ 8 w 343"/>
                    <a:gd name="T73" fmla="*/ 158 h 307"/>
                    <a:gd name="T74" fmla="*/ 91 w 343"/>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07"/>
                    <a:gd name="T116" fmla="*/ 343 w 343"/>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07">
                      <a:moveTo>
                        <a:pt x="4" y="154"/>
                      </a:moveTo>
                      <a:lnTo>
                        <a:pt x="0" y="154"/>
                      </a:lnTo>
                      <a:lnTo>
                        <a:pt x="4" y="158"/>
                      </a:lnTo>
                      <a:lnTo>
                        <a:pt x="87" y="307"/>
                      </a:lnTo>
                      <a:lnTo>
                        <a:pt x="256" y="307"/>
                      </a:lnTo>
                      <a:lnTo>
                        <a:pt x="260" y="307"/>
                      </a:lnTo>
                      <a:lnTo>
                        <a:pt x="343" y="158"/>
                      </a:lnTo>
                      <a:lnTo>
                        <a:pt x="343" y="154"/>
                      </a:lnTo>
                      <a:lnTo>
                        <a:pt x="260" y="4"/>
                      </a:lnTo>
                      <a:lnTo>
                        <a:pt x="256" y="0"/>
                      </a:lnTo>
                      <a:lnTo>
                        <a:pt x="87" y="0"/>
                      </a:lnTo>
                      <a:lnTo>
                        <a:pt x="87" y="4"/>
                      </a:lnTo>
                      <a:lnTo>
                        <a:pt x="4" y="154"/>
                      </a:lnTo>
                      <a:close/>
                      <a:moveTo>
                        <a:pt x="91" y="9"/>
                      </a:moveTo>
                      <a:lnTo>
                        <a:pt x="87" y="4"/>
                      </a:lnTo>
                      <a:lnTo>
                        <a:pt x="87" y="9"/>
                      </a:lnTo>
                      <a:lnTo>
                        <a:pt x="256" y="9"/>
                      </a:lnTo>
                      <a:lnTo>
                        <a:pt x="256" y="4"/>
                      </a:lnTo>
                      <a:lnTo>
                        <a:pt x="256" y="9"/>
                      </a:lnTo>
                      <a:lnTo>
                        <a:pt x="339" y="158"/>
                      </a:lnTo>
                      <a:lnTo>
                        <a:pt x="339" y="154"/>
                      </a:lnTo>
                      <a:lnTo>
                        <a:pt x="256" y="303"/>
                      </a:lnTo>
                      <a:lnTo>
                        <a:pt x="256" y="298"/>
                      </a:lnTo>
                      <a:lnTo>
                        <a:pt x="87" y="298"/>
                      </a:lnTo>
                      <a:lnTo>
                        <a:pt x="87" y="303"/>
                      </a:lnTo>
                      <a:lnTo>
                        <a:pt x="91" y="303"/>
                      </a:lnTo>
                      <a:lnTo>
                        <a:pt x="8" y="154"/>
                      </a:lnTo>
                      <a:lnTo>
                        <a:pt x="4" y="154"/>
                      </a:lnTo>
                      <a:lnTo>
                        <a:pt x="8"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14" name="Rectangle 435">
                <a:extLst>
                  <a:ext uri="{FF2B5EF4-FFF2-40B4-BE49-F238E27FC236}">
                    <a16:creationId xmlns:a16="http://schemas.microsoft.com/office/drawing/2014/main" id="{BDA83E97-3D91-418E-28FA-5BDC7E95CBEF}"/>
                  </a:ext>
                </a:extLst>
              </p:cNvPr>
              <p:cNvSpPr>
                <a:spLocks noChangeArrowheads="1"/>
              </p:cNvSpPr>
              <p:nvPr/>
            </p:nvSpPr>
            <p:spPr bwMode="auto">
              <a:xfrm>
                <a:off x="4031" y="2465"/>
                <a:ext cx="8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E</a:t>
                </a:r>
                <a:endParaRPr lang="en-US" altLang="en-US"/>
              </a:p>
            </p:txBody>
          </p:sp>
          <p:grpSp>
            <p:nvGrpSpPr>
              <p:cNvPr id="16815" name="Group 463">
                <a:extLst>
                  <a:ext uri="{FF2B5EF4-FFF2-40B4-BE49-F238E27FC236}">
                    <a16:creationId xmlns:a16="http://schemas.microsoft.com/office/drawing/2014/main" id="{6BB75ADE-89C1-C152-C428-AEB3B4B07197}"/>
                  </a:ext>
                </a:extLst>
              </p:cNvPr>
              <p:cNvGrpSpPr>
                <a:grpSpLocks/>
              </p:cNvGrpSpPr>
              <p:nvPr/>
            </p:nvGrpSpPr>
            <p:grpSpPr bwMode="auto">
              <a:xfrm>
                <a:off x="4138" y="2204"/>
                <a:ext cx="348" cy="307"/>
                <a:chOff x="4138" y="2204"/>
                <a:chExt cx="348" cy="307"/>
              </a:xfrm>
            </p:grpSpPr>
            <p:grpSp>
              <p:nvGrpSpPr>
                <p:cNvPr id="16817" name="Group 461">
                  <a:extLst>
                    <a:ext uri="{FF2B5EF4-FFF2-40B4-BE49-F238E27FC236}">
                      <a16:creationId xmlns:a16="http://schemas.microsoft.com/office/drawing/2014/main" id="{C3255CF9-E2E0-015E-73C0-EA6E85885054}"/>
                    </a:ext>
                  </a:extLst>
                </p:cNvPr>
                <p:cNvGrpSpPr>
                  <a:grpSpLocks/>
                </p:cNvGrpSpPr>
                <p:nvPr/>
              </p:nvGrpSpPr>
              <p:grpSpPr bwMode="auto">
                <a:xfrm>
                  <a:off x="4142" y="2208"/>
                  <a:ext cx="340" cy="298"/>
                  <a:chOff x="4142" y="2208"/>
                  <a:chExt cx="340" cy="298"/>
                </a:xfrm>
              </p:grpSpPr>
              <p:sp>
                <p:nvSpPr>
                  <p:cNvPr id="16819" name="Freeform 436">
                    <a:extLst>
                      <a:ext uri="{FF2B5EF4-FFF2-40B4-BE49-F238E27FC236}">
                        <a16:creationId xmlns:a16="http://schemas.microsoft.com/office/drawing/2014/main" id="{61618701-DD9B-0C9F-3A0C-8BD08B861E0F}"/>
                      </a:ext>
                    </a:extLst>
                  </p:cNvPr>
                  <p:cNvSpPr>
                    <a:spLocks/>
                  </p:cNvSpPr>
                  <p:nvPr/>
                </p:nvSpPr>
                <p:spPr bwMode="auto">
                  <a:xfrm>
                    <a:off x="4142" y="2208"/>
                    <a:ext cx="340" cy="298"/>
                  </a:xfrm>
                  <a:custGeom>
                    <a:avLst/>
                    <a:gdLst>
                      <a:gd name="T0" fmla="*/ 83 w 340"/>
                      <a:gd name="T1" fmla="*/ 0 h 298"/>
                      <a:gd name="T2" fmla="*/ 0 w 340"/>
                      <a:gd name="T3" fmla="*/ 149 h 298"/>
                      <a:gd name="T4" fmla="*/ 83 w 340"/>
                      <a:gd name="T5" fmla="*/ 298 h 298"/>
                      <a:gd name="T6" fmla="*/ 253 w 340"/>
                      <a:gd name="T7" fmla="*/ 298 h 298"/>
                      <a:gd name="T8" fmla="*/ 340 w 340"/>
                      <a:gd name="T9" fmla="*/ 149 h 298"/>
                      <a:gd name="T10" fmla="*/ 253 w 340"/>
                      <a:gd name="T11" fmla="*/ 0 h 298"/>
                      <a:gd name="T12" fmla="*/ 83 w 340"/>
                      <a:gd name="T13" fmla="*/ 0 h 298"/>
                      <a:gd name="T14" fmla="*/ 0 60000 65536"/>
                      <a:gd name="T15" fmla="*/ 0 60000 65536"/>
                      <a:gd name="T16" fmla="*/ 0 60000 65536"/>
                      <a:gd name="T17" fmla="*/ 0 60000 65536"/>
                      <a:gd name="T18" fmla="*/ 0 60000 65536"/>
                      <a:gd name="T19" fmla="*/ 0 60000 65536"/>
                      <a:gd name="T20" fmla="*/ 0 60000 65536"/>
                      <a:gd name="T21" fmla="*/ 0 w 340"/>
                      <a:gd name="T22" fmla="*/ 0 h 298"/>
                      <a:gd name="T23" fmla="*/ 340 w 340"/>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0" h="298">
                        <a:moveTo>
                          <a:pt x="83" y="0"/>
                        </a:moveTo>
                        <a:lnTo>
                          <a:pt x="0" y="149"/>
                        </a:lnTo>
                        <a:lnTo>
                          <a:pt x="83" y="298"/>
                        </a:lnTo>
                        <a:lnTo>
                          <a:pt x="253" y="298"/>
                        </a:lnTo>
                        <a:lnTo>
                          <a:pt x="340" y="149"/>
                        </a:lnTo>
                        <a:lnTo>
                          <a:pt x="253" y="0"/>
                        </a:lnTo>
                        <a:lnTo>
                          <a:pt x="83" y="0"/>
                        </a:lnTo>
                        <a:close/>
                      </a:path>
                    </a:pathLst>
                  </a:custGeom>
                  <a:solidFill>
                    <a:srgbClr val="999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0" name="Freeform 437">
                    <a:extLst>
                      <a:ext uri="{FF2B5EF4-FFF2-40B4-BE49-F238E27FC236}">
                        <a16:creationId xmlns:a16="http://schemas.microsoft.com/office/drawing/2014/main" id="{8E12CD2C-85E9-50E0-CA94-D37744089441}"/>
                      </a:ext>
                    </a:extLst>
                  </p:cNvPr>
                  <p:cNvSpPr>
                    <a:spLocks/>
                  </p:cNvSpPr>
                  <p:nvPr/>
                </p:nvSpPr>
                <p:spPr bwMode="auto">
                  <a:xfrm>
                    <a:off x="4142" y="2208"/>
                    <a:ext cx="332" cy="290"/>
                  </a:xfrm>
                  <a:custGeom>
                    <a:avLst/>
                    <a:gdLst>
                      <a:gd name="T0" fmla="*/ 83 w 332"/>
                      <a:gd name="T1" fmla="*/ 0 h 290"/>
                      <a:gd name="T2" fmla="*/ 0 w 332"/>
                      <a:gd name="T3" fmla="*/ 145 h 290"/>
                      <a:gd name="T4" fmla="*/ 83 w 332"/>
                      <a:gd name="T5" fmla="*/ 290 h 290"/>
                      <a:gd name="T6" fmla="*/ 245 w 332"/>
                      <a:gd name="T7" fmla="*/ 290 h 290"/>
                      <a:gd name="T8" fmla="*/ 332 w 332"/>
                      <a:gd name="T9" fmla="*/ 145 h 290"/>
                      <a:gd name="T10" fmla="*/ 245 w 332"/>
                      <a:gd name="T11" fmla="*/ 0 h 290"/>
                      <a:gd name="T12" fmla="*/ 83 w 332"/>
                      <a:gd name="T13" fmla="*/ 0 h 290"/>
                      <a:gd name="T14" fmla="*/ 0 60000 65536"/>
                      <a:gd name="T15" fmla="*/ 0 60000 65536"/>
                      <a:gd name="T16" fmla="*/ 0 60000 65536"/>
                      <a:gd name="T17" fmla="*/ 0 60000 65536"/>
                      <a:gd name="T18" fmla="*/ 0 60000 65536"/>
                      <a:gd name="T19" fmla="*/ 0 60000 65536"/>
                      <a:gd name="T20" fmla="*/ 0 60000 65536"/>
                      <a:gd name="T21" fmla="*/ 0 w 332"/>
                      <a:gd name="T22" fmla="*/ 0 h 290"/>
                      <a:gd name="T23" fmla="*/ 332 w 332"/>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290">
                        <a:moveTo>
                          <a:pt x="83" y="0"/>
                        </a:moveTo>
                        <a:lnTo>
                          <a:pt x="0" y="145"/>
                        </a:lnTo>
                        <a:lnTo>
                          <a:pt x="83" y="290"/>
                        </a:lnTo>
                        <a:lnTo>
                          <a:pt x="245" y="290"/>
                        </a:lnTo>
                        <a:lnTo>
                          <a:pt x="332" y="145"/>
                        </a:lnTo>
                        <a:lnTo>
                          <a:pt x="245" y="0"/>
                        </a:lnTo>
                        <a:lnTo>
                          <a:pt x="83" y="0"/>
                        </a:lnTo>
                        <a:close/>
                      </a:path>
                    </a:pathLst>
                  </a:custGeom>
                  <a:solidFill>
                    <a:srgbClr val="999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1" name="Freeform 438">
                    <a:extLst>
                      <a:ext uri="{FF2B5EF4-FFF2-40B4-BE49-F238E27FC236}">
                        <a16:creationId xmlns:a16="http://schemas.microsoft.com/office/drawing/2014/main" id="{8DF5AA81-1548-5952-1243-0C301941C3AB}"/>
                      </a:ext>
                    </a:extLst>
                  </p:cNvPr>
                  <p:cNvSpPr>
                    <a:spLocks/>
                  </p:cNvSpPr>
                  <p:nvPr/>
                </p:nvSpPr>
                <p:spPr bwMode="auto">
                  <a:xfrm>
                    <a:off x="4151" y="2212"/>
                    <a:ext cx="314" cy="278"/>
                  </a:xfrm>
                  <a:custGeom>
                    <a:avLst/>
                    <a:gdLst>
                      <a:gd name="T0" fmla="*/ 78 w 314"/>
                      <a:gd name="T1" fmla="*/ 0 h 278"/>
                      <a:gd name="T2" fmla="*/ 0 w 314"/>
                      <a:gd name="T3" fmla="*/ 141 h 278"/>
                      <a:gd name="T4" fmla="*/ 78 w 314"/>
                      <a:gd name="T5" fmla="*/ 278 h 278"/>
                      <a:gd name="T6" fmla="*/ 231 w 314"/>
                      <a:gd name="T7" fmla="*/ 278 h 278"/>
                      <a:gd name="T8" fmla="*/ 314 w 314"/>
                      <a:gd name="T9" fmla="*/ 141 h 278"/>
                      <a:gd name="T10" fmla="*/ 231 w 314"/>
                      <a:gd name="T11" fmla="*/ 0 h 278"/>
                      <a:gd name="T12" fmla="*/ 78 w 314"/>
                      <a:gd name="T13" fmla="*/ 0 h 278"/>
                      <a:gd name="T14" fmla="*/ 0 60000 65536"/>
                      <a:gd name="T15" fmla="*/ 0 60000 65536"/>
                      <a:gd name="T16" fmla="*/ 0 60000 65536"/>
                      <a:gd name="T17" fmla="*/ 0 60000 65536"/>
                      <a:gd name="T18" fmla="*/ 0 60000 65536"/>
                      <a:gd name="T19" fmla="*/ 0 60000 65536"/>
                      <a:gd name="T20" fmla="*/ 0 60000 65536"/>
                      <a:gd name="T21" fmla="*/ 0 w 314"/>
                      <a:gd name="T22" fmla="*/ 0 h 278"/>
                      <a:gd name="T23" fmla="*/ 314 w 314"/>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4" h="278">
                        <a:moveTo>
                          <a:pt x="78" y="0"/>
                        </a:moveTo>
                        <a:lnTo>
                          <a:pt x="0" y="141"/>
                        </a:lnTo>
                        <a:lnTo>
                          <a:pt x="78" y="278"/>
                        </a:lnTo>
                        <a:lnTo>
                          <a:pt x="231" y="278"/>
                        </a:lnTo>
                        <a:lnTo>
                          <a:pt x="314" y="141"/>
                        </a:lnTo>
                        <a:lnTo>
                          <a:pt x="231" y="0"/>
                        </a:lnTo>
                        <a:lnTo>
                          <a:pt x="78" y="0"/>
                        </a:lnTo>
                        <a:close/>
                      </a:path>
                    </a:pathLst>
                  </a:custGeom>
                  <a:solidFill>
                    <a:srgbClr val="9A9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2" name="Freeform 439">
                    <a:extLst>
                      <a:ext uri="{FF2B5EF4-FFF2-40B4-BE49-F238E27FC236}">
                        <a16:creationId xmlns:a16="http://schemas.microsoft.com/office/drawing/2014/main" id="{2A75827E-BAFB-24EC-3E65-98884C9C8CB3}"/>
                      </a:ext>
                    </a:extLst>
                  </p:cNvPr>
                  <p:cNvSpPr>
                    <a:spLocks/>
                  </p:cNvSpPr>
                  <p:nvPr/>
                </p:nvSpPr>
                <p:spPr bwMode="auto">
                  <a:xfrm>
                    <a:off x="4159" y="2221"/>
                    <a:ext cx="298" cy="265"/>
                  </a:xfrm>
                  <a:custGeom>
                    <a:avLst/>
                    <a:gdLst>
                      <a:gd name="T0" fmla="*/ 74 w 298"/>
                      <a:gd name="T1" fmla="*/ 0 h 265"/>
                      <a:gd name="T2" fmla="*/ 0 w 298"/>
                      <a:gd name="T3" fmla="*/ 132 h 265"/>
                      <a:gd name="T4" fmla="*/ 74 w 298"/>
                      <a:gd name="T5" fmla="*/ 265 h 265"/>
                      <a:gd name="T6" fmla="*/ 219 w 298"/>
                      <a:gd name="T7" fmla="*/ 265 h 265"/>
                      <a:gd name="T8" fmla="*/ 298 w 298"/>
                      <a:gd name="T9" fmla="*/ 132 h 265"/>
                      <a:gd name="T10" fmla="*/ 219 w 298"/>
                      <a:gd name="T11" fmla="*/ 0 h 265"/>
                      <a:gd name="T12" fmla="*/ 74 w 298"/>
                      <a:gd name="T13" fmla="*/ 0 h 265"/>
                      <a:gd name="T14" fmla="*/ 0 60000 65536"/>
                      <a:gd name="T15" fmla="*/ 0 60000 65536"/>
                      <a:gd name="T16" fmla="*/ 0 60000 65536"/>
                      <a:gd name="T17" fmla="*/ 0 60000 65536"/>
                      <a:gd name="T18" fmla="*/ 0 60000 65536"/>
                      <a:gd name="T19" fmla="*/ 0 60000 65536"/>
                      <a:gd name="T20" fmla="*/ 0 60000 65536"/>
                      <a:gd name="T21" fmla="*/ 0 w 298"/>
                      <a:gd name="T22" fmla="*/ 0 h 265"/>
                      <a:gd name="T23" fmla="*/ 298 w 298"/>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265">
                        <a:moveTo>
                          <a:pt x="74" y="0"/>
                        </a:moveTo>
                        <a:lnTo>
                          <a:pt x="0" y="132"/>
                        </a:lnTo>
                        <a:lnTo>
                          <a:pt x="74" y="265"/>
                        </a:lnTo>
                        <a:lnTo>
                          <a:pt x="219" y="265"/>
                        </a:lnTo>
                        <a:lnTo>
                          <a:pt x="298" y="132"/>
                        </a:lnTo>
                        <a:lnTo>
                          <a:pt x="219" y="0"/>
                        </a:lnTo>
                        <a:lnTo>
                          <a:pt x="74" y="0"/>
                        </a:lnTo>
                        <a:close/>
                      </a:path>
                    </a:pathLst>
                  </a:custGeom>
                  <a:solidFill>
                    <a:srgbClr val="9B9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3" name="Freeform 440">
                    <a:extLst>
                      <a:ext uri="{FF2B5EF4-FFF2-40B4-BE49-F238E27FC236}">
                        <a16:creationId xmlns:a16="http://schemas.microsoft.com/office/drawing/2014/main" id="{E4294E19-F476-C7FD-F619-9B11622E91AE}"/>
                      </a:ext>
                    </a:extLst>
                  </p:cNvPr>
                  <p:cNvSpPr>
                    <a:spLocks/>
                  </p:cNvSpPr>
                  <p:nvPr/>
                </p:nvSpPr>
                <p:spPr bwMode="auto">
                  <a:xfrm>
                    <a:off x="4163" y="2225"/>
                    <a:ext cx="290" cy="252"/>
                  </a:xfrm>
                  <a:custGeom>
                    <a:avLst/>
                    <a:gdLst>
                      <a:gd name="T0" fmla="*/ 70 w 290"/>
                      <a:gd name="T1" fmla="*/ 0 h 252"/>
                      <a:gd name="T2" fmla="*/ 0 w 290"/>
                      <a:gd name="T3" fmla="*/ 128 h 252"/>
                      <a:gd name="T4" fmla="*/ 70 w 290"/>
                      <a:gd name="T5" fmla="*/ 252 h 252"/>
                      <a:gd name="T6" fmla="*/ 215 w 290"/>
                      <a:gd name="T7" fmla="*/ 252 h 252"/>
                      <a:gd name="T8" fmla="*/ 290 w 290"/>
                      <a:gd name="T9" fmla="*/ 128 h 252"/>
                      <a:gd name="T10" fmla="*/ 215 w 290"/>
                      <a:gd name="T11" fmla="*/ 0 h 252"/>
                      <a:gd name="T12" fmla="*/ 70 w 290"/>
                      <a:gd name="T13" fmla="*/ 0 h 252"/>
                      <a:gd name="T14" fmla="*/ 0 60000 65536"/>
                      <a:gd name="T15" fmla="*/ 0 60000 65536"/>
                      <a:gd name="T16" fmla="*/ 0 60000 65536"/>
                      <a:gd name="T17" fmla="*/ 0 60000 65536"/>
                      <a:gd name="T18" fmla="*/ 0 60000 65536"/>
                      <a:gd name="T19" fmla="*/ 0 60000 65536"/>
                      <a:gd name="T20" fmla="*/ 0 60000 65536"/>
                      <a:gd name="T21" fmla="*/ 0 w 290"/>
                      <a:gd name="T22" fmla="*/ 0 h 252"/>
                      <a:gd name="T23" fmla="*/ 290 w 290"/>
                      <a:gd name="T24" fmla="*/ 252 h 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252">
                        <a:moveTo>
                          <a:pt x="70" y="0"/>
                        </a:moveTo>
                        <a:lnTo>
                          <a:pt x="0" y="128"/>
                        </a:lnTo>
                        <a:lnTo>
                          <a:pt x="70" y="252"/>
                        </a:lnTo>
                        <a:lnTo>
                          <a:pt x="215" y="252"/>
                        </a:lnTo>
                        <a:lnTo>
                          <a:pt x="290" y="128"/>
                        </a:lnTo>
                        <a:lnTo>
                          <a:pt x="215" y="0"/>
                        </a:lnTo>
                        <a:lnTo>
                          <a:pt x="70" y="0"/>
                        </a:lnTo>
                        <a:close/>
                      </a:path>
                    </a:pathLst>
                  </a:custGeom>
                  <a:solidFill>
                    <a:srgbClr val="9DA2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4" name="Freeform 441">
                    <a:extLst>
                      <a:ext uri="{FF2B5EF4-FFF2-40B4-BE49-F238E27FC236}">
                        <a16:creationId xmlns:a16="http://schemas.microsoft.com/office/drawing/2014/main" id="{663A1829-E68E-B8AB-5F16-F30BF2ACEF7C}"/>
                      </a:ext>
                    </a:extLst>
                  </p:cNvPr>
                  <p:cNvSpPr>
                    <a:spLocks/>
                  </p:cNvSpPr>
                  <p:nvPr/>
                </p:nvSpPr>
                <p:spPr bwMode="auto">
                  <a:xfrm>
                    <a:off x="4171" y="2233"/>
                    <a:ext cx="274" cy="240"/>
                  </a:xfrm>
                  <a:custGeom>
                    <a:avLst/>
                    <a:gdLst>
                      <a:gd name="T0" fmla="*/ 67 w 274"/>
                      <a:gd name="T1" fmla="*/ 0 h 240"/>
                      <a:gd name="T2" fmla="*/ 0 w 274"/>
                      <a:gd name="T3" fmla="*/ 120 h 240"/>
                      <a:gd name="T4" fmla="*/ 67 w 274"/>
                      <a:gd name="T5" fmla="*/ 240 h 240"/>
                      <a:gd name="T6" fmla="*/ 203 w 274"/>
                      <a:gd name="T7" fmla="*/ 240 h 240"/>
                      <a:gd name="T8" fmla="*/ 274 w 274"/>
                      <a:gd name="T9" fmla="*/ 120 h 240"/>
                      <a:gd name="T10" fmla="*/ 203 w 274"/>
                      <a:gd name="T11" fmla="*/ 0 h 240"/>
                      <a:gd name="T12" fmla="*/ 67 w 274"/>
                      <a:gd name="T13" fmla="*/ 0 h 240"/>
                      <a:gd name="T14" fmla="*/ 0 60000 65536"/>
                      <a:gd name="T15" fmla="*/ 0 60000 65536"/>
                      <a:gd name="T16" fmla="*/ 0 60000 65536"/>
                      <a:gd name="T17" fmla="*/ 0 60000 65536"/>
                      <a:gd name="T18" fmla="*/ 0 60000 65536"/>
                      <a:gd name="T19" fmla="*/ 0 60000 65536"/>
                      <a:gd name="T20" fmla="*/ 0 60000 65536"/>
                      <a:gd name="T21" fmla="*/ 0 w 274"/>
                      <a:gd name="T22" fmla="*/ 0 h 240"/>
                      <a:gd name="T23" fmla="*/ 274 w 274"/>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4" h="240">
                        <a:moveTo>
                          <a:pt x="67" y="0"/>
                        </a:moveTo>
                        <a:lnTo>
                          <a:pt x="0" y="120"/>
                        </a:lnTo>
                        <a:lnTo>
                          <a:pt x="67" y="240"/>
                        </a:lnTo>
                        <a:lnTo>
                          <a:pt x="203" y="240"/>
                        </a:lnTo>
                        <a:lnTo>
                          <a:pt x="274" y="120"/>
                        </a:lnTo>
                        <a:lnTo>
                          <a:pt x="203" y="0"/>
                        </a:lnTo>
                        <a:lnTo>
                          <a:pt x="67" y="0"/>
                        </a:lnTo>
                        <a:close/>
                      </a:path>
                    </a:pathLst>
                  </a:custGeom>
                  <a:solidFill>
                    <a:srgbClr val="9FA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5" name="Freeform 442">
                    <a:extLst>
                      <a:ext uri="{FF2B5EF4-FFF2-40B4-BE49-F238E27FC236}">
                        <a16:creationId xmlns:a16="http://schemas.microsoft.com/office/drawing/2014/main" id="{1D2045E8-4560-3E73-D24B-D83AEE63E25A}"/>
                      </a:ext>
                    </a:extLst>
                  </p:cNvPr>
                  <p:cNvSpPr>
                    <a:spLocks/>
                  </p:cNvSpPr>
                  <p:nvPr/>
                </p:nvSpPr>
                <p:spPr bwMode="auto">
                  <a:xfrm>
                    <a:off x="4180" y="2237"/>
                    <a:ext cx="256" cy="228"/>
                  </a:xfrm>
                  <a:custGeom>
                    <a:avLst/>
                    <a:gdLst>
                      <a:gd name="T0" fmla="*/ 62 w 256"/>
                      <a:gd name="T1" fmla="*/ 0 h 228"/>
                      <a:gd name="T2" fmla="*/ 0 w 256"/>
                      <a:gd name="T3" fmla="*/ 116 h 228"/>
                      <a:gd name="T4" fmla="*/ 62 w 256"/>
                      <a:gd name="T5" fmla="*/ 228 h 228"/>
                      <a:gd name="T6" fmla="*/ 190 w 256"/>
                      <a:gd name="T7" fmla="*/ 228 h 228"/>
                      <a:gd name="T8" fmla="*/ 256 w 256"/>
                      <a:gd name="T9" fmla="*/ 116 h 228"/>
                      <a:gd name="T10" fmla="*/ 190 w 256"/>
                      <a:gd name="T11" fmla="*/ 0 h 228"/>
                      <a:gd name="T12" fmla="*/ 62 w 256"/>
                      <a:gd name="T13" fmla="*/ 0 h 228"/>
                      <a:gd name="T14" fmla="*/ 0 60000 65536"/>
                      <a:gd name="T15" fmla="*/ 0 60000 65536"/>
                      <a:gd name="T16" fmla="*/ 0 60000 65536"/>
                      <a:gd name="T17" fmla="*/ 0 60000 65536"/>
                      <a:gd name="T18" fmla="*/ 0 60000 65536"/>
                      <a:gd name="T19" fmla="*/ 0 60000 65536"/>
                      <a:gd name="T20" fmla="*/ 0 60000 65536"/>
                      <a:gd name="T21" fmla="*/ 0 w 256"/>
                      <a:gd name="T22" fmla="*/ 0 h 228"/>
                      <a:gd name="T23" fmla="*/ 256 w 256"/>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 h="228">
                        <a:moveTo>
                          <a:pt x="62" y="0"/>
                        </a:moveTo>
                        <a:lnTo>
                          <a:pt x="0" y="116"/>
                        </a:lnTo>
                        <a:lnTo>
                          <a:pt x="62" y="228"/>
                        </a:lnTo>
                        <a:lnTo>
                          <a:pt x="190" y="228"/>
                        </a:lnTo>
                        <a:lnTo>
                          <a:pt x="256" y="116"/>
                        </a:lnTo>
                        <a:lnTo>
                          <a:pt x="190" y="0"/>
                        </a:lnTo>
                        <a:lnTo>
                          <a:pt x="62" y="0"/>
                        </a:lnTo>
                        <a:close/>
                      </a:path>
                    </a:pathLst>
                  </a:custGeom>
                  <a:solidFill>
                    <a:srgbClr val="A1A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6" name="Freeform 443">
                    <a:extLst>
                      <a:ext uri="{FF2B5EF4-FFF2-40B4-BE49-F238E27FC236}">
                        <a16:creationId xmlns:a16="http://schemas.microsoft.com/office/drawing/2014/main" id="{6FFF6217-8FDA-D73C-3503-218D45F48683}"/>
                      </a:ext>
                    </a:extLst>
                  </p:cNvPr>
                  <p:cNvSpPr>
                    <a:spLocks/>
                  </p:cNvSpPr>
                  <p:nvPr/>
                </p:nvSpPr>
                <p:spPr bwMode="auto">
                  <a:xfrm>
                    <a:off x="4184" y="2246"/>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A3B0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7" name="Freeform 444">
                    <a:extLst>
                      <a:ext uri="{FF2B5EF4-FFF2-40B4-BE49-F238E27FC236}">
                        <a16:creationId xmlns:a16="http://schemas.microsoft.com/office/drawing/2014/main" id="{32D6AE9C-79C7-68A5-4792-4F31FF6ED752}"/>
                      </a:ext>
                    </a:extLst>
                  </p:cNvPr>
                  <p:cNvSpPr>
                    <a:spLocks/>
                  </p:cNvSpPr>
                  <p:nvPr/>
                </p:nvSpPr>
                <p:spPr bwMode="auto">
                  <a:xfrm>
                    <a:off x="4192" y="2250"/>
                    <a:ext cx="232" cy="203"/>
                  </a:xfrm>
                  <a:custGeom>
                    <a:avLst/>
                    <a:gdLst>
                      <a:gd name="T0" fmla="*/ 58 w 232"/>
                      <a:gd name="T1" fmla="*/ 0 h 203"/>
                      <a:gd name="T2" fmla="*/ 0 w 232"/>
                      <a:gd name="T3" fmla="*/ 103 h 203"/>
                      <a:gd name="T4" fmla="*/ 58 w 232"/>
                      <a:gd name="T5" fmla="*/ 203 h 203"/>
                      <a:gd name="T6" fmla="*/ 174 w 232"/>
                      <a:gd name="T7" fmla="*/ 203 h 203"/>
                      <a:gd name="T8" fmla="*/ 232 w 232"/>
                      <a:gd name="T9" fmla="*/ 103 h 203"/>
                      <a:gd name="T10" fmla="*/ 174 w 232"/>
                      <a:gd name="T11" fmla="*/ 0 h 203"/>
                      <a:gd name="T12" fmla="*/ 58 w 232"/>
                      <a:gd name="T13" fmla="*/ 0 h 203"/>
                      <a:gd name="T14" fmla="*/ 0 60000 65536"/>
                      <a:gd name="T15" fmla="*/ 0 60000 65536"/>
                      <a:gd name="T16" fmla="*/ 0 60000 65536"/>
                      <a:gd name="T17" fmla="*/ 0 60000 65536"/>
                      <a:gd name="T18" fmla="*/ 0 60000 65536"/>
                      <a:gd name="T19" fmla="*/ 0 60000 65536"/>
                      <a:gd name="T20" fmla="*/ 0 60000 65536"/>
                      <a:gd name="T21" fmla="*/ 0 w 232"/>
                      <a:gd name="T22" fmla="*/ 0 h 203"/>
                      <a:gd name="T23" fmla="*/ 232 w 232"/>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 h="203">
                        <a:moveTo>
                          <a:pt x="58" y="0"/>
                        </a:moveTo>
                        <a:lnTo>
                          <a:pt x="0" y="103"/>
                        </a:lnTo>
                        <a:lnTo>
                          <a:pt x="58" y="203"/>
                        </a:lnTo>
                        <a:lnTo>
                          <a:pt x="174" y="203"/>
                        </a:lnTo>
                        <a:lnTo>
                          <a:pt x="232" y="103"/>
                        </a:lnTo>
                        <a:lnTo>
                          <a:pt x="174" y="0"/>
                        </a:lnTo>
                        <a:lnTo>
                          <a:pt x="58" y="0"/>
                        </a:lnTo>
                        <a:close/>
                      </a:path>
                    </a:pathLst>
                  </a:custGeom>
                  <a:solidFill>
                    <a:srgbClr val="A6B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8" name="Freeform 445">
                    <a:extLst>
                      <a:ext uri="{FF2B5EF4-FFF2-40B4-BE49-F238E27FC236}">
                        <a16:creationId xmlns:a16="http://schemas.microsoft.com/office/drawing/2014/main" id="{B31ACDFF-CD5C-93C8-8171-E5250976CAF3}"/>
                      </a:ext>
                    </a:extLst>
                  </p:cNvPr>
                  <p:cNvSpPr>
                    <a:spLocks/>
                  </p:cNvSpPr>
                  <p:nvPr/>
                </p:nvSpPr>
                <p:spPr bwMode="auto">
                  <a:xfrm>
                    <a:off x="4200" y="2258"/>
                    <a:ext cx="216" cy="190"/>
                  </a:xfrm>
                  <a:custGeom>
                    <a:avLst/>
                    <a:gdLst>
                      <a:gd name="T0" fmla="*/ 54 w 216"/>
                      <a:gd name="T1" fmla="*/ 0 h 190"/>
                      <a:gd name="T2" fmla="*/ 0 w 216"/>
                      <a:gd name="T3" fmla="*/ 95 h 190"/>
                      <a:gd name="T4" fmla="*/ 54 w 216"/>
                      <a:gd name="T5" fmla="*/ 190 h 190"/>
                      <a:gd name="T6" fmla="*/ 162 w 216"/>
                      <a:gd name="T7" fmla="*/ 190 h 190"/>
                      <a:gd name="T8" fmla="*/ 216 w 216"/>
                      <a:gd name="T9" fmla="*/ 95 h 190"/>
                      <a:gd name="T10" fmla="*/ 162 w 216"/>
                      <a:gd name="T11" fmla="*/ 0 h 190"/>
                      <a:gd name="T12" fmla="*/ 54 w 216"/>
                      <a:gd name="T13" fmla="*/ 0 h 190"/>
                      <a:gd name="T14" fmla="*/ 0 60000 65536"/>
                      <a:gd name="T15" fmla="*/ 0 60000 65536"/>
                      <a:gd name="T16" fmla="*/ 0 60000 65536"/>
                      <a:gd name="T17" fmla="*/ 0 60000 65536"/>
                      <a:gd name="T18" fmla="*/ 0 60000 65536"/>
                      <a:gd name="T19" fmla="*/ 0 60000 65536"/>
                      <a:gd name="T20" fmla="*/ 0 60000 65536"/>
                      <a:gd name="T21" fmla="*/ 0 w 216"/>
                      <a:gd name="T22" fmla="*/ 0 h 190"/>
                      <a:gd name="T23" fmla="*/ 216 w 216"/>
                      <a:gd name="T24" fmla="*/ 190 h 1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 h="190">
                        <a:moveTo>
                          <a:pt x="54" y="0"/>
                        </a:moveTo>
                        <a:lnTo>
                          <a:pt x="0" y="95"/>
                        </a:lnTo>
                        <a:lnTo>
                          <a:pt x="54" y="190"/>
                        </a:lnTo>
                        <a:lnTo>
                          <a:pt x="162" y="190"/>
                        </a:lnTo>
                        <a:lnTo>
                          <a:pt x="216" y="95"/>
                        </a:lnTo>
                        <a:lnTo>
                          <a:pt x="162" y="0"/>
                        </a:lnTo>
                        <a:lnTo>
                          <a:pt x="54" y="0"/>
                        </a:lnTo>
                        <a:close/>
                      </a:path>
                    </a:pathLst>
                  </a:custGeom>
                  <a:solidFill>
                    <a:srgbClr val="A9B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29" name="Freeform 446">
                    <a:extLst>
                      <a:ext uri="{FF2B5EF4-FFF2-40B4-BE49-F238E27FC236}">
                        <a16:creationId xmlns:a16="http://schemas.microsoft.com/office/drawing/2014/main" id="{2E8CF1B9-1FD6-D836-C8B3-CD3B2F19DDE6}"/>
                      </a:ext>
                    </a:extLst>
                  </p:cNvPr>
                  <p:cNvSpPr>
                    <a:spLocks/>
                  </p:cNvSpPr>
                  <p:nvPr/>
                </p:nvSpPr>
                <p:spPr bwMode="auto">
                  <a:xfrm>
                    <a:off x="4209" y="2262"/>
                    <a:ext cx="198" cy="178"/>
                  </a:xfrm>
                  <a:custGeom>
                    <a:avLst/>
                    <a:gdLst>
                      <a:gd name="T0" fmla="*/ 49 w 198"/>
                      <a:gd name="T1" fmla="*/ 0 h 178"/>
                      <a:gd name="T2" fmla="*/ 0 w 198"/>
                      <a:gd name="T3" fmla="*/ 91 h 178"/>
                      <a:gd name="T4" fmla="*/ 49 w 198"/>
                      <a:gd name="T5" fmla="*/ 178 h 178"/>
                      <a:gd name="T6" fmla="*/ 149 w 198"/>
                      <a:gd name="T7" fmla="*/ 178 h 178"/>
                      <a:gd name="T8" fmla="*/ 198 w 198"/>
                      <a:gd name="T9" fmla="*/ 91 h 178"/>
                      <a:gd name="T10" fmla="*/ 149 w 198"/>
                      <a:gd name="T11" fmla="*/ 0 h 178"/>
                      <a:gd name="T12" fmla="*/ 49 w 198"/>
                      <a:gd name="T13" fmla="*/ 0 h 178"/>
                      <a:gd name="T14" fmla="*/ 0 60000 65536"/>
                      <a:gd name="T15" fmla="*/ 0 60000 65536"/>
                      <a:gd name="T16" fmla="*/ 0 60000 65536"/>
                      <a:gd name="T17" fmla="*/ 0 60000 65536"/>
                      <a:gd name="T18" fmla="*/ 0 60000 65536"/>
                      <a:gd name="T19" fmla="*/ 0 60000 65536"/>
                      <a:gd name="T20" fmla="*/ 0 60000 65536"/>
                      <a:gd name="T21" fmla="*/ 0 w 198"/>
                      <a:gd name="T22" fmla="*/ 0 h 178"/>
                      <a:gd name="T23" fmla="*/ 198 w 198"/>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178">
                        <a:moveTo>
                          <a:pt x="49" y="0"/>
                        </a:moveTo>
                        <a:lnTo>
                          <a:pt x="0" y="91"/>
                        </a:lnTo>
                        <a:lnTo>
                          <a:pt x="49" y="178"/>
                        </a:lnTo>
                        <a:lnTo>
                          <a:pt x="149" y="178"/>
                        </a:lnTo>
                        <a:lnTo>
                          <a:pt x="198" y="91"/>
                        </a:lnTo>
                        <a:lnTo>
                          <a:pt x="149" y="0"/>
                        </a:lnTo>
                        <a:lnTo>
                          <a:pt x="49" y="0"/>
                        </a:lnTo>
                        <a:close/>
                      </a:path>
                    </a:pathLst>
                  </a:custGeom>
                  <a:solidFill>
                    <a:srgbClr val="ADC4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0" name="Freeform 447">
                    <a:extLst>
                      <a:ext uri="{FF2B5EF4-FFF2-40B4-BE49-F238E27FC236}">
                        <a16:creationId xmlns:a16="http://schemas.microsoft.com/office/drawing/2014/main" id="{80E51C69-EBE3-1231-FE29-60AA1F5E67ED}"/>
                      </a:ext>
                    </a:extLst>
                  </p:cNvPr>
                  <p:cNvSpPr>
                    <a:spLocks/>
                  </p:cNvSpPr>
                  <p:nvPr/>
                </p:nvSpPr>
                <p:spPr bwMode="auto">
                  <a:xfrm>
                    <a:off x="4213" y="2270"/>
                    <a:ext cx="186" cy="166"/>
                  </a:xfrm>
                  <a:custGeom>
                    <a:avLst/>
                    <a:gdLst>
                      <a:gd name="T0" fmla="*/ 45 w 186"/>
                      <a:gd name="T1" fmla="*/ 0 h 166"/>
                      <a:gd name="T2" fmla="*/ 0 w 186"/>
                      <a:gd name="T3" fmla="*/ 83 h 166"/>
                      <a:gd name="T4" fmla="*/ 45 w 186"/>
                      <a:gd name="T5" fmla="*/ 166 h 166"/>
                      <a:gd name="T6" fmla="*/ 140 w 186"/>
                      <a:gd name="T7" fmla="*/ 166 h 166"/>
                      <a:gd name="T8" fmla="*/ 186 w 186"/>
                      <a:gd name="T9" fmla="*/ 83 h 166"/>
                      <a:gd name="T10" fmla="*/ 140 w 186"/>
                      <a:gd name="T11" fmla="*/ 0 h 166"/>
                      <a:gd name="T12" fmla="*/ 45 w 186"/>
                      <a:gd name="T13" fmla="*/ 0 h 166"/>
                      <a:gd name="T14" fmla="*/ 0 60000 65536"/>
                      <a:gd name="T15" fmla="*/ 0 60000 65536"/>
                      <a:gd name="T16" fmla="*/ 0 60000 65536"/>
                      <a:gd name="T17" fmla="*/ 0 60000 65536"/>
                      <a:gd name="T18" fmla="*/ 0 60000 65536"/>
                      <a:gd name="T19" fmla="*/ 0 60000 65536"/>
                      <a:gd name="T20" fmla="*/ 0 60000 65536"/>
                      <a:gd name="T21" fmla="*/ 0 w 186"/>
                      <a:gd name="T22" fmla="*/ 0 h 166"/>
                      <a:gd name="T23" fmla="*/ 186 w 186"/>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6">
                        <a:moveTo>
                          <a:pt x="45" y="0"/>
                        </a:moveTo>
                        <a:lnTo>
                          <a:pt x="0" y="83"/>
                        </a:lnTo>
                        <a:lnTo>
                          <a:pt x="45" y="166"/>
                        </a:lnTo>
                        <a:lnTo>
                          <a:pt x="140" y="166"/>
                        </a:lnTo>
                        <a:lnTo>
                          <a:pt x="186" y="83"/>
                        </a:lnTo>
                        <a:lnTo>
                          <a:pt x="140" y="0"/>
                        </a:lnTo>
                        <a:lnTo>
                          <a:pt x="45" y="0"/>
                        </a:lnTo>
                        <a:close/>
                      </a:path>
                    </a:pathLst>
                  </a:custGeom>
                  <a:solidFill>
                    <a:srgbClr val="B0C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1" name="Freeform 448">
                    <a:extLst>
                      <a:ext uri="{FF2B5EF4-FFF2-40B4-BE49-F238E27FC236}">
                        <a16:creationId xmlns:a16="http://schemas.microsoft.com/office/drawing/2014/main" id="{BF18A005-B11E-A65D-5CCE-5D9A86621829}"/>
                      </a:ext>
                    </a:extLst>
                  </p:cNvPr>
                  <p:cNvSpPr>
                    <a:spLocks/>
                  </p:cNvSpPr>
                  <p:nvPr/>
                </p:nvSpPr>
                <p:spPr bwMode="auto">
                  <a:xfrm>
                    <a:off x="4221" y="2275"/>
                    <a:ext cx="174" cy="153"/>
                  </a:xfrm>
                  <a:custGeom>
                    <a:avLst/>
                    <a:gdLst>
                      <a:gd name="T0" fmla="*/ 46 w 174"/>
                      <a:gd name="T1" fmla="*/ 0 h 153"/>
                      <a:gd name="T2" fmla="*/ 0 w 174"/>
                      <a:gd name="T3" fmla="*/ 78 h 153"/>
                      <a:gd name="T4" fmla="*/ 46 w 174"/>
                      <a:gd name="T5" fmla="*/ 153 h 153"/>
                      <a:gd name="T6" fmla="*/ 128 w 174"/>
                      <a:gd name="T7" fmla="*/ 153 h 153"/>
                      <a:gd name="T8" fmla="*/ 174 w 174"/>
                      <a:gd name="T9" fmla="*/ 78 h 153"/>
                      <a:gd name="T10" fmla="*/ 128 w 174"/>
                      <a:gd name="T11" fmla="*/ 0 h 153"/>
                      <a:gd name="T12" fmla="*/ 46 w 174"/>
                      <a:gd name="T13" fmla="*/ 0 h 153"/>
                      <a:gd name="T14" fmla="*/ 0 60000 65536"/>
                      <a:gd name="T15" fmla="*/ 0 60000 65536"/>
                      <a:gd name="T16" fmla="*/ 0 60000 65536"/>
                      <a:gd name="T17" fmla="*/ 0 60000 65536"/>
                      <a:gd name="T18" fmla="*/ 0 60000 65536"/>
                      <a:gd name="T19" fmla="*/ 0 60000 65536"/>
                      <a:gd name="T20" fmla="*/ 0 60000 65536"/>
                      <a:gd name="T21" fmla="*/ 0 w 174"/>
                      <a:gd name="T22" fmla="*/ 0 h 153"/>
                      <a:gd name="T23" fmla="*/ 174 w 174"/>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53">
                        <a:moveTo>
                          <a:pt x="46" y="0"/>
                        </a:moveTo>
                        <a:lnTo>
                          <a:pt x="0" y="78"/>
                        </a:lnTo>
                        <a:lnTo>
                          <a:pt x="46" y="153"/>
                        </a:lnTo>
                        <a:lnTo>
                          <a:pt x="128" y="153"/>
                        </a:lnTo>
                        <a:lnTo>
                          <a:pt x="174" y="78"/>
                        </a:lnTo>
                        <a:lnTo>
                          <a:pt x="128" y="0"/>
                        </a:lnTo>
                        <a:lnTo>
                          <a:pt x="46" y="0"/>
                        </a:lnTo>
                        <a:close/>
                      </a:path>
                    </a:pathLst>
                  </a:custGeom>
                  <a:solidFill>
                    <a:srgbClr val="B4D1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2" name="Freeform 449">
                    <a:extLst>
                      <a:ext uri="{FF2B5EF4-FFF2-40B4-BE49-F238E27FC236}">
                        <a16:creationId xmlns:a16="http://schemas.microsoft.com/office/drawing/2014/main" id="{1948CB58-768A-F427-869B-928CEF3DD822}"/>
                      </a:ext>
                    </a:extLst>
                  </p:cNvPr>
                  <p:cNvSpPr>
                    <a:spLocks/>
                  </p:cNvSpPr>
                  <p:nvPr/>
                </p:nvSpPr>
                <p:spPr bwMode="auto">
                  <a:xfrm>
                    <a:off x="4229" y="2283"/>
                    <a:ext cx="158" cy="136"/>
                  </a:xfrm>
                  <a:custGeom>
                    <a:avLst/>
                    <a:gdLst>
                      <a:gd name="T0" fmla="*/ 42 w 158"/>
                      <a:gd name="T1" fmla="*/ 0 h 136"/>
                      <a:gd name="T2" fmla="*/ 0 w 158"/>
                      <a:gd name="T3" fmla="*/ 70 h 136"/>
                      <a:gd name="T4" fmla="*/ 42 w 158"/>
                      <a:gd name="T5" fmla="*/ 136 h 136"/>
                      <a:gd name="T6" fmla="*/ 116 w 158"/>
                      <a:gd name="T7" fmla="*/ 136 h 136"/>
                      <a:gd name="T8" fmla="*/ 158 w 158"/>
                      <a:gd name="T9" fmla="*/ 70 h 136"/>
                      <a:gd name="T10" fmla="*/ 116 w 158"/>
                      <a:gd name="T11" fmla="*/ 0 h 136"/>
                      <a:gd name="T12" fmla="*/ 42 w 158"/>
                      <a:gd name="T13" fmla="*/ 0 h 136"/>
                      <a:gd name="T14" fmla="*/ 0 60000 65536"/>
                      <a:gd name="T15" fmla="*/ 0 60000 65536"/>
                      <a:gd name="T16" fmla="*/ 0 60000 65536"/>
                      <a:gd name="T17" fmla="*/ 0 60000 65536"/>
                      <a:gd name="T18" fmla="*/ 0 60000 65536"/>
                      <a:gd name="T19" fmla="*/ 0 60000 65536"/>
                      <a:gd name="T20" fmla="*/ 0 60000 65536"/>
                      <a:gd name="T21" fmla="*/ 0 w 158"/>
                      <a:gd name="T22" fmla="*/ 0 h 136"/>
                      <a:gd name="T23" fmla="*/ 158 w 158"/>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36">
                        <a:moveTo>
                          <a:pt x="42" y="0"/>
                        </a:moveTo>
                        <a:lnTo>
                          <a:pt x="0" y="70"/>
                        </a:lnTo>
                        <a:lnTo>
                          <a:pt x="42" y="136"/>
                        </a:lnTo>
                        <a:lnTo>
                          <a:pt x="116" y="136"/>
                        </a:lnTo>
                        <a:lnTo>
                          <a:pt x="158" y="70"/>
                        </a:lnTo>
                        <a:lnTo>
                          <a:pt x="116" y="0"/>
                        </a:lnTo>
                        <a:lnTo>
                          <a:pt x="42" y="0"/>
                        </a:lnTo>
                        <a:close/>
                      </a:path>
                    </a:pathLst>
                  </a:custGeom>
                  <a:solidFill>
                    <a:srgbClr val="B7D8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3" name="Freeform 450">
                    <a:extLst>
                      <a:ext uri="{FF2B5EF4-FFF2-40B4-BE49-F238E27FC236}">
                        <a16:creationId xmlns:a16="http://schemas.microsoft.com/office/drawing/2014/main" id="{FE85F25C-B26C-4DED-C45F-F04EE4A7FE50}"/>
                      </a:ext>
                    </a:extLst>
                  </p:cNvPr>
                  <p:cNvSpPr>
                    <a:spLocks/>
                  </p:cNvSpPr>
                  <p:nvPr/>
                </p:nvSpPr>
                <p:spPr bwMode="auto">
                  <a:xfrm>
                    <a:off x="4233" y="2287"/>
                    <a:ext cx="145" cy="128"/>
                  </a:xfrm>
                  <a:custGeom>
                    <a:avLst/>
                    <a:gdLst>
                      <a:gd name="T0" fmla="*/ 38 w 145"/>
                      <a:gd name="T1" fmla="*/ 0 h 128"/>
                      <a:gd name="T2" fmla="*/ 0 w 145"/>
                      <a:gd name="T3" fmla="*/ 66 h 128"/>
                      <a:gd name="T4" fmla="*/ 38 w 145"/>
                      <a:gd name="T5" fmla="*/ 128 h 128"/>
                      <a:gd name="T6" fmla="*/ 108 w 145"/>
                      <a:gd name="T7" fmla="*/ 128 h 128"/>
                      <a:gd name="T8" fmla="*/ 145 w 145"/>
                      <a:gd name="T9" fmla="*/ 66 h 128"/>
                      <a:gd name="T10" fmla="*/ 108 w 145"/>
                      <a:gd name="T11" fmla="*/ 0 h 128"/>
                      <a:gd name="T12" fmla="*/ 38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8" y="0"/>
                        </a:moveTo>
                        <a:lnTo>
                          <a:pt x="0" y="66"/>
                        </a:lnTo>
                        <a:lnTo>
                          <a:pt x="38" y="128"/>
                        </a:lnTo>
                        <a:lnTo>
                          <a:pt x="108" y="128"/>
                        </a:lnTo>
                        <a:lnTo>
                          <a:pt x="145" y="66"/>
                        </a:lnTo>
                        <a:lnTo>
                          <a:pt x="108" y="0"/>
                        </a:lnTo>
                        <a:lnTo>
                          <a:pt x="38" y="0"/>
                        </a:lnTo>
                        <a:close/>
                      </a:path>
                    </a:pathLst>
                  </a:custGeom>
                  <a:solidFill>
                    <a:srgbClr val="BBD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4" name="Freeform 451">
                    <a:extLst>
                      <a:ext uri="{FF2B5EF4-FFF2-40B4-BE49-F238E27FC236}">
                        <a16:creationId xmlns:a16="http://schemas.microsoft.com/office/drawing/2014/main" id="{A64964AB-F11C-9D45-4D3C-559F2C1F04A1}"/>
                      </a:ext>
                    </a:extLst>
                  </p:cNvPr>
                  <p:cNvSpPr>
                    <a:spLocks/>
                  </p:cNvSpPr>
                  <p:nvPr/>
                </p:nvSpPr>
                <p:spPr bwMode="auto">
                  <a:xfrm>
                    <a:off x="4242" y="2295"/>
                    <a:ext cx="128" cy="112"/>
                  </a:xfrm>
                  <a:custGeom>
                    <a:avLst/>
                    <a:gdLst>
                      <a:gd name="T0" fmla="*/ 33 w 128"/>
                      <a:gd name="T1" fmla="*/ 0 h 112"/>
                      <a:gd name="T2" fmla="*/ 0 w 128"/>
                      <a:gd name="T3" fmla="*/ 58 h 112"/>
                      <a:gd name="T4" fmla="*/ 33 w 128"/>
                      <a:gd name="T5" fmla="*/ 112 h 112"/>
                      <a:gd name="T6" fmla="*/ 95 w 128"/>
                      <a:gd name="T7" fmla="*/ 112 h 112"/>
                      <a:gd name="T8" fmla="*/ 128 w 128"/>
                      <a:gd name="T9" fmla="*/ 58 h 112"/>
                      <a:gd name="T10" fmla="*/ 95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5" y="112"/>
                        </a:lnTo>
                        <a:lnTo>
                          <a:pt x="128" y="58"/>
                        </a:lnTo>
                        <a:lnTo>
                          <a:pt x="95" y="0"/>
                        </a:lnTo>
                        <a:lnTo>
                          <a:pt x="33" y="0"/>
                        </a:lnTo>
                        <a:close/>
                      </a:path>
                    </a:pathLst>
                  </a:custGeom>
                  <a:solidFill>
                    <a:srgbClr val="BEE5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5" name="Freeform 452">
                    <a:extLst>
                      <a:ext uri="{FF2B5EF4-FFF2-40B4-BE49-F238E27FC236}">
                        <a16:creationId xmlns:a16="http://schemas.microsoft.com/office/drawing/2014/main" id="{534D1232-0060-BBEF-E5AE-D43D8A4DE61B}"/>
                      </a:ext>
                    </a:extLst>
                  </p:cNvPr>
                  <p:cNvSpPr>
                    <a:spLocks/>
                  </p:cNvSpPr>
                  <p:nvPr/>
                </p:nvSpPr>
                <p:spPr bwMode="auto">
                  <a:xfrm>
                    <a:off x="4250" y="2299"/>
                    <a:ext cx="116" cy="104"/>
                  </a:xfrm>
                  <a:custGeom>
                    <a:avLst/>
                    <a:gdLst>
                      <a:gd name="T0" fmla="*/ 29 w 116"/>
                      <a:gd name="T1" fmla="*/ 0 h 104"/>
                      <a:gd name="T2" fmla="*/ 0 w 116"/>
                      <a:gd name="T3" fmla="*/ 54 h 104"/>
                      <a:gd name="T4" fmla="*/ 29 w 116"/>
                      <a:gd name="T5" fmla="*/ 104 h 104"/>
                      <a:gd name="T6" fmla="*/ 87 w 116"/>
                      <a:gd name="T7" fmla="*/ 104 h 104"/>
                      <a:gd name="T8" fmla="*/ 116 w 116"/>
                      <a:gd name="T9" fmla="*/ 54 h 104"/>
                      <a:gd name="T10" fmla="*/ 87 w 116"/>
                      <a:gd name="T11" fmla="*/ 0 h 104"/>
                      <a:gd name="T12" fmla="*/ 29 w 116"/>
                      <a:gd name="T13" fmla="*/ 0 h 104"/>
                      <a:gd name="T14" fmla="*/ 0 60000 65536"/>
                      <a:gd name="T15" fmla="*/ 0 60000 65536"/>
                      <a:gd name="T16" fmla="*/ 0 60000 65536"/>
                      <a:gd name="T17" fmla="*/ 0 60000 65536"/>
                      <a:gd name="T18" fmla="*/ 0 60000 65536"/>
                      <a:gd name="T19" fmla="*/ 0 60000 65536"/>
                      <a:gd name="T20" fmla="*/ 0 60000 65536"/>
                      <a:gd name="T21" fmla="*/ 0 w 116"/>
                      <a:gd name="T22" fmla="*/ 0 h 104"/>
                      <a:gd name="T23" fmla="*/ 116 w 116"/>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04">
                        <a:moveTo>
                          <a:pt x="29" y="0"/>
                        </a:moveTo>
                        <a:lnTo>
                          <a:pt x="0" y="54"/>
                        </a:lnTo>
                        <a:lnTo>
                          <a:pt x="29" y="104"/>
                        </a:lnTo>
                        <a:lnTo>
                          <a:pt x="87" y="104"/>
                        </a:lnTo>
                        <a:lnTo>
                          <a:pt x="116" y="54"/>
                        </a:lnTo>
                        <a:lnTo>
                          <a:pt x="87" y="0"/>
                        </a:lnTo>
                        <a:lnTo>
                          <a:pt x="29" y="0"/>
                        </a:lnTo>
                        <a:close/>
                      </a:path>
                    </a:pathLst>
                  </a:custGeom>
                  <a:solidFill>
                    <a:srgbClr val="C0EA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6" name="Freeform 453">
                    <a:extLst>
                      <a:ext uri="{FF2B5EF4-FFF2-40B4-BE49-F238E27FC236}">
                        <a16:creationId xmlns:a16="http://schemas.microsoft.com/office/drawing/2014/main" id="{FDF2F0A2-B419-87AD-D8B6-5232F0892609}"/>
                      </a:ext>
                    </a:extLst>
                  </p:cNvPr>
                  <p:cNvSpPr>
                    <a:spLocks/>
                  </p:cNvSpPr>
                  <p:nvPr/>
                </p:nvSpPr>
                <p:spPr bwMode="auto">
                  <a:xfrm>
                    <a:off x="4258" y="2308"/>
                    <a:ext cx="100" cy="87"/>
                  </a:xfrm>
                  <a:custGeom>
                    <a:avLst/>
                    <a:gdLst>
                      <a:gd name="T0" fmla="*/ 25 w 100"/>
                      <a:gd name="T1" fmla="*/ 0 h 87"/>
                      <a:gd name="T2" fmla="*/ 0 w 100"/>
                      <a:gd name="T3" fmla="*/ 45 h 87"/>
                      <a:gd name="T4" fmla="*/ 25 w 100"/>
                      <a:gd name="T5" fmla="*/ 87 h 87"/>
                      <a:gd name="T6" fmla="*/ 75 w 100"/>
                      <a:gd name="T7" fmla="*/ 87 h 87"/>
                      <a:gd name="T8" fmla="*/ 100 w 100"/>
                      <a:gd name="T9" fmla="*/ 45 h 87"/>
                      <a:gd name="T10" fmla="*/ 75 w 100"/>
                      <a:gd name="T11" fmla="*/ 0 h 87"/>
                      <a:gd name="T12" fmla="*/ 25 w 100"/>
                      <a:gd name="T13" fmla="*/ 0 h 87"/>
                      <a:gd name="T14" fmla="*/ 0 60000 65536"/>
                      <a:gd name="T15" fmla="*/ 0 60000 65536"/>
                      <a:gd name="T16" fmla="*/ 0 60000 65536"/>
                      <a:gd name="T17" fmla="*/ 0 60000 65536"/>
                      <a:gd name="T18" fmla="*/ 0 60000 65536"/>
                      <a:gd name="T19" fmla="*/ 0 60000 65536"/>
                      <a:gd name="T20" fmla="*/ 0 60000 65536"/>
                      <a:gd name="T21" fmla="*/ 0 w 100"/>
                      <a:gd name="T22" fmla="*/ 0 h 87"/>
                      <a:gd name="T23" fmla="*/ 100 w 100"/>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87">
                        <a:moveTo>
                          <a:pt x="25" y="0"/>
                        </a:moveTo>
                        <a:lnTo>
                          <a:pt x="0" y="45"/>
                        </a:lnTo>
                        <a:lnTo>
                          <a:pt x="25" y="87"/>
                        </a:lnTo>
                        <a:lnTo>
                          <a:pt x="75" y="87"/>
                        </a:lnTo>
                        <a:lnTo>
                          <a:pt x="100" y="45"/>
                        </a:lnTo>
                        <a:lnTo>
                          <a:pt x="75" y="0"/>
                        </a:lnTo>
                        <a:lnTo>
                          <a:pt x="25" y="0"/>
                        </a:lnTo>
                        <a:close/>
                      </a:path>
                    </a:pathLst>
                  </a:custGeom>
                  <a:solidFill>
                    <a:srgbClr val="C3E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7" name="Freeform 454">
                    <a:extLst>
                      <a:ext uri="{FF2B5EF4-FFF2-40B4-BE49-F238E27FC236}">
                        <a16:creationId xmlns:a16="http://schemas.microsoft.com/office/drawing/2014/main" id="{90463F9F-124B-C470-26C9-CB9D53E4C357}"/>
                      </a:ext>
                    </a:extLst>
                  </p:cNvPr>
                  <p:cNvSpPr>
                    <a:spLocks/>
                  </p:cNvSpPr>
                  <p:nvPr/>
                </p:nvSpPr>
                <p:spPr bwMode="auto">
                  <a:xfrm>
                    <a:off x="4262" y="2312"/>
                    <a:ext cx="87" cy="78"/>
                  </a:xfrm>
                  <a:custGeom>
                    <a:avLst/>
                    <a:gdLst>
                      <a:gd name="T0" fmla="*/ 25 w 87"/>
                      <a:gd name="T1" fmla="*/ 0 h 78"/>
                      <a:gd name="T2" fmla="*/ 0 w 87"/>
                      <a:gd name="T3" fmla="*/ 41 h 78"/>
                      <a:gd name="T4" fmla="*/ 25 w 87"/>
                      <a:gd name="T5" fmla="*/ 78 h 78"/>
                      <a:gd name="T6" fmla="*/ 67 w 87"/>
                      <a:gd name="T7" fmla="*/ 78 h 78"/>
                      <a:gd name="T8" fmla="*/ 87 w 87"/>
                      <a:gd name="T9" fmla="*/ 41 h 78"/>
                      <a:gd name="T10" fmla="*/ 67 w 87"/>
                      <a:gd name="T11" fmla="*/ 0 h 78"/>
                      <a:gd name="T12" fmla="*/ 25 w 87"/>
                      <a:gd name="T13" fmla="*/ 0 h 78"/>
                      <a:gd name="T14" fmla="*/ 0 60000 65536"/>
                      <a:gd name="T15" fmla="*/ 0 60000 65536"/>
                      <a:gd name="T16" fmla="*/ 0 60000 65536"/>
                      <a:gd name="T17" fmla="*/ 0 60000 65536"/>
                      <a:gd name="T18" fmla="*/ 0 60000 65536"/>
                      <a:gd name="T19" fmla="*/ 0 60000 65536"/>
                      <a:gd name="T20" fmla="*/ 0 60000 65536"/>
                      <a:gd name="T21" fmla="*/ 0 w 87"/>
                      <a:gd name="T22" fmla="*/ 0 h 78"/>
                      <a:gd name="T23" fmla="*/ 87 w 87"/>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8">
                        <a:moveTo>
                          <a:pt x="25" y="0"/>
                        </a:moveTo>
                        <a:lnTo>
                          <a:pt x="0" y="41"/>
                        </a:lnTo>
                        <a:lnTo>
                          <a:pt x="25" y="78"/>
                        </a:lnTo>
                        <a:lnTo>
                          <a:pt x="67" y="78"/>
                        </a:lnTo>
                        <a:lnTo>
                          <a:pt x="87" y="41"/>
                        </a:lnTo>
                        <a:lnTo>
                          <a:pt x="67" y="0"/>
                        </a:lnTo>
                        <a:lnTo>
                          <a:pt x="25" y="0"/>
                        </a:lnTo>
                        <a:close/>
                      </a:path>
                    </a:pathLst>
                  </a:custGeom>
                  <a:solidFill>
                    <a:srgbClr val="C5F3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8" name="Freeform 455">
                    <a:extLst>
                      <a:ext uri="{FF2B5EF4-FFF2-40B4-BE49-F238E27FC236}">
                        <a16:creationId xmlns:a16="http://schemas.microsoft.com/office/drawing/2014/main" id="{6912A9E5-075C-D3DE-2631-744067BACC1C}"/>
                      </a:ext>
                    </a:extLst>
                  </p:cNvPr>
                  <p:cNvSpPr>
                    <a:spLocks/>
                  </p:cNvSpPr>
                  <p:nvPr/>
                </p:nvSpPr>
                <p:spPr bwMode="auto">
                  <a:xfrm>
                    <a:off x="4271" y="2320"/>
                    <a:ext cx="70" cy="62"/>
                  </a:xfrm>
                  <a:custGeom>
                    <a:avLst/>
                    <a:gdLst>
                      <a:gd name="T0" fmla="*/ 20 w 70"/>
                      <a:gd name="T1" fmla="*/ 0 h 62"/>
                      <a:gd name="T2" fmla="*/ 0 w 70"/>
                      <a:gd name="T3" fmla="*/ 33 h 62"/>
                      <a:gd name="T4" fmla="*/ 20 w 70"/>
                      <a:gd name="T5" fmla="*/ 62 h 62"/>
                      <a:gd name="T6" fmla="*/ 54 w 70"/>
                      <a:gd name="T7" fmla="*/ 62 h 62"/>
                      <a:gd name="T8" fmla="*/ 70 w 70"/>
                      <a:gd name="T9" fmla="*/ 33 h 62"/>
                      <a:gd name="T10" fmla="*/ 54 w 70"/>
                      <a:gd name="T11" fmla="*/ 0 h 62"/>
                      <a:gd name="T12" fmla="*/ 20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0" y="0"/>
                        </a:moveTo>
                        <a:lnTo>
                          <a:pt x="0" y="33"/>
                        </a:lnTo>
                        <a:lnTo>
                          <a:pt x="20" y="62"/>
                        </a:lnTo>
                        <a:lnTo>
                          <a:pt x="54" y="62"/>
                        </a:lnTo>
                        <a:lnTo>
                          <a:pt x="70" y="33"/>
                        </a:lnTo>
                        <a:lnTo>
                          <a:pt x="54" y="0"/>
                        </a:lnTo>
                        <a:lnTo>
                          <a:pt x="20" y="0"/>
                        </a:lnTo>
                        <a:close/>
                      </a:path>
                    </a:pathLst>
                  </a:custGeom>
                  <a:solidFill>
                    <a:srgbClr val="C7F6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39" name="Freeform 456">
                    <a:extLst>
                      <a:ext uri="{FF2B5EF4-FFF2-40B4-BE49-F238E27FC236}">
                        <a16:creationId xmlns:a16="http://schemas.microsoft.com/office/drawing/2014/main" id="{DB620658-65D2-6B99-ECB1-ED66500112F9}"/>
                      </a:ext>
                    </a:extLst>
                  </p:cNvPr>
                  <p:cNvSpPr>
                    <a:spLocks/>
                  </p:cNvSpPr>
                  <p:nvPr/>
                </p:nvSpPr>
                <p:spPr bwMode="auto">
                  <a:xfrm>
                    <a:off x="4279" y="2324"/>
                    <a:ext cx="58" cy="54"/>
                  </a:xfrm>
                  <a:custGeom>
                    <a:avLst/>
                    <a:gdLst>
                      <a:gd name="T0" fmla="*/ 17 w 58"/>
                      <a:gd name="T1" fmla="*/ 0 h 54"/>
                      <a:gd name="T2" fmla="*/ 0 w 58"/>
                      <a:gd name="T3" fmla="*/ 29 h 54"/>
                      <a:gd name="T4" fmla="*/ 17 w 58"/>
                      <a:gd name="T5" fmla="*/ 54 h 54"/>
                      <a:gd name="T6" fmla="*/ 46 w 58"/>
                      <a:gd name="T7" fmla="*/ 54 h 54"/>
                      <a:gd name="T8" fmla="*/ 58 w 58"/>
                      <a:gd name="T9" fmla="*/ 29 h 54"/>
                      <a:gd name="T10" fmla="*/ 46 w 58"/>
                      <a:gd name="T11" fmla="*/ 0 h 54"/>
                      <a:gd name="T12" fmla="*/ 17 w 58"/>
                      <a:gd name="T13" fmla="*/ 0 h 54"/>
                      <a:gd name="T14" fmla="*/ 0 60000 65536"/>
                      <a:gd name="T15" fmla="*/ 0 60000 65536"/>
                      <a:gd name="T16" fmla="*/ 0 60000 65536"/>
                      <a:gd name="T17" fmla="*/ 0 60000 65536"/>
                      <a:gd name="T18" fmla="*/ 0 60000 65536"/>
                      <a:gd name="T19" fmla="*/ 0 60000 65536"/>
                      <a:gd name="T20" fmla="*/ 0 60000 65536"/>
                      <a:gd name="T21" fmla="*/ 0 w 58"/>
                      <a:gd name="T22" fmla="*/ 0 h 54"/>
                      <a:gd name="T23" fmla="*/ 58 w 58"/>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54">
                        <a:moveTo>
                          <a:pt x="17" y="0"/>
                        </a:moveTo>
                        <a:lnTo>
                          <a:pt x="0" y="29"/>
                        </a:lnTo>
                        <a:lnTo>
                          <a:pt x="17" y="54"/>
                        </a:lnTo>
                        <a:lnTo>
                          <a:pt x="46" y="54"/>
                        </a:lnTo>
                        <a:lnTo>
                          <a:pt x="58" y="29"/>
                        </a:lnTo>
                        <a:lnTo>
                          <a:pt x="46" y="0"/>
                        </a:lnTo>
                        <a:lnTo>
                          <a:pt x="17" y="0"/>
                        </a:lnTo>
                        <a:close/>
                      </a:path>
                    </a:pathLst>
                  </a:custGeom>
                  <a:solidFill>
                    <a:srgbClr val="C8F9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40" name="Freeform 457">
                    <a:extLst>
                      <a:ext uri="{FF2B5EF4-FFF2-40B4-BE49-F238E27FC236}">
                        <a16:creationId xmlns:a16="http://schemas.microsoft.com/office/drawing/2014/main" id="{F65B86A1-4F77-D089-50B1-CF76E5D3FD12}"/>
                      </a:ext>
                    </a:extLst>
                  </p:cNvPr>
                  <p:cNvSpPr>
                    <a:spLocks/>
                  </p:cNvSpPr>
                  <p:nvPr/>
                </p:nvSpPr>
                <p:spPr bwMode="auto">
                  <a:xfrm>
                    <a:off x="4283" y="2332"/>
                    <a:ext cx="46" cy="38"/>
                  </a:xfrm>
                  <a:custGeom>
                    <a:avLst/>
                    <a:gdLst>
                      <a:gd name="T0" fmla="*/ 13 w 46"/>
                      <a:gd name="T1" fmla="*/ 0 h 38"/>
                      <a:gd name="T2" fmla="*/ 0 w 46"/>
                      <a:gd name="T3" fmla="*/ 21 h 38"/>
                      <a:gd name="T4" fmla="*/ 13 w 46"/>
                      <a:gd name="T5" fmla="*/ 38 h 38"/>
                      <a:gd name="T6" fmla="*/ 37 w 46"/>
                      <a:gd name="T7" fmla="*/ 38 h 38"/>
                      <a:gd name="T8" fmla="*/ 46 w 46"/>
                      <a:gd name="T9" fmla="*/ 21 h 38"/>
                      <a:gd name="T10" fmla="*/ 37 w 46"/>
                      <a:gd name="T11" fmla="*/ 0 h 38"/>
                      <a:gd name="T12" fmla="*/ 13 w 46"/>
                      <a:gd name="T13" fmla="*/ 0 h 38"/>
                      <a:gd name="T14" fmla="*/ 0 60000 65536"/>
                      <a:gd name="T15" fmla="*/ 0 60000 65536"/>
                      <a:gd name="T16" fmla="*/ 0 60000 65536"/>
                      <a:gd name="T17" fmla="*/ 0 60000 65536"/>
                      <a:gd name="T18" fmla="*/ 0 60000 65536"/>
                      <a:gd name="T19" fmla="*/ 0 60000 65536"/>
                      <a:gd name="T20" fmla="*/ 0 60000 65536"/>
                      <a:gd name="T21" fmla="*/ 0 w 46"/>
                      <a:gd name="T22" fmla="*/ 0 h 38"/>
                      <a:gd name="T23" fmla="*/ 46 w 46"/>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8">
                        <a:moveTo>
                          <a:pt x="13" y="0"/>
                        </a:moveTo>
                        <a:lnTo>
                          <a:pt x="0" y="21"/>
                        </a:lnTo>
                        <a:lnTo>
                          <a:pt x="13" y="38"/>
                        </a:lnTo>
                        <a:lnTo>
                          <a:pt x="37" y="38"/>
                        </a:lnTo>
                        <a:lnTo>
                          <a:pt x="46" y="21"/>
                        </a:lnTo>
                        <a:lnTo>
                          <a:pt x="37" y="0"/>
                        </a:lnTo>
                        <a:lnTo>
                          <a:pt x="13" y="0"/>
                        </a:lnTo>
                        <a:close/>
                      </a:path>
                    </a:pathLst>
                  </a:custGeom>
                  <a:solidFill>
                    <a:srgbClr val="C9FB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41" name="Freeform 458">
                    <a:extLst>
                      <a:ext uri="{FF2B5EF4-FFF2-40B4-BE49-F238E27FC236}">
                        <a16:creationId xmlns:a16="http://schemas.microsoft.com/office/drawing/2014/main" id="{32E09614-673D-D927-247D-0BE2318163AC}"/>
                      </a:ext>
                    </a:extLst>
                  </p:cNvPr>
                  <p:cNvSpPr>
                    <a:spLocks/>
                  </p:cNvSpPr>
                  <p:nvPr/>
                </p:nvSpPr>
                <p:spPr bwMode="auto">
                  <a:xfrm>
                    <a:off x="4291" y="2337"/>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CAFC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42" name="Freeform 459">
                    <a:extLst>
                      <a:ext uri="{FF2B5EF4-FFF2-40B4-BE49-F238E27FC236}">
                        <a16:creationId xmlns:a16="http://schemas.microsoft.com/office/drawing/2014/main" id="{2D575501-F1E4-3B33-5CDD-53DCF8147D4A}"/>
                      </a:ext>
                    </a:extLst>
                  </p:cNvPr>
                  <p:cNvSpPr>
                    <a:spLocks/>
                  </p:cNvSpPr>
                  <p:nvPr/>
                </p:nvSpPr>
                <p:spPr bwMode="auto">
                  <a:xfrm>
                    <a:off x="4300" y="2345"/>
                    <a:ext cx="12" cy="12"/>
                  </a:xfrm>
                  <a:custGeom>
                    <a:avLst/>
                    <a:gdLst>
                      <a:gd name="T0" fmla="*/ 4 w 12"/>
                      <a:gd name="T1" fmla="*/ 0 h 12"/>
                      <a:gd name="T2" fmla="*/ 0 w 12"/>
                      <a:gd name="T3" fmla="*/ 8 h 12"/>
                      <a:gd name="T4" fmla="*/ 4 w 12"/>
                      <a:gd name="T5" fmla="*/ 12 h 12"/>
                      <a:gd name="T6" fmla="*/ 12 w 12"/>
                      <a:gd name="T7" fmla="*/ 12 h 12"/>
                      <a:gd name="T8" fmla="*/ 12 w 12"/>
                      <a:gd name="T9" fmla="*/ 8 h 12"/>
                      <a:gd name="T10" fmla="*/ 12 w 12"/>
                      <a:gd name="T11" fmla="*/ 0 h 12"/>
                      <a:gd name="T12" fmla="*/ 4 w 12"/>
                      <a:gd name="T13" fmla="*/ 0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4" y="0"/>
                        </a:moveTo>
                        <a:lnTo>
                          <a:pt x="0" y="8"/>
                        </a:lnTo>
                        <a:lnTo>
                          <a:pt x="4" y="12"/>
                        </a:lnTo>
                        <a:lnTo>
                          <a:pt x="12" y="12"/>
                        </a:lnTo>
                        <a:lnTo>
                          <a:pt x="12" y="8"/>
                        </a:lnTo>
                        <a:lnTo>
                          <a:pt x="12" y="0"/>
                        </a:lnTo>
                        <a:lnTo>
                          <a:pt x="4" y="0"/>
                        </a:lnTo>
                        <a:close/>
                      </a:path>
                    </a:pathLst>
                  </a:custGeom>
                  <a:solidFill>
                    <a:srgbClr val="CBFE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43" name="Freeform 460">
                    <a:extLst>
                      <a:ext uri="{FF2B5EF4-FFF2-40B4-BE49-F238E27FC236}">
                        <a16:creationId xmlns:a16="http://schemas.microsoft.com/office/drawing/2014/main" id="{9AD0FFB2-F653-2760-9D42-120F997CE065}"/>
                      </a:ext>
                    </a:extLst>
                  </p:cNvPr>
                  <p:cNvSpPr>
                    <a:spLocks/>
                  </p:cNvSpPr>
                  <p:nvPr/>
                </p:nvSpPr>
                <p:spPr bwMode="auto">
                  <a:xfrm>
                    <a:off x="4304" y="2349"/>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18" name="Freeform 462">
                  <a:extLst>
                    <a:ext uri="{FF2B5EF4-FFF2-40B4-BE49-F238E27FC236}">
                      <a16:creationId xmlns:a16="http://schemas.microsoft.com/office/drawing/2014/main" id="{B71A13E5-59AA-A26B-E234-B1E34AB2E703}"/>
                    </a:ext>
                  </a:extLst>
                </p:cNvPr>
                <p:cNvSpPr>
                  <a:spLocks noEditPoints="1"/>
                </p:cNvSpPr>
                <p:nvPr/>
              </p:nvSpPr>
              <p:spPr bwMode="auto">
                <a:xfrm>
                  <a:off x="4138" y="2204"/>
                  <a:ext cx="348" cy="307"/>
                </a:xfrm>
                <a:custGeom>
                  <a:avLst/>
                  <a:gdLst>
                    <a:gd name="T0" fmla="*/ 4 w 348"/>
                    <a:gd name="T1" fmla="*/ 153 h 307"/>
                    <a:gd name="T2" fmla="*/ 0 w 348"/>
                    <a:gd name="T3" fmla="*/ 153 h 307"/>
                    <a:gd name="T4" fmla="*/ 4 w 348"/>
                    <a:gd name="T5" fmla="*/ 157 h 307"/>
                    <a:gd name="T6" fmla="*/ 87 w 348"/>
                    <a:gd name="T7" fmla="*/ 307 h 307"/>
                    <a:gd name="T8" fmla="*/ 87 w 348"/>
                    <a:gd name="T9" fmla="*/ 307 h 307"/>
                    <a:gd name="T10" fmla="*/ 87 w 348"/>
                    <a:gd name="T11" fmla="*/ 307 h 307"/>
                    <a:gd name="T12" fmla="*/ 257 w 348"/>
                    <a:gd name="T13" fmla="*/ 307 h 307"/>
                    <a:gd name="T14" fmla="*/ 257 w 348"/>
                    <a:gd name="T15" fmla="*/ 307 h 307"/>
                    <a:gd name="T16" fmla="*/ 261 w 348"/>
                    <a:gd name="T17" fmla="*/ 307 h 307"/>
                    <a:gd name="T18" fmla="*/ 348 w 348"/>
                    <a:gd name="T19" fmla="*/ 157 h 307"/>
                    <a:gd name="T20" fmla="*/ 348 w 348"/>
                    <a:gd name="T21" fmla="*/ 153 h 307"/>
                    <a:gd name="T22" fmla="*/ 348 w 348"/>
                    <a:gd name="T23" fmla="*/ 153 h 307"/>
                    <a:gd name="T24" fmla="*/ 261 w 348"/>
                    <a:gd name="T25" fmla="*/ 4 h 307"/>
                    <a:gd name="T26" fmla="*/ 257 w 348"/>
                    <a:gd name="T27" fmla="*/ 0 h 307"/>
                    <a:gd name="T28" fmla="*/ 257 w 348"/>
                    <a:gd name="T29" fmla="*/ 0 h 307"/>
                    <a:gd name="T30" fmla="*/ 87 w 348"/>
                    <a:gd name="T31" fmla="*/ 0 h 307"/>
                    <a:gd name="T32" fmla="*/ 87 w 348"/>
                    <a:gd name="T33" fmla="*/ 0 h 307"/>
                    <a:gd name="T34" fmla="*/ 87 w 348"/>
                    <a:gd name="T35" fmla="*/ 4 h 307"/>
                    <a:gd name="T36" fmla="*/ 4 w 348"/>
                    <a:gd name="T37" fmla="*/ 153 h 307"/>
                    <a:gd name="T38" fmla="*/ 91 w 348"/>
                    <a:gd name="T39" fmla="*/ 8 h 307"/>
                    <a:gd name="T40" fmla="*/ 87 w 348"/>
                    <a:gd name="T41" fmla="*/ 4 h 307"/>
                    <a:gd name="T42" fmla="*/ 87 w 348"/>
                    <a:gd name="T43" fmla="*/ 8 h 307"/>
                    <a:gd name="T44" fmla="*/ 257 w 348"/>
                    <a:gd name="T45" fmla="*/ 8 h 307"/>
                    <a:gd name="T46" fmla="*/ 257 w 348"/>
                    <a:gd name="T47" fmla="*/ 4 h 307"/>
                    <a:gd name="T48" fmla="*/ 257 w 348"/>
                    <a:gd name="T49" fmla="*/ 8 h 307"/>
                    <a:gd name="T50" fmla="*/ 344 w 348"/>
                    <a:gd name="T51" fmla="*/ 157 h 307"/>
                    <a:gd name="T52" fmla="*/ 344 w 348"/>
                    <a:gd name="T53" fmla="*/ 153 h 307"/>
                    <a:gd name="T54" fmla="*/ 344 w 348"/>
                    <a:gd name="T55" fmla="*/ 153 h 307"/>
                    <a:gd name="T56" fmla="*/ 257 w 348"/>
                    <a:gd name="T57" fmla="*/ 302 h 307"/>
                    <a:gd name="T58" fmla="*/ 257 w 348"/>
                    <a:gd name="T59" fmla="*/ 302 h 307"/>
                    <a:gd name="T60" fmla="*/ 257 w 348"/>
                    <a:gd name="T61" fmla="*/ 298 h 307"/>
                    <a:gd name="T62" fmla="*/ 87 w 348"/>
                    <a:gd name="T63" fmla="*/ 298 h 307"/>
                    <a:gd name="T64" fmla="*/ 87 w 348"/>
                    <a:gd name="T65" fmla="*/ 302 h 307"/>
                    <a:gd name="T66" fmla="*/ 91 w 348"/>
                    <a:gd name="T67" fmla="*/ 302 h 307"/>
                    <a:gd name="T68" fmla="*/ 8 w 348"/>
                    <a:gd name="T69" fmla="*/ 153 h 307"/>
                    <a:gd name="T70" fmla="*/ 4 w 348"/>
                    <a:gd name="T71" fmla="*/ 153 h 307"/>
                    <a:gd name="T72" fmla="*/ 8 w 348"/>
                    <a:gd name="T73" fmla="*/ 157 h 307"/>
                    <a:gd name="T74" fmla="*/ 91 w 348"/>
                    <a:gd name="T75" fmla="*/ 8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8"/>
                    <a:gd name="T115" fmla="*/ 0 h 307"/>
                    <a:gd name="T116" fmla="*/ 348 w 348"/>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8" h="307">
                      <a:moveTo>
                        <a:pt x="4" y="153"/>
                      </a:moveTo>
                      <a:lnTo>
                        <a:pt x="0" y="153"/>
                      </a:lnTo>
                      <a:lnTo>
                        <a:pt x="4" y="157"/>
                      </a:lnTo>
                      <a:lnTo>
                        <a:pt x="87" y="307"/>
                      </a:lnTo>
                      <a:lnTo>
                        <a:pt x="257" y="307"/>
                      </a:lnTo>
                      <a:lnTo>
                        <a:pt x="261" y="307"/>
                      </a:lnTo>
                      <a:lnTo>
                        <a:pt x="348" y="157"/>
                      </a:lnTo>
                      <a:lnTo>
                        <a:pt x="348" y="153"/>
                      </a:lnTo>
                      <a:lnTo>
                        <a:pt x="261" y="4"/>
                      </a:lnTo>
                      <a:lnTo>
                        <a:pt x="257" y="0"/>
                      </a:lnTo>
                      <a:lnTo>
                        <a:pt x="87" y="0"/>
                      </a:lnTo>
                      <a:lnTo>
                        <a:pt x="87" y="4"/>
                      </a:lnTo>
                      <a:lnTo>
                        <a:pt x="4" y="153"/>
                      </a:lnTo>
                      <a:close/>
                      <a:moveTo>
                        <a:pt x="91" y="8"/>
                      </a:moveTo>
                      <a:lnTo>
                        <a:pt x="87" y="4"/>
                      </a:lnTo>
                      <a:lnTo>
                        <a:pt x="87" y="8"/>
                      </a:lnTo>
                      <a:lnTo>
                        <a:pt x="257" y="8"/>
                      </a:lnTo>
                      <a:lnTo>
                        <a:pt x="257" y="4"/>
                      </a:lnTo>
                      <a:lnTo>
                        <a:pt x="257" y="8"/>
                      </a:lnTo>
                      <a:lnTo>
                        <a:pt x="344" y="157"/>
                      </a:lnTo>
                      <a:lnTo>
                        <a:pt x="344" y="153"/>
                      </a:lnTo>
                      <a:lnTo>
                        <a:pt x="257" y="302"/>
                      </a:lnTo>
                      <a:lnTo>
                        <a:pt x="257" y="298"/>
                      </a:lnTo>
                      <a:lnTo>
                        <a:pt x="87" y="298"/>
                      </a:lnTo>
                      <a:lnTo>
                        <a:pt x="87" y="302"/>
                      </a:lnTo>
                      <a:lnTo>
                        <a:pt x="91" y="302"/>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816" name="Rectangle 464">
                <a:extLst>
                  <a:ext uri="{FF2B5EF4-FFF2-40B4-BE49-F238E27FC236}">
                    <a16:creationId xmlns:a16="http://schemas.microsoft.com/office/drawing/2014/main" id="{8CF6D83C-6445-9D8A-6468-4F8F19A114BC}"/>
                  </a:ext>
                </a:extLst>
              </p:cNvPr>
              <p:cNvSpPr>
                <a:spLocks noChangeArrowheads="1"/>
              </p:cNvSpPr>
              <p:nvPr/>
            </p:nvSpPr>
            <p:spPr bwMode="auto">
              <a:xfrm>
                <a:off x="4283" y="2312"/>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D</a:t>
                </a:r>
                <a:endParaRPr lang="en-US" altLang="en-US"/>
              </a:p>
            </p:txBody>
          </p:sp>
        </p:grpSp>
        <p:grpSp>
          <p:nvGrpSpPr>
            <p:cNvPr id="16395" name="Group 669">
              <a:extLst>
                <a:ext uri="{FF2B5EF4-FFF2-40B4-BE49-F238E27FC236}">
                  <a16:creationId xmlns:a16="http://schemas.microsoft.com/office/drawing/2014/main" id="{E9EFBA77-444C-16B5-C8D9-D9697D7EEE10}"/>
                </a:ext>
              </a:extLst>
            </p:cNvPr>
            <p:cNvGrpSpPr>
              <a:grpSpLocks/>
            </p:cNvGrpSpPr>
            <p:nvPr/>
          </p:nvGrpSpPr>
          <p:grpSpPr bwMode="auto">
            <a:xfrm>
              <a:off x="3877" y="2498"/>
              <a:ext cx="857" cy="907"/>
              <a:chOff x="3877" y="2498"/>
              <a:chExt cx="857" cy="907"/>
            </a:xfrm>
          </p:grpSpPr>
          <p:grpSp>
            <p:nvGrpSpPr>
              <p:cNvPr id="16600" name="Group 493">
                <a:extLst>
                  <a:ext uri="{FF2B5EF4-FFF2-40B4-BE49-F238E27FC236}">
                    <a16:creationId xmlns:a16="http://schemas.microsoft.com/office/drawing/2014/main" id="{4D9DDB78-AAEB-2385-91CF-B1EAD76DE1FB}"/>
                  </a:ext>
                </a:extLst>
              </p:cNvPr>
              <p:cNvGrpSpPr>
                <a:grpSpLocks/>
              </p:cNvGrpSpPr>
              <p:nvPr/>
            </p:nvGrpSpPr>
            <p:grpSpPr bwMode="auto">
              <a:xfrm>
                <a:off x="4134" y="2800"/>
                <a:ext cx="344" cy="307"/>
                <a:chOff x="4134" y="2800"/>
                <a:chExt cx="344" cy="307"/>
              </a:xfrm>
            </p:grpSpPr>
            <p:grpSp>
              <p:nvGrpSpPr>
                <p:cNvPr id="16776" name="Group 491">
                  <a:extLst>
                    <a:ext uri="{FF2B5EF4-FFF2-40B4-BE49-F238E27FC236}">
                      <a16:creationId xmlns:a16="http://schemas.microsoft.com/office/drawing/2014/main" id="{19525308-0BB5-84DB-B37A-A48FC661F328}"/>
                    </a:ext>
                  </a:extLst>
                </p:cNvPr>
                <p:cNvGrpSpPr>
                  <a:grpSpLocks/>
                </p:cNvGrpSpPr>
                <p:nvPr/>
              </p:nvGrpSpPr>
              <p:grpSpPr bwMode="auto">
                <a:xfrm>
                  <a:off x="4138" y="2804"/>
                  <a:ext cx="336" cy="299"/>
                  <a:chOff x="4138" y="2804"/>
                  <a:chExt cx="336" cy="299"/>
                </a:xfrm>
              </p:grpSpPr>
              <p:sp>
                <p:nvSpPr>
                  <p:cNvPr id="16778" name="Freeform 466">
                    <a:extLst>
                      <a:ext uri="{FF2B5EF4-FFF2-40B4-BE49-F238E27FC236}">
                        <a16:creationId xmlns:a16="http://schemas.microsoft.com/office/drawing/2014/main" id="{93AE0D90-A631-7193-A016-3034BA16D014}"/>
                      </a:ext>
                    </a:extLst>
                  </p:cNvPr>
                  <p:cNvSpPr>
                    <a:spLocks/>
                  </p:cNvSpPr>
                  <p:nvPr/>
                </p:nvSpPr>
                <p:spPr bwMode="auto">
                  <a:xfrm>
                    <a:off x="4138" y="2804"/>
                    <a:ext cx="336" cy="299"/>
                  </a:xfrm>
                  <a:custGeom>
                    <a:avLst/>
                    <a:gdLst>
                      <a:gd name="T0" fmla="*/ 83 w 336"/>
                      <a:gd name="T1" fmla="*/ 0 h 299"/>
                      <a:gd name="T2" fmla="*/ 0 w 336"/>
                      <a:gd name="T3" fmla="*/ 150 h 299"/>
                      <a:gd name="T4" fmla="*/ 83 w 336"/>
                      <a:gd name="T5" fmla="*/ 299 h 299"/>
                      <a:gd name="T6" fmla="*/ 253 w 336"/>
                      <a:gd name="T7" fmla="*/ 299 h 299"/>
                      <a:gd name="T8" fmla="*/ 336 w 336"/>
                      <a:gd name="T9" fmla="*/ 150 h 299"/>
                      <a:gd name="T10" fmla="*/ 253 w 336"/>
                      <a:gd name="T11" fmla="*/ 0 h 299"/>
                      <a:gd name="T12" fmla="*/ 83 w 336"/>
                      <a:gd name="T13" fmla="*/ 0 h 299"/>
                      <a:gd name="T14" fmla="*/ 0 60000 65536"/>
                      <a:gd name="T15" fmla="*/ 0 60000 65536"/>
                      <a:gd name="T16" fmla="*/ 0 60000 65536"/>
                      <a:gd name="T17" fmla="*/ 0 60000 65536"/>
                      <a:gd name="T18" fmla="*/ 0 60000 65536"/>
                      <a:gd name="T19" fmla="*/ 0 60000 65536"/>
                      <a:gd name="T20" fmla="*/ 0 60000 65536"/>
                      <a:gd name="T21" fmla="*/ 0 w 336"/>
                      <a:gd name="T22" fmla="*/ 0 h 299"/>
                      <a:gd name="T23" fmla="*/ 336 w 336"/>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99">
                        <a:moveTo>
                          <a:pt x="83" y="0"/>
                        </a:moveTo>
                        <a:lnTo>
                          <a:pt x="0" y="150"/>
                        </a:lnTo>
                        <a:lnTo>
                          <a:pt x="83" y="299"/>
                        </a:lnTo>
                        <a:lnTo>
                          <a:pt x="253" y="299"/>
                        </a:lnTo>
                        <a:lnTo>
                          <a:pt x="336" y="150"/>
                        </a:lnTo>
                        <a:lnTo>
                          <a:pt x="253" y="0"/>
                        </a:lnTo>
                        <a:lnTo>
                          <a:pt x="83"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79" name="Freeform 467">
                    <a:extLst>
                      <a:ext uri="{FF2B5EF4-FFF2-40B4-BE49-F238E27FC236}">
                        <a16:creationId xmlns:a16="http://schemas.microsoft.com/office/drawing/2014/main" id="{493A89C4-45F5-57A4-5BFE-5235E4C1D471}"/>
                      </a:ext>
                    </a:extLst>
                  </p:cNvPr>
                  <p:cNvSpPr>
                    <a:spLocks/>
                  </p:cNvSpPr>
                  <p:nvPr/>
                </p:nvSpPr>
                <p:spPr bwMode="auto">
                  <a:xfrm>
                    <a:off x="4138" y="2804"/>
                    <a:ext cx="327" cy="290"/>
                  </a:xfrm>
                  <a:custGeom>
                    <a:avLst/>
                    <a:gdLst>
                      <a:gd name="T0" fmla="*/ 83 w 327"/>
                      <a:gd name="T1" fmla="*/ 0 h 290"/>
                      <a:gd name="T2" fmla="*/ 0 w 327"/>
                      <a:gd name="T3" fmla="*/ 145 h 290"/>
                      <a:gd name="T4" fmla="*/ 83 w 327"/>
                      <a:gd name="T5" fmla="*/ 290 h 290"/>
                      <a:gd name="T6" fmla="*/ 244 w 327"/>
                      <a:gd name="T7" fmla="*/ 290 h 290"/>
                      <a:gd name="T8" fmla="*/ 327 w 327"/>
                      <a:gd name="T9" fmla="*/ 145 h 290"/>
                      <a:gd name="T10" fmla="*/ 244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4" y="290"/>
                        </a:lnTo>
                        <a:lnTo>
                          <a:pt x="327" y="145"/>
                        </a:lnTo>
                        <a:lnTo>
                          <a:pt x="244" y="0"/>
                        </a:lnTo>
                        <a:lnTo>
                          <a:pt x="83" y="0"/>
                        </a:lnTo>
                        <a:close/>
                      </a:path>
                    </a:pathLst>
                  </a:custGeom>
                  <a:solidFill>
                    <a:srgbClr val="CC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0" name="Freeform 468">
                    <a:extLst>
                      <a:ext uri="{FF2B5EF4-FFF2-40B4-BE49-F238E27FC236}">
                        <a16:creationId xmlns:a16="http://schemas.microsoft.com/office/drawing/2014/main" id="{57372637-6A9B-9024-1F3D-642E7078165D}"/>
                      </a:ext>
                    </a:extLst>
                  </p:cNvPr>
                  <p:cNvSpPr>
                    <a:spLocks/>
                  </p:cNvSpPr>
                  <p:nvPr/>
                </p:nvSpPr>
                <p:spPr bwMode="auto">
                  <a:xfrm>
                    <a:off x="4146" y="2809"/>
                    <a:ext cx="311" cy="277"/>
                  </a:xfrm>
                  <a:custGeom>
                    <a:avLst/>
                    <a:gdLst>
                      <a:gd name="T0" fmla="*/ 79 w 311"/>
                      <a:gd name="T1" fmla="*/ 0 h 277"/>
                      <a:gd name="T2" fmla="*/ 0 w 311"/>
                      <a:gd name="T3" fmla="*/ 140 h 277"/>
                      <a:gd name="T4" fmla="*/ 79 w 311"/>
                      <a:gd name="T5" fmla="*/ 277 h 277"/>
                      <a:gd name="T6" fmla="*/ 232 w 311"/>
                      <a:gd name="T7" fmla="*/ 277 h 277"/>
                      <a:gd name="T8" fmla="*/ 311 w 311"/>
                      <a:gd name="T9" fmla="*/ 140 h 277"/>
                      <a:gd name="T10" fmla="*/ 232 w 311"/>
                      <a:gd name="T11" fmla="*/ 0 h 277"/>
                      <a:gd name="T12" fmla="*/ 79 w 311"/>
                      <a:gd name="T13" fmla="*/ 0 h 277"/>
                      <a:gd name="T14" fmla="*/ 0 60000 65536"/>
                      <a:gd name="T15" fmla="*/ 0 60000 65536"/>
                      <a:gd name="T16" fmla="*/ 0 60000 65536"/>
                      <a:gd name="T17" fmla="*/ 0 60000 65536"/>
                      <a:gd name="T18" fmla="*/ 0 60000 65536"/>
                      <a:gd name="T19" fmla="*/ 0 60000 65536"/>
                      <a:gd name="T20" fmla="*/ 0 60000 65536"/>
                      <a:gd name="T21" fmla="*/ 0 w 311"/>
                      <a:gd name="T22" fmla="*/ 0 h 277"/>
                      <a:gd name="T23" fmla="*/ 311 w 311"/>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7">
                        <a:moveTo>
                          <a:pt x="79" y="0"/>
                        </a:moveTo>
                        <a:lnTo>
                          <a:pt x="0" y="140"/>
                        </a:lnTo>
                        <a:lnTo>
                          <a:pt x="79" y="277"/>
                        </a:lnTo>
                        <a:lnTo>
                          <a:pt x="232" y="277"/>
                        </a:lnTo>
                        <a:lnTo>
                          <a:pt x="311" y="140"/>
                        </a:lnTo>
                        <a:lnTo>
                          <a:pt x="232" y="0"/>
                        </a:lnTo>
                        <a:lnTo>
                          <a:pt x="79" y="0"/>
                        </a:lnTo>
                        <a:close/>
                      </a:path>
                    </a:pathLst>
                  </a:custGeom>
                  <a:solidFill>
                    <a:srgbClr val="CD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1" name="Freeform 469">
                    <a:extLst>
                      <a:ext uri="{FF2B5EF4-FFF2-40B4-BE49-F238E27FC236}">
                        <a16:creationId xmlns:a16="http://schemas.microsoft.com/office/drawing/2014/main" id="{0E31B97E-8E61-6E72-E261-3B421B56543C}"/>
                      </a:ext>
                    </a:extLst>
                  </p:cNvPr>
                  <p:cNvSpPr>
                    <a:spLocks/>
                  </p:cNvSpPr>
                  <p:nvPr/>
                </p:nvSpPr>
                <p:spPr bwMode="auto">
                  <a:xfrm>
                    <a:off x="4155" y="2817"/>
                    <a:ext cx="294" cy="265"/>
                  </a:xfrm>
                  <a:custGeom>
                    <a:avLst/>
                    <a:gdLst>
                      <a:gd name="T0" fmla="*/ 74 w 294"/>
                      <a:gd name="T1" fmla="*/ 0 h 265"/>
                      <a:gd name="T2" fmla="*/ 0 w 294"/>
                      <a:gd name="T3" fmla="*/ 132 h 265"/>
                      <a:gd name="T4" fmla="*/ 74 w 294"/>
                      <a:gd name="T5" fmla="*/ 265 h 265"/>
                      <a:gd name="T6" fmla="*/ 219 w 294"/>
                      <a:gd name="T7" fmla="*/ 265 h 265"/>
                      <a:gd name="T8" fmla="*/ 294 w 294"/>
                      <a:gd name="T9" fmla="*/ 132 h 265"/>
                      <a:gd name="T10" fmla="*/ 219 w 294"/>
                      <a:gd name="T11" fmla="*/ 0 h 265"/>
                      <a:gd name="T12" fmla="*/ 74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4" y="0"/>
                        </a:moveTo>
                        <a:lnTo>
                          <a:pt x="0" y="132"/>
                        </a:lnTo>
                        <a:lnTo>
                          <a:pt x="74" y="265"/>
                        </a:lnTo>
                        <a:lnTo>
                          <a:pt x="219" y="265"/>
                        </a:lnTo>
                        <a:lnTo>
                          <a:pt x="294" y="132"/>
                        </a:lnTo>
                        <a:lnTo>
                          <a:pt x="219" y="0"/>
                        </a:lnTo>
                        <a:lnTo>
                          <a:pt x="74" y="0"/>
                        </a:lnTo>
                        <a:close/>
                      </a:path>
                    </a:pathLst>
                  </a:custGeom>
                  <a:solidFill>
                    <a:srgbClr val="CE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2" name="Freeform 470">
                    <a:extLst>
                      <a:ext uri="{FF2B5EF4-FFF2-40B4-BE49-F238E27FC236}">
                        <a16:creationId xmlns:a16="http://schemas.microsoft.com/office/drawing/2014/main" id="{3F373261-4D84-D4EF-D0C0-0E06176832D2}"/>
                      </a:ext>
                    </a:extLst>
                  </p:cNvPr>
                  <p:cNvSpPr>
                    <a:spLocks/>
                  </p:cNvSpPr>
                  <p:nvPr/>
                </p:nvSpPr>
                <p:spPr bwMode="auto">
                  <a:xfrm>
                    <a:off x="4159" y="2821"/>
                    <a:ext cx="286" cy="253"/>
                  </a:xfrm>
                  <a:custGeom>
                    <a:avLst/>
                    <a:gdLst>
                      <a:gd name="T0" fmla="*/ 70 w 286"/>
                      <a:gd name="T1" fmla="*/ 0 h 253"/>
                      <a:gd name="T2" fmla="*/ 0 w 286"/>
                      <a:gd name="T3" fmla="*/ 128 h 253"/>
                      <a:gd name="T4" fmla="*/ 70 w 286"/>
                      <a:gd name="T5" fmla="*/ 253 h 253"/>
                      <a:gd name="T6" fmla="*/ 215 w 286"/>
                      <a:gd name="T7" fmla="*/ 253 h 253"/>
                      <a:gd name="T8" fmla="*/ 286 w 286"/>
                      <a:gd name="T9" fmla="*/ 128 h 253"/>
                      <a:gd name="T10" fmla="*/ 215 w 286"/>
                      <a:gd name="T11" fmla="*/ 0 h 253"/>
                      <a:gd name="T12" fmla="*/ 70 w 286"/>
                      <a:gd name="T13" fmla="*/ 0 h 253"/>
                      <a:gd name="T14" fmla="*/ 0 60000 65536"/>
                      <a:gd name="T15" fmla="*/ 0 60000 65536"/>
                      <a:gd name="T16" fmla="*/ 0 60000 65536"/>
                      <a:gd name="T17" fmla="*/ 0 60000 65536"/>
                      <a:gd name="T18" fmla="*/ 0 60000 65536"/>
                      <a:gd name="T19" fmla="*/ 0 60000 65536"/>
                      <a:gd name="T20" fmla="*/ 0 60000 65536"/>
                      <a:gd name="T21" fmla="*/ 0 w 286"/>
                      <a:gd name="T22" fmla="*/ 0 h 253"/>
                      <a:gd name="T23" fmla="*/ 286 w 286"/>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3">
                        <a:moveTo>
                          <a:pt x="70" y="0"/>
                        </a:moveTo>
                        <a:lnTo>
                          <a:pt x="0" y="128"/>
                        </a:lnTo>
                        <a:lnTo>
                          <a:pt x="70" y="253"/>
                        </a:lnTo>
                        <a:lnTo>
                          <a:pt x="215" y="253"/>
                        </a:lnTo>
                        <a:lnTo>
                          <a:pt x="286" y="128"/>
                        </a:lnTo>
                        <a:lnTo>
                          <a:pt x="215" y="0"/>
                        </a:lnTo>
                        <a:lnTo>
                          <a:pt x="70" y="0"/>
                        </a:lnTo>
                        <a:close/>
                      </a:path>
                    </a:pathLst>
                  </a:custGeom>
                  <a:solidFill>
                    <a:srgbClr val="CF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3" name="Freeform 471">
                    <a:extLst>
                      <a:ext uri="{FF2B5EF4-FFF2-40B4-BE49-F238E27FC236}">
                        <a16:creationId xmlns:a16="http://schemas.microsoft.com/office/drawing/2014/main" id="{45DFFF92-162A-1257-E820-DCB506555432}"/>
                      </a:ext>
                    </a:extLst>
                  </p:cNvPr>
                  <p:cNvSpPr>
                    <a:spLocks/>
                  </p:cNvSpPr>
                  <p:nvPr/>
                </p:nvSpPr>
                <p:spPr bwMode="auto">
                  <a:xfrm>
                    <a:off x="4167" y="2829"/>
                    <a:ext cx="269" cy="240"/>
                  </a:xfrm>
                  <a:custGeom>
                    <a:avLst/>
                    <a:gdLst>
                      <a:gd name="T0" fmla="*/ 66 w 269"/>
                      <a:gd name="T1" fmla="*/ 0 h 240"/>
                      <a:gd name="T2" fmla="*/ 0 w 269"/>
                      <a:gd name="T3" fmla="*/ 120 h 240"/>
                      <a:gd name="T4" fmla="*/ 66 w 269"/>
                      <a:gd name="T5" fmla="*/ 240 h 240"/>
                      <a:gd name="T6" fmla="*/ 203 w 269"/>
                      <a:gd name="T7" fmla="*/ 240 h 240"/>
                      <a:gd name="T8" fmla="*/ 269 w 269"/>
                      <a:gd name="T9" fmla="*/ 120 h 240"/>
                      <a:gd name="T10" fmla="*/ 203 w 269"/>
                      <a:gd name="T11" fmla="*/ 0 h 240"/>
                      <a:gd name="T12" fmla="*/ 66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6" y="0"/>
                        </a:moveTo>
                        <a:lnTo>
                          <a:pt x="0" y="120"/>
                        </a:lnTo>
                        <a:lnTo>
                          <a:pt x="66" y="240"/>
                        </a:lnTo>
                        <a:lnTo>
                          <a:pt x="203" y="240"/>
                        </a:lnTo>
                        <a:lnTo>
                          <a:pt x="269" y="120"/>
                        </a:lnTo>
                        <a:lnTo>
                          <a:pt x="203" y="0"/>
                        </a:lnTo>
                        <a:lnTo>
                          <a:pt x="66" y="0"/>
                        </a:lnTo>
                        <a:close/>
                      </a:path>
                    </a:pathLst>
                  </a:custGeom>
                  <a:solidFill>
                    <a:srgbClr val="D1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4" name="Freeform 472">
                    <a:extLst>
                      <a:ext uri="{FF2B5EF4-FFF2-40B4-BE49-F238E27FC236}">
                        <a16:creationId xmlns:a16="http://schemas.microsoft.com/office/drawing/2014/main" id="{71461453-3A90-FCB3-98F8-0E859C2FE86F}"/>
                      </a:ext>
                    </a:extLst>
                  </p:cNvPr>
                  <p:cNvSpPr>
                    <a:spLocks/>
                  </p:cNvSpPr>
                  <p:nvPr/>
                </p:nvSpPr>
                <p:spPr bwMode="auto">
                  <a:xfrm>
                    <a:off x="4175" y="2833"/>
                    <a:ext cx="253" cy="228"/>
                  </a:xfrm>
                  <a:custGeom>
                    <a:avLst/>
                    <a:gdLst>
                      <a:gd name="T0" fmla="*/ 63 w 253"/>
                      <a:gd name="T1" fmla="*/ 0 h 228"/>
                      <a:gd name="T2" fmla="*/ 0 w 253"/>
                      <a:gd name="T3" fmla="*/ 116 h 228"/>
                      <a:gd name="T4" fmla="*/ 63 w 253"/>
                      <a:gd name="T5" fmla="*/ 228 h 228"/>
                      <a:gd name="T6" fmla="*/ 191 w 253"/>
                      <a:gd name="T7" fmla="*/ 228 h 228"/>
                      <a:gd name="T8" fmla="*/ 253 w 253"/>
                      <a:gd name="T9" fmla="*/ 116 h 228"/>
                      <a:gd name="T10" fmla="*/ 191 w 253"/>
                      <a:gd name="T11" fmla="*/ 0 h 228"/>
                      <a:gd name="T12" fmla="*/ 63 w 253"/>
                      <a:gd name="T13" fmla="*/ 0 h 228"/>
                      <a:gd name="T14" fmla="*/ 0 60000 65536"/>
                      <a:gd name="T15" fmla="*/ 0 60000 65536"/>
                      <a:gd name="T16" fmla="*/ 0 60000 65536"/>
                      <a:gd name="T17" fmla="*/ 0 60000 65536"/>
                      <a:gd name="T18" fmla="*/ 0 60000 65536"/>
                      <a:gd name="T19" fmla="*/ 0 60000 65536"/>
                      <a:gd name="T20" fmla="*/ 0 60000 65536"/>
                      <a:gd name="T21" fmla="*/ 0 w 253"/>
                      <a:gd name="T22" fmla="*/ 0 h 228"/>
                      <a:gd name="T23" fmla="*/ 253 w 253"/>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8">
                        <a:moveTo>
                          <a:pt x="63" y="0"/>
                        </a:moveTo>
                        <a:lnTo>
                          <a:pt x="0" y="116"/>
                        </a:lnTo>
                        <a:lnTo>
                          <a:pt x="63" y="228"/>
                        </a:lnTo>
                        <a:lnTo>
                          <a:pt x="191" y="228"/>
                        </a:lnTo>
                        <a:lnTo>
                          <a:pt x="253" y="116"/>
                        </a:lnTo>
                        <a:lnTo>
                          <a:pt x="191" y="0"/>
                        </a:lnTo>
                        <a:lnTo>
                          <a:pt x="63" y="0"/>
                        </a:lnTo>
                        <a:close/>
                      </a:path>
                    </a:pathLst>
                  </a:custGeom>
                  <a:solidFill>
                    <a:srgbClr val="D3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5" name="Freeform 473">
                    <a:extLst>
                      <a:ext uri="{FF2B5EF4-FFF2-40B4-BE49-F238E27FC236}">
                        <a16:creationId xmlns:a16="http://schemas.microsoft.com/office/drawing/2014/main" id="{7D8E6C62-1940-623A-01F4-9D4ABE367AD2}"/>
                      </a:ext>
                    </a:extLst>
                  </p:cNvPr>
                  <p:cNvSpPr>
                    <a:spLocks/>
                  </p:cNvSpPr>
                  <p:nvPr/>
                </p:nvSpPr>
                <p:spPr bwMode="auto">
                  <a:xfrm>
                    <a:off x="4180" y="2842"/>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D6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6" name="Freeform 474">
                    <a:extLst>
                      <a:ext uri="{FF2B5EF4-FFF2-40B4-BE49-F238E27FC236}">
                        <a16:creationId xmlns:a16="http://schemas.microsoft.com/office/drawing/2014/main" id="{2AB63235-BC43-0F58-6705-ABB1A543C742}"/>
                      </a:ext>
                    </a:extLst>
                  </p:cNvPr>
                  <p:cNvSpPr>
                    <a:spLocks/>
                  </p:cNvSpPr>
                  <p:nvPr/>
                </p:nvSpPr>
                <p:spPr bwMode="auto">
                  <a:xfrm>
                    <a:off x="4188" y="2846"/>
                    <a:ext cx="228" cy="203"/>
                  </a:xfrm>
                  <a:custGeom>
                    <a:avLst/>
                    <a:gdLst>
                      <a:gd name="T0" fmla="*/ 58 w 228"/>
                      <a:gd name="T1" fmla="*/ 0 h 203"/>
                      <a:gd name="T2" fmla="*/ 0 w 228"/>
                      <a:gd name="T3" fmla="*/ 103 h 203"/>
                      <a:gd name="T4" fmla="*/ 58 w 228"/>
                      <a:gd name="T5" fmla="*/ 203 h 203"/>
                      <a:gd name="T6" fmla="*/ 170 w 228"/>
                      <a:gd name="T7" fmla="*/ 203 h 203"/>
                      <a:gd name="T8" fmla="*/ 228 w 228"/>
                      <a:gd name="T9" fmla="*/ 103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103"/>
                        </a:lnTo>
                        <a:lnTo>
                          <a:pt x="58" y="203"/>
                        </a:lnTo>
                        <a:lnTo>
                          <a:pt x="170" y="203"/>
                        </a:lnTo>
                        <a:lnTo>
                          <a:pt x="228" y="103"/>
                        </a:lnTo>
                        <a:lnTo>
                          <a:pt x="170" y="0"/>
                        </a:lnTo>
                        <a:lnTo>
                          <a:pt x="58" y="0"/>
                        </a:lnTo>
                        <a:close/>
                      </a:path>
                    </a:pathLst>
                  </a:custGeom>
                  <a:solidFill>
                    <a:srgbClr val="D9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7" name="Freeform 475">
                    <a:extLst>
                      <a:ext uri="{FF2B5EF4-FFF2-40B4-BE49-F238E27FC236}">
                        <a16:creationId xmlns:a16="http://schemas.microsoft.com/office/drawing/2014/main" id="{A51D621F-E0BD-679B-D385-1BDFBE35F399}"/>
                      </a:ext>
                    </a:extLst>
                  </p:cNvPr>
                  <p:cNvSpPr>
                    <a:spLocks/>
                  </p:cNvSpPr>
                  <p:nvPr/>
                </p:nvSpPr>
                <p:spPr bwMode="auto">
                  <a:xfrm>
                    <a:off x="4196" y="2854"/>
                    <a:ext cx="211" cy="191"/>
                  </a:xfrm>
                  <a:custGeom>
                    <a:avLst/>
                    <a:gdLst>
                      <a:gd name="T0" fmla="*/ 54 w 211"/>
                      <a:gd name="T1" fmla="*/ 0 h 191"/>
                      <a:gd name="T2" fmla="*/ 0 w 211"/>
                      <a:gd name="T3" fmla="*/ 95 h 191"/>
                      <a:gd name="T4" fmla="*/ 54 w 211"/>
                      <a:gd name="T5" fmla="*/ 191 h 191"/>
                      <a:gd name="T6" fmla="*/ 157 w 211"/>
                      <a:gd name="T7" fmla="*/ 191 h 191"/>
                      <a:gd name="T8" fmla="*/ 211 w 211"/>
                      <a:gd name="T9" fmla="*/ 95 h 191"/>
                      <a:gd name="T10" fmla="*/ 157 w 211"/>
                      <a:gd name="T11" fmla="*/ 0 h 191"/>
                      <a:gd name="T12" fmla="*/ 54 w 211"/>
                      <a:gd name="T13" fmla="*/ 0 h 191"/>
                      <a:gd name="T14" fmla="*/ 0 60000 65536"/>
                      <a:gd name="T15" fmla="*/ 0 60000 65536"/>
                      <a:gd name="T16" fmla="*/ 0 60000 65536"/>
                      <a:gd name="T17" fmla="*/ 0 60000 65536"/>
                      <a:gd name="T18" fmla="*/ 0 60000 65536"/>
                      <a:gd name="T19" fmla="*/ 0 60000 65536"/>
                      <a:gd name="T20" fmla="*/ 0 60000 65536"/>
                      <a:gd name="T21" fmla="*/ 0 w 211"/>
                      <a:gd name="T22" fmla="*/ 0 h 191"/>
                      <a:gd name="T23" fmla="*/ 211 w 211"/>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1">
                        <a:moveTo>
                          <a:pt x="54" y="0"/>
                        </a:moveTo>
                        <a:lnTo>
                          <a:pt x="0" y="95"/>
                        </a:lnTo>
                        <a:lnTo>
                          <a:pt x="54" y="191"/>
                        </a:lnTo>
                        <a:lnTo>
                          <a:pt x="157" y="191"/>
                        </a:lnTo>
                        <a:lnTo>
                          <a:pt x="211" y="95"/>
                        </a:lnTo>
                        <a:lnTo>
                          <a:pt x="157" y="0"/>
                        </a:lnTo>
                        <a:lnTo>
                          <a:pt x="54" y="0"/>
                        </a:lnTo>
                        <a:close/>
                      </a:path>
                    </a:pathLst>
                  </a:custGeom>
                  <a:solidFill>
                    <a:srgbClr val="DC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8" name="Freeform 476">
                    <a:extLst>
                      <a:ext uri="{FF2B5EF4-FFF2-40B4-BE49-F238E27FC236}">
                        <a16:creationId xmlns:a16="http://schemas.microsoft.com/office/drawing/2014/main" id="{45997DF2-3FD7-1D42-0CC6-AE8B6D46B33A}"/>
                      </a:ext>
                    </a:extLst>
                  </p:cNvPr>
                  <p:cNvSpPr>
                    <a:spLocks/>
                  </p:cNvSpPr>
                  <p:nvPr/>
                </p:nvSpPr>
                <p:spPr bwMode="auto">
                  <a:xfrm>
                    <a:off x="4204" y="2858"/>
                    <a:ext cx="195" cy="178"/>
                  </a:xfrm>
                  <a:custGeom>
                    <a:avLst/>
                    <a:gdLst>
                      <a:gd name="T0" fmla="*/ 50 w 195"/>
                      <a:gd name="T1" fmla="*/ 0 h 178"/>
                      <a:gd name="T2" fmla="*/ 0 w 195"/>
                      <a:gd name="T3" fmla="*/ 91 h 178"/>
                      <a:gd name="T4" fmla="*/ 50 w 195"/>
                      <a:gd name="T5" fmla="*/ 178 h 178"/>
                      <a:gd name="T6" fmla="*/ 145 w 195"/>
                      <a:gd name="T7" fmla="*/ 178 h 178"/>
                      <a:gd name="T8" fmla="*/ 195 w 195"/>
                      <a:gd name="T9" fmla="*/ 91 h 178"/>
                      <a:gd name="T10" fmla="*/ 145 w 195"/>
                      <a:gd name="T11" fmla="*/ 0 h 178"/>
                      <a:gd name="T12" fmla="*/ 50 w 195"/>
                      <a:gd name="T13" fmla="*/ 0 h 178"/>
                      <a:gd name="T14" fmla="*/ 0 60000 65536"/>
                      <a:gd name="T15" fmla="*/ 0 60000 65536"/>
                      <a:gd name="T16" fmla="*/ 0 60000 65536"/>
                      <a:gd name="T17" fmla="*/ 0 60000 65536"/>
                      <a:gd name="T18" fmla="*/ 0 60000 65536"/>
                      <a:gd name="T19" fmla="*/ 0 60000 65536"/>
                      <a:gd name="T20" fmla="*/ 0 60000 65536"/>
                      <a:gd name="T21" fmla="*/ 0 w 195"/>
                      <a:gd name="T22" fmla="*/ 0 h 178"/>
                      <a:gd name="T23" fmla="*/ 195 w 195"/>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8">
                        <a:moveTo>
                          <a:pt x="50" y="0"/>
                        </a:moveTo>
                        <a:lnTo>
                          <a:pt x="0" y="91"/>
                        </a:lnTo>
                        <a:lnTo>
                          <a:pt x="50" y="178"/>
                        </a:lnTo>
                        <a:lnTo>
                          <a:pt x="145" y="178"/>
                        </a:lnTo>
                        <a:lnTo>
                          <a:pt x="195" y="91"/>
                        </a:lnTo>
                        <a:lnTo>
                          <a:pt x="145" y="0"/>
                        </a:lnTo>
                        <a:lnTo>
                          <a:pt x="50" y="0"/>
                        </a:lnTo>
                        <a:close/>
                      </a:path>
                    </a:pathLst>
                  </a:custGeom>
                  <a:solidFill>
                    <a:srgbClr val="D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89" name="Freeform 477">
                    <a:extLst>
                      <a:ext uri="{FF2B5EF4-FFF2-40B4-BE49-F238E27FC236}">
                        <a16:creationId xmlns:a16="http://schemas.microsoft.com/office/drawing/2014/main" id="{2D50C101-AEF8-1226-332E-770B1C89540B}"/>
                      </a:ext>
                    </a:extLst>
                  </p:cNvPr>
                  <p:cNvSpPr>
                    <a:spLocks/>
                  </p:cNvSpPr>
                  <p:nvPr/>
                </p:nvSpPr>
                <p:spPr bwMode="auto">
                  <a:xfrm>
                    <a:off x="4209" y="2867"/>
                    <a:ext cx="186" cy="165"/>
                  </a:xfrm>
                  <a:custGeom>
                    <a:avLst/>
                    <a:gdLst>
                      <a:gd name="T0" fmla="*/ 45 w 186"/>
                      <a:gd name="T1" fmla="*/ 0 h 165"/>
                      <a:gd name="T2" fmla="*/ 0 w 186"/>
                      <a:gd name="T3" fmla="*/ 82 h 165"/>
                      <a:gd name="T4" fmla="*/ 45 w 186"/>
                      <a:gd name="T5" fmla="*/ 165 h 165"/>
                      <a:gd name="T6" fmla="*/ 140 w 186"/>
                      <a:gd name="T7" fmla="*/ 165 h 165"/>
                      <a:gd name="T8" fmla="*/ 186 w 186"/>
                      <a:gd name="T9" fmla="*/ 82 h 165"/>
                      <a:gd name="T10" fmla="*/ 140 w 186"/>
                      <a:gd name="T11" fmla="*/ 0 h 165"/>
                      <a:gd name="T12" fmla="*/ 45 w 186"/>
                      <a:gd name="T13" fmla="*/ 0 h 165"/>
                      <a:gd name="T14" fmla="*/ 0 60000 65536"/>
                      <a:gd name="T15" fmla="*/ 0 60000 65536"/>
                      <a:gd name="T16" fmla="*/ 0 60000 65536"/>
                      <a:gd name="T17" fmla="*/ 0 60000 65536"/>
                      <a:gd name="T18" fmla="*/ 0 60000 65536"/>
                      <a:gd name="T19" fmla="*/ 0 60000 65536"/>
                      <a:gd name="T20" fmla="*/ 0 60000 65536"/>
                      <a:gd name="T21" fmla="*/ 0 w 186"/>
                      <a:gd name="T22" fmla="*/ 0 h 165"/>
                      <a:gd name="T23" fmla="*/ 186 w 186"/>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5">
                        <a:moveTo>
                          <a:pt x="45" y="0"/>
                        </a:moveTo>
                        <a:lnTo>
                          <a:pt x="0" y="82"/>
                        </a:lnTo>
                        <a:lnTo>
                          <a:pt x="45" y="165"/>
                        </a:lnTo>
                        <a:lnTo>
                          <a:pt x="140" y="165"/>
                        </a:lnTo>
                        <a:lnTo>
                          <a:pt x="186" y="82"/>
                        </a:lnTo>
                        <a:lnTo>
                          <a:pt x="140" y="0"/>
                        </a:lnTo>
                        <a:lnTo>
                          <a:pt x="45" y="0"/>
                        </a:lnTo>
                        <a:close/>
                      </a:path>
                    </a:pathLst>
                  </a:custGeom>
                  <a:solidFill>
                    <a:srgbClr val="E3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0" name="Freeform 478">
                    <a:extLst>
                      <a:ext uri="{FF2B5EF4-FFF2-40B4-BE49-F238E27FC236}">
                        <a16:creationId xmlns:a16="http://schemas.microsoft.com/office/drawing/2014/main" id="{119F74A3-6CCA-FB8E-93FB-E7C384C92483}"/>
                      </a:ext>
                    </a:extLst>
                  </p:cNvPr>
                  <p:cNvSpPr>
                    <a:spLocks/>
                  </p:cNvSpPr>
                  <p:nvPr/>
                </p:nvSpPr>
                <p:spPr bwMode="auto">
                  <a:xfrm>
                    <a:off x="4217" y="2871"/>
                    <a:ext cx="170" cy="153"/>
                  </a:xfrm>
                  <a:custGeom>
                    <a:avLst/>
                    <a:gdLst>
                      <a:gd name="T0" fmla="*/ 41 w 170"/>
                      <a:gd name="T1" fmla="*/ 0 h 153"/>
                      <a:gd name="T2" fmla="*/ 0 w 170"/>
                      <a:gd name="T3" fmla="*/ 78 h 153"/>
                      <a:gd name="T4" fmla="*/ 41 w 170"/>
                      <a:gd name="T5" fmla="*/ 153 h 153"/>
                      <a:gd name="T6" fmla="*/ 128 w 170"/>
                      <a:gd name="T7" fmla="*/ 153 h 153"/>
                      <a:gd name="T8" fmla="*/ 170 w 170"/>
                      <a:gd name="T9" fmla="*/ 78 h 153"/>
                      <a:gd name="T10" fmla="*/ 128 w 170"/>
                      <a:gd name="T11" fmla="*/ 0 h 153"/>
                      <a:gd name="T12" fmla="*/ 41 w 170"/>
                      <a:gd name="T13" fmla="*/ 0 h 153"/>
                      <a:gd name="T14" fmla="*/ 0 60000 65536"/>
                      <a:gd name="T15" fmla="*/ 0 60000 65536"/>
                      <a:gd name="T16" fmla="*/ 0 60000 65536"/>
                      <a:gd name="T17" fmla="*/ 0 60000 65536"/>
                      <a:gd name="T18" fmla="*/ 0 60000 65536"/>
                      <a:gd name="T19" fmla="*/ 0 60000 65536"/>
                      <a:gd name="T20" fmla="*/ 0 60000 65536"/>
                      <a:gd name="T21" fmla="*/ 0 w 170"/>
                      <a:gd name="T22" fmla="*/ 0 h 153"/>
                      <a:gd name="T23" fmla="*/ 170 w 170"/>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3">
                        <a:moveTo>
                          <a:pt x="41" y="0"/>
                        </a:moveTo>
                        <a:lnTo>
                          <a:pt x="0" y="78"/>
                        </a:lnTo>
                        <a:lnTo>
                          <a:pt x="41" y="153"/>
                        </a:lnTo>
                        <a:lnTo>
                          <a:pt x="128" y="153"/>
                        </a:lnTo>
                        <a:lnTo>
                          <a:pt x="170" y="78"/>
                        </a:lnTo>
                        <a:lnTo>
                          <a:pt x="128" y="0"/>
                        </a:lnTo>
                        <a:lnTo>
                          <a:pt x="41" y="0"/>
                        </a:lnTo>
                        <a:close/>
                      </a:path>
                    </a:pathLst>
                  </a:custGeom>
                  <a:solidFill>
                    <a:srgbClr val="E6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1" name="Freeform 479">
                    <a:extLst>
                      <a:ext uri="{FF2B5EF4-FFF2-40B4-BE49-F238E27FC236}">
                        <a16:creationId xmlns:a16="http://schemas.microsoft.com/office/drawing/2014/main" id="{3AF3EC76-53BC-B2AD-94A5-49CCB6EC1E77}"/>
                      </a:ext>
                    </a:extLst>
                  </p:cNvPr>
                  <p:cNvSpPr>
                    <a:spLocks/>
                  </p:cNvSpPr>
                  <p:nvPr/>
                </p:nvSpPr>
                <p:spPr bwMode="auto">
                  <a:xfrm>
                    <a:off x="4225" y="2879"/>
                    <a:ext cx="153" cy="137"/>
                  </a:xfrm>
                  <a:custGeom>
                    <a:avLst/>
                    <a:gdLst>
                      <a:gd name="T0" fmla="*/ 42 w 153"/>
                      <a:gd name="T1" fmla="*/ 0 h 137"/>
                      <a:gd name="T2" fmla="*/ 0 w 153"/>
                      <a:gd name="T3" fmla="*/ 70 h 137"/>
                      <a:gd name="T4" fmla="*/ 42 w 153"/>
                      <a:gd name="T5" fmla="*/ 137 h 137"/>
                      <a:gd name="T6" fmla="*/ 116 w 153"/>
                      <a:gd name="T7" fmla="*/ 137 h 137"/>
                      <a:gd name="T8" fmla="*/ 153 w 153"/>
                      <a:gd name="T9" fmla="*/ 70 h 137"/>
                      <a:gd name="T10" fmla="*/ 116 w 153"/>
                      <a:gd name="T11" fmla="*/ 0 h 137"/>
                      <a:gd name="T12" fmla="*/ 42 w 153"/>
                      <a:gd name="T13" fmla="*/ 0 h 137"/>
                      <a:gd name="T14" fmla="*/ 0 60000 65536"/>
                      <a:gd name="T15" fmla="*/ 0 60000 65536"/>
                      <a:gd name="T16" fmla="*/ 0 60000 65536"/>
                      <a:gd name="T17" fmla="*/ 0 60000 65536"/>
                      <a:gd name="T18" fmla="*/ 0 60000 65536"/>
                      <a:gd name="T19" fmla="*/ 0 60000 65536"/>
                      <a:gd name="T20" fmla="*/ 0 60000 65536"/>
                      <a:gd name="T21" fmla="*/ 0 w 153"/>
                      <a:gd name="T22" fmla="*/ 0 h 137"/>
                      <a:gd name="T23" fmla="*/ 153 w 153"/>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7">
                        <a:moveTo>
                          <a:pt x="42" y="0"/>
                        </a:moveTo>
                        <a:lnTo>
                          <a:pt x="0" y="70"/>
                        </a:lnTo>
                        <a:lnTo>
                          <a:pt x="42" y="137"/>
                        </a:lnTo>
                        <a:lnTo>
                          <a:pt x="116" y="137"/>
                        </a:lnTo>
                        <a:lnTo>
                          <a:pt x="153" y="70"/>
                        </a:lnTo>
                        <a:lnTo>
                          <a:pt x="116" y="0"/>
                        </a:lnTo>
                        <a:lnTo>
                          <a:pt x="42" y="0"/>
                        </a:lnTo>
                        <a:close/>
                      </a:path>
                    </a:pathLst>
                  </a:custGeom>
                  <a:solidFill>
                    <a:srgbClr val="EA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2" name="Freeform 480">
                    <a:extLst>
                      <a:ext uri="{FF2B5EF4-FFF2-40B4-BE49-F238E27FC236}">
                        <a16:creationId xmlns:a16="http://schemas.microsoft.com/office/drawing/2014/main" id="{1D03A936-E839-62FC-AC94-83D0D774B2FF}"/>
                      </a:ext>
                    </a:extLst>
                  </p:cNvPr>
                  <p:cNvSpPr>
                    <a:spLocks/>
                  </p:cNvSpPr>
                  <p:nvPr/>
                </p:nvSpPr>
                <p:spPr bwMode="auto">
                  <a:xfrm>
                    <a:off x="4229" y="2883"/>
                    <a:ext cx="145" cy="128"/>
                  </a:xfrm>
                  <a:custGeom>
                    <a:avLst/>
                    <a:gdLst>
                      <a:gd name="T0" fmla="*/ 38 w 145"/>
                      <a:gd name="T1" fmla="*/ 0 h 128"/>
                      <a:gd name="T2" fmla="*/ 0 w 145"/>
                      <a:gd name="T3" fmla="*/ 66 h 128"/>
                      <a:gd name="T4" fmla="*/ 38 w 145"/>
                      <a:gd name="T5" fmla="*/ 128 h 128"/>
                      <a:gd name="T6" fmla="*/ 112 w 145"/>
                      <a:gd name="T7" fmla="*/ 128 h 128"/>
                      <a:gd name="T8" fmla="*/ 145 w 145"/>
                      <a:gd name="T9" fmla="*/ 66 h 128"/>
                      <a:gd name="T10" fmla="*/ 112 w 145"/>
                      <a:gd name="T11" fmla="*/ 0 h 128"/>
                      <a:gd name="T12" fmla="*/ 38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8" y="0"/>
                        </a:moveTo>
                        <a:lnTo>
                          <a:pt x="0" y="66"/>
                        </a:lnTo>
                        <a:lnTo>
                          <a:pt x="38" y="128"/>
                        </a:lnTo>
                        <a:lnTo>
                          <a:pt x="112" y="128"/>
                        </a:lnTo>
                        <a:lnTo>
                          <a:pt x="145" y="66"/>
                        </a:lnTo>
                        <a:lnTo>
                          <a:pt x="112" y="0"/>
                        </a:lnTo>
                        <a:lnTo>
                          <a:pt x="38" y="0"/>
                        </a:lnTo>
                        <a:close/>
                      </a:path>
                    </a:pathLst>
                  </a:custGeom>
                  <a:solidFill>
                    <a:srgbClr val="ED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3" name="Freeform 481">
                    <a:extLst>
                      <a:ext uri="{FF2B5EF4-FFF2-40B4-BE49-F238E27FC236}">
                        <a16:creationId xmlns:a16="http://schemas.microsoft.com/office/drawing/2014/main" id="{2AD829DD-AAF2-62E3-B734-BF8915AA5AB2}"/>
                      </a:ext>
                    </a:extLst>
                  </p:cNvPr>
                  <p:cNvSpPr>
                    <a:spLocks/>
                  </p:cNvSpPr>
                  <p:nvPr/>
                </p:nvSpPr>
                <p:spPr bwMode="auto">
                  <a:xfrm>
                    <a:off x="4238" y="2891"/>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F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4" name="Freeform 482">
                    <a:extLst>
                      <a:ext uri="{FF2B5EF4-FFF2-40B4-BE49-F238E27FC236}">
                        <a16:creationId xmlns:a16="http://schemas.microsoft.com/office/drawing/2014/main" id="{8CCB0730-86AC-65C1-06BE-2CDE7B019583}"/>
                      </a:ext>
                    </a:extLst>
                  </p:cNvPr>
                  <p:cNvSpPr>
                    <a:spLocks/>
                  </p:cNvSpPr>
                  <p:nvPr/>
                </p:nvSpPr>
                <p:spPr bwMode="auto">
                  <a:xfrm>
                    <a:off x="4246" y="2896"/>
                    <a:ext cx="112" cy="103"/>
                  </a:xfrm>
                  <a:custGeom>
                    <a:avLst/>
                    <a:gdLst>
                      <a:gd name="T0" fmla="*/ 29 w 112"/>
                      <a:gd name="T1" fmla="*/ 0 h 103"/>
                      <a:gd name="T2" fmla="*/ 0 w 112"/>
                      <a:gd name="T3" fmla="*/ 53 h 103"/>
                      <a:gd name="T4" fmla="*/ 29 w 112"/>
                      <a:gd name="T5" fmla="*/ 103 h 103"/>
                      <a:gd name="T6" fmla="*/ 87 w 112"/>
                      <a:gd name="T7" fmla="*/ 103 h 103"/>
                      <a:gd name="T8" fmla="*/ 112 w 112"/>
                      <a:gd name="T9" fmla="*/ 53 h 103"/>
                      <a:gd name="T10" fmla="*/ 87 w 112"/>
                      <a:gd name="T11" fmla="*/ 0 h 103"/>
                      <a:gd name="T12" fmla="*/ 29 w 112"/>
                      <a:gd name="T13" fmla="*/ 0 h 103"/>
                      <a:gd name="T14" fmla="*/ 0 60000 65536"/>
                      <a:gd name="T15" fmla="*/ 0 60000 65536"/>
                      <a:gd name="T16" fmla="*/ 0 60000 65536"/>
                      <a:gd name="T17" fmla="*/ 0 60000 65536"/>
                      <a:gd name="T18" fmla="*/ 0 60000 65536"/>
                      <a:gd name="T19" fmla="*/ 0 60000 65536"/>
                      <a:gd name="T20" fmla="*/ 0 60000 65536"/>
                      <a:gd name="T21" fmla="*/ 0 w 112"/>
                      <a:gd name="T22" fmla="*/ 0 h 103"/>
                      <a:gd name="T23" fmla="*/ 112 w 11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3">
                        <a:moveTo>
                          <a:pt x="29" y="0"/>
                        </a:moveTo>
                        <a:lnTo>
                          <a:pt x="0" y="53"/>
                        </a:lnTo>
                        <a:lnTo>
                          <a:pt x="29" y="103"/>
                        </a:lnTo>
                        <a:lnTo>
                          <a:pt x="87" y="103"/>
                        </a:lnTo>
                        <a:lnTo>
                          <a:pt x="112" y="53"/>
                        </a:lnTo>
                        <a:lnTo>
                          <a:pt x="87" y="0"/>
                        </a:lnTo>
                        <a:lnTo>
                          <a:pt x="29" y="0"/>
                        </a:lnTo>
                        <a:close/>
                      </a:path>
                    </a:pathLst>
                  </a:custGeom>
                  <a:solidFill>
                    <a:srgbClr val="F3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5" name="Freeform 483">
                    <a:extLst>
                      <a:ext uri="{FF2B5EF4-FFF2-40B4-BE49-F238E27FC236}">
                        <a16:creationId xmlns:a16="http://schemas.microsoft.com/office/drawing/2014/main" id="{50200AD7-FC48-824E-3ED2-FC3FD77B2838}"/>
                      </a:ext>
                    </a:extLst>
                  </p:cNvPr>
                  <p:cNvSpPr>
                    <a:spLocks/>
                  </p:cNvSpPr>
                  <p:nvPr/>
                </p:nvSpPr>
                <p:spPr bwMode="auto">
                  <a:xfrm>
                    <a:off x="4254" y="2904"/>
                    <a:ext cx="95" cy="87"/>
                  </a:xfrm>
                  <a:custGeom>
                    <a:avLst/>
                    <a:gdLst>
                      <a:gd name="T0" fmla="*/ 25 w 95"/>
                      <a:gd name="T1" fmla="*/ 0 h 87"/>
                      <a:gd name="T2" fmla="*/ 0 w 95"/>
                      <a:gd name="T3" fmla="*/ 45 h 87"/>
                      <a:gd name="T4" fmla="*/ 25 w 95"/>
                      <a:gd name="T5" fmla="*/ 87 h 87"/>
                      <a:gd name="T6" fmla="*/ 75 w 95"/>
                      <a:gd name="T7" fmla="*/ 87 h 87"/>
                      <a:gd name="T8" fmla="*/ 95 w 95"/>
                      <a:gd name="T9" fmla="*/ 45 h 87"/>
                      <a:gd name="T10" fmla="*/ 75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5" y="87"/>
                        </a:lnTo>
                        <a:lnTo>
                          <a:pt x="95" y="45"/>
                        </a:lnTo>
                        <a:lnTo>
                          <a:pt x="75" y="0"/>
                        </a:lnTo>
                        <a:lnTo>
                          <a:pt x="25" y="0"/>
                        </a:lnTo>
                        <a:close/>
                      </a:path>
                    </a:pathLst>
                  </a:custGeom>
                  <a:solidFill>
                    <a:srgbClr val="F6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6" name="Freeform 484">
                    <a:extLst>
                      <a:ext uri="{FF2B5EF4-FFF2-40B4-BE49-F238E27FC236}">
                        <a16:creationId xmlns:a16="http://schemas.microsoft.com/office/drawing/2014/main" id="{A21A5724-5914-6B5A-F415-E8DBC829EB3F}"/>
                      </a:ext>
                    </a:extLst>
                  </p:cNvPr>
                  <p:cNvSpPr>
                    <a:spLocks/>
                  </p:cNvSpPr>
                  <p:nvPr/>
                </p:nvSpPr>
                <p:spPr bwMode="auto">
                  <a:xfrm>
                    <a:off x="4258" y="2908"/>
                    <a:ext cx="87" cy="79"/>
                  </a:xfrm>
                  <a:custGeom>
                    <a:avLst/>
                    <a:gdLst>
                      <a:gd name="T0" fmla="*/ 25 w 87"/>
                      <a:gd name="T1" fmla="*/ 0 h 79"/>
                      <a:gd name="T2" fmla="*/ 0 w 87"/>
                      <a:gd name="T3" fmla="*/ 41 h 79"/>
                      <a:gd name="T4" fmla="*/ 25 w 87"/>
                      <a:gd name="T5" fmla="*/ 79 h 79"/>
                      <a:gd name="T6" fmla="*/ 67 w 87"/>
                      <a:gd name="T7" fmla="*/ 79 h 79"/>
                      <a:gd name="T8" fmla="*/ 87 w 87"/>
                      <a:gd name="T9" fmla="*/ 41 h 79"/>
                      <a:gd name="T10" fmla="*/ 67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7" y="79"/>
                        </a:lnTo>
                        <a:lnTo>
                          <a:pt x="87" y="41"/>
                        </a:lnTo>
                        <a:lnTo>
                          <a:pt x="67" y="0"/>
                        </a:lnTo>
                        <a:lnTo>
                          <a:pt x="25" y="0"/>
                        </a:lnTo>
                        <a:close/>
                      </a:path>
                    </a:pathLst>
                  </a:custGeom>
                  <a:solidFill>
                    <a:srgbClr val="F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7" name="Freeform 485">
                    <a:extLst>
                      <a:ext uri="{FF2B5EF4-FFF2-40B4-BE49-F238E27FC236}">
                        <a16:creationId xmlns:a16="http://schemas.microsoft.com/office/drawing/2014/main" id="{A318EBA7-6395-FC31-9E5A-F2D0AD77AA39}"/>
                      </a:ext>
                    </a:extLst>
                  </p:cNvPr>
                  <p:cNvSpPr>
                    <a:spLocks/>
                  </p:cNvSpPr>
                  <p:nvPr/>
                </p:nvSpPr>
                <p:spPr bwMode="auto">
                  <a:xfrm>
                    <a:off x="4267" y="2916"/>
                    <a:ext cx="70" cy="62"/>
                  </a:xfrm>
                  <a:custGeom>
                    <a:avLst/>
                    <a:gdLst>
                      <a:gd name="T0" fmla="*/ 20 w 70"/>
                      <a:gd name="T1" fmla="*/ 0 h 62"/>
                      <a:gd name="T2" fmla="*/ 0 w 70"/>
                      <a:gd name="T3" fmla="*/ 33 h 62"/>
                      <a:gd name="T4" fmla="*/ 20 w 70"/>
                      <a:gd name="T5" fmla="*/ 62 h 62"/>
                      <a:gd name="T6" fmla="*/ 53 w 70"/>
                      <a:gd name="T7" fmla="*/ 62 h 62"/>
                      <a:gd name="T8" fmla="*/ 70 w 70"/>
                      <a:gd name="T9" fmla="*/ 33 h 62"/>
                      <a:gd name="T10" fmla="*/ 53 w 70"/>
                      <a:gd name="T11" fmla="*/ 0 h 62"/>
                      <a:gd name="T12" fmla="*/ 20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0" y="0"/>
                        </a:moveTo>
                        <a:lnTo>
                          <a:pt x="0" y="33"/>
                        </a:lnTo>
                        <a:lnTo>
                          <a:pt x="20" y="62"/>
                        </a:lnTo>
                        <a:lnTo>
                          <a:pt x="53" y="62"/>
                        </a:lnTo>
                        <a:lnTo>
                          <a:pt x="70" y="33"/>
                        </a:lnTo>
                        <a:lnTo>
                          <a:pt x="53" y="0"/>
                        </a:lnTo>
                        <a:lnTo>
                          <a:pt x="20" y="0"/>
                        </a:lnTo>
                        <a:close/>
                      </a:path>
                    </a:pathLst>
                  </a:custGeom>
                  <a:solidFill>
                    <a:srgbClr val="FA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8" name="Freeform 486">
                    <a:extLst>
                      <a:ext uri="{FF2B5EF4-FFF2-40B4-BE49-F238E27FC236}">
                        <a16:creationId xmlns:a16="http://schemas.microsoft.com/office/drawing/2014/main" id="{5AD75BE8-2C46-488B-BD25-FAD38058A659}"/>
                      </a:ext>
                    </a:extLst>
                  </p:cNvPr>
                  <p:cNvSpPr>
                    <a:spLocks/>
                  </p:cNvSpPr>
                  <p:nvPr/>
                </p:nvSpPr>
                <p:spPr bwMode="auto">
                  <a:xfrm>
                    <a:off x="4275" y="2920"/>
                    <a:ext cx="54" cy="54"/>
                  </a:xfrm>
                  <a:custGeom>
                    <a:avLst/>
                    <a:gdLst>
                      <a:gd name="T0" fmla="*/ 16 w 54"/>
                      <a:gd name="T1" fmla="*/ 0 h 54"/>
                      <a:gd name="T2" fmla="*/ 0 w 54"/>
                      <a:gd name="T3" fmla="*/ 29 h 54"/>
                      <a:gd name="T4" fmla="*/ 16 w 54"/>
                      <a:gd name="T5" fmla="*/ 54 h 54"/>
                      <a:gd name="T6" fmla="*/ 41 w 54"/>
                      <a:gd name="T7" fmla="*/ 54 h 54"/>
                      <a:gd name="T8" fmla="*/ 54 w 54"/>
                      <a:gd name="T9" fmla="*/ 29 h 54"/>
                      <a:gd name="T10" fmla="*/ 41 w 54"/>
                      <a:gd name="T11" fmla="*/ 0 h 54"/>
                      <a:gd name="T12" fmla="*/ 16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6" y="0"/>
                        </a:moveTo>
                        <a:lnTo>
                          <a:pt x="0" y="29"/>
                        </a:lnTo>
                        <a:lnTo>
                          <a:pt x="16" y="54"/>
                        </a:lnTo>
                        <a:lnTo>
                          <a:pt x="41" y="54"/>
                        </a:lnTo>
                        <a:lnTo>
                          <a:pt x="54" y="29"/>
                        </a:lnTo>
                        <a:lnTo>
                          <a:pt x="41" y="0"/>
                        </a:lnTo>
                        <a:lnTo>
                          <a:pt x="16" y="0"/>
                        </a:lnTo>
                        <a:close/>
                      </a:path>
                    </a:pathLst>
                  </a:custGeom>
                  <a:solidFill>
                    <a:srgbClr val="FB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99" name="Freeform 487">
                    <a:extLst>
                      <a:ext uri="{FF2B5EF4-FFF2-40B4-BE49-F238E27FC236}">
                        <a16:creationId xmlns:a16="http://schemas.microsoft.com/office/drawing/2014/main" id="{8BD70D01-739D-5B65-F111-DFE50FAD3611}"/>
                      </a:ext>
                    </a:extLst>
                  </p:cNvPr>
                  <p:cNvSpPr>
                    <a:spLocks/>
                  </p:cNvSpPr>
                  <p:nvPr/>
                </p:nvSpPr>
                <p:spPr bwMode="auto">
                  <a:xfrm>
                    <a:off x="4279" y="2929"/>
                    <a:ext cx="46" cy="37"/>
                  </a:xfrm>
                  <a:custGeom>
                    <a:avLst/>
                    <a:gdLst>
                      <a:gd name="T0" fmla="*/ 12 w 46"/>
                      <a:gd name="T1" fmla="*/ 0 h 37"/>
                      <a:gd name="T2" fmla="*/ 0 w 46"/>
                      <a:gd name="T3" fmla="*/ 20 h 37"/>
                      <a:gd name="T4" fmla="*/ 12 w 46"/>
                      <a:gd name="T5" fmla="*/ 37 h 37"/>
                      <a:gd name="T6" fmla="*/ 37 w 46"/>
                      <a:gd name="T7" fmla="*/ 37 h 37"/>
                      <a:gd name="T8" fmla="*/ 46 w 46"/>
                      <a:gd name="T9" fmla="*/ 20 h 37"/>
                      <a:gd name="T10" fmla="*/ 37 w 46"/>
                      <a:gd name="T11" fmla="*/ 0 h 37"/>
                      <a:gd name="T12" fmla="*/ 12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2" y="0"/>
                        </a:moveTo>
                        <a:lnTo>
                          <a:pt x="0" y="20"/>
                        </a:lnTo>
                        <a:lnTo>
                          <a:pt x="12" y="37"/>
                        </a:lnTo>
                        <a:lnTo>
                          <a:pt x="37" y="37"/>
                        </a:lnTo>
                        <a:lnTo>
                          <a:pt x="46" y="20"/>
                        </a:lnTo>
                        <a:lnTo>
                          <a:pt x="37" y="0"/>
                        </a:lnTo>
                        <a:lnTo>
                          <a:pt x="12" y="0"/>
                        </a:lnTo>
                        <a:close/>
                      </a:path>
                    </a:pathLst>
                  </a:custGeom>
                  <a:solidFill>
                    <a:srgbClr val="FC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00" name="Freeform 488">
                    <a:extLst>
                      <a:ext uri="{FF2B5EF4-FFF2-40B4-BE49-F238E27FC236}">
                        <a16:creationId xmlns:a16="http://schemas.microsoft.com/office/drawing/2014/main" id="{E2529241-A7B4-F101-99F2-2F609042CF7E}"/>
                      </a:ext>
                    </a:extLst>
                  </p:cNvPr>
                  <p:cNvSpPr>
                    <a:spLocks/>
                  </p:cNvSpPr>
                  <p:nvPr/>
                </p:nvSpPr>
                <p:spPr bwMode="auto">
                  <a:xfrm>
                    <a:off x="4287" y="2933"/>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FD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01" name="Freeform 489">
                    <a:extLst>
                      <a:ext uri="{FF2B5EF4-FFF2-40B4-BE49-F238E27FC236}">
                        <a16:creationId xmlns:a16="http://schemas.microsoft.com/office/drawing/2014/main" id="{6FF9F19C-51CE-DEAD-CA3C-8781507F6288}"/>
                      </a:ext>
                    </a:extLst>
                  </p:cNvPr>
                  <p:cNvSpPr>
                    <a:spLocks/>
                  </p:cNvSpPr>
                  <p:nvPr/>
                </p:nvSpPr>
                <p:spPr bwMode="auto">
                  <a:xfrm>
                    <a:off x="4296" y="2941"/>
                    <a:ext cx="12" cy="13"/>
                  </a:xfrm>
                  <a:custGeom>
                    <a:avLst/>
                    <a:gdLst>
                      <a:gd name="T0" fmla="*/ 4 w 12"/>
                      <a:gd name="T1" fmla="*/ 0 h 13"/>
                      <a:gd name="T2" fmla="*/ 0 w 12"/>
                      <a:gd name="T3" fmla="*/ 8 h 13"/>
                      <a:gd name="T4" fmla="*/ 4 w 12"/>
                      <a:gd name="T5" fmla="*/ 13 h 13"/>
                      <a:gd name="T6" fmla="*/ 12 w 12"/>
                      <a:gd name="T7" fmla="*/ 13 h 13"/>
                      <a:gd name="T8" fmla="*/ 12 w 12"/>
                      <a:gd name="T9" fmla="*/ 8 h 13"/>
                      <a:gd name="T10" fmla="*/ 12 w 12"/>
                      <a:gd name="T11" fmla="*/ 0 h 13"/>
                      <a:gd name="T12" fmla="*/ 4 w 12"/>
                      <a:gd name="T13" fmla="*/ 0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4" y="0"/>
                        </a:moveTo>
                        <a:lnTo>
                          <a:pt x="0" y="8"/>
                        </a:lnTo>
                        <a:lnTo>
                          <a:pt x="4" y="13"/>
                        </a:lnTo>
                        <a:lnTo>
                          <a:pt x="12" y="13"/>
                        </a:lnTo>
                        <a:lnTo>
                          <a:pt x="12" y="8"/>
                        </a:lnTo>
                        <a:lnTo>
                          <a:pt x="12" y="0"/>
                        </a:lnTo>
                        <a:lnTo>
                          <a:pt x="4" y="0"/>
                        </a:lnTo>
                        <a:close/>
                      </a:path>
                    </a:pathLst>
                  </a:custGeom>
                  <a:solidFill>
                    <a:srgbClr val="FE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802" name="Freeform 490">
                    <a:extLst>
                      <a:ext uri="{FF2B5EF4-FFF2-40B4-BE49-F238E27FC236}">
                        <a16:creationId xmlns:a16="http://schemas.microsoft.com/office/drawing/2014/main" id="{9479D1F9-3D8D-B034-73BC-4F07FAE3F48A}"/>
                      </a:ext>
                    </a:extLst>
                  </p:cNvPr>
                  <p:cNvSpPr>
                    <a:spLocks/>
                  </p:cNvSpPr>
                  <p:nvPr/>
                </p:nvSpPr>
                <p:spPr bwMode="auto">
                  <a:xfrm>
                    <a:off x="4300" y="2945"/>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777" name="Freeform 492">
                  <a:extLst>
                    <a:ext uri="{FF2B5EF4-FFF2-40B4-BE49-F238E27FC236}">
                      <a16:creationId xmlns:a16="http://schemas.microsoft.com/office/drawing/2014/main" id="{239397F0-613D-6878-FB43-473BB9245FA6}"/>
                    </a:ext>
                  </a:extLst>
                </p:cNvPr>
                <p:cNvSpPr>
                  <a:spLocks noEditPoints="1"/>
                </p:cNvSpPr>
                <p:nvPr/>
              </p:nvSpPr>
              <p:spPr bwMode="auto">
                <a:xfrm>
                  <a:off x="4134" y="2800"/>
                  <a:ext cx="344" cy="307"/>
                </a:xfrm>
                <a:custGeom>
                  <a:avLst/>
                  <a:gdLst>
                    <a:gd name="T0" fmla="*/ 4 w 344"/>
                    <a:gd name="T1" fmla="*/ 154 h 307"/>
                    <a:gd name="T2" fmla="*/ 0 w 344"/>
                    <a:gd name="T3" fmla="*/ 154 h 307"/>
                    <a:gd name="T4" fmla="*/ 4 w 344"/>
                    <a:gd name="T5" fmla="*/ 158 h 307"/>
                    <a:gd name="T6" fmla="*/ 87 w 344"/>
                    <a:gd name="T7" fmla="*/ 307 h 307"/>
                    <a:gd name="T8" fmla="*/ 87 w 344"/>
                    <a:gd name="T9" fmla="*/ 307 h 307"/>
                    <a:gd name="T10" fmla="*/ 87 w 344"/>
                    <a:gd name="T11" fmla="*/ 307 h 307"/>
                    <a:gd name="T12" fmla="*/ 257 w 344"/>
                    <a:gd name="T13" fmla="*/ 307 h 307"/>
                    <a:gd name="T14" fmla="*/ 257 w 344"/>
                    <a:gd name="T15" fmla="*/ 307 h 307"/>
                    <a:gd name="T16" fmla="*/ 261 w 344"/>
                    <a:gd name="T17" fmla="*/ 307 h 307"/>
                    <a:gd name="T18" fmla="*/ 344 w 344"/>
                    <a:gd name="T19" fmla="*/ 158 h 307"/>
                    <a:gd name="T20" fmla="*/ 344 w 344"/>
                    <a:gd name="T21" fmla="*/ 154 h 307"/>
                    <a:gd name="T22" fmla="*/ 344 w 344"/>
                    <a:gd name="T23" fmla="*/ 154 h 307"/>
                    <a:gd name="T24" fmla="*/ 261 w 344"/>
                    <a:gd name="T25" fmla="*/ 4 h 307"/>
                    <a:gd name="T26" fmla="*/ 257 w 344"/>
                    <a:gd name="T27" fmla="*/ 0 h 307"/>
                    <a:gd name="T28" fmla="*/ 257 w 344"/>
                    <a:gd name="T29" fmla="*/ 0 h 307"/>
                    <a:gd name="T30" fmla="*/ 87 w 344"/>
                    <a:gd name="T31" fmla="*/ 0 h 307"/>
                    <a:gd name="T32" fmla="*/ 87 w 344"/>
                    <a:gd name="T33" fmla="*/ 0 h 307"/>
                    <a:gd name="T34" fmla="*/ 87 w 344"/>
                    <a:gd name="T35" fmla="*/ 4 h 307"/>
                    <a:gd name="T36" fmla="*/ 4 w 344"/>
                    <a:gd name="T37" fmla="*/ 154 h 307"/>
                    <a:gd name="T38" fmla="*/ 91 w 344"/>
                    <a:gd name="T39" fmla="*/ 9 h 307"/>
                    <a:gd name="T40" fmla="*/ 87 w 344"/>
                    <a:gd name="T41" fmla="*/ 4 h 307"/>
                    <a:gd name="T42" fmla="*/ 87 w 344"/>
                    <a:gd name="T43" fmla="*/ 9 h 307"/>
                    <a:gd name="T44" fmla="*/ 257 w 344"/>
                    <a:gd name="T45" fmla="*/ 9 h 307"/>
                    <a:gd name="T46" fmla="*/ 257 w 344"/>
                    <a:gd name="T47" fmla="*/ 4 h 307"/>
                    <a:gd name="T48" fmla="*/ 257 w 344"/>
                    <a:gd name="T49" fmla="*/ 9 h 307"/>
                    <a:gd name="T50" fmla="*/ 340 w 344"/>
                    <a:gd name="T51" fmla="*/ 158 h 307"/>
                    <a:gd name="T52" fmla="*/ 340 w 344"/>
                    <a:gd name="T53" fmla="*/ 154 h 307"/>
                    <a:gd name="T54" fmla="*/ 340 w 344"/>
                    <a:gd name="T55" fmla="*/ 154 h 307"/>
                    <a:gd name="T56" fmla="*/ 257 w 344"/>
                    <a:gd name="T57" fmla="*/ 303 h 307"/>
                    <a:gd name="T58" fmla="*/ 257 w 344"/>
                    <a:gd name="T59" fmla="*/ 303 h 307"/>
                    <a:gd name="T60" fmla="*/ 257 w 344"/>
                    <a:gd name="T61" fmla="*/ 298 h 307"/>
                    <a:gd name="T62" fmla="*/ 87 w 344"/>
                    <a:gd name="T63" fmla="*/ 298 h 307"/>
                    <a:gd name="T64" fmla="*/ 87 w 344"/>
                    <a:gd name="T65" fmla="*/ 303 h 307"/>
                    <a:gd name="T66" fmla="*/ 91 w 344"/>
                    <a:gd name="T67" fmla="*/ 303 h 307"/>
                    <a:gd name="T68" fmla="*/ 8 w 344"/>
                    <a:gd name="T69" fmla="*/ 154 h 307"/>
                    <a:gd name="T70" fmla="*/ 4 w 344"/>
                    <a:gd name="T71" fmla="*/ 154 h 307"/>
                    <a:gd name="T72" fmla="*/ 8 w 344"/>
                    <a:gd name="T73" fmla="*/ 158 h 307"/>
                    <a:gd name="T74" fmla="*/ 91 w 344"/>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07"/>
                    <a:gd name="T116" fmla="*/ 344 w 344"/>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07">
                      <a:moveTo>
                        <a:pt x="4" y="154"/>
                      </a:moveTo>
                      <a:lnTo>
                        <a:pt x="0" y="154"/>
                      </a:lnTo>
                      <a:lnTo>
                        <a:pt x="4" y="158"/>
                      </a:lnTo>
                      <a:lnTo>
                        <a:pt x="87" y="307"/>
                      </a:lnTo>
                      <a:lnTo>
                        <a:pt x="257" y="307"/>
                      </a:lnTo>
                      <a:lnTo>
                        <a:pt x="261" y="307"/>
                      </a:lnTo>
                      <a:lnTo>
                        <a:pt x="344" y="158"/>
                      </a:lnTo>
                      <a:lnTo>
                        <a:pt x="344" y="154"/>
                      </a:lnTo>
                      <a:lnTo>
                        <a:pt x="261" y="4"/>
                      </a:lnTo>
                      <a:lnTo>
                        <a:pt x="257" y="0"/>
                      </a:lnTo>
                      <a:lnTo>
                        <a:pt x="87" y="0"/>
                      </a:lnTo>
                      <a:lnTo>
                        <a:pt x="87" y="4"/>
                      </a:lnTo>
                      <a:lnTo>
                        <a:pt x="4" y="154"/>
                      </a:lnTo>
                      <a:close/>
                      <a:moveTo>
                        <a:pt x="91" y="9"/>
                      </a:moveTo>
                      <a:lnTo>
                        <a:pt x="87" y="4"/>
                      </a:lnTo>
                      <a:lnTo>
                        <a:pt x="87" y="9"/>
                      </a:lnTo>
                      <a:lnTo>
                        <a:pt x="257" y="9"/>
                      </a:lnTo>
                      <a:lnTo>
                        <a:pt x="257" y="4"/>
                      </a:lnTo>
                      <a:lnTo>
                        <a:pt x="257" y="9"/>
                      </a:lnTo>
                      <a:lnTo>
                        <a:pt x="340" y="158"/>
                      </a:lnTo>
                      <a:lnTo>
                        <a:pt x="340" y="154"/>
                      </a:lnTo>
                      <a:lnTo>
                        <a:pt x="257" y="303"/>
                      </a:lnTo>
                      <a:lnTo>
                        <a:pt x="257" y="298"/>
                      </a:lnTo>
                      <a:lnTo>
                        <a:pt x="87" y="298"/>
                      </a:lnTo>
                      <a:lnTo>
                        <a:pt x="87" y="303"/>
                      </a:lnTo>
                      <a:lnTo>
                        <a:pt x="91" y="303"/>
                      </a:lnTo>
                      <a:lnTo>
                        <a:pt x="8" y="154"/>
                      </a:lnTo>
                      <a:lnTo>
                        <a:pt x="4" y="154"/>
                      </a:lnTo>
                      <a:lnTo>
                        <a:pt x="8"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01" name="Rectangle 494">
                <a:extLst>
                  <a:ext uri="{FF2B5EF4-FFF2-40B4-BE49-F238E27FC236}">
                    <a16:creationId xmlns:a16="http://schemas.microsoft.com/office/drawing/2014/main" id="{305DF9E1-6AE5-C787-575B-24D9C569B06D}"/>
                  </a:ext>
                </a:extLst>
              </p:cNvPr>
              <p:cNvSpPr>
                <a:spLocks noChangeArrowheads="1"/>
              </p:cNvSpPr>
              <p:nvPr/>
            </p:nvSpPr>
            <p:spPr bwMode="auto">
              <a:xfrm>
                <a:off x="4279" y="2962"/>
                <a:ext cx="8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A</a:t>
                </a:r>
                <a:endParaRPr lang="en-US" altLang="en-US"/>
              </a:p>
            </p:txBody>
          </p:sp>
          <p:grpSp>
            <p:nvGrpSpPr>
              <p:cNvPr id="16602" name="Group 522">
                <a:extLst>
                  <a:ext uri="{FF2B5EF4-FFF2-40B4-BE49-F238E27FC236}">
                    <a16:creationId xmlns:a16="http://schemas.microsoft.com/office/drawing/2014/main" id="{36E0628C-475B-94FA-049A-138C74F0742E}"/>
                  </a:ext>
                </a:extLst>
              </p:cNvPr>
              <p:cNvGrpSpPr>
                <a:grpSpLocks/>
              </p:cNvGrpSpPr>
              <p:nvPr/>
            </p:nvGrpSpPr>
            <p:grpSpPr bwMode="auto">
              <a:xfrm>
                <a:off x="4134" y="2498"/>
                <a:ext cx="344" cy="306"/>
                <a:chOff x="4134" y="2498"/>
                <a:chExt cx="344" cy="306"/>
              </a:xfrm>
            </p:grpSpPr>
            <p:grpSp>
              <p:nvGrpSpPr>
                <p:cNvPr id="16749" name="Group 520">
                  <a:extLst>
                    <a:ext uri="{FF2B5EF4-FFF2-40B4-BE49-F238E27FC236}">
                      <a16:creationId xmlns:a16="http://schemas.microsoft.com/office/drawing/2014/main" id="{E3ADD89A-2A58-CCD8-6DBD-9309FA97E236}"/>
                    </a:ext>
                  </a:extLst>
                </p:cNvPr>
                <p:cNvGrpSpPr>
                  <a:grpSpLocks/>
                </p:cNvGrpSpPr>
                <p:nvPr/>
              </p:nvGrpSpPr>
              <p:grpSpPr bwMode="auto">
                <a:xfrm>
                  <a:off x="4138" y="2502"/>
                  <a:ext cx="336" cy="298"/>
                  <a:chOff x="4138" y="2502"/>
                  <a:chExt cx="336" cy="298"/>
                </a:xfrm>
              </p:grpSpPr>
              <p:sp>
                <p:nvSpPr>
                  <p:cNvPr id="16751" name="Freeform 495">
                    <a:extLst>
                      <a:ext uri="{FF2B5EF4-FFF2-40B4-BE49-F238E27FC236}">
                        <a16:creationId xmlns:a16="http://schemas.microsoft.com/office/drawing/2014/main" id="{ABA6DFF9-BD46-480D-106F-DB13B399F435}"/>
                      </a:ext>
                    </a:extLst>
                  </p:cNvPr>
                  <p:cNvSpPr>
                    <a:spLocks/>
                  </p:cNvSpPr>
                  <p:nvPr/>
                </p:nvSpPr>
                <p:spPr bwMode="auto">
                  <a:xfrm>
                    <a:off x="4138" y="2502"/>
                    <a:ext cx="336" cy="298"/>
                  </a:xfrm>
                  <a:custGeom>
                    <a:avLst/>
                    <a:gdLst>
                      <a:gd name="T0" fmla="*/ 83 w 336"/>
                      <a:gd name="T1" fmla="*/ 0 h 298"/>
                      <a:gd name="T2" fmla="*/ 0 w 336"/>
                      <a:gd name="T3" fmla="*/ 149 h 298"/>
                      <a:gd name="T4" fmla="*/ 83 w 336"/>
                      <a:gd name="T5" fmla="*/ 298 h 298"/>
                      <a:gd name="T6" fmla="*/ 253 w 336"/>
                      <a:gd name="T7" fmla="*/ 298 h 298"/>
                      <a:gd name="T8" fmla="*/ 336 w 336"/>
                      <a:gd name="T9" fmla="*/ 149 h 298"/>
                      <a:gd name="T10" fmla="*/ 253 w 336"/>
                      <a:gd name="T11" fmla="*/ 0 h 298"/>
                      <a:gd name="T12" fmla="*/ 83 w 336"/>
                      <a:gd name="T13" fmla="*/ 0 h 298"/>
                      <a:gd name="T14" fmla="*/ 0 60000 65536"/>
                      <a:gd name="T15" fmla="*/ 0 60000 65536"/>
                      <a:gd name="T16" fmla="*/ 0 60000 65536"/>
                      <a:gd name="T17" fmla="*/ 0 60000 65536"/>
                      <a:gd name="T18" fmla="*/ 0 60000 65536"/>
                      <a:gd name="T19" fmla="*/ 0 60000 65536"/>
                      <a:gd name="T20" fmla="*/ 0 60000 65536"/>
                      <a:gd name="T21" fmla="*/ 0 w 336"/>
                      <a:gd name="T22" fmla="*/ 0 h 298"/>
                      <a:gd name="T23" fmla="*/ 336 w 336"/>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98">
                        <a:moveTo>
                          <a:pt x="83" y="0"/>
                        </a:moveTo>
                        <a:lnTo>
                          <a:pt x="0" y="149"/>
                        </a:lnTo>
                        <a:lnTo>
                          <a:pt x="83" y="298"/>
                        </a:lnTo>
                        <a:lnTo>
                          <a:pt x="253" y="298"/>
                        </a:lnTo>
                        <a:lnTo>
                          <a:pt x="336" y="149"/>
                        </a:lnTo>
                        <a:lnTo>
                          <a:pt x="253" y="0"/>
                        </a:lnTo>
                        <a:lnTo>
                          <a:pt x="83"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52" name="Freeform 496">
                    <a:extLst>
                      <a:ext uri="{FF2B5EF4-FFF2-40B4-BE49-F238E27FC236}">
                        <a16:creationId xmlns:a16="http://schemas.microsoft.com/office/drawing/2014/main" id="{8062C2A5-B2AC-37B3-800B-549E109C6E70}"/>
                      </a:ext>
                    </a:extLst>
                  </p:cNvPr>
                  <p:cNvSpPr>
                    <a:spLocks/>
                  </p:cNvSpPr>
                  <p:nvPr/>
                </p:nvSpPr>
                <p:spPr bwMode="auto">
                  <a:xfrm>
                    <a:off x="4138" y="2502"/>
                    <a:ext cx="327" cy="290"/>
                  </a:xfrm>
                  <a:custGeom>
                    <a:avLst/>
                    <a:gdLst>
                      <a:gd name="T0" fmla="*/ 83 w 327"/>
                      <a:gd name="T1" fmla="*/ 0 h 290"/>
                      <a:gd name="T2" fmla="*/ 0 w 327"/>
                      <a:gd name="T3" fmla="*/ 145 h 290"/>
                      <a:gd name="T4" fmla="*/ 83 w 327"/>
                      <a:gd name="T5" fmla="*/ 290 h 290"/>
                      <a:gd name="T6" fmla="*/ 244 w 327"/>
                      <a:gd name="T7" fmla="*/ 290 h 290"/>
                      <a:gd name="T8" fmla="*/ 327 w 327"/>
                      <a:gd name="T9" fmla="*/ 145 h 290"/>
                      <a:gd name="T10" fmla="*/ 244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4" y="290"/>
                        </a:lnTo>
                        <a:lnTo>
                          <a:pt x="327" y="145"/>
                        </a:lnTo>
                        <a:lnTo>
                          <a:pt x="244" y="0"/>
                        </a:lnTo>
                        <a:lnTo>
                          <a:pt x="83" y="0"/>
                        </a:lnTo>
                        <a:close/>
                      </a:path>
                    </a:pathLst>
                  </a:custGeom>
                  <a:solidFill>
                    <a:srgbClr val="CC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53" name="Freeform 497">
                    <a:extLst>
                      <a:ext uri="{FF2B5EF4-FFF2-40B4-BE49-F238E27FC236}">
                        <a16:creationId xmlns:a16="http://schemas.microsoft.com/office/drawing/2014/main" id="{3BFA1DEC-FEC6-667C-DBF0-0513A7563406}"/>
                      </a:ext>
                    </a:extLst>
                  </p:cNvPr>
                  <p:cNvSpPr>
                    <a:spLocks/>
                  </p:cNvSpPr>
                  <p:nvPr/>
                </p:nvSpPr>
                <p:spPr bwMode="auto">
                  <a:xfrm>
                    <a:off x="4146" y="2506"/>
                    <a:ext cx="311" cy="278"/>
                  </a:xfrm>
                  <a:custGeom>
                    <a:avLst/>
                    <a:gdLst>
                      <a:gd name="T0" fmla="*/ 79 w 311"/>
                      <a:gd name="T1" fmla="*/ 0 h 278"/>
                      <a:gd name="T2" fmla="*/ 0 w 311"/>
                      <a:gd name="T3" fmla="*/ 141 h 278"/>
                      <a:gd name="T4" fmla="*/ 79 w 311"/>
                      <a:gd name="T5" fmla="*/ 278 h 278"/>
                      <a:gd name="T6" fmla="*/ 232 w 311"/>
                      <a:gd name="T7" fmla="*/ 278 h 278"/>
                      <a:gd name="T8" fmla="*/ 311 w 311"/>
                      <a:gd name="T9" fmla="*/ 141 h 278"/>
                      <a:gd name="T10" fmla="*/ 232 w 311"/>
                      <a:gd name="T11" fmla="*/ 0 h 278"/>
                      <a:gd name="T12" fmla="*/ 79 w 311"/>
                      <a:gd name="T13" fmla="*/ 0 h 278"/>
                      <a:gd name="T14" fmla="*/ 0 60000 65536"/>
                      <a:gd name="T15" fmla="*/ 0 60000 65536"/>
                      <a:gd name="T16" fmla="*/ 0 60000 65536"/>
                      <a:gd name="T17" fmla="*/ 0 60000 65536"/>
                      <a:gd name="T18" fmla="*/ 0 60000 65536"/>
                      <a:gd name="T19" fmla="*/ 0 60000 65536"/>
                      <a:gd name="T20" fmla="*/ 0 60000 65536"/>
                      <a:gd name="T21" fmla="*/ 0 w 311"/>
                      <a:gd name="T22" fmla="*/ 0 h 278"/>
                      <a:gd name="T23" fmla="*/ 311 w 311"/>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8">
                        <a:moveTo>
                          <a:pt x="79" y="0"/>
                        </a:moveTo>
                        <a:lnTo>
                          <a:pt x="0" y="141"/>
                        </a:lnTo>
                        <a:lnTo>
                          <a:pt x="79" y="278"/>
                        </a:lnTo>
                        <a:lnTo>
                          <a:pt x="232" y="278"/>
                        </a:lnTo>
                        <a:lnTo>
                          <a:pt x="311" y="141"/>
                        </a:lnTo>
                        <a:lnTo>
                          <a:pt x="232" y="0"/>
                        </a:lnTo>
                        <a:lnTo>
                          <a:pt x="79" y="0"/>
                        </a:lnTo>
                        <a:close/>
                      </a:path>
                    </a:pathLst>
                  </a:custGeom>
                  <a:solidFill>
                    <a:srgbClr val="CD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54" name="Freeform 498">
                    <a:extLst>
                      <a:ext uri="{FF2B5EF4-FFF2-40B4-BE49-F238E27FC236}">
                        <a16:creationId xmlns:a16="http://schemas.microsoft.com/office/drawing/2014/main" id="{D82903BE-DB89-6748-DABE-549463141F83}"/>
                      </a:ext>
                    </a:extLst>
                  </p:cNvPr>
                  <p:cNvSpPr>
                    <a:spLocks/>
                  </p:cNvSpPr>
                  <p:nvPr/>
                </p:nvSpPr>
                <p:spPr bwMode="auto">
                  <a:xfrm>
                    <a:off x="4155" y="2515"/>
                    <a:ext cx="294" cy="265"/>
                  </a:xfrm>
                  <a:custGeom>
                    <a:avLst/>
                    <a:gdLst>
                      <a:gd name="T0" fmla="*/ 74 w 294"/>
                      <a:gd name="T1" fmla="*/ 0 h 265"/>
                      <a:gd name="T2" fmla="*/ 0 w 294"/>
                      <a:gd name="T3" fmla="*/ 132 h 265"/>
                      <a:gd name="T4" fmla="*/ 74 w 294"/>
                      <a:gd name="T5" fmla="*/ 265 h 265"/>
                      <a:gd name="T6" fmla="*/ 219 w 294"/>
                      <a:gd name="T7" fmla="*/ 265 h 265"/>
                      <a:gd name="T8" fmla="*/ 294 w 294"/>
                      <a:gd name="T9" fmla="*/ 132 h 265"/>
                      <a:gd name="T10" fmla="*/ 219 w 294"/>
                      <a:gd name="T11" fmla="*/ 0 h 265"/>
                      <a:gd name="T12" fmla="*/ 74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4" y="0"/>
                        </a:moveTo>
                        <a:lnTo>
                          <a:pt x="0" y="132"/>
                        </a:lnTo>
                        <a:lnTo>
                          <a:pt x="74" y="265"/>
                        </a:lnTo>
                        <a:lnTo>
                          <a:pt x="219" y="265"/>
                        </a:lnTo>
                        <a:lnTo>
                          <a:pt x="294" y="132"/>
                        </a:lnTo>
                        <a:lnTo>
                          <a:pt x="219" y="0"/>
                        </a:lnTo>
                        <a:lnTo>
                          <a:pt x="74" y="0"/>
                        </a:lnTo>
                        <a:close/>
                      </a:path>
                    </a:pathLst>
                  </a:custGeom>
                  <a:solidFill>
                    <a:srgbClr val="CE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55" name="Freeform 499">
                    <a:extLst>
                      <a:ext uri="{FF2B5EF4-FFF2-40B4-BE49-F238E27FC236}">
                        <a16:creationId xmlns:a16="http://schemas.microsoft.com/office/drawing/2014/main" id="{D45F19B2-3A8E-7C94-A248-3E331E280497}"/>
                      </a:ext>
                    </a:extLst>
                  </p:cNvPr>
                  <p:cNvSpPr>
                    <a:spLocks/>
                  </p:cNvSpPr>
                  <p:nvPr/>
                </p:nvSpPr>
                <p:spPr bwMode="auto">
                  <a:xfrm>
                    <a:off x="4159" y="2519"/>
                    <a:ext cx="286" cy="252"/>
                  </a:xfrm>
                  <a:custGeom>
                    <a:avLst/>
                    <a:gdLst>
                      <a:gd name="T0" fmla="*/ 70 w 286"/>
                      <a:gd name="T1" fmla="*/ 0 h 252"/>
                      <a:gd name="T2" fmla="*/ 0 w 286"/>
                      <a:gd name="T3" fmla="*/ 128 h 252"/>
                      <a:gd name="T4" fmla="*/ 70 w 286"/>
                      <a:gd name="T5" fmla="*/ 252 h 252"/>
                      <a:gd name="T6" fmla="*/ 215 w 286"/>
                      <a:gd name="T7" fmla="*/ 252 h 252"/>
                      <a:gd name="T8" fmla="*/ 286 w 286"/>
                      <a:gd name="T9" fmla="*/ 128 h 252"/>
                      <a:gd name="T10" fmla="*/ 215 w 286"/>
                      <a:gd name="T11" fmla="*/ 0 h 252"/>
                      <a:gd name="T12" fmla="*/ 70 w 286"/>
                      <a:gd name="T13" fmla="*/ 0 h 252"/>
                      <a:gd name="T14" fmla="*/ 0 60000 65536"/>
                      <a:gd name="T15" fmla="*/ 0 60000 65536"/>
                      <a:gd name="T16" fmla="*/ 0 60000 65536"/>
                      <a:gd name="T17" fmla="*/ 0 60000 65536"/>
                      <a:gd name="T18" fmla="*/ 0 60000 65536"/>
                      <a:gd name="T19" fmla="*/ 0 60000 65536"/>
                      <a:gd name="T20" fmla="*/ 0 60000 65536"/>
                      <a:gd name="T21" fmla="*/ 0 w 286"/>
                      <a:gd name="T22" fmla="*/ 0 h 252"/>
                      <a:gd name="T23" fmla="*/ 286 w 286"/>
                      <a:gd name="T24" fmla="*/ 252 h 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2">
                        <a:moveTo>
                          <a:pt x="70" y="0"/>
                        </a:moveTo>
                        <a:lnTo>
                          <a:pt x="0" y="128"/>
                        </a:lnTo>
                        <a:lnTo>
                          <a:pt x="70" y="252"/>
                        </a:lnTo>
                        <a:lnTo>
                          <a:pt x="215" y="252"/>
                        </a:lnTo>
                        <a:lnTo>
                          <a:pt x="286" y="128"/>
                        </a:lnTo>
                        <a:lnTo>
                          <a:pt x="215" y="0"/>
                        </a:lnTo>
                        <a:lnTo>
                          <a:pt x="70" y="0"/>
                        </a:lnTo>
                        <a:close/>
                      </a:path>
                    </a:pathLst>
                  </a:custGeom>
                  <a:solidFill>
                    <a:srgbClr val="CF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56" name="Freeform 500">
                    <a:extLst>
                      <a:ext uri="{FF2B5EF4-FFF2-40B4-BE49-F238E27FC236}">
                        <a16:creationId xmlns:a16="http://schemas.microsoft.com/office/drawing/2014/main" id="{74A62F18-EAC3-DAF7-ABE5-A8DE04992508}"/>
                      </a:ext>
                    </a:extLst>
                  </p:cNvPr>
                  <p:cNvSpPr>
                    <a:spLocks/>
                  </p:cNvSpPr>
                  <p:nvPr/>
                </p:nvSpPr>
                <p:spPr bwMode="auto">
                  <a:xfrm>
                    <a:off x="4167" y="2527"/>
                    <a:ext cx="269" cy="240"/>
                  </a:xfrm>
                  <a:custGeom>
                    <a:avLst/>
                    <a:gdLst>
                      <a:gd name="T0" fmla="*/ 66 w 269"/>
                      <a:gd name="T1" fmla="*/ 0 h 240"/>
                      <a:gd name="T2" fmla="*/ 0 w 269"/>
                      <a:gd name="T3" fmla="*/ 120 h 240"/>
                      <a:gd name="T4" fmla="*/ 66 w 269"/>
                      <a:gd name="T5" fmla="*/ 240 h 240"/>
                      <a:gd name="T6" fmla="*/ 203 w 269"/>
                      <a:gd name="T7" fmla="*/ 240 h 240"/>
                      <a:gd name="T8" fmla="*/ 269 w 269"/>
                      <a:gd name="T9" fmla="*/ 120 h 240"/>
                      <a:gd name="T10" fmla="*/ 203 w 269"/>
                      <a:gd name="T11" fmla="*/ 0 h 240"/>
                      <a:gd name="T12" fmla="*/ 66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6" y="0"/>
                        </a:moveTo>
                        <a:lnTo>
                          <a:pt x="0" y="120"/>
                        </a:lnTo>
                        <a:lnTo>
                          <a:pt x="66" y="240"/>
                        </a:lnTo>
                        <a:lnTo>
                          <a:pt x="203" y="240"/>
                        </a:lnTo>
                        <a:lnTo>
                          <a:pt x="269" y="120"/>
                        </a:lnTo>
                        <a:lnTo>
                          <a:pt x="203" y="0"/>
                        </a:lnTo>
                        <a:lnTo>
                          <a:pt x="66" y="0"/>
                        </a:lnTo>
                        <a:close/>
                      </a:path>
                    </a:pathLst>
                  </a:custGeom>
                  <a:solidFill>
                    <a:srgbClr val="D1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57" name="Freeform 501">
                    <a:extLst>
                      <a:ext uri="{FF2B5EF4-FFF2-40B4-BE49-F238E27FC236}">
                        <a16:creationId xmlns:a16="http://schemas.microsoft.com/office/drawing/2014/main" id="{FADC4504-8AEC-2429-6AFF-58796EF21B9B}"/>
                      </a:ext>
                    </a:extLst>
                  </p:cNvPr>
                  <p:cNvSpPr>
                    <a:spLocks/>
                  </p:cNvSpPr>
                  <p:nvPr/>
                </p:nvSpPr>
                <p:spPr bwMode="auto">
                  <a:xfrm>
                    <a:off x="4175" y="2531"/>
                    <a:ext cx="253" cy="228"/>
                  </a:xfrm>
                  <a:custGeom>
                    <a:avLst/>
                    <a:gdLst>
                      <a:gd name="T0" fmla="*/ 63 w 253"/>
                      <a:gd name="T1" fmla="*/ 0 h 228"/>
                      <a:gd name="T2" fmla="*/ 0 w 253"/>
                      <a:gd name="T3" fmla="*/ 116 h 228"/>
                      <a:gd name="T4" fmla="*/ 63 w 253"/>
                      <a:gd name="T5" fmla="*/ 228 h 228"/>
                      <a:gd name="T6" fmla="*/ 191 w 253"/>
                      <a:gd name="T7" fmla="*/ 228 h 228"/>
                      <a:gd name="T8" fmla="*/ 253 w 253"/>
                      <a:gd name="T9" fmla="*/ 116 h 228"/>
                      <a:gd name="T10" fmla="*/ 191 w 253"/>
                      <a:gd name="T11" fmla="*/ 0 h 228"/>
                      <a:gd name="T12" fmla="*/ 63 w 253"/>
                      <a:gd name="T13" fmla="*/ 0 h 228"/>
                      <a:gd name="T14" fmla="*/ 0 60000 65536"/>
                      <a:gd name="T15" fmla="*/ 0 60000 65536"/>
                      <a:gd name="T16" fmla="*/ 0 60000 65536"/>
                      <a:gd name="T17" fmla="*/ 0 60000 65536"/>
                      <a:gd name="T18" fmla="*/ 0 60000 65536"/>
                      <a:gd name="T19" fmla="*/ 0 60000 65536"/>
                      <a:gd name="T20" fmla="*/ 0 60000 65536"/>
                      <a:gd name="T21" fmla="*/ 0 w 253"/>
                      <a:gd name="T22" fmla="*/ 0 h 228"/>
                      <a:gd name="T23" fmla="*/ 253 w 253"/>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8">
                        <a:moveTo>
                          <a:pt x="63" y="0"/>
                        </a:moveTo>
                        <a:lnTo>
                          <a:pt x="0" y="116"/>
                        </a:lnTo>
                        <a:lnTo>
                          <a:pt x="63" y="228"/>
                        </a:lnTo>
                        <a:lnTo>
                          <a:pt x="191" y="228"/>
                        </a:lnTo>
                        <a:lnTo>
                          <a:pt x="253" y="116"/>
                        </a:lnTo>
                        <a:lnTo>
                          <a:pt x="191" y="0"/>
                        </a:lnTo>
                        <a:lnTo>
                          <a:pt x="63" y="0"/>
                        </a:lnTo>
                        <a:close/>
                      </a:path>
                    </a:pathLst>
                  </a:custGeom>
                  <a:solidFill>
                    <a:srgbClr val="D3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58" name="Freeform 502">
                    <a:extLst>
                      <a:ext uri="{FF2B5EF4-FFF2-40B4-BE49-F238E27FC236}">
                        <a16:creationId xmlns:a16="http://schemas.microsoft.com/office/drawing/2014/main" id="{029D7DCB-CFFC-064F-36C4-7D431DCAF625}"/>
                      </a:ext>
                    </a:extLst>
                  </p:cNvPr>
                  <p:cNvSpPr>
                    <a:spLocks/>
                  </p:cNvSpPr>
                  <p:nvPr/>
                </p:nvSpPr>
                <p:spPr bwMode="auto">
                  <a:xfrm>
                    <a:off x="4180" y="2540"/>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D6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59" name="Freeform 503">
                    <a:extLst>
                      <a:ext uri="{FF2B5EF4-FFF2-40B4-BE49-F238E27FC236}">
                        <a16:creationId xmlns:a16="http://schemas.microsoft.com/office/drawing/2014/main" id="{32FBE2CC-A333-6803-5CF4-3B5B5AF4D647}"/>
                      </a:ext>
                    </a:extLst>
                  </p:cNvPr>
                  <p:cNvSpPr>
                    <a:spLocks/>
                  </p:cNvSpPr>
                  <p:nvPr/>
                </p:nvSpPr>
                <p:spPr bwMode="auto">
                  <a:xfrm>
                    <a:off x="4188" y="2544"/>
                    <a:ext cx="228" cy="203"/>
                  </a:xfrm>
                  <a:custGeom>
                    <a:avLst/>
                    <a:gdLst>
                      <a:gd name="T0" fmla="*/ 58 w 228"/>
                      <a:gd name="T1" fmla="*/ 0 h 203"/>
                      <a:gd name="T2" fmla="*/ 0 w 228"/>
                      <a:gd name="T3" fmla="*/ 103 h 203"/>
                      <a:gd name="T4" fmla="*/ 58 w 228"/>
                      <a:gd name="T5" fmla="*/ 203 h 203"/>
                      <a:gd name="T6" fmla="*/ 170 w 228"/>
                      <a:gd name="T7" fmla="*/ 203 h 203"/>
                      <a:gd name="T8" fmla="*/ 228 w 228"/>
                      <a:gd name="T9" fmla="*/ 103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103"/>
                        </a:lnTo>
                        <a:lnTo>
                          <a:pt x="58" y="203"/>
                        </a:lnTo>
                        <a:lnTo>
                          <a:pt x="170" y="203"/>
                        </a:lnTo>
                        <a:lnTo>
                          <a:pt x="228" y="103"/>
                        </a:lnTo>
                        <a:lnTo>
                          <a:pt x="170" y="0"/>
                        </a:lnTo>
                        <a:lnTo>
                          <a:pt x="58" y="0"/>
                        </a:lnTo>
                        <a:close/>
                      </a:path>
                    </a:pathLst>
                  </a:custGeom>
                  <a:solidFill>
                    <a:srgbClr val="D9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0" name="Freeform 504">
                    <a:extLst>
                      <a:ext uri="{FF2B5EF4-FFF2-40B4-BE49-F238E27FC236}">
                        <a16:creationId xmlns:a16="http://schemas.microsoft.com/office/drawing/2014/main" id="{89522EE2-6092-6D0F-FE83-9D5FC3AEB8DA}"/>
                      </a:ext>
                    </a:extLst>
                  </p:cNvPr>
                  <p:cNvSpPr>
                    <a:spLocks/>
                  </p:cNvSpPr>
                  <p:nvPr/>
                </p:nvSpPr>
                <p:spPr bwMode="auto">
                  <a:xfrm>
                    <a:off x="4196" y="2552"/>
                    <a:ext cx="211" cy="190"/>
                  </a:xfrm>
                  <a:custGeom>
                    <a:avLst/>
                    <a:gdLst>
                      <a:gd name="T0" fmla="*/ 54 w 211"/>
                      <a:gd name="T1" fmla="*/ 0 h 190"/>
                      <a:gd name="T2" fmla="*/ 0 w 211"/>
                      <a:gd name="T3" fmla="*/ 95 h 190"/>
                      <a:gd name="T4" fmla="*/ 54 w 211"/>
                      <a:gd name="T5" fmla="*/ 190 h 190"/>
                      <a:gd name="T6" fmla="*/ 157 w 211"/>
                      <a:gd name="T7" fmla="*/ 190 h 190"/>
                      <a:gd name="T8" fmla="*/ 211 w 211"/>
                      <a:gd name="T9" fmla="*/ 95 h 190"/>
                      <a:gd name="T10" fmla="*/ 157 w 211"/>
                      <a:gd name="T11" fmla="*/ 0 h 190"/>
                      <a:gd name="T12" fmla="*/ 54 w 211"/>
                      <a:gd name="T13" fmla="*/ 0 h 190"/>
                      <a:gd name="T14" fmla="*/ 0 60000 65536"/>
                      <a:gd name="T15" fmla="*/ 0 60000 65536"/>
                      <a:gd name="T16" fmla="*/ 0 60000 65536"/>
                      <a:gd name="T17" fmla="*/ 0 60000 65536"/>
                      <a:gd name="T18" fmla="*/ 0 60000 65536"/>
                      <a:gd name="T19" fmla="*/ 0 60000 65536"/>
                      <a:gd name="T20" fmla="*/ 0 60000 65536"/>
                      <a:gd name="T21" fmla="*/ 0 w 211"/>
                      <a:gd name="T22" fmla="*/ 0 h 190"/>
                      <a:gd name="T23" fmla="*/ 211 w 211"/>
                      <a:gd name="T24" fmla="*/ 190 h 1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0">
                        <a:moveTo>
                          <a:pt x="54" y="0"/>
                        </a:moveTo>
                        <a:lnTo>
                          <a:pt x="0" y="95"/>
                        </a:lnTo>
                        <a:lnTo>
                          <a:pt x="54" y="190"/>
                        </a:lnTo>
                        <a:lnTo>
                          <a:pt x="157" y="190"/>
                        </a:lnTo>
                        <a:lnTo>
                          <a:pt x="211" y="95"/>
                        </a:lnTo>
                        <a:lnTo>
                          <a:pt x="157" y="0"/>
                        </a:lnTo>
                        <a:lnTo>
                          <a:pt x="54" y="0"/>
                        </a:lnTo>
                        <a:close/>
                      </a:path>
                    </a:pathLst>
                  </a:custGeom>
                  <a:solidFill>
                    <a:srgbClr val="DC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1" name="Freeform 505">
                    <a:extLst>
                      <a:ext uri="{FF2B5EF4-FFF2-40B4-BE49-F238E27FC236}">
                        <a16:creationId xmlns:a16="http://schemas.microsoft.com/office/drawing/2014/main" id="{1FD2A25A-C66B-4407-FA73-95F0A595FC84}"/>
                      </a:ext>
                    </a:extLst>
                  </p:cNvPr>
                  <p:cNvSpPr>
                    <a:spLocks/>
                  </p:cNvSpPr>
                  <p:nvPr/>
                </p:nvSpPr>
                <p:spPr bwMode="auto">
                  <a:xfrm>
                    <a:off x="4204" y="2556"/>
                    <a:ext cx="195" cy="178"/>
                  </a:xfrm>
                  <a:custGeom>
                    <a:avLst/>
                    <a:gdLst>
                      <a:gd name="T0" fmla="*/ 50 w 195"/>
                      <a:gd name="T1" fmla="*/ 0 h 178"/>
                      <a:gd name="T2" fmla="*/ 0 w 195"/>
                      <a:gd name="T3" fmla="*/ 91 h 178"/>
                      <a:gd name="T4" fmla="*/ 50 w 195"/>
                      <a:gd name="T5" fmla="*/ 178 h 178"/>
                      <a:gd name="T6" fmla="*/ 145 w 195"/>
                      <a:gd name="T7" fmla="*/ 178 h 178"/>
                      <a:gd name="T8" fmla="*/ 195 w 195"/>
                      <a:gd name="T9" fmla="*/ 91 h 178"/>
                      <a:gd name="T10" fmla="*/ 145 w 195"/>
                      <a:gd name="T11" fmla="*/ 0 h 178"/>
                      <a:gd name="T12" fmla="*/ 50 w 195"/>
                      <a:gd name="T13" fmla="*/ 0 h 178"/>
                      <a:gd name="T14" fmla="*/ 0 60000 65536"/>
                      <a:gd name="T15" fmla="*/ 0 60000 65536"/>
                      <a:gd name="T16" fmla="*/ 0 60000 65536"/>
                      <a:gd name="T17" fmla="*/ 0 60000 65536"/>
                      <a:gd name="T18" fmla="*/ 0 60000 65536"/>
                      <a:gd name="T19" fmla="*/ 0 60000 65536"/>
                      <a:gd name="T20" fmla="*/ 0 60000 65536"/>
                      <a:gd name="T21" fmla="*/ 0 w 195"/>
                      <a:gd name="T22" fmla="*/ 0 h 178"/>
                      <a:gd name="T23" fmla="*/ 195 w 195"/>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8">
                        <a:moveTo>
                          <a:pt x="50" y="0"/>
                        </a:moveTo>
                        <a:lnTo>
                          <a:pt x="0" y="91"/>
                        </a:lnTo>
                        <a:lnTo>
                          <a:pt x="50" y="178"/>
                        </a:lnTo>
                        <a:lnTo>
                          <a:pt x="145" y="178"/>
                        </a:lnTo>
                        <a:lnTo>
                          <a:pt x="195" y="91"/>
                        </a:lnTo>
                        <a:lnTo>
                          <a:pt x="145" y="0"/>
                        </a:lnTo>
                        <a:lnTo>
                          <a:pt x="50" y="0"/>
                        </a:lnTo>
                        <a:close/>
                      </a:path>
                    </a:pathLst>
                  </a:custGeom>
                  <a:solidFill>
                    <a:srgbClr val="D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2" name="Freeform 506">
                    <a:extLst>
                      <a:ext uri="{FF2B5EF4-FFF2-40B4-BE49-F238E27FC236}">
                        <a16:creationId xmlns:a16="http://schemas.microsoft.com/office/drawing/2014/main" id="{E7FB7795-E18C-D8DF-E1D9-34EC47276E31}"/>
                      </a:ext>
                    </a:extLst>
                  </p:cNvPr>
                  <p:cNvSpPr>
                    <a:spLocks/>
                  </p:cNvSpPr>
                  <p:nvPr/>
                </p:nvSpPr>
                <p:spPr bwMode="auto">
                  <a:xfrm>
                    <a:off x="4209" y="2564"/>
                    <a:ext cx="186" cy="166"/>
                  </a:xfrm>
                  <a:custGeom>
                    <a:avLst/>
                    <a:gdLst>
                      <a:gd name="T0" fmla="*/ 45 w 186"/>
                      <a:gd name="T1" fmla="*/ 0 h 166"/>
                      <a:gd name="T2" fmla="*/ 0 w 186"/>
                      <a:gd name="T3" fmla="*/ 83 h 166"/>
                      <a:gd name="T4" fmla="*/ 45 w 186"/>
                      <a:gd name="T5" fmla="*/ 166 h 166"/>
                      <a:gd name="T6" fmla="*/ 140 w 186"/>
                      <a:gd name="T7" fmla="*/ 166 h 166"/>
                      <a:gd name="T8" fmla="*/ 186 w 186"/>
                      <a:gd name="T9" fmla="*/ 83 h 166"/>
                      <a:gd name="T10" fmla="*/ 140 w 186"/>
                      <a:gd name="T11" fmla="*/ 0 h 166"/>
                      <a:gd name="T12" fmla="*/ 45 w 186"/>
                      <a:gd name="T13" fmla="*/ 0 h 166"/>
                      <a:gd name="T14" fmla="*/ 0 60000 65536"/>
                      <a:gd name="T15" fmla="*/ 0 60000 65536"/>
                      <a:gd name="T16" fmla="*/ 0 60000 65536"/>
                      <a:gd name="T17" fmla="*/ 0 60000 65536"/>
                      <a:gd name="T18" fmla="*/ 0 60000 65536"/>
                      <a:gd name="T19" fmla="*/ 0 60000 65536"/>
                      <a:gd name="T20" fmla="*/ 0 60000 65536"/>
                      <a:gd name="T21" fmla="*/ 0 w 186"/>
                      <a:gd name="T22" fmla="*/ 0 h 166"/>
                      <a:gd name="T23" fmla="*/ 186 w 186"/>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6">
                        <a:moveTo>
                          <a:pt x="45" y="0"/>
                        </a:moveTo>
                        <a:lnTo>
                          <a:pt x="0" y="83"/>
                        </a:lnTo>
                        <a:lnTo>
                          <a:pt x="45" y="166"/>
                        </a:lnTo>
                        <a:lnTo>
                          <a:pt x="140" y="166"/>
                        </a:lnTo>
                        <a:lnTo>
                          <a:pt x="186" y="83"/>
                        </a:lnTo>
                        <a:lnTo>
                          <a:pt x="140" y="0"/>
                        </a:lnTo>
                        <a:lnTo>
                          <a:pt x="45" y="0"/>
                        </a:lnTo>
                        <a:close/>
                      </a:path>
                    </a:pathLst>
                  </a:custGeom>
                  <a:solidFill>
                    <a:srgbClr val="E3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3" name="Freeform 507">
                    <a:extLst>
                      <a:ext uri="{FF2B5EF4-FFF2-40B4-BE49-F238E27FC236}">
                        <a16:creationId xmlns:a16="http://schemas.microsoft.com/office/drawing/2014/main" id="{B16DF403-5DE7-C4B6-CC2D-B5770A17AE3F}"/>
                      </a:ext>
                    </a:extLst>
                  </p:cNvPr>
                  <p:cNvSpPr>
                    <a:spLocks/>
                  </p:cNvSpPr>
                  <p:nvPr/>
                </p:nvSpPr>
                <p:spPr bwMode="auto">
                  <a:xfrm>
                    <a:off x="4217" y="2568"/>
                    <a:ext cx="170" cy="154"/>
                  </a:xfrm>
                  <a:custGeom>
                    <a:avLst/>
                    <a:gdLst>
                      <a:gd name="T0" fmla="*/ 41 w 170"/>
                      <a:gd name="T1" fmla="*/ 0 h 154"/>
                      <a:gd name="T2" fmla="*/ 0 w 170"/>
                      <a:gd name="T3" fmla="*/ 79 h 154"/>
                      <a:gd name="T4" fmla="*/ 41 w 170"/>
                      <a:gd name="T5" fmla="*/ 154 h 154"/>
                      <a:gd name="T6" fmla="*/ 128 w 170"/>
                      <a:gd name="T7" fmla="*/ 154 h 154"/>
                      <a:gd name="T8" fmla="*/ 170 w 170"/>
                      <a:gd name="T9" fmla="*/ 79 h 154"/>
                      <a:gd name="T10" fmla="*/ 128 w 170"/>
                      <a:gd name="T11" fmla="*/ 0 h 154"/>
                      <a:gd name="T12" fmla="*/ 41 w 170"/>
                      <a:gd name="T13" fmla="*/ 0 h 154"/>
                      <a:gd name="T14" fmla="*/ 0 60000 65536"/>
                      <a:gd name="T15" fmla="*/ 0 60000 65536"/>
                      <a:gd name="T16" fmla="*/ 0 60000 65536"/>
                      <a:gd name="T17" fmla="*/ 0 60000 65536"/>
                      <a:gd name="T18" fmla="*/ 0 60000 65536"/>
                      <a:gd name="T19" fmla="*/ 0 60000 65536"/>
                      <a:gd name="T20" fmla="*/ 0 60000 65536"/>
                      <a:gd name="T21" fmla="*/ 0 w 170"/>
                      <a:gd name="T22" fmla="*/ 0 h 154"/>
                      <a:gd name="T23" fmla="*/ 170 w 170"/>
                      <a:gd name="T24" fmla="*/ 154 h 1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4">
                        <a:moveTo>
                          <a:pt x="41" y="0"/>
                        </a:moveTo>
                        <a:lnTo>
                          <a:pt x="0" y="79"/>
                        </a:lnTo>
                        <a:lnTo>
                          <a:pt x="41" y="154"/>
                        </a:lnTo>
                        <a:lnTo>
                          <a:pt x="128" y="154"/>
                        </a:lnTo>
                        <a:lnTo>
                          <a:pt x="170" y="79"/>
                        </a:lnTo>
                        <a:lnTo>
                          <a:pt x="128" y="0"/>
                        </a:lnTo>
                        <a:lnTo>
                          <a:pt x="41" y="0"/>
                        </a:lnTo>
                        <a:close/>
                      </a:path>
                    </a:pathLst>
                  </a:custGeom>
                  <a:solidFill>
                    <a:srgbClr val="E6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4" name="Freeform 508">
                    <a:extLst>
                      <a:ext uri="{FF2B5EF4-FFF2-40B4-BE49-F238E27FC236}">
                        <a16:creationId xmlns:a16="http://schemas.microsoft.com/office/drawing/2014/main" id="{870C498E-6E04-6F18-2408-9A391981B4B7}"/>
                      </a:ext>
                    </a:extLst>
                  </p:cNvPr>
                  <p:cNvSpPr>
                    <a:spLocks/>
                  </p:cNvSpPr>
                  <p:nvPr/>
                </p:nvSpPr>
                <p:spPr bwMode="auto">
                  <a:xfrm>
                    <a:off x="4225" y="2577"/>
                    <a:ext cx="153" cy="136"/>
                  </a:xfrm>
                  <a:custGeom>
                    <a:avLst/>
                    <a:gdLst>
                      <a:gd name="T0" fmla="*/ 42 w 153"/>
                      <a:gd name="T1" fmla="*/ 0 h 136"/>
                      <a:gd name="T2" fmla="*/ 0 w 153"/>
                      <a:gd name="T3" fmla="*/ 70 h 136"/>
                      <a:gd name="T4" fmla="*/ 42 w 153"/>
                      <a:gd name="T5" fmla="*/ 136 h 136"/>
                      <a:gd name="T6" fmla="*/ 116 w 153"/>
                      <a:gd name="T7" fmla="*/ 136 h 136"/>
                      <a:gd name="T8" fmla="*/ 153 w 153"/>
                      <a:gd name="T9" fmla="*/ 70 h 136"/>
                      <a:gd name="T10" fmla="*/ 116 w 153"/>
                      <a:gd name="T11" fmla="*/ 0 h 136"/>
                      <a:gd name="T12" fmla="*/ 42 w 153"/>
                      <a:gd name="T13" fmla="*/ 0 h 136"/>
                      <a:gd name="T14" fmla="*/ 0 60000 65536"/>
                      <a:gd name="T15" fmla="*/ 0 60000 65536"/>
                      <a:gd name="T16" fmla="*/ 0 60000 65536"/>
                      <a:gd name="T17" fmla="*/ 0 60000 65536"/>
                      <a:gd name="T18" fmla="*/ 0 60000 65536"/>
                      <a:gd name="T19" fmla="*/ 0 60000 65536"/>
                      <a:gd name="T20" fmla="*/ 0 60000 65536"/>
                      <a:gd name="T21" fmla="*/ 0 w 153"/>
                      <a:gd name="T22" fmla="*/ 0 h 136"/>
                      <a:gd name="T23" fmla="*/ 153 w 153"/>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6">
                        <a:moveTo>
                          <a:pt x="42" y="0"/>
                        </a:moveTo>
                        <a:lnTo>
                          <a:pt x="0" y="70"/>
                        </a:lnTo>
                        <a:lnTo>
                          <a:pt x="42" y="136"/>
                        </a:lnTo>
                        <a:lnTo>
                          <a:pt x="116" y="136"/>
                        </a:lnTo>
                        <a:lnTo>
                          <a:pt x="153" y="70"/>
                        </a:lnTo>
                        <a:lnTo>
                          <a:pt x="116" y="0"/>
                        </a:lnTo>
                        <a:lnTo>
                          <a:pt x="42" y="0"/>
                        </a:lnTo>
                        <a:close/>
                      </a:path>
                    </a:pathLst>
                  </a:custGeom>
                  <a:solidFill>
                    <a:srgbClr val="EA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5" name="Freeform 509">
                    <a:extLst>
                      <a:ext uri="{FF2B5EF4-FFF2-40B4-BE49-F238E27FC236}">
                        <a16:creationId xmlns:a16="http://schemas.microsoft.com/office/drawing/2014/main" id="{1B5156C1-D51B-6D9C-D12D-AB7FA888C3B2}"/>
                      </a:ext>
                    </a:extLst>
                  </p:cNvPr>
                  <p:cNvSpPr>
                    <a:spLocks/>
                  </p:cNvSpPr>
                  <p:nvPr/>
                </p:nvSpPr>
                <p:spPr bwMode="auto">
                  <a:xfrm>
                    <a:off x="4229" y="2581"/>
                    <a:ext cx="145" cy="128"/>
                  </a:xfrm>
                  <a:custGeom>
                    <a:avLst/>
                    <a:gdLst>
                      <a:gd name="T0" fmla="*/ 38 w 145"/>
                      <a:gd name="T1" fmla="*/ 0 h 128"/>
                      <a:gd name="T2" fmla="*/ 0 w 145"/>
                      <a:gd name="T3" fmla="*/ 66 h 128"/>
                      <a:gd name="T4" fmla="*/ 38 w 145"/>
                      <a:gd name="T5" fmla="*/ 128 h 128"/>
                      <a:gd name="T6" fmla="*/ 112 w 145"/>
                      <a:gd name="T7" fmla="*/ 128 h 128"/>
                      <a:gd name="T8" fmla="*/ 145 w 145"/>
                      <a:gd name="T9" fmla="*/ 66 h 128"/>
                      <a:gd name="T10" fmla="*/ 112 w 145"/>
                      <a:gd name="T11" fmla="*/ 0 h 128"/>
                      <a:gd name="T12" fmla="*/ 38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8" y="0"/>
                        </a:moveTo>
                        <a:lnTo>
                          <a:pt x="0" y="66"/>
                        </a:lnTo>
                        <a:lnTo>
                          <a:pt x="38" y="128"/>
                        </a:lnTo>
                        <a:lnTo>
                          <a:pt x="112" y="128"/>
                        </a:lnTo>
                        <a:lnTo>
                          <a:pt x="145" y="66"/>
                        </a:lnTo>
                        <a:lnTo>
                          <a:pt x="112" y="0"/>
                        </a:lnTo>
                        <a:lnTo>
                          <a:pt x="38" y="0"/>
                        </a:lnTo>
                        <a:close/>
                      </a:path>
                    </a:pathLst>
                  </a:custGeom>
                  <a:solidFill>
                    <a:srgbClr val="ED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6" name="Freeform 510">
                    <a:extLst>
                      <a:ext uri="{FF2B5EF4-FFF2-40B4-BE49-F238E27FC236}">
                        <a16:creationId xmlns:a16="http://schemas.microsoft.com/office/drawing/2014/main" id="{4D4B1184-8CAC-D7FC-514A-BCAB58166B78}"/>
                      </a:ext>
                    </a:extLst>
                  </p:cNvPr>
                  <p:cNvSpPr>
                    <a:spLocks/>
                  </p:cNvSpPr>
                  <p:nvPr/>
                </p:nvSpPr>
                <p:spPr bwMode="auto">
                  <a:xfrm>
                    <a:off x="4238" y="2589"/>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F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7" name="Freeform 511">
                    <a:extLst>
                      <a:ext uri="{FF2B5EF4-FFF2-40B4-BE49-F238E27FC236}">
                        <a16:creationId xmlns:a16="http://schemas.microsoft.com/office/drawing/2014/main" id="{16B5AD19-ECF3-78EE-12CB-025B28BA6F4B}"/>
                      </a:ext>
                    </a:extLst>
                  </p:cNvPr>
                  <p:cNvSpPr>
                    <a:spLocks/>
                  </p:cNvSpPr>
                  <p:nvPr/>
                </p:nvSpPr>
                <p:spPr bwMode="auto">
                  <a:xfrm>
                    <a:off x="4246" y="2593"/>
                    <a:ext cx="112" cy="104"/>
                  </a:xfrm>
                  <a:custGeom>
                    <a:avLst/>
                    <a:gdLst>
                      <a:gd name="T0" fmla="*/ 29 w 112"/>
                      <a:gd name="T1" fmla="*/ 0 h 104"/>
                      <a:gd name="T2" fmla="*/ 0 w 112"/>
                      <a:gd name="T3" fmla="*/ 54 h 104"/>
                      <a:gd name="T4" fmla="*/ 29 w 112"/>
                      <a:gd name="T5" fmla="*/ 104 h 104"/>
                      <a:gd name="T6" fmla="*/ 87 w 112"/>
                      <a:gd name="T7" fmla="*/ 104 h 104"/>
                      <a:gd name="T8" fmla="*/ 112 w 112"/>
                      <a:gd name="T9" fmla="*/ 54 h 104"/>
                      <a:gd name="T10" fmla="*/ 87 w 112"/>
                      <a:gd name="T11" fmla="*/ 0 h 104"/>
                      <a:gd name="T12" fmla="*/ 29 w 112"/>
                      <a:gd name="T13" fmla="*/ 0 h 104"/>
                      <a:gd name="T14" fmla="*/ 0 60000 65536"/>
                      <a:gd name="T15" fmla="*/ 0 60000 65536"/>
                      <a:gd name="T16" fmla="*/ 0 60000 65536"/>
                      <a:gd name="T17" fmla="*/ 0 60000 65536"/>
                      <a:gd name="T18" fmla="*/ 0 60000 65536"/>
                      <a:gd name="T19" fmla="*/ 0 60000 65536"/>
                      <a:gd name="T20" fmla="*/ 0 60000 65536"/>
                      <a:gd name="T21" fmla="*/ 0 w 112"/>
                      <a:gd name="T22" fmla="*/ 0 h 104"/>
                      <a:gd name="T23" fmla="*/ 112 w 112"/>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4">
                        <a:moveTo>
                          <a:pt x="29" y="0"/>
                        </a:moveTo>
                        <a:lnTo>
                          <a:pt x="0" y="54"/>
                        </a:lnTo>
                        <a:lnTo>
                          <a:pt x="29" y="104"/>
                        </a:lnTo>
                        <a:lnTo>
                          <a:pt x="87" y="104"/>
                        </a:lnTo>
                        <a:lnTo>
                          <a:pt x="112" y="54"/>
                        </a:lnTo>
                        <a:lnTo>
                          <a:pt x="87" y="0"/>
                        </a:lnTo>
                        <a:lnTo>
                          <a:pt x="29" y="0"/>
                        </a:lnTo>
                        <a:close/>
                      </a:path>
                    </a:pathLst>
                  </a:custGeom>
                  <a:solidFill>
                    <a:srgbClr val="F3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8" name="Freeform 512">
                    <a:extLst>
                      <a:ext uri="{FF2B5EF4-FFF2-40B4-BE49-F238E27FC236}">
                        <a16:creationId xmlns:a16="http://schemas.microsoft.com/office/drawing/2014/main" id="{19A4D14E-2451-908B-445E-7F1571D45320}"/>
                      </a:ext>
                    </a:extLst>
                  </p:cNvPr>
                  <p:cNvSpPr>
                    <a:spLocks/>
                  </p:cNvSpPr>
                  <p:nvPr/>
                </p:nvSpPr>
                <p:spPr bwMode="auto">
                  <a:xfrm>
                    <a:off x="4254" y="2602"/>
                    <a:ext cx="95" cy="87"/>
                  </a:xfrm>
                  <a:custGeom>
                    <a:avLst/>
                    <a:gdLst>
                      <a:gd name="T0" fmla="*/ 25 w 95"/>
                      <a:gd name="T1" fmla="*/ 0 h 87"/>
                      <a:gd name="T2" fmla="*/ 0 w 95"/>
                      <a:gd name="T3" fmla="*/ 45 h 87"/>
                      <a:gd name="T4" fmla="*/ 25 w 95"/>
                      <a:gd name="T5" fmla="*/ 87 h 87"/>
                      <a:gd name="T6" fmla="*/ 75 w 95"/>
                      <a:gd name="T7" fmla="*/ 87 h 87"/>
                      <a:gd name="T8" fmla="*/ 95 w 95"/>
                      <a:gd name="T9" fmla="*/ 45 h 87"/>
                      <a:gd name="T10" fmla="*/ 75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5" y="87"/>
                        </a:lnTo>
                        <a:lnTo>
                          <a:pt x="95" y="45"/>
                        </a:lnTo>
                        <a:lnTo>
                          <a:pt x="75" y="0"/>
                        </a:lnTo>
                        <a:lnTo>
                          <a:pt x="25" y="0"/>
                        </a:lnTo>
                        <a:close/>
                      </a:path>
                    </a:pathLst>
                  </a:custGeom>
                  <a:solidFill>
                    <a:srgbClr val="F6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69" name="Freeform 513">
                    <a:extLst>
                      <a:ext uri="{FF2B5EF4-FFF2-40B4-BE49-F238E27FC236}">
                        <a16:creationId xmlns:a16="http://schemas.microsoft.com/office/drawing/2014/main" id="{C3207C1E-BC94-44BA-B191-37A02CD551AB}"/>
                      </a:ext>
                    </a:extLst>
                  </p:cNvPr>
                  <p:cNvSpPr>
                    <a:spLocks/>
                  </p:cNvSpPr>
                  <p:nvPr/>
                </p:nvSpPr>
                <p:spPr bwMode="auto">
                  <a:xfrm>
                    <a:off x="4258" y="2606"/>
                    <a:ext cx="87" cy="78"/>
                  </a:xfrm>
                  <a:custGeom>
                    <a:avLst/>
                    <a:gdLst>
                      <a:gd name="T0" fmla="*/ 25 w 87"/>
                      <a:gd name="T1" fmla="*/ 0 h 78"/>
                      <a:gd name="T2" fmla="*/ 0 w 87"/>
                      <a:gd name="T3" fmla="*/ 41 h 78"/>
                      <a:gd name="T4" fmla="*/ 25 w 87"/>
                      <a:gd name="T5" fmla="*/ 78 h 78"/>
                      <a:gd name="T6" fmla="*/ 67 w 87"/>
                      <a:gd name="T7" fmla="*/ 78 h 78"/>
                      <a:gd name="T8" fmla="*/ 87 w 87"/>
                      <a:gd name="T9" fmla="*/ 41 h 78"/>
                      <a:gd name="T10" fmla="*/ 67 w 87"/>
                      <a:gd name="T11" fmla="*/ 0 h 78"/>
                      <a:gd name="T12" fmla="*/ 25 w 87"/>
                      <a:gd name="T13" fmla="*/ 0 h 78"/>
                      <a:gd name="T14" fmla="*/ 0 60000 65536"/>
                      <a:gd name="T15" fmla="*/ 0 60000 65536"/>
                      <a:gd name="T16" fmla="*/ 0 60000 65536"/>
                      <a:gd name="T17" fmla="*/ 0 60000 65536"/>
                      <a:gd name="T18" fmla="*/ 0 60000 65536"/>
                      <a:gd name="T19" fmla="*/ 0 60000 65536"/>
                      <a:gd name="T20" fmla="*/ 0 60000 65536"/>
                      <a:gd name="T21" fmla="*/ 0 w 87"/>
                      <a:gd name="T22" fmla="*/ 0 h 78"/>
                      <a:gd name="T23" fmla="*/ 87 w 87"/>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8">
                        <a:moveTo>
                          <a:pt x="25" y="0"/>
                        </a:moveTo>
                        <a:lnTo>
                          <a:pt x="0" y="41"/>
                        </a:lnTo>
                        <a:lnTo>
                          <a:pt x="25" y="78"/>
                        </a:lnTo>
                        <a:lnTo>
                          <a:pt x="67" y="78"/>
                        </a:lnTo>
                        <a:lnTo>
                          <a:pt x="87" y="41"/>
                        </a:lnTo>
                        <a:lnTo>
                          <a:pt x="67" y="0"/>
                        </a:lnTo>
                        <a:lnTo>
                          <a:pt x="25" y="0"/>
                        </a:lnTo>
                        <a:close/>
                      </a:path>
                    </a:pathLst>
                  </a:custGeom>
                  <a:solidFill>
                    <a:srgbClr val="F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70" name="Freeform 514">
                    <a:extLst>
                      <a:ext uri="{FF2B5EF4-FFF2-40B4-BE49-F238E27FC236}">
                        <a16:creationId xmlns:a16="http://schemas.microsoft.com/office/drawing/2014/main" id="{78779673-4E49-6494-83FB-DD11FBCD3D65}"/>
                      </a:ext>
                    </a:extLst>
                  </p:cNvPr>
                  <p:cNvSpPr>
                    <a:spLocks/>
                  </p:cNvSpPr>
                  <p:nvPr/>
                </p:nvSpPr>
                <p:spPr bwMode="auto">
                  <a:xfrm>
                    <a:off x="4267" y="2614"/>
                    <a:ext cx="70" cy="62"/>
                  </a:xfrm>
                  <a:custGeom>
                    <a:avLst/>
                    <a:gdLst>
                      <a:gd name="T0" fmla="*/ 20 w 70"/>
                      <a:gd name="T1" fmla="*/ 0 h 62"/>
                      <a:gd name="T2" fmla="*/ 0 w 70"/>
                      <a:gd name="T3" fmla="*/ 33 h 62"/>
                      <a:gd name="T4" fmla="*/ 20 w 70"/>
                      <a:gd name="T5" fmla="*/ 62 h 62"/>
                      <a:gd name="T6" fmla="*/ 53 w 70"/>
                      <a:gd name="T7" fmla="*/ 62 h 62"/>
                      <a:gd name="T8" fmla="*/ 70 w 70"/>
                      <a:gd name="T9" fmla="*/ 33 h 62"/>
                      <a:gd name="T10" fmla="*/ 53 w 70"/>
                      <a:gd name="T11" fmla="*/ 0 h 62"/>
                      <a:gd name="T12" fmla="*/ 20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0" y="0"/>
                        </a:moveTo>
                        <a:lnTo>
                          <a:pt x="0" y="33"/>
                        </a:lnTo>
                        <a:lnTo>
                          <a:pt x="20" y="62"/>
                        </a:lnTo>
                        <a:lnTo>
                          <a:pt x="53" y="62"/>
                        </a:lnTo>
                        <a:lnTo>
                          <a:pt x="70" y="33"/>
                        </a:lnTo>
                        <a:lnTo>
                          <a:pt x="53" y="0"/>
                        </a:lnTo>
                        <a:lnTo>
                          <a:pt x="20" y="0"/>
                        </a:lnTo>
                        <a:close/>
                      </a:path>
                    </a:pathLst>
                  </a:custGeom>
                  <a:solidFill>
                    <a:srgbClr val="FA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71" name="Freeform 515">
                    <a:extLst>
                      <a:ext uri="{FF2B5EF4-FFF2-40B4-BE49-F238E27FC236}">
                        <a16:creationId xmlns:a16="http://schemas.microsoft.com/office/drawing/2014/main" id="{605A6EDC-AB60-5E96-4151-17781660F28C}"/>
                      </a:ext>
                    </a:extLst>
                  </p:cNvPr>
                  <p:cNvSpPr>
                    <a:spLocks/>
                  </p:cNvSpPr>
                  <p:nvPr/>
                </p:nvSpPr>
                <p:spPr bwMode="auto">
                  <a:xfrm>
                    <a:off x="4275" y="2618"/>
                    <a:ext cx="54" cy="54"/>
                  </a:xfrm>
                  <a:custGeom>
                    <a:avLst/>
                    <a:gdLst>
                      <a:gd name="T0" fmla="*/ 16 w 54"/>
                      <a:gd name="T1" fmla="*/ 0 h 54"/>
                      <a:gd name="T2" fmla="*/ 0 w 54"/>
                      <a:gd name="T3" fmla="*/ 29 h 54"/>
                      <a:gd name="T4" fmla="*/ 16 w 54"/>
                      <a:gd name="T5" fmla="*/ 54 h 54"/>
                      <a:gd name="T6" fmla="*/ 41 w 54"/>
                      <a:gd name="T7" fmla="*/ 54 h 54"/>
                      <a:gd name="T8" fmla="*/ 54 w 54"/>
                      <a:gd name="T9" fmla="*/ 29 h 54"/>
                      <a:gd name="T10" fmla="*/ 41 w 54"/>
                      <a:gd name="T11" fmla="*/ 0 h 54"/>
                      <a:gd name="T12" fmla="*/ 16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6" y="0"/>
                        </a:moveTo>
                        <a:lnTo>
                          <a:pt x="0" y="29"/>
                        </a:lnTo>
                        <a:lnTo>
                          <a:pt x="16" y="54"/>
                        </a:lnTo>
                        <a:lnTo>
                          <a:pt x="41" y="54"/>
                        </a:lnTo>
                        <a:lnTo>
                          <a:pt x="54" y="29"/>
                        </a:lnTo>
                        <a:lnTo>
                          <a:pt x="41" y="0"/>
                        </a:lnTo>
                        <a:lnTo>
                          <a:pt x="16" y="0"/>
                        </a:lnTo>
                        <a:close/>
                      </a:path>
                    </a:pathLst>
                  </a:custGeom>
                  <a:solidFill>
                    <a:srgbClr val="FB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72" name="Freeform 516">
                    <a:extLst>
                      <a:ext uri="{FF2B5EF4-FFF2-40B4-BE49-F238E27FC236}">
                        <a16:creationId xmlns:a16="http://schemas.microsoft.com/office/drawing/2014/main" id="{06F1668D-5244-8899-3402-39561478DADE}"/>
                      </a:ext>
                    </a:extLst>
                  </p:cNvPr>
                  <p:cNvSpPr>
                    <a:spLocks/>
                  </p:cNvSpPr>
                  <p:nvPr/>
                </p:nvSpPr>
                <p:spPr bwMode="auto">
                  <a:xfrm>
                    <a:off x="4279" y="2626"/>
                    <a:ext cx="46" cy="38"/>
                  </a:xfrm>
                  <a:custGeom>
                    <a:avLst/>
                    <a:gdLst>
                      <a:gd name="T0" fmla="*/ 12 w 46"/>
                      <a:gd name="T1" fmla="*/ 0 h 38"/>
                      <a:gd name="T2" fmla="*/ 0 w 46"/>
                      <a:gd name="T3" fmla="*/ 21 h 38"/>
                      <a:gd name="T4" fmla="*/ 12 w 46"/>
                      <a:gd name="T5" fmla="*/ 38 h 38"/>
                      <a:gd name="T6" fmla="*/ 37 w 46"/>
                      <a:gd name="T7" fmla="*/ 38 h 38"/>
                      <a:gd name="T8" fmla="*/ 46 w 46"/>
                      <a:gd name="T9" fmla="*/ 21 h 38"/>
                      <a:gd name="T10" fmla="*/ 37 w 46"/>
                      <a:gd name="T11" fmla="*/ 0 h 38"/>
                      <a:gd name="T12" fmla="*/ 12 w 46"/>
                      <a:gd name="T13" fmla="*/ 0 h 38"/>
                      <a:gd name="T14" fmla="*/ 0 60000 65536"/>
                      <a:gd name="T15" fmla="*/ 0 60000 65536"/>
                      <a:gd name="T16" fmla="*/ 0 60000 65536"/>
                      <a:gd name="T17" fmla="*/ 0 60000 65536"/>
                      <a:gd name="T18" fmla="*/ 0 60000 65536"/>
                      <a:gd name="T19" fmla="*/ 0 60000 65536"/>
                      <a:gd name="T20" fmla="*/ 0 60000 65536"/>
                      <a:gd name="T21" fmla="*/ 0 w 46"/>
                      <a:gd name="T22" fmla="*/ 0 h 38"/>
                      <a:gd name="T23" fmla="*/ 46 w 46"/>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8">
                        <a:moveTo>
                          <a:pt x="12" y="0"/>
                        </a:moveTo>
                        <a:lnTo>
                          <a:pt x="0" y="21"/>
                        </a:lnTo>
                        <a:lnTo>
                          <a:pt x="12" y="38"/>
                        </a:lnTo>
                        <a:lnTo>
                          <a:pt x="37" y="38"/>
                        </a:lnTo>
                        <a:lnTo>
                          <a:pt x="46" y="21"/>
                        </a:lnTo>
                        <a:lnTo>
                          <a:pt x="37" y="0"/>
                        </a:lnTo>
                        <a:lnTo>
                          <a:pt x="12" y="0"/>
                        </a:lnTo>
                        <a:close/>
                      </a:path>
                    </a:pathLst>
                  </a:custGeom>
                  <a:solidFill>
                    <a:srgbClr val="FC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73" name="Freeform 517">
                    <a:extLst>
                      <a:ext uri="{FF2B5EF4-FFF2-40B4-BE49-F238E27FC236}">
                        <a16:creationId xmlns:a16="http://schemas.microsoft.com/office/drawing/2014/main" id="{7413E494-FAD2-C987-45E9-E0BFE56A2D8F}"/>
                      </a:ext>
                    </a:extLst>
                  </p:cNvPr>
                  <p:cNvSpPr>
                    <a:spLocks/>
                  </p:cNvSpPr>
                  <p:nvPr/>
                </p:nvSpPr>
                <p:spPr bwMode="auto">
                  <a:xfrm>
                    <a:off x="4287" y="2631"/>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FD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74" name="Freeform 518">
                    <a:extLst>
                      <a:ext uri="{FF2B5EF4-FFF2-40B4-BE49-F238E27FC236}">
                        <a16:creationId xmlns:a16="http://schemas.microsoft.com/office/drawing/2014/main" id="{FFB21AEF-8BBB-5949-C248-2D66D6EF8B0F}"/>
                      </a:ext>
                    </a:extLst>
                  </p:cNvPr>
                  <p:cNvSpPr>
                    <a:spLocks/>
                  </p:cNvSpPr>
                  <p:nvPr/>
                </p:nvSpPr>
                <p:spPr bwMode="auto">
                  <a:xfrm>
                    <a:off x="4296" y="2639"/>
                    <a:ext cx="12" cy="12"/>
                  </a:xfrm>
                  <a:custGeom>
                    <a:avLst/>
                    <a:gdLst>
                      <a:gd name="T0" fmla="*/ 4 w 12"/>
                      <a:gd name="T1" fmla="*/ 0 h 12"/>
                      <a:gd name="T2" fmla="*/ 0 w 12"/>
                      <a:gd name="T3" fmla="*/ 8 h 12"/>
                      <a:gd name="T4" fmla="*/ 4 w 12"/>
                      <a:gd name="T5" fmla="*/ 12 h 12"/>
                      <a:gd name="T6" fmla="*/ 12 w 12"/>
                      <a:gd name="T7" fmla="*/ 12 h 12"/>
                      <a:gd name="T8" fmla="*/ 12 w 12"/>
                      <a:gd name="T9" fmla="*/ 8 h 12"/>
                      <a:gd name="T10" fmla="*/ 12 w 12"/>
                      <a:gd name="T11" fmla="*/ 0 h 12"/>
                      <a:gd name="T12" fmla="*/ 4 w 12"/>
                      <a:gd name="T13" fmla="*/ 0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4" y="0"/>
                        </a:moveTo>
                        <a:lnTo>
                          <a:pt x="0" y="8"/>
                        </a:lnTo>
                        <a:lnTo>
                          <a:pt x="4" y="12"/>
                        </a:lnTo>
                        <a:lnTo>
                          <a:pt x="12" y="12"/>
                        </a:lnTo>
                        <a:lnTo>
                          <a:pt x="12" y="8"/>
                        </a:lnTo>
                        <a:lnTo>
                          <a:pt x="12" y="0"/>
                        </a:lnTo>
                        <a:lnTo>
                          <a:pt x="4" y="0"/>
                        </a:lnTo>
                        <a:close/>
                      </a:path>
                    </a:pathLst>
                  </a:custGeom>
                  <a:solidFill>
                    <a:srgbClr val="FE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75" name="Freeform 519">
                    <a:extLst>
                      <a:ext uri="{FF2B5EF4-FFF2-40B4-BE49-F238E27FC236}">
                        <a16:creationId xmlns:a16="http://schemas.microsoft.com/office/drawing/2014/main" id="{40D40150-C32B-D0F0-6A8C-ADFCD7529659}"/>
                      </a:ext>
                    </a:extLst>
                  </p:cNvPr>
                  <p:cNvSpPr>
                    <a:spLocks/>
                  </p:cNvSpPr>
                  <p:nvPr/>
                </p:nvSpPr>
                <p:spPr bwMode="auto">
                  <a:xfrm>
                    <a:off x="4300" y="2643"/>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750" name="Freeform 521">
                  <a:extLst>
                    <a:ext uri="{FF2B5EF4-FFF2-40B4-BE49-F238E27FC236}">
                      <a16:creationId xmlns:a16="http://schemas.microsoft.com/office/drawing/2014/main" id="{7C42283A-E819-7A6D-C7E5-CF725A930FD2}"/>
                    </a:ext>
                  </a:extLst>
                </p:cNvPr>
                <p:cNvSpPr>
                  <a:spLocks noEditPoints="1"/>
                </p:cNvSpPr>
                <p:nvPr/>
              </p:nvSpPr>
              <p:spPr bwMode="auto">
                <a:xfrm>
                  <a:off x="4134" y="2498"/>
                  <a:ext cx="344" cy="306"/>
                </a:xfrm>
                <a:custGeom>
                  <a:avLst/>
                  <a:gdLst>
                    <a:gd name="T0" fmla="*/ 4 w 344"/>
                    <a:gd name="T1" fmla="*/ 153 h 306"/>
                    <a:gd name="T2" fmla="*/ 0 w 344"/>
                    <a:gd name="T3" fmla="*/ 153 h 306"/>
                    <a:gd name="T4" fmla="*/ 4 w 344"/>
                    <a:gd name="T5" fmla="*/ 157 h 306"/>
                    <a:gd name="T6" fmla="*/ 87 w 344"/>
                    <a:gd name="T7" fmla="*/ 306 h 306"/>
                    <a:gd name="T8" fmla="*/ 87 w 344"/>
                    <a:gd name="T9" fmla="*/ 306 h 306"/>
                    <a:gd name="T10" fmla="*/ 87 w 344"/>
                    <a:gd name="T11" fmla="*/ 306 h 306"/>
                    <a:gd name="T12" fmla="*/ 257 w 344"/>
                    <a:gd name="T13" fmla="*/ 306 h 306"/>
                    <a:gd name="T14" fmla="*/ 257 w 344"/>
                    <a:gd name="T15" fmla="*/ 306 h 306"/>
                    <a:gd name="T16" fmla="*/ 261 w 344"/>
                    <a:gd name="T17" fmla="*/ 306 h 306"/>
                    <a:gd name="T18" fmla="*/ 344 w 344"/>
                    <a:gd name="T19" fmla="*/ 157 h 306"/>
                    <a:gd name="T20" fmla="*/ 344 w 344"/>
                    <a:gd name="T21" fmla="*/ 153 h 306"/>
                    <a:gd name="T22" fmla="*/ 344 w 344"/>
                    <a:gd name="T23" fmla="*/ 153 h 306"/>
                    <a:gd name="T24" fmla="*/ 261 w 344"/>
                    <a:gd name="T25" fmla="*/ 4 h 306"/>
                    <a:gd name="T26" fmla="*/ 257 w 344"/>
                    <a:gd name="T27" fmla="*/ 0 h 306"/>
                    <a:gd name="T28" fmla="*/ 257 w 344"/>
                    <a:gd name="T29" fmla="*/ 0 h 306"/>
                    <a:gd name="T30" fmla="*/ 87 w 344"/>
                    <a:gd name="T31" fmla="*/ 0 h 306"/>
                    <a:gd name="T32" fmla="*/ 87 w 344"/>
                    <a:gd name="T33" fmla="*/ 0 h 306"/>
                    <a:gd name="T34" fmla="*/ 87 w 344"/>
                    <a:gd name="T35" fmla="*/ 4 h 306"/>
                    <a:gd name="T36" fmla="*/ 4 w 344"/>
                    <a:gd name="T37" fmla="*/ 153 h 306"/>
                    <a:gd name="T38" fmla="*/ 91 w 344"/>
                    <a:gd name="T39" fmla="*/ 8 h 306"/>
                    <a:gd name="T40" fmla="*/ 87 w 344"/>
                    <a:gd name="T41" fmla="*/ 4 h 306"/>
                    <a:gd name="T42" fmla="*/ 87 w 344"/>
                    <a:gd name="T43" fmla="*/ 8 h 306"/>
                    <a:gd name="T44" fmla="*/ 257 w 344"/>
                    <a:gd name="T45" fmla="*/ 8 h 306"/>
                    <a:gd name="T46" fmla="*/ 257 w 344"/>
                    <a:gd name="T47" fmla="*/ 4 h 306"/>
                    <a:gd name="T48" fmla="*/ 257 w 344"/>
                    <a:gd name="T49" fmla="*/ 8 h 306"/>
                    <a:gd name="T50" fmla="*/ 340 w 344"/>
                    <a:gd name="T51" fmla="*/ 157 h 306"/>
                    <a:gd name="T52" fmla="*/ 340 w 344"/>
                    <a:gd name="T53" fmla="*/ 153 h 306"/>
                    <a:gd name="T54" fmla="*/ 340 w 344"/>
                    <a:gd name="T55" fmla="*/ 153 h 306"/>
                    <a:gd name="T56" fmla="*/ 257 w 344"/>
                    <a:gd name="T57" fmla="*/ 302 h 306"/>
                    <a:gd name="T58" fmla="*/ 257 w 344"/>
                    <a:gd name="T59" fmla="*/ 302 h 306"/>
                    <a:gd name="T60" fmla="*/ 257 w 344"/>
                    <a:gd name="T61" fmla="*/ 298 h 306"/>
                    <a:gd name="T62" fmla="*/ 87 w 344"/>
                    <a:gd name="T63" fmla="*/ 298 h 306"/>
                    <a:gd name="T64" fmla="*/ 87 w 344"/>
                    <a:gd name="T65" fmla="*/ 302 h 306"/>
                    <a:gd name="T66" fmla="*/ 91 w 344"/>
                    <a:gd name="T67" fmla="*/ 302 h 306"/>
                    <a:gd name="T68" fmla="*/ 8 w 344"/>
                    <a:gd name="T69" fmla="*/ 153 h 306"/>
                    <a:gd name="T70" fmla="*/ 4 w 344"/>
                    <a:gd name="T71" fmla="*/ 153 h 306"/>
                    <a:gd name="T72" fmla="*/ 8 w 344"/>
                    <a:gd name="T73" fmla="*/ 157 h 306"/>
                    <a:gd name="T74" fmla="*/ 91 w 344"/>
                    <a:gd name="T75" fmla="*/ 8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06"/>
                    <a:gd name="T116" fmla="*/ 344 w 344"/>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06">
                      <a:moveTo>
                        <a:pt x="4" y="153"/>
                      </a:moveTo>
                      <a:lnTo>
                        <a:pt x="0" y="153"/>
                      </a:lnTo>
                      <a:lnTo>
                        <a:pt x="4" y="157"/>
                      </a:lnTo>
                      <a:lnTo>
                        <a:pt x="87" y="306"/>
                      </a:lnTo>
                      <a:lnTo>
                        <a:pt x="257" y="306"/>
                      </a:lnTo>
                      <a:lnTo>
                        <a:pt x="261" y="306"/>
                      </a:lnTo>
                      <a:lnTo>
                        <a:pt x="344" y="157"/>
                      </a:lnTo>
                      <a:lnTo>
                        <a:pt x="344" y="153"/>
                      </a:lnTo>
                      <a:lnTo>
                        <a:pt x="261" y="4"/>
                      </a:lnTo>
                      <a:lnTo>
                        <a:pt x="257" y="0"/>
                      </a:lnTo>
                      <a:lnTo>
                        <a:pt x="87" y="0"/>
                      </a:lnTo>
                      <a:lnTo>
                        <a:pt x="87" y="4"/>
                      </a:lnTo>
                      <a:lnTo>
                        <a:pt x="4" y="153"/>
                      </a:lnTo>
                      <a:close/>
                      <a:moveTo>
                        <a:pt x="91" y="8"/>
                      </a:moveTo>
                      <a:lnTo>
                        <a:pt x="87" y="4"/>
                      </a:lnTo>
                      <a:lnTo>
                        <a:pt x="87" y="8"/>
                      </a:lnTo>
                      <a:lnTo>
                        <a:pt x="257" y="8"/>
                      </a:lnTo>
                      <a:lnTo>
                        <a:pt x="257" y="4"/>
                      </a:lnTo>
                      <a:lnTo>
                        <a:pt x="257" y="8"/>
                      </a:lnTo>
                      <a:lnTo>
                        <a:pt x="340" y="157"/>
                      </a:lnTo>
                      <a:lnTo>
                        <a:pt x="340" y="153"/>
                      </a:lnTo>
                      <a:lnTo>
                        <a:pt x="257" y="302"/>
                      </a:lnTo>
                      <a:lnTo>
                        <a:pt x="257" y="298"/>
                      </a:lnTo>
                      <a:lnTo>
                        <a:pt x="87" y="298"/>
                      </a:lnTo>
                      <a:lnTo>
                        <a:pt x="87" y="302"/>
                      </a:lnTo>
                      <a:lnTo>
                        <a:pt x="91" y="302"/>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03" name="Rectangle 523">
                <a:extLst>
                  <a:ext uri="{FF2B5EF4-FFF2-40B4-BE49-F238E27FC236}">
                    <a16:creationId xmlns:a16="http://schemas.microsoft.com/office/drawing/2014/main" id="{A5093DCE-2B3F-5A7D-B390-9AAC5D548036}"/>
                  </a:ext>
                </a:extLst>
              </p:cNvPr>
              <p:cNvSpPr>
                <a:spLocks noChangeArrowheads="1"/>
              </p:cNvSpPr>
              <p:nvPr/>
            </p:nvSpPr>
            <p:spPr bwMode="auto">
              <a:xfrm>
                <a:off x="4279" y="2610"/>
                <a:ext cx="8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Times New Roman" panose="02020603050405020304" pitchFamily="18" charset="0"/>
                  </a:rPr>
                  <a:t>B</a:t>
                </a:r>
                <a:endParaRPr lang="en-US" altLang="en-US"/>
              </a:p>
            </p:txBody>
          </p:sp>
          <p:grpSp>
            <p:nvGrpSpPr>
              <p:cNvPr id="16604" name="Group 551">
                <a:extLst>
                  <a:ext uri="{FF2B5EF4-FFF2-40B4-BE49-F238E27FC236}">
                    <a16:creationId xmlns:a16="http://schemas.microsoft.com/office/drawing/2014/main" id="{4FB0D8E7-4E0C-324B-FE4F-FF1793BDE2DE}"/>
                  </a:ext>
                </a:extLst>
              </p:cNvPr>
              <p:cNvGrpSpPr>
                <a:grpSpLocks/>
              </p:cNvGrpSpPr>
              <p:nvPr/>
            </p:nvGrpSpPr>
            <p:grpSpPr bwMode="auto">
              <a:xfrm>
                <a:off x="4387" y="2647"/>
                <a:ext cx="343" cy="307"/>
                <a:chOff x="4387" y="2647"/>
                <a:chExt cx="343" cy="307"/>
              </a:xfrm>
            </p:grpSpPr>
            <p:grpSp>
              <p:nvGrpSpPr>
                <p:cNvPr id="16722" name="Group 549">
                  <a:extLst>
                    <a:ext uri="{FF2B5EF4-FFF2-40B4-BE49-F238E27FC236}">
                      <a16:creationId xmlns:a16="http://schemas.microsoft.com/office/drawing/2014/main" id="{ACEA8A11-8EBA-AE50-EA67-9CC5E088C99F}"/>
                    </a:ext>
                  </a:extLst>
                </p:cNvPr>
                <p:cNvGrpSpPr>
                  <a:grpSpLocks/>
                </p:cNvGrpSpPr>
                <p:nvPr/>
              </p:nvGrpSpPr>
              <p:grpSpPr bwMode="auto">
                <a:xfrm>
                  <a:off x="4391" y="2651"/>
                  <a:ext cx="335" cy="298"/>
                  <a:chOff x="4391" y="2651"/>
                  <a:chExt cx="335" cy="298"/>
                </a:xfrm>
              </p:grpSpPr>
              <p:sp>
                <p:nvSpPr>
                  <p:cNvPr id="16724" name="Freeform 524">
                    <a:extLst>
                      <a:ext uri="{FF2B5EF4-FFF2-40B4-BE49-F238E27FC236}">
                        <a16:creationId xmlns:a16="http://schemas.microsoft.com/office/drawing/2014/main" id="{C18C5D91-0547-ED66-6291-4DB577ED4CDF}"/>
                      </a:ext>
                    </a:extLst>
                  </p:cNvPr>
                  <p:cNvSpPr>
                    <a:spLocks/>
                  </p:cNvSpPr>
                  <p:nvPr/>
                </p:nvSpPr>
                <p:spPr bwMode="auto">
                  <a:xfrm>
                    <a:off x="4391" y="2651"/>
                    <a:ext cx="335" cy="298"/>
                  </a:xfrm>
                  <a:custGeom>
                    <a:avLst/>
                    <a:gdLst>
                      <a:gd name="T0" fmla="*/ 83 w 335"/>
                      <a:gd name="T1" fmla="*/ 0 h 298"/>
                      <a:gd name="T2" fmla="*/ 0 w 335"/>
                      <a:gd name="T3" fmla="*/ 149 h 298"/>
                      <a:gd name="T4" fmla="*/ 83 w 335"/>
                      <a:gd name="T5" fmla="*/ 298 h 298"/>
                      <a:gd name="T6" fmla="*/ 252 w 335"/>
                      <a:gd name="T7" fmla="*/ 298 h 298"/>
                      <a:gd name="T8" fmla="*/ 335 w 335"/>
                      <a:gd name="T9" fmla="*/ 149 h 298"/>
                      <a:gd name="T10" fmla="*/ 252 w 335"/>
                      <a:gd name="T11" fmla="*/ 0 h 298"/>
                      <a:gd name="T12" fmla="*/ 83 w 335"/>
                      <a:gd name="T13" fmla="*/ 0 h 298"/>
                      <a:gd name="T14" fmla="*/ 0 60000 65536"/>
                      <a:gd name="T15" fmla="*/ 0 60000 65536"/>
                      <a:gd name="T16" fmla="*/ 0 60000 65536"/>
                      <a:gd name="T17" fmla="*/ 0 60000 65536"/>
                      <a:gd name="T18" fmla="*/ 0 60000 65536"/>
                      <a:gd name="T19" fmla="*/ 0 60000 65536"/>
                      <a:gd name="T20" fmla="*/ 0 60000 65536"/>
                      <a:gd name="T21" fmla="*/ 0 w 335"/>
                      <a:gd name="T22" fmla="*/ 0 h 298"/>
                      <a:gd name="T23" fmla="*/ 335 w 335"/>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298">
                        <a:moveTo>
                          <a:pt x="83" y="0"/>
                        </a:moveTo>
                        <a:lnTo>
                          <a:pt x="0" y="149"/>
                        </a:lnTo>
                        <a:lnTo>
                          <a:pt x="83" y="298"/>
                        </a:lnTo>
                        <a:lnTo>
                          <a:pt x="252" y="298"/>
                        </a:lnTo>
                        <a:lnTo>
                          <a:pt x="335" y="149"/>
                        </a:lnTo>
                        <a:lnTo>
                          <a:pt x="252" y="0"/>
                        </a:lnTo>
                        <a:lnTo>
                          <a:pt x="83"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25" name="Freeform 525">
                    <a:extLst>
                      <a:ext uri="{FF2B5EF4-FFF2-40B4-BE49-F238E27FC236}">
                        <a16:creationId xmlns:a16="http://schemas.microsoft.com/office/drawing/2014/main" id="{9C42466D-8767-FD3E-8738-AD89607CFFFB}"/>
                      </a:ext>
                    </a:extLst>
                  </p:cNvPr>
                  <p:cNvSpPr>
                    <a:spLocks/>
                  </p:cNvSpPr>
                  <p:nvPr/>
                </p:nvSpPr>
                <p:spPr bwMode="auto">
                  <a:xfrm>
                    <a:off x="4391" y="2651"/>
                    <a:ext cx="327" cy="290"/>
                  </a:xfrm>
                  <a:custGeom>
                    <a:avLst/>
                    <a:gdLst>
                      <a:gd name="T0" fmla="*/ 83 w 327"/>
                      <a:gd name="T1" fmla="*/ 0 h 290"/>
                      <a:gd name="T2" fmla="*/ 0 w 327"/>
                      <a:gd name="T3" fmla="*/ 145 h 290"/>
                      <a:gd name="T4" fmla="*/ 83 w 327"/>
                      <a:gd name="T5" fmla="*/ 290 h 290"/>
                      <a:gd name="T6" fmla="*/ 244 w 327"/>
                      <a:gd name="T7" fmla="*/ 290 h 290"/>
                      <a:gd name="T8" fmla="*/ 327 w 327"/>
                      <a:gd name="T9" fmla="*/ 145 h 290"/>
                      <a:gd name="T10" fmla="*/ 244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4" y="290"/>
                        </a:lnTo>
                        <a:lnTo>
                          <a:pt x="327" y="145"/>
                        </a:lnTo>
                        <a:lnTo>
                          <a:pt x="244" y="0"/>
                        </a:lnTo>
                        <a:lnTo>
                          <a:pt x="83" y="0"/>
                        </a:lnTo>
                        <a:close/>
                      </a:path>
                    </a:pathLst>
                  </a:custGeom>
                  <a:solidFill>
                    <a:srgbClr val="CC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26" name="Freeform 526">
                    <a:extLst>
                      <a:ext uri="{FF2B5EF4-FFF2-40B4-BE49-F238E27FC236}">
                        <a16:creationId xmlns:a16="http://schemas.microsoft.com/office/drawing/2014/main" id="{1B555798-F713-6D33-9866-FC50FE8E29FB}"/>
                      </a:ext>
                    </a:extLst>
                  </p:cNvPr>
                  <p:cNvSpPr>
                    <a:spLocks/>
                  </p:cNvSpPr>
                  <p:nvPr/>
                </p:nvSpPr>
                <p:spPr bwMode="auto">
                  <a:xfrm>
                    <a:off x="4399" y="2655"/>
                    <a:ext cx="311" cy="278"/>
                  </a:xfrm>
                  <a:custGeom>
                    <a:avLst/>
                    <a:gdLst>
                      <a:gd name="T0" fmla="*/ 79 w 311"/>
                      <a:gd name="T1" fmla="*/ 0 h 278"/>
                      <a:gd name="T2" fmla="*/ 0 w 311"/>
                      <a:gd name="T3" fmla="*/ 141 h 278"/>
                      <a:gd name="T4" fmla="*/ 79 w 311"/>
                      <a:gd name="T5" fmla="*/ 278 h 278"/>
                      <a:gd name="T6" fmla="*/ 232 w 311"/>
                      <a:gd name="T7" fmla="*/ 278 h 278"/>
                      <a:gd name="T8" fmla="*/ 311 w 311"/>
                      <a:gd name="T9" fmla="*/ 141 h 278"/>
                      <a:gd name="T10" fmla="*/ 232 w 311"/>
                      <a:gd name="T11" fmla="*/ 0 h 278"/>
                      <a:gd name="T12" fmla="*/ 79 w 311"/>
                      <a:gd name="T13" fmla="*/ 0 h 278"/>
                      <a:gd name="T14" fmla="*/ 0 60000 65536"/>
                      <a:gd name="T15" fmla="*/ 0 60000 65536"/>
                      <a:gd name="T16" fmla="*/ 0 60000 65536"/>
                      <a:gd name="T17" fmla="*/ 0 60000 65536"/>
                      <a:gd name="T18" fmla="*/ 0 60000 65536"/>
                      <a:gd name="T19" fmla="*/ 0 60000 65536"/>
                      <a:gd name="T20" fmla="*/ 0 60000 65536"/>
                      <a:gd name="T21" fmla="*/ 0 w 311"/>
                      <a:gd name="T22" fmla="*/ 0 h 278"/>
                      <a:gd name="T23" fmla="*/ 311 w 311"/>
                      <a:gd name="T24" fmla="*/ 278 h 2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8">
                        <a:moveTo>
                          <a:pt x="79" y="0"/>
                        </a:moveTo>
                        <a:lnTo>
                          <a:pt x="0" y="141"/>
                        </a:lnTo>
                        <a:lnTo>
                          <a:pt x="79" y="278"/>
                        </a:lnTo>
                        <a:lnTo>
                          <a:pt x="232" y="278"/>
                        </a:lnTo>
                        <a:lnTo>
                          <a:pt x="311" y="141"/>
                        </a:lnTo>
                        <a:lnTo>
                          <a:pt x="232" y="0"/>
                        </a:lnTo>
                        <a:lnTo>
                          <a:pt x="79" y="0"/>
                        </a:lnTo>
                        <a:close/>
                      </a:path>
                    </a:pathLst>
                  </a:custGeom>
                  <a:solidFill>
                    <a:srgbClr val="CD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27" name="Freeform 527">
                    <a:extLst>
                      <a:ext uri="{FF2B5EF4-FFF2-40B4-BE49-F238E27FC236}">
                        <a16:creationId xmlns:a16="http://schemas.microsoft.com/office/drawing/2014/main" id="{9A4EE6A2-2774-0F34-51DA-7B52423ED4E6}"/>
                      </a:ext>
                    </a:extLst>
                  </p:cNvPr>
                  <p:cNvSpPr>
                    <a:spLocks/>
                  </p:cNvSpPr>
                  <p:nvPr/>
                </p:nvSpPr>
                <p:spPr bwMode="auto">
                  <a:xfrm>
                    <a:off x="4407" y="2664"/>
                    <a:ext cx="294" cy="265"/>
                  </a:xfrm>
                  <a:custGeom>
                    <a:avLst/>
                    <a:gdLst>
                      <a:gd name="T0" fmla="*/ 75 w 294"/>
                      <a:gd name="T1" fmla="*/ 0 h 265"/>
                      <a:gd name="T2" fmla="*/ 0 w 294"/>
                      <a:gd name="T3" fmla="*/ 132 h 265"/>
                      <a:gd name="T4" fmla="*/ 75 w 294"/>
                      <a:gd name="T5" fmla="*/ 265 h 265"/>
                      <a:gd name="T6" fmla="*/ 220 w 294"/>
                      <a:gd name="T7" fmla="*/ 265 h 265"/>
                      <a:gd name="T8" fmla="*/ 294 w 294"/>
                      <a:gd name="T9" fmla="*/ 132 h 265"/>
                      <a:gd name="T10" fmla="*/ 220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2"/>
                        </a:lnTo>
                        <a:lnTo>
                          <a:pt x="75" y="265"/>
                        </a:lnTo>
                        <a:lnTo>
                          <a:pt x="220" y="265"/>
                        </a:lnTo>
                        <a:lnTo>
                          <a:pt x="294" y="132"/>
                        </a:lnTo>
                        <a:lnTo>
                          <a:pt x="220" y="0"/>
                        </a:lnTo>
                        <a:lnTo>
                          <a:pt x="75" y="0"/>
                        </a:lnTo>
                        <a:close/>
                      </a:path>
                    </a:pathLst>
                  </a:custGeom>
                  <a:solidFill>
                    <a:srgbClr val="CE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28" name="Freeform 528">
                    <a:extLst>
                      <a:ext uri="{FF2B5EF4-FFF2-40B4-BE49-F238E27FC236}">
                        <a16:creationId xmlns:a16="http://schemas.microsoft.com/office/drawing/2014/main" id="{C3A4D5C7-2480-7209-BC17-325FA20179B0}"/>
                      </a:ext>
                    </a:extLst>
                  </p:cNvPr>
                  <p:cNvSpPr>
                    <a:spLocks/>
                  </p:cNvSpPr>
                  <p:nvPr/>
                </p:nvSpPr>
                <p:spPr bwMode="auto">
                  <a:xfrm>
                    <a:off x="4411" y="2668"/>
                    <a:ext cx="286" cy="252"/>
                  </a:xfrm>
                  <a:custGeom>
                    <a:avLst/>
                    <a:gdLst>
                      <a:gd name="T0" fmla="*/ 71 w 286"/>
                      <a:gd name="T1" fmla="*/ 0 h 252"/>
                      <a:gd name="T2" fmla="*/ 0 w 286"/>
                      <a:gd name="T3" fmla="*/ 128 h 252"/>
                      <a:gd name="T4" fmla="*/ 71 w 286"/>
                      <a:gd name="T5" fmla="*/ 252 h 252"/>
                      <a:gd name="T6" fmla="*/ 216 w 286"/>
                      <a:gd name="T7" fmla="*/ 252 h 252"/>
                      <a:gd name="T8" fmla="*/ 286 w 286"/>
                      <a:gd name="T9" fmla="*/ 128 h 252"/>
                      <a:gd name="T10" fmla="*/ 216 w 286"/>
                      <a:gd name="T11" fmla="*/ 0 h 252"/>
                      <a:gd name="T12" fmla="*/ 71 w 286"/>
                      <a:gd name="T13" fmla="*/ 0 h 252"/>
                      <a:gd name="T14" fmla="*/ 0 60000 65536"/>
                      <a:gd name="T15" fmla="*/ 0 60000 65536"/>
                      <a:gd name="T16" fmla="*/ 0 60000 65536"/>
                      <a:gd name="T17" fmla="*/ 0 60000 65536"/>
                      <a:gd name="T18" fmla="*/ 0 60000 65536"/>
                      <a:gd name="T19" fmla="*/ 0 60000 65536"/>
                      <a:gd name="T20" fmla="*/ 0 60000 65536"/>
                      <a:gd name="T21" fmla="*/ 0 w 286"/>
                      <a:gd name="T22" fmla="*/ 0 h 252"/>
                      <a:gd name="T23" fmla="*/ 286 w 286"/>
                      <a:gd name="T24" fmla="*/ 252 h 2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2">
                        <a:moveTo>
                          <a:pt x="71" y="0"/>
                        </a:moveTo>
                        <a:lnTo>
                          <a:pt x="0" y="128"/>
                        </a:lnTo>
                        <a:lnTo>
                          <a:pt x="71" y="252"/>
                        </a:lnTo>
                        <a:lnTo>
                          <a:pt x="216" y="252"/>
                        </a:lnTo>
                        <a:lnTo>
                          <a:pt x="286" y="128"/>
                        </a:lnTo>
                        <a:lnTo>
                          <a:pt x="216" y="0"/>
                        </a:lnTo>
                        <a:lnTo>
                          <a:pt x="71" y="0"/>
                        </a:lnTo>
                        <a:close/>
                      </a:path>
                    </a:pathLst>
                  </a:custGeom>
                  <a:solidFill>
                    <a:srgbClr val="CF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29" name="Freeform 529">
                    <a:extLst>
                      <a:ext uri="{FF2B5EF4-FFF2-40B4-BE49-F238E27FC236}">
                        <a16:creationId xmlns:a16="http://schemas.microsoft.com/office/drawing/2014/main" id="{6E791B6D-9E61-4CEC-0504-C2840EFE8204}"/>
                      </a:ext>
                    </a:extLst>
                  </p:cNvPr>
                  <p:cNvSpPr>
                    <a:spLocks/>
                  </p:cNvSpPr>
                  <p:nvPr/>
                </p:nvSpPr>
                <p:spPr bwMode="auto">
                  <a:xfrm>
                    <a:off x="4420" y="2676"/>
                    <a:ext cx="269" cy="240"/>
                  </a:xfrm>
                  <a:custGeom>
                    <a:avLst/>
                    <a:gdLst>
                      <a:gd name="T0" fmla="*/ 66 w 269"/>
                      <a:gd name="T1" fmla="*/ 0 h 240"/>
                      <a:gd name="T2" fmla="*/ 0 w 269"/>
                      <a:gd name="T3" fmla="*/ 120 h 240"/>
                      <a:gd name="T4" fmla="*/ 66 w 269"/>
                      <a:gd name="T5" fmla="*/ 240 h 240"/>
                      <a:gd name="T6" fmla="*/ 203 w 269"/>
                      <a:gd name="T7" fmla="*/ 240 h 240"/>
                      <a:gd name="T8" fmla="*/ 269 w 269"/>
                      <a:gd name="T9" fmla="*/ 120 h 240"/>
                      <a:gd name="T10" fmla="*/ 203 w 269"/>
                      <a:gd name="T11" fmla="*/ 0 h 240"/>
                      <a:gd name="T12" fmla="*/ 66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6" y="0"/>
                        </a:moveTo>
                        <a:lnTo>
                          <a:pt x="0" y="120"/>
                        </a:lnTo>
                        <a:lnTo>
                          <a:pt x="66" y="240"/>
                        </a:lnTo>
                        <a:lnTo>
                          <a:pt x="203" y="240"/>
                        </a:lnTo>
                        <a:lnTo>
                          <a:pt x="269" y="120"/>
                        </a:lnTo>
                        <a:lnTo>
                          <a:pt x="203" y="0"/>
                        </a:lnTo>
                        <a:lnTo>
                          <a:pt x="66" y="0"/>
                        </a:lnTo>
                        <a:close/>
                      </a:path>
                    </a:pathLst>
                  </a:custGeom>
                  <a:solidFill>
                    <a:srgbClr val="D1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0" name="Freeform 530">
                    <a:extLst>
                      <a:ext uri="{FF2B5EF4-FFF2-40B4-BE49-F238E27FC236}">
                        <a16:creationId xmlns:a16="http://schemas.microsoft.com/office/drawing/2014/main" id="{20B50C73-FC80-76EE-4168-29CD6432BB10}"/>
                      </a:ext>
                    </a:extLst>
                  </p:cNvPr>
                  <p:cNvSpPr>
                    <a:spLocks/>
                  </p:cNvSpPr>
                  <p:nvPr/>
                </p:nvSpPr>
                <p:spPr bwMode="auto">
                  <a:xfrm>
                    <a:off x="4428" y="2680"/>
                    <a:ext cx="253" cy="228"/>
                  </a:xfrm>
                  <a:custGeom>
                    <a:avLst/>
                    <a:gdLst>
                      <a:gd name="T0" fmla="*/ 62 w 253"/>
                      <a:gd name="T1" fmla="*/ 0 h 228"/>
                      <a:gd name="T2" fmla="*/ 0 w 253"/>
                      <a:gd name="T3" fmla="*/ 116 h 228"/>
                      <a:gd name="T4" fmla="*/ 62 w 253"/>
                      <a:gd name="T5" fmla="*/ 228 h 228"/>
                      <a:gd name="T6" fmla="*/ 190 w 253"/>
                      <a:gd name="T7" fmla="*/ 228 h 228"/>
                      <a:gd name="T8" fmla="*/ 253 w 253"/>
                      <a:gd name="T9" fmla="*/ 116 h 228"/>
                      <a:gd name="T10" fmla="*/ 190 w 253"/>
                      <a:gd name="T11" fmla="*/ 0 h 228"/>
                      <a:gd name="T12" fmla="*/ 62 w 253"/>
                      <a:gd name="T13" fmla="*/ 0 h 228"/>
                      <a:gd name="T14" fmla="*/ 0 60000 65536"/>
                      <a:gd name="T15" fmla="*/ 0 60000 65536"/>
                      <a:gd name="T16" fmla="*/ 0 60000 65536"/>
                      <a:gd name="T17" fmla="*/ 0 60000 65536"/>
                      <a:gd name="T18" fmla="*/ 0 60000 65536"/>
                      <a:gd name="T19" fmla="*/ 0 60000 65536"/>
                      <a:gd name="T20" fmla="*/ 0 60000 65536"/>
                      <a:gd name="T21" fmla="*/ 0 w 253"/>
                      <a:gd name="T22" fmla="*/ 0 h 228"/>
                      <a:gd name="T23" fmla="*/ 253 w 253"/>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8">
                        <a:moveTo>
                          <a:pt x="62" y="0"/>
                        </a:moveTo>
                        <a:lnTo>
                          <a:pt x="0" y="116"/>
                        </a:lnTo>
                        <a:lnTo>
                          <a:pt x="62" y="228"/>
                        </a:lnTo>
                        <a:lnTo>
                          <a:pt x="190" y="228"/>
                        </a:lnTo>
                        <a:lnTo>
                          <a:pt x="253" y="116"/>
                        </a:lnTo>
                        <a:lnTo>
                          <a:pt x="190" y="0"/>
                        </a:lnTo>
                        <a:lnTo>
                          <a:pt x="62" y="0"/>
                        </a:lnTo>
                        <a:close/>
                      </a:path>
                    </a:pathLst>
                  </a:custGeom>
                  <a:solidFill>
                    <a:srgbClr val="D3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1" name="Freeform 531">
                    <a:extLst>
                      <a:ext uri="{FF2B5EF4-FFF2-40B4-BE49-F238E27FC236}">
                        <a16:creationId xmlns:a16="http://schemas.microsoft.com/office/drawing/2014/main" id="{B38F4214-F611-89B4-8D8C-14E1FD972E48}"/>
                      </a:ext>
                    </a:extLst>
                  </p:cNvPr>
                  <p:cNvSpPr>
                    <a:spLocks/>
                  </p:cNvSpPr>
                  <p:nvPr/>
                </p:nvSpPr>
                <p:spPr bwMode="auto">
                  <a:xfrm>
                    <a:off x="4432" y="2689"/>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D6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2" name="Freeform 532">
                    <a:extLst>
                      <a:ext uri="{FF2B5EF4-FFF2-40B4-BE49-F238E27FC236}">
                        <a16:creationId xmlns:a16="http://schemas.microsoft.com/office/drawing/2014/main" id="{1BB79269-D444-6745-F05E-9BC610B9B394}"/>
                      </a:ext>
                    </a:extLst>
                  </p:cNvPr>
                  <p:cNvSpPr>
                    <a:spLocks/>
                  </p:cNvSpPr>
                  <p:nvPr/>
                </p:nvSpPr>
                <p:spPr bwMode="auto">
                  <a:xfrm>
                    <a:off x="4440" y="2693"/>
                    <a:ext cx="228" cy="203"/>
                  </a:xfrm>
                  <a:custGeom>
                    <a:avLst/>
                    <a:gdLst>
                      <a:gd name="T0" fmla="*/ 58 w 228"/>
                      <a:gd name="T1" fmla="*/ 0 h 203"/>
                      <a:gd name="T2" fmla="*/ 0 w 228"/>
                      <a:gd name="T3" fmla="*/ 103 h 203"/>
                      <a:gd name="T4" fmla="*/ 58 w 228"/>
                      <a:gd name="T5" fmla="*/ 203 h 203"/>
                      <a:gd name="T6" fmla="*/ 170 w 228"/>
                      <a:gd name="T7" fmla="*/ 203 h 203"/>
                      <a:gd name="T8" fmla="*/ 228 w 228"/>
                      <a:gd name="T9" fmla="*/ 103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103"/>
                        </a:lnTo>
                        <a:lnTo>
                          <a:pt x="58" y="203"/>
                        </a:lnTo>
                        <a:lnTo>
                          <a:pt x="170" y="203"/>
                        </a:lnTo>
                        <a:lnTo>
                          <a:pt x="228" y="103"/>
                        </a:lnTo>
                        <a:lnTo>
                          <a:pt x="170" y="0"/>
                        </a:lnTo>
                        <a:lnTo>
                          <a:pt x="58" y="0"/>
                        </a:lnTo>
                        <a:close/>
                      </a:path>
                    </a:pathLst>
                  </a:custGeom>
                  <a:solidFill>
                    <a:srgbClr val="D9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3" name="Freeform 533">
                    <a:extLst>
                      <a:ext uri="{FF2B5EF4-FFF2-40B4-BE49-F238E27FC236}">
                        <a16:creationId xmlns:a16="http://schemas.microsoft.com/office/drawing/2014/main" id="{D28BBDCB-5A11-0E6B-67C3-6252A083ECBE}"/>
                      </a:ext>
                    </a:extLst>
                  </p:cNvPr>
                  <p:cNvSpPr>
                    <a:spLocks/>
                  </p:cNvSpPr>
                  <p:nvPr/>
                </p:nvSpPr>
                <p:spPr bwMode="auto">
                  <a:xfrm>
                    <a:off x="4449" y="2701"/>
                    <a:ext cx="211" cy="190"/>
                  </a:xfrm>
                  <a:custGeom>
                    <a:avLst/>
                    <a:gdLst>
                      <a:gd name="T0" fmla="*/ 54 w 211"/>
                      <a:gd name="T1" fmla="*/ 0 h 190"/>
                      <a:gd name="T2" fmla="*/ 0 w 211"/>
                      <a:gd name="T3" fmla="*/ 95 h 190"/>
                      <a:gd name="T4" fmla="*/ 54 w 211"/>
                      <a:gd name="T5" fmla="*/ 190 h 190"/>
                      <a:gd name="T6" fmla="*/ 157 w 211"/>
                      <a:gd name="T7" fmla="*/ 190 h 190"/>
                      <a:gd name="T8" fmla="*/ 211 w 211"/>
                      <a:gd name="T9" fmla="*/ 95 h 190"/>
                      <a:gd name="T10" fmla="*/ 157 w 211"/>
                      <a:gd name="T11" fmla="*/ 0 h 190"/>
                      <a:gd name="T12" fmla="*/ 54 w 211"/>
                      <a:gd name="T13" fmla="*/ 0 h 190"/>
                      <a:gd name="T14" fmla="*/ 0 60000 65536"/>
                      <a:gd name="T15" fmla="*/ 0 60000 65536"/>
                      <a:gd name="T16" fmla="*/ 0 60000 65536"/>
                      <a:gd name="T17" fmla="*/ 0 60000 65536"/>
                      <a:gd name="T18" fmla="*/ 0 60000 65536"/>
                      <a:gd name="T19" fmla="*/ 0 60000 65536"/>
                      <a:gd name="T20" fmla="*/ 0 60000 65536"/>
                      <a:gd name="T21" fmla="*/ 0 w 211"/>
                      <a:gd name="T22" fmla="*/ 0 h 190"/>
                      <a:gd name="T23" fmla="*/ 211 w 211"/>
                      <a:gd name="T24" fmla="*/ 190 h 1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0">
                        <a:moveTo>
                          <a:pt x="54" y="0"/>
                        </a:moveTo>
                        <a:lnTo>
                          <a:pt x="0" y="95"/>
                        </a:lnTo>
                        <a:lnTo>
                          <a:pt x="54" y="190"/>
                        </a:lnTo>
                        <a:lnTo>
                          <a:pt x="157" y="190"/>
                        </a:lnTo>
                        <a:lnTo>
                          <a:pt x="211" y="95"/>
                        </a:lnTo>
                        <a:lnTo>
                          <a:pt x="157" y="0"/>
                        </a:lnTo>
                        <a:lnTo>
                          <a:pt x="54" y="0"/>
                        </a:lnTo>
                        <a:close/>
                      </a:path>
                    </a:pathLst>
                  </a:custGeom>
                  <a:solidFill>
                    <a:srgbClr val="DC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4" name="Freeform 534">
                    <a:extLst>
                      <a:ext uri="{FF2B5EF4-FFF2-40B4-BE49-F238E27FC236}">
                        <a16:creationId xmlns:a16="http://schemas.microsoft.com/office/drawing/2014/main" id="{70BB941B-215B-D5C0-5902-248BD38EBEF1}"/>
                      </a:ext>
                    </a:extLst>
                  </p:cNvPr>
                  <p:cNvSpPr>
                    <a:spLocks/>
                  </p:cNvSpPr>
                  <p:nvPr/>
                </p:nvSpPr>
                <p:spPr bwMode="auto">
                  <a:xfrm>
                    <a:off x="4457" y="2705"/>
                    <a:ext cx="195" cy="178"/>
                  </a:xfrm>
                  <a:custGeom>
                    <a:avLst/>
                    <a:gdLst>
                      <a:gd name="T0" fmla="*/ 50 w 195"/>
                      <a:gd name="T1" fmla="*/ 0 h 178"/>
                      <a:gd name="T2" fmla="*/ 0 w 195"/>
                      <a:gd name="T3" fmla="*/ 91 h 178"/>
                      <a:gd name="T4" fmla="*/ 50 w 195"/>
                      <a:gd name="T5" fmla="*/ 178 h 178"/>
                      <a:gd name="T6" fmla="*/ 145 w 195"/>
                      <a:gd name="T7" fmla="*/ 178 h 178"/>
                      <a:gd name="T8" fmla="*/ 195 w 195"/>
                      <a:gd name="T9" fmla="*/ 91 h 178"/>
                      <a:gd name="T10" fmla="*/ 145 w 195"/>
                      <a:gd name="T11" fmla="*/ 0 h 178"/>
                      <a:gd name="T12" fmla="*/ 50 w 195"/>
                      <a:gd name="T13" fmla="*/ 0 h 178"/>
                      <a:gd name="T14" fmla="*/ 0 60000 65536"/>
                      <a:gd name="T15" fmla="*/ 0 60000 65536"/>
                      <a:gd name="T16" fmla="*/ 0 60000 65536"/>
                      <a:gd name="T17" fmla="*/ 0 60000 65536"/>
                      <a:gd name="T18" fmla="*/ 0 60000 65536"/>
                      <a:gd name="T19" fmla="*/ 0 60000 65536"/>
                      <a:gd name="T20" fmla="*/ 0 60000 65536"/>
                      <a:gd name="T21" fmla="*/ 0 w 195"/>
                      <a:gd name="T22" fmla="*/ 0 h 178"/>
                      <a:gd name="T23" fmla="*/ 195 w 195"/>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8">
                        <a:moveTo>
                          <a:pt x="50" y="0"/>
                        </a:moveTo>
                        <a:lnTo>
                          <a:pt x="0" y="91"/>
                        </a:lnTo>
                        <a:lnTo>
                          <a:pt x="50" y="178"/>
                        </a:lnTo>
                        <a:lnTo>
                          <a:pt x="145" y="178"/>
                        </a:lnTo>
                        <a:lnTo>
                          <a:pt x="195" y="91"/>
                        </a:lnTo>
                        <a:lnTo>
                          <a:pt x="145" y="0"/>
                        </a:lnTo>
                        <a:lnTo>
                          <a:pt x="50" y="0"/>
                        </a:lnTo>
                        <a:close/>
                      </a:path>
                    </a:pathLst>
                  </a:custGeom>
                  <a:solidFill>
                    <a:srgbClr val="D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5" name="Freeform 535">
                    <a:extLst>
                      <a:ext uri="{FF2B5EF4-FFF2-40B4-BE49-F238E27FC236}">
                        <a16:creationId xmlns:a16="http://schemas.microsoft.com/office/drawing/2014/main" id="{B693A48A-452B-2135-847D-BF641377EAC8}"/>
                      </a:ext>
                    </a:extLst>
                  </p:cNvPr>
                  <p:cNvSpPr>
                    <a:spLocks/>
                  </p:cNvSpPr>
                  <p:nvPr/>
                </p:nvSpPr>
                <p:spPr bwMode="auto">
                  <a:xfrm>
                    <a:off x="4461" y="2713"/>
                    <a:ext cx="186" cy="166"/>
                  </a:xfrm>
                  <a:custGeom>
                    <a:avLst/>
                    <a:gdLst>
                      <a:gd name="T0" fmla="*/ 46 w 186"/>
                      <a:gd name="T1" fmla="*/ 0 h 166"/>
                      <a:gd name="T2" fmla="*/ 0 w 186"/>
                      <a:gd name="T3" fmla="*/ 83 h 166"/>
                      <a:gd name="T4" fmla="*/ 46 w 186"/>
                      <a:gd name="T5" fmla="*/ 166 h 166"/>
                      <a:gd name="T6" fmla="*/ 141 w 186"/>
                      <a:gd name="T7" fmla="*/ 166 h 166"/>
                      <a:gd name="T8" fmla="*/ 186 w 186"/>
                      <a:gd name="T9" fmla="*/ 83 h 166"/>
                      <a:gd name="T10" fmla="*/ 141 w 186"/>
                      <a:gd name="T11" fmla="*/ 0 h 166"/>
                      <a:gd name="T12" fmla="*/ 46 w 186"/>
                      <a:gd name="T13" fmla="*/ 0 h 166"/>
                      <a:gd name="T14" fmla="*/ 0 60000 65536"/>
                      <a:gd name="T15" fmla="*/ 0 60000 65536"/>
                      <a:gd name="T16" fmla="*/ 0 60000 65536"/>
                      <a:gd name="T17" fmla="*/ 0 60000 65536"/>
                      <a:gd name="T18" fmla="*/ 0 60000 65536"/>
                      <a:gd name="T19" fmla="*/ 0 60000 65536"/>
                      <a:gd name="T20" fmla="*/ 0 60000 65536"/>
                      <a:gd name="T21" fmla="*/ 0 w 186"/>
                      <a:gd name="T22" fmla="*/ 0 h 166"/>
                      <a:gd name="T23" fmla="*/ 186 w 186"/>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6">
                        <a:moveTo>
                          <a:pt x="46" y="0"/>
                        </a:moveTo>
                        <a:lnTo>
                          <a:pt x="0" y="83"/>
                        </a:lnTo>
                        <a:lnTo>
                          <a:pt x="46" y="166"/>
                        </a:lnTo>
                        <a:lnTo>
                          <a:pt x="141" y="166"/>
                        </a:lnTo>
                        <a:lnTo>
                          <a:pt x="186" y="83"/>
                        </a:lnTo>
                        <a:lnTo>
                          <a:pt x="141" y="0"/>
                        </a:lnTo>
                        <a:lnTo>
                          <a:pt x="46" y="0"/>
                        </a:lnTo>
                        <a:close/>
                      </a:path>
                    </a:pathLst>
                  </a:custGeom>
                  <a:solidFill>
                    <a:srgbClr val="E3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6" name="Freeform 536">
                    <a:extLst>
                      <a:ext uri="{FF2B5EF4-FFF2-40B4-BE49-F238E27FC236}">
                        <a16:creationId xmlns:a16="http://schemas.microsoft.com/office/drawing/2014/main" id="{B65B7C89-09B7-100B-C4AD-9E40AAEF4BBD}"/>
                      </a:ext>
                    </a:extLst>
                  </p:cNvPr>
                  <p:cNvSpPr>
                    <a:spLocks/>
                  </p:cNvSpPr>
                  <p:nvPr/>
                </p:nvSpPr>
                <p:spPr bwMode="auto">
                  <a:xfrm>
                    <a:off x="4469" y="2718"/>
                    <a:ext cx="170" cy="153"/>
                  </a:xfrm>
                  <a:custGeom>
                    <a:avLst/>
                    <a:gdLst>
                      <a:gd name="T0" fmla="*/ 42 w 170"/>
                      <a:gd name="T1" fmla="*/ 0 h 153"/>
                      <a:gd name="T2" fmla="*/ 0 w 170"/>
                      <a:gd name="T3" fmla="*/ 78 h 153"/>
                      <a:gd name="T4" fmla="*/ 42 w 170"/>
                      <a:gd name="T5" fmla="*/ 153 h 153"/>
                      <a:gd name="T6" fmla="*/ 129 w 170"/>
                      <a:gd name="T7" fmla="*/ 153 h 153"/>
                      <a:gd name="T8" fmla="*/ 170 w 170"/>
                      <a:gd name="T9" fmla="*/ 78 h 153"/>
                      <a:gd name="T10" fmla="*/ 129 w 170"/>
                      <a:gd name="T11" fmla="*/ 0 h 153"/>
                      <a:gd name="T12" fmla="*/ 42 w 170"/>
                      <a:gd name="T13" fmla="*/ 0 h 153"/>
                      <a:gd name="T14" fmla="*/ 0 60000 65536"/>
                      <a:gd name="T15" fmla="*/ 0 60000 65536"/>
                      <a:gd name="T16" fmla="*/ 0 60000 65536"/>
                      <a:gd name="T17" fmla="*/ 0 60000 65536"/>
                      <a:gd name="T18" fmla="*/ 0 60000 65536"/>
                      <a:gd name="T19" fmla="*/ 0 60000 65536"/>
                      <a:gd name="T20" fmla="*/ 0 60000 65536"/>
                      <a:gd name="T21" fmla="*/ 0 w 170"/>
                      <a:gd name="T22" fmla="*/ 0 h 153"/>
                      <a:gd name="T23" fmla="*/ 170 w 170"/>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3">
                        <a:moveTo>
                          <a:pt x="42" y="0"/>
                        </a:moveTo>
                        <a:lnTo>
                          <a:pt x="0" y="78"/>
                        </a:lnTo>
                        <a:lnTo>
                          <a:pt x="42" y="153"/>
                        </a:lnTo>
                        <a:lnTo>
                          <a:pt x="129" y="153"/>
                        </a:lnTo>
                        <a:lnTo>
                          <a:pt x="170" y="78"/>
                        </a:lnTo>
                        <a:lnTo>
                          <a:pt x="129" y="0"/>
                        </a:lnTo>
                        <a:lnTo>
                          <a:pt x="42" y="0"/>
                        </a:lnTo>
                        <a:close/>
                      </a:path>
                    </a:pathLst>
                  </a:custGeom>
                  <a:solidFill>
                    <a:srgbClr val="E6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7" name="Freeform 537">
                    <a:extLst>
                      <a:ext uri="{FF2B5EF4-FFF2-40B4-BE49-F238E27FC236}">
                        <a16:creationId xmlns:a16="http://schemas.microsoft.com/office/drawing/2014/main" id="{FE11AFB3-2548-BBC9-8034-7FDB3D013D42}"/>
                      </a:ext>
                    </a:extLst>
                  </p:cNvPr>
                  <p:cNvSpPr>
                    <a:spLocks/>
                  </p:cNvSpPr>
                  <p:nvPr/>
                </p:nvSpPr>
                <p:spPr bwMode="auto">
                  <a:xfrm>
                    <a:off x="4478" y="2726"/>
                    <a:ext cx="153" cy="136"/>
                  </a:xfrm>
                  <a:custGeom>
                    <a:avLst/>
                    <a:gdLst>
                      <a:gd name="T0" fmla="*/ 41 w 153"/>
                      <a:gd name="T1" fmla="*/ 0 h 136"/>
                      <a:gd name="T2" fmla="*/ 0 w 153"/>
                      <a:gd name="T3" fmla="*/ 70 h 136"/>
                      <a:gd name="T4" fmla="*/ 41 w 153"/>
                      <a:gd name="T5" fmla="*/ 136 h 136"/>
                      <a:gd name="T6" fmla="*/ 116 w 153"/>
                      <a:gd name="T7" fmla="*/ 136 h 136"/>
                      <a:gd name="T8" fmla="*/ 153 w 153"/>
                      <a:gd name="T9" fmla="*/ 70 h 136"/>
                      <a:gd name="T10" fmla="*/ 116 w 153"/>
                      <a:gd name="T11" fmla="*/ 0 h 136"/>
                      <a:gd name="T12" fmla="*/ 41 w 153"/>
                      <a:gd name="T13" fmla="*/ 0 h 136"/>
                      <a:gd name="T14" fmla="*/ 0 60000 65536"/>
                      <a:gd name="T15" fmla="*/ 0 60000 65536"/>
                      <a:gd name="T16" fmla="*/ 0 60000 65536"/>
                      <a:gd name="T17" fmla="*/ 0 60000 65536"/>
                      <a:gd name="T18" fmla="*/ 0 60000 65536"/>
                      <a:gd name="T19" fmla="*/ 0 60000 65536"/>
                      <a:gd name="T20" fmla="*/ 0 60000 65536"/>
                      <a:gd name="T21" fmla="*/ 0 w 153"/>
                      <a:gd name="T22" fmla="*/ 0 h 136"/>
                      <a:gd name="T23" fmla="*/ 153 w 153"/>
                      <a:gd name="T24" fmla="*/ 136 h 1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6">
                        <a:moveTo>
                          <a:pt x="41" y="0"/>
                        </a:moveTo>
                        <a:lnTo>
                          <a:pt x="0" y="70"/>
                        </a:lnTo>
                        <a:lnTo>
                          <a:pt x="41" y="136"/>
                        </a:lnTo>
                        <a:lnTo>
                          <a:pt x="116" y="136"/>
                        </a:lnTo>
                        <a:lnTo>
                          <a:pt x="153" y="70"/>
                        </a:lnTo>
                        <a:lnTo>
                          <a:pt x="116" y="0"/>
                        </a:lnTo>
                        <a:lnTo>
                          <a:pt x="41" y="0"/>
                        </a:lnTo>
                        <a:close/>
                      </a:path>
                    </a:pathLst>
                  </a:custGeom>
                  <a:solidFill>
                    <a:srgbClr val="EA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8" name="Freeform 538">
                    <a:extLst>
                      <a:ext uri="{FF2B5EF4-FFF2-40B4-BE49-F238E27FC236}">
                        <a16:creationId xmlns:a16="http://schemas.microsoft.com/office/drawing/2014/main" id="{DB01A72A-0AC9-F9A4-436C-37662CCC86E9}"/>
                      </a:ext>
                    </a:extLst>
                  </p:cNvPr>
                  <p:cNvSpPr>
                    <a:spLocks/>
                  </p:cNvSpPr>
                  <p:nvPr/>
                </p:nvSpPr>
                <p:spPr bwMode="auto">
                  <a:xfrm>
                    <a:off x="4482" y="2730"/>
                    <a:ext cx="145" cy="128"/>
                  </a:xfrm>
                  <a:custGeom>
                    <a:avLst/>
                    <a:gdLst>
                      <a:gd name="T0" fmla="*/ 37 w 145"/>
                      <a:gd name="T1" fmla="*/ 0 h 128"/>
                      <a:gd name="T2" fmla="*/ 0 w 145"/>
                      <a:gd name="T3" fmla="*/ 66 h 128"/>
                      <a:gd name="T4" fmla="*/ 37 w 145"/>
                      <a:gd name="T5" fmla="*/ 128 h 128"/>
                      <a:gd name="T6" fmla="*/ 112 w 145"/>
                      <a:gd name="T7" fmla="*/ 128 h 128"/>
                      <a:gd name="T8" fmla="*/ 145 w 145"/>
                      <a:gd name="T9" fmla="*/ 66 h 128"/>
                      <a:gd name="T10" fmla="*/ 112 w 145"/>
                      <a:gd name="T11" fmla="*/ 0 h 128"/>
                      <a:gd name="T12" fmla="*/ 37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7" y="0"/>
                        </a:moveTo>
                        <a:lnTo>
                          <a:pt x="0" y="66"/>
                        </a:lnTo>
                        <a:lnTo>
                          <a:pt x="37" y="128"/>
                        </a:lnTo>
                        <a:lnTo>
                          <a:pt x="112" y="128"/>
                        </a:lnTo>
                        <a:lnTo>
                          <a:pt x="145" y="66"/>
                        </a:lnTo>
                        <a:lnTo>
                          <a:pt x="112" y="0"/>
                        </a:lnTo>
                        <a:lnTo>
                          <a:pt x="37" y="0"/>
                        </a:lnTo>
                        <a:close/>
                      </a:path>
                    </a:pathLst>
                  </a:custGeom>
                  <a:solidFill>
                    <a:srgbClr val="ED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39" name="Freeform 539">
                    <a:extLst>
                      <a:ext uri="{FF2B5EF4-FFF2-40B4-BE49-F238E27FC236}">
                        <a16:creationId xmlns:a16="http://schemas.microsoft.com/office/drawing/2014/main" id="{A605D4D4-0296-C539-9A5E-824A0F13917B}"/>
                      </a:ext>
                    </a:extLst>
                  </p:cNvPr>
                  <p:cNvSpPr>
                    <a:spLocks/>
                  </p:cNvSpPr>
                  <p:nvPr/>
                </p:nvSpPr>
                <p:spPr bwMode="auto">
                  <a:xfrm>
                    <a:off x="4490" y="2738"/>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F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40" name="Freeform 540">
                    <a:extLst>
                      <a:ext uri="{FF2B5EF4-FFF2-40B4-BE49-F238E27FC236}">
                        <a16:creationId xmlns:a16="http://schemas.microsoft.com/office/drawing/2014/main" id="{FF531FE1-6112-7321-4880-8850D57190F7}"/>
                      </a:ext>
                    </a:extLst>
                  </p:cNvPr>
                  <p:cNvSpPr>
                    <a:spLocks/>
                  </p:cNvSpPr>
                  <p:nvPr/>
                </p:nvSpPr>
                <p:spPr bwMode="auto">
                  <a:xfrm>
                    <a:off x="4498" y="2742"/>
                    <a:ext cx="112" cy="104"/>
                  </a:xfrm>
                  <a:custGeom>
                    <a:avLst/>
                    <a:gdLst>
                      <a:gd name="T0" fmla="*/ 29 w 112"/>
                      <a:gd name="T1" fmla="*/ 0 h 104"/>
                      <a:gd name="T2" fmla="*/ 0 w 112"/>
                      <a:gd name="T3" fmla="*/ 54 h 104"/>
                      <a:gd name="T4" fmla="*/ 29 w 112"/>
                      <a:gd name="T5" fmla="*/ 104 h 104"/>
                      <a:gd name="T6" fmla="*/ 87 w 112"/>
                      <a:gd name="T7" fmla="*/ 104 h 104"/>
                      <a:gd name="T8" fmla="*/ 112 w 112"/>
                      <a:gd name="T9" fmla="*/ 54 h 104"/>
                      <a:gd name="T10" fmla="*/ 87 w 112"/>
                      <a:gd name="T11" fmla="*/ 0 h 104"/>
                      <a:gd name="T12" fmla="*/ 29 w 112"/>
                      <a:gd name="T13" fmla="*/ 0 h 104"/>
                      <a:gd name="T14" fmla="*/ 0 60000 65536"/>
                      <a:gd name="T15" fmla="*/ 0 60000 65536"/>
                      <a:gd name="T16" fmla="*/ 0 60000 65536"/>
                      <a:gd name="T17" fmla="*/ 0 60000 65536"/>
                      <a:gd name="T18" fmla="*/ 0 60000 65536"/>
                      <a:gd name="T19" fmla="*/ 0 60000 65536"/>
                      <a:gd name="T20" fmla="*/ 0 60000 65536"/>
                      <a:gd name="T21" fmla="*/ 0 w 112"/>
                      <a:gd name="T22" fmla="*/ 0 h 104"/>
                      <a:gd name="T23" fmla="*/ 112 w 112"/>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4">
                        <a:moveTo>
                          <a:pt x="29" y="0"/>
                        </a:moveTo>
                        <a:lnTo>
                          <a:pt x="0" y="54"/>
                        </a:lnTo>
                        <a:lnTo>
                          <a:pt x="29" y="104"/>
                        </a:lnTo>
                        <a:lnTo>
                          <a:pt x="87" y="104"/>
                        </a:lnTo>
                        <a:lnTo>
                          <a:pt x="112" y="54"/>
                        </a:lnTo>
                        <a:lnTo>
                          <a:pt x="87" y="0"/>
                        </a:lnTo>
                        <a:lnTo>
                          <a:pt x="29" y="0"/>
                        </a:lnTo>
                        <a:close/>
                      </a:path>
                    </a:pathLst>
                  </a:custGeom>
                  <a:solidFill>
                    <a:srgbClr val="F3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41" name="Freeform 541">
                    <a:extLst>
                      <a:ext uri="{FF2B5EF4-FFF2-40B4-BE49-F238E27FC236}">
                        <a16:creationId xmlns:a16="http://schemas.microsoft.com/office/drawing/2014/main" id="{A2A1A14D-841C-C0C5-FF00-E6F9B7704ED5}"/>
                      </a:ext>
                    </a:extLst>
                  </p:cNvPr>
                  <p:cNvSpPr>
                    <a:spLocks/>
                  </p:cNvSpPr>
                  <p:nvPr/>
                </p:nvSpPr>
                <p:spPr bwMode="auto">
                  <a:xfrm>
                    <a:off x="4507" y="2751"/>
                    <a:ext cx="95" cy="87"/>
                  </a:xfrm>
                  <a:custGeom>
                    <a:avLst/>
                    <a:gdLst>
                      <a:gd name="T0" fmla="*/ 25 w 95"/>
                      <a:gd name="T1" fmla="*/ 0 h 87"/>
                      <a:gd name="T2" fmla="*/ 0 w 95"/>
                      <a:gd name="T3" fmla="*/ 45 h 87"/>
                      <a:gd name="T4" fmla="*/ 25 w 95"/>
                      <a:gd name="T5" fmla="*/ 87 h 87"/>
                      <a:gd name="T6" fmla="*/ 74 w 95"/>
                      <a:gd name="T7" fmla="*/ 87 h 87"/>
                      <a:gd name="T8" fmla="*/ 95 w 95"/>
                      <a:gd name="T9" fmla="*/ 45 h 87"/>
                      <a:gd name="T10" fmla="*/ 74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4" y="87"/>
                        </a:lnTo>
                        <a:lnTo>
                          <a:pt x="95" y="45"/>
                        </a:lnTo>
                        <a:lnTo>
                          <a:pt x="74" y="0"/>
                        </a:lnTo>
                        <a:lnTo>
                          <a:pt x="25" y="0"/>
                        </a:lnTo>
                        <a:close/>
                      </a:path>
                    </a:pathLst>
                  </a:custGeom>
                  <a:solidFill>
                    <a:srgbClr val="F6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42" name="Freeform 542">
                    <a:extLst>
                      <a:ext uri="{FF2B5EF4-FFF2-40B4-BE49-F238E27FC236}">
                        <a16:creationId xmlns:a16="http://schemas.microsoft.com/office/drawing/2014/main" id="{C965A831-BF2D-F481-5B4E-DBAE01E651AC}"/>
                      </a:ext>
                    </a:extLst>
                  </p:cNvPr>
                  <p:cNvSpPr>
                    <a:spLocks/>
                  </p:cNvSpPr>
                  <p:nvPr/>
                </p:nvSpPr>
                <p:spPr bwMode="auto">
                  <a:xfrm>
                    <a:off x="4511" y="2755"/>
                    <a:ext cx="87" cy="78"/>
                  </a:xfrm>
                  <a:custGeom>
                    <a:avLst/>
                    <a:gdLst>
                      <a:gd name="T0" fmla="*/ 25 w 87"/>
                      <a:gd name="T1" fmla="*/ 0 h 78"/>
                      <a:gd name="T2" fmla="*/ 0 w 87"/>
                      <a:gd name="T3" fmla="*/ 41 h 78"/>
                      <a:gd name="T4" fmla="*/ 25 w 87"/>
                      <a:gd name="T5" fmla="*/ 78 h 78"/>
                      <a:gd name="T6" fmla="*/ 66 w 87"/>
                      <a:gd name="T7" fmla="*/ 78 h 78"/>
                      <a:gd name="T8" fmla="*/ 87 w 87"/>
                      <a:gd name="T9" fmla="*/ 41 h 78"/>
                      <a:gd name="T10" fmla="*/ 66 w 87"/>
                      <a:gd name="T11" fmla="*/ 0 h 78"/>
                      <a:gd name="T12" fmla="*/ 25 w 87"/>
                      <a:gd name="T13" fmla="*/ 0 h 78"/>
                      <a:gd name="T14" fmla="*/ 0 60000 65536"/>
                      <a:gd name="T15" fmla="*/ 0 60000 65536"/>
                      <a:gd name="T16" fmla="*/ 0 60000 65536"/>
                      <a:gd name="T17" fmla="*/ 0 60000 65536"/>
                      <a:gd name="T18" fmla="*/ 0 60000 65536"/>
                      <a:gd name="T19" fmla="*/ 0 60000 65536"/>
                      <a:gd name="T20" fmla="*/ 0 60000 65536"/>
                      <a:gd name="T21" fmla="*/ 0 w 87"/>
                      <a:gd name="T22" fmla="*/ 0 h 78"/>
                      <a:gd name="T23" fmla="*/ 87 w 87"/>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8">
                        <a:moveTo>
                          <a:pt x="25" y="0"/>
                        </a:moveTo>
                        <a:lnTo>
                          <a:pt x="0" y="41"/>
                        </a:lnTo>
                        <a:lnTo>
                          <a:pt x="25" y="78"/>
                        </a:lnTo>
                        <a:lnTo>
                          <a:pt x="66" y="78"/>
                        </a:lnTo>
                        <a:lnTo>
                          <a:pt x="87" y="41"/>
                        </a:lnTo>
                        <a:lnTo>
                          <a:pt x="66" y="0"/>
                        </a:lnTo>
                        <a:lnTo>
                          <a:pt x="25" y="0"/>
                        </a:lnTo>
                        <a:close/>
                      </a:path>
                    </a:pathLst>
                  </a:custGeom>
                  <a:solidFill>
                    <a:srgbClr val="F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43" name="Freeform 543">
                    <a:extLst>
                      <a:ext uri="{FF2B5EF4-FFF2-40B4-BE49-F238E27FC236}">
                        <a16:creationId xmlns:a16="http://schemas.microsoft.com/office/drawing/2014/main" id="{A377A8DA-114B-9CAC-AB4B-5CAE21DD2AB4}"/>
                      </a:ext>
                    </a:extLst>
                  </p:cNvPr>
                  <p:cNvSpPr>
                    <a:spLocks/>
                  </p:cNvSpPr>
                  <p:nvPr/>
                </p:nvSpPr>
                <p:spPr bwMode="auto">
                  <a:xfrm>
                    <a:off x="4519" y="2763"/>
                    <a:ext cx="70" cy="62"/>
                  </a:xfrm>
                  <a:custGeom>
                    <a:avLst/>
                    <a:gdLst>
                      <a:gd name="T0" fmla="*/ 21 w 70"/>
                      <a:gd name="T1" fmla="*/ 0 h 62"/>
                      <a:gd name="T2" fmla="*/ 0 w 70"/>
                      <a:gd name="T3" fmla="*/ 33 h 62"/>
                      <a:gd name="T4" fmla="*/ 21 w 70"/>
                      <a:gd name="T5" fmla="*/ 62 h 62"/>
                      <a:gd name="T6" fmla="*/ 54 w 70"/>
                      <a:gd name="T7" fmla="*/ 62 h 62"/>
                      <a:gd name="T8" fmla="*/ 70 w 70"/>
                      <a:gd name="T9" fmla="*/ 33 h 62"/>
                      <a:gd name="T10" fmla="*/ 54 w 70"/>
                      <a:gd name="T11" fmla="*/ 0 h 62"/>
                      <a:gd name="T12" fmla="*/ 21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1" y="0"/>
                        </a:moveTo>
                        <a:lnTo>
                          <a:pt x="0" y="33"/>
                        </a:lnTo>
                        <a:lnTo>
                          <a:pt x="21" y="62"/>
                        </a:lnTo>
                        <a:lnTo>
                          <a:pt x="54" y="62"/>
                        </a:lnTo>
                        <a:lnTo>
                          <a:pt x="70" y="33"/>
                        </a:lnTo>
                        <a:lnTo>
                          <a:pt x="54" y="0"/>
                        </a:lnTo>
                        <a:lnTo>
                          <a:pt x="21" y="0"/>
                        </a:lnTo>
                        <a:close/>
                      </a:path>
                    </a:pathLst>
                  </a:custGeom>
                  <a:solidFill>
                    <a:srgbClr val="FA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44" name="Freeform 544">
                    <a:extLst>
                      <a:ext uri="{FF2B5EF4-FFF2-40B4-BE49-F238E27FC236}">
                        <a16:creationId xmlns:a16="http://schemas.microsoft.com/office/drawing/2014/main" id="{5BEC9BB4-3EC0-B43D-FDCD-74FFD26C3E9D}"/>
                      </a:ext>
                    </a:extLst>
                  </p:cNvPr>
                  <p:cNvSpPr>
                    <a:spLocks/>
                  </p:cNvSpPr>
                  <p:nvPr/>
                </p:nvSpPr>
                <p:spPr bwMode="auto">
                  <a:xfrm>
                    <a:off x="4527" y="2767"/>
                    <a:ext cx="54" cy="54"/>
                  </a:xfrm>
                  <a:custGeom>
                    <a:avLst/>
                    <a:gdLst>
                      <a:gd name="T0" fmla="*/ 17 w 54"/>
                      <a:gd name="T1" fmla="*/ 0 h 54"/>
                      <a:gd name="T2" fmla="*/ 0 w 54"/>
                      <a:gd name="T3" fmla="*/ 29 h 54"/>
                      <a:gd name="T4" fmla="*/ 17 w 54"/>
                      <a:gd name="T5" fmla="*/ 54 h 54"/>
                      <a:gd name="T6" fmla="*/ 42 w 54"/>
                      <a:gd name="T7" fmla="*/ 54 h 54"/>
                      <a:gd name="T8" fmla="*/ 54 w 54"/>
                      <a:gd name="T9" fmla="*/ 29 h 54"/>
                      <a:gd name="T10" fmla="*/ 42 w 54"/>
                      <a:gd name="T11" fmla="*/ 0 h 54"/>
                      <a:gd name="T12" fmla="*/ 17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7" y="0"/>
                        </a:moveTo>
                        <a:lnTo>
                          <a:pt x="0" y="29"/>
                        </a:lnTo>
                        <a:lnTo>
                          <a:pt x="17" y="54"/>
                        </a:lnTo>
                        <a:lnTo>
                          <a:pt x="42" y="54"/>
                        </a:lnTo>
                        <a:lnTo>
                          <a:pt x="54" y="29"/>
                        </a:lnTo>
                        <a:lnTo>
                          <a:pt x="42" y="0"/>
                        </a:lnTo>
                        <a:lnTo>
                          <a:pt x="17" y="0"/>
                        </a:lnTo>
                        <a:close/>
                      </a:path>
                    </a:pathLst>
                  </a:custGeom>
                  <a:solidFill>
                    <a:srgbClr val="FB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45" name="Freeform 545">
                    <a:extLst>
                      <a:ext uri="{FF2B5EF4-FFF2-40B4-BE49-F238E27FC236}">
                        <a16:creationId xmlns:a16="http://schemas.microsoft.com/office/drawing/2014/main" id="{1623B63B-6118-9F9A-FF08-1C4CF633FB5A}"/>
                      </a:ext>
                    </a:extLst>
                  </p:cNvPr>
                  <p:cNvSpPr>
                    <a:spLocks/>
                  </p:cNvSpPr>
                  <p:nvPr/>
                </p:nvSpPr>
                <p:spPr bwMode="auto">
                  <a:xfrm>
                    <a:off x="4532" y="2775"/>
                    <a:ext cx="45" cy="38"/>
                  </a:xfrm>
                  <a:custGeom>
                    <a:avLst/>
                    <a:gdLst>
                      <a:gd name="T0" fmla="*/ 12 w 45"/>
                      <a:gd name="T1" fmla="*/ 0 h 38"/>
                      <a:gd name="T2" fmla="*/ 0 w 45"/>
                      <a:gd name="T3" fmla="*/ 21 h 38"/>
                      <a:gd name="T4" fmla="*/ 12 w 45"/>
                      <a:gd name="T5" fmla="*/ 38 h 38"/>
                      <a:gd name="T6" fmla="*/ 37 w 45"/>
                      <a:gd name="T7" fmla="*/ 38 h 38"/>
                      <a:gd name="T8" fmla="*/ 45 w 45"/>
                      <a:gd name="T9" fmla="*/ 21 h 38"/>
                      <a:gd name="T10" fmla="*/ 37 w 45"/>
                      <a:gd name="T11" fmla="*/ 0 h 38"/>
                      <a:gd name="T12" fmla="*/ 12 w 45"/>
                      <a:gd name="T13" fmla="*/ 0 h 38"/>
                      <a:gd name="T14" fmla="*/ 0 60000 65536"/>
                      <a:gd name="T15" fmla="*/ 0 60000 65536"/>
                      <a:gd name="T16" fmla="*/ 0 60000 65536"/>
                      <a:gd name="T17" fmla="*/ 0 60000 65536"/>
                      <a:gd name="T18" fmla="*/ 0 60000 65536"/>
                      <a:gd name="T19" fmla="*/ 0 60000 65536"/>
                      <a:gd name="T20" fmla="*/ 0 60000 65536"/>
                      <a:gd name="T21" fmla="*/ 0 w 45"/>
                      <a:gd name="T22" fmla="*/ 0 h 38"/>
                      <a:gd name="T23" fmla="*/ 45 w 45"/>
                      <a:gd name="T24" fmla="*/ 38 h 3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8">
                        <a:moveTo>
                          <a:pt x="12" y="0"/>
                        </a:moveTo>
                        <a:lnTo>
                          <a:pt x="0" y="21"/>
                        </a:lnTo>
                        <a:lnTo>
                          <a:pt x="12" y="38"/>
                        </a:lnTo>
                        <a:lnTo>
                          <a:pt x="37" y="38"/>
                        </a:lnTo>
                        <a:lnTo>
                          <a:pt x="45" y="21"/>
                        </a:lnTo>
                        <a:lnTo>
                          <a:pt x="37" y="0"/>
                        </a:lnTo>
                        <a:lnTo>
                          <a:pt x="12" y="0"/>
                        </a:lnTo>
                        <a:close/>
                      </a:path>
                    </a:pathLst>
                  </a:custGeom>
                  <a:solidFill>
                    <a:srgbClr val="FC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46" name="Freeform 546">
                    <a:extLst>
                      <a:ext uri="{FF2B5EF4-FFF2-40B4-BE49-F238E27FC236}">
                        <a16:creationId xmlns:a16="http://schemas.microsoft.com/office/drawing/2014/main" id="{518675A7-E9D9-1613-5A77-877C6A19711A}"/>
                      </a:ext>
                    </a:extLst>
                  </p:cNvPr>
                  <p:cNvSpPr>
                    <a:spLocks/>
                  </p:cNvSpPr>
                  <p:nvPr/>
                </p:nvSpPr>
                <p:spPr bwMode="auto">
                  <a:xfrm>
                    <a:off x="4540" y="2780"/>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FD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47" name="Freeform 547">
                    <a:extLst>
                      <a:ext uri="{FF2B5EF4-FFF2-40B4-BE49-F238E27FC236}">
                        <a16:creationId xmlns:a16="http://schemas.microsoft.com/office/drawing/2014/main" id="{F290251C-3ADE-1A4C-11BB-AFC58B1D59AD}"/>
                      </a:ext>
                    </a:extLst>
                  </p:cNvPr>
                  <p:cNvSpPr>
                    <a:spLocks/>
                  </p:cNvSpPr>
                  <p:nvPr/>
                </p:nvSpPr>
                <p:spPr bwMode="auto">
                  <a:xfrm>
                    <a:off x="4548" y="2788"/>
                    <a:ext cx="13" cy="12"/>
                  </a:xfrm>
                  <a:custGeom>
                    <a:avLst/>
                    <a:gdLst>
                      <a:gd name="T0" fmla="*/ 4 w 13"/>
                      <a:gd name="T1" fmla="*/ 0 h 12"/>
                      <a:gd name="T2" fmla="*/ 0 w 13"/>
                      <a:gd name="T3" fmla="*/ 8 h 12"/>
                      <a:gd name="T4" fmla="*/ 4 w 13"/>
                      <a:gd name="T5" fmla="*/ 12 h 12"/>
                      <a:gd name="T6" fmla="*/ 13 w 13"/>
                      <a:gd name="T7" fmla="*/ 12 h 12"/>
                      <a:gd name="T8" fmla="*/ 13 w 13"/>
                      <a:gd name="T9" fmla="*/ 8 h 12"/>
                      <a:gd name="T10" fmla="*/ 13 w 13"/>
                      <a:gd name="T11" fmla="*/ 0 h 12"/>
                      <a:gd name="T12" fmla="*/ 4 w 13"/>
                      <a:gd name="T13" fmla="*/ 0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4" y="0"/>
                        </a:moveTo>
                        <a:lnTo>
                          <a:pt x="0" y="8"/>
                        </a:lnTo>
                        <a:lnTo>
                          <a:pt x="4" y="12"/>
                        </a:lnTo>
                        <a:lnTo>
                          <a:pt x="13" y="12"/>
                        </a:lnTo>
                        <a:lnTo>
                          <a:pt x="13" y="8"/>
                        </a:lnTo>
                        <a:lnTo>
                          <a:pt x="13" y="0"/>
                        </a:lnTo>
                        <a:lnTo>
                          <a:pt x="4" y="0"/>
                        </a:lnTo>
                        <a:close/>
                      </a:path>
                    </a:pathLst>
                  </a:custGeom>
                  <a:solidFill>
                    <a:srgbClr val="FE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48" name="Freeform 548">
                    <a:extLst>
                      <a:ext uri="{FF2B5EF4-FFF2-40B4-BE49-F238E27FC236}">
                        <a16:creationId xmlns:a16="http://schemas.microsoft.com/office/drawing/2014/main" id="{C23970D5-EA3A-05F8-96DC-3CB03C7C36E9}"/>
                      </a:ext>
                    </a:extLst>
                  </p:cNvPr>
                  <p:cNvSpPr>
                    <a:spLocks/>
                  </p:cNvSpPr>
                  <p:nvPr/>
                </p:nvSpPr>
                <p:spPr bwMode="auto">
                  <a:xfrm>
                    <a:off x="4552" y="2792"/>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723" name="Freeform 550">
                  <a:extLst>
                    <a:ext uri="{FF2B5EF4-FFF2-40B4-BE49-F238E27FC236}">
                      <a16:creationId xmlns:a16="http://schemas.microsoft.com/office/drawing/2014/main" id="{40AE6778-5E02-2A82-C5EC-A68D5CF81785}"/>
                    </a:ext>
                  </a:extLst>
                </p:cNvPr>
                <p:cNvSpPr>
                  <a:spLocks noEditPoints="1"/>
                </p:cNvSpPr>
                <p:nvPr/>
              </p:nvSpPr>
              <p:spPr bwMode="auto">
                <a:xfrm>
                  <a:off x="4387" y="2647"/>
                  <a:ext cx="343" cy="307"/>
                </a:xfrm>
                <a:custGeom>
                  <a:avLst/>
                  <a:gdLst>
                    <a:gd name="T0" fmla="*/ 4 w 343"/>
                    <a:gd name="T1" fmla="*/ 153 h 307"/>
                    <a:gd name="T2" fmla="*/ 0 w 343"/>
                    <a:gd name="T3" fmla="*/ 153 h 307"/>
                    <a:gd name="T4" fmla="*/ 4 w 343"/>
                    <a:gd name="T5" fmla="*/ 157 h 307"/>
                    <a:gd name="T6" fmla="*/ 87 w 343"/>
                    <a:gd name="T7" fmla="*/ 307 h 307"/>
                    <a:gd name="T8" fmla="*/ 87 w 343"/>
                    <a:gd name="T9" fmla="*/ 307 h 307"/>
                    <a:gd name="T10" fmla="*/ 87 w 343"/>
                    <a:gd name="T11" fmla="*/ 307 h 307"/>
                    <a:gd name="T12" fmla="*/ 256 w 343"/>
                    <a:gd name="T13" fmla="*/ 307 h 307"/>
                    <a:gd name="T14" fmla="*/ 256 w 343"/>
                    <a:gd name="T15" fmla="*/ 307 h 307"/>
                    <a:gd name="T16" fmla="*/ 260 w 343"/>
                    <a:gd name="T17" fmla="*/ 307 h 307"/>
                    <a:gd name="T18" fmla="*/ 343 w 343"/>
                    <a:gd name="T19" fmla="*/ 157 h 307"/>
                    <a:gd name="T20" fmla="*/ 343 w 343"/>
                    <a:gd name="T21" fmla="*/ 153 h 307"/>
                    <a:gd name="T22" fmla="*/ 343 w 343"/>
                    <a:gd name="T23" fmla="*/ 153 h 307"/>
                    <a:gd name="T24" fmla="*/ 260 w 343"/>
                    <a:gd name="T25" fmla="*/ 4 h 307"/>
                    <a:gd name="T26" fmla="*/ 256 w 343"/>
                    <a:gd name="T27" fmla="*/ 0 h 307"/>
                    <a:gd name="T28" fmla="*/ 256 w 343"/>
                    <a:gd name="T29" fmla="*/ 0 h 307"/>
                    <a:gd name="T30" fmla="*/ 87 w 343"/>
                    <a:gd name="T31" fmla="*/ 0 h 307"/>
                    <a:gd name="T32" fmla="*/ 87 w 343"/>
                    <a:gd name="T33" fmla="*/ 0 h 307"/>
                    <a:gd name="T34" fmla="*/ 87 w 343"/>
                    <a:gd name="T35" fmla="*/ 4 h 307"/>
                    <a:gd name="T36" fmla="*/ 4 w 343"/>
                    <a:gd name="T37" fmla="*/ 153 h 307"/>
                    <a:gd name="T38" fmla="*/ 91 w 343"/>
                    <a:gd name="T39" fmla="*/ 8 h 307"/>
                    <a:gd name="T40" fmla="*/ 87 w 343"/>
                    <a:gd name="T41" fmla="*/ 4 h 307"/>
                    <a:gd name="T42" fmla="*/ 87 w 343"/>
                    <a:gd name="T43" fmla="*/ 8 h 307"/>
                    <a:gd name="T44" fmla="*/ 256 w 343"/>
                    <a:gd name="T45" fmla="*/ 8 h 307"/>
                    <a:gd name="T46" fmla="*/ 256 w 343"/>
                    <a:gd name="T47" fmla="*/ 4 h 307"/>
                    <a:gd name="T48" fmla="*/ 256 w 343"/>
                    <a:gd name="T49" fmla="*/ 8 h 307"/>
                    <a:gd name="T50" fmla="*/ 339 w 343"/>
                    <a:gd name="T51" fmla="*/ 157 h 307"/>
                    <a:gd name="T52" fmla="*/ 339 w 343"/>
                    <a:gd name="T53" fmla="*/ 153 h 307"/>
                    <a:gd name="T54" fmla="*/ 339 w 343"/>
                    <a:gd name="T55" fmla="*/ 153 h 307"/>
                    <a:gd name="T56" fmla="*/ 256 w 343"/>
                    <a:gd name="T57" fmla="*/ 302 h 307"/>
                    <a:gd name="T58" fmla="*/ 256 w 343"/>
                    <a:gd name="T59" fmla="*/ 302 h 307"/>
                    <a:gd name="T60" fmla="*/ 256 w 343"/>
                    <a:gd name="T61" fmla="*/ 298 h 307"/>
                    <a:gd name="T62" fmla="*/ 87 w 343"/>
                    <a:gd name="T63" fmla="*/ 298 h 307"/>
                    <a:gd name="T64" fmla="*/ 87 w 343"/>
                    <a:gd name="T65" fmla="*/ 302 h 307"/>
                    <a:gd name="T66" fmla="*/ 91 w 343"/>
                    <a:gd name="T67" fmla="*/ 302 h 307"/>
                    <a:gd name="T68" fmla="*/ 8 w 343"/>
                    <a:gd name="T69" fmla="*/ 153 h 307"/>
                    <a:gd name="T70" fmla="*/ 4 w 343"/>
                    <a:gd name="T71" fmla="*/ 153 h 307"/>
                    <a:gd name="T72" fmla="*/ 8 w 343"/>
                    <a:gd name="T73" fmla="*/ 157 h 307"/>
                    <a:gd name="T74" fmla="*/ 91 w 343"/>
                    <a:gd name="T75" fmla="*/ 8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07"/>
                    <a:gd name="T116" fmla="*/ 343 w 343"/>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07">
                      <a:moveTo>
                        <a:pt x="4" y="153"/>
                      </a:moveTo>
                      <a:lnTo>
                        <a:pt x="0" y="153"/>
                      </a:lnTo>
                      <a:lnTo>
                        <a:pt x="4" y="157"/>
                      </a:lnTo>
                      <a:lnTo>
                        <a:pt x="87" y="307"/>
                      </a:lnTo>
                      <a:lnTo>
                        <a:pt x="256" y="307"/>
                      </a:lnTo>
                      <a:lnTo>
                        <a:pt x="260" y="307"/>
                      </a:lnTo>
                      <a:lnTo>
                        <a:pt x="343" y="157"/>
                      </a:lnTo>
                      <a:lnTo>
                        <a:pt x="343" y="153"/>
                      </a:lnTo>
                      <a:lnTo>
                        <a:pt x="260" y="4"/>
                      </a:lnTo>
                      <a:lnTo>
                        <a:pt x="256" y="0"/>
                      </a:lnTo>
                      <a:lnTo>
                        <a:pt x="87" y="0"/>
                      </a:lnTo>
                      <a:lnTo>
                        <a:pt x="87" y="4"/>
                      </a:lnTo>
                      <a:lnTo>
                        <a:pt x="4" y="153"/>
                      </a:lnTo>
                      <a:close/>
                      <a:moveTo>
                        <a:pt x="91" y="8"/>
                      </a:moveTo>
                      <a:lnTo>
                        <a:pt x="87" y="4"/>
                      </a:lnTo>
                      <a:lnTo>
                        <a:pt x="87" y="8"/>
                      </a:lnTo>
                      <a:lnTo>
                        <a:pt x="256" y="8"/>
                      </a:lnTo>
                      <a:lnTo>
                        <a:pt x="256" y="4"/>
                      </a:lnTo>
                      <a:lnTo>
                        <a:pt x="256" y="8"/>
                      </a:lnTo>
                      <a:lnTo>
                        <a:pt x="339" y="157"/>
                      </a:lnTo>
                      <a:lnTo>
                        <a:pt x="339" y="153"/>
                      </a:lnTo>
                      <a:lnTo>
                        <a:pt x="256" y="302"/>
                      </a:lnTo>
                      <a:lnTo>
                        <a:pt x="256" y="298"/>
                      </a:lnTo>
                      <a:lnTo>
                        <a:pt x="87" y="298"/>
                      </a:lnTo>
                      <a:lnTo>
                        <a:pt x="87" y="302"/>
                      </a:lnTo>
                      <a:lnTo>
                        <a:pt x="91" y="302"/>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05" name="Rectangle 552">
                <a:extLst>
                  <a:ext uri="{FF2B5EF4-FFF2-40B4-BE49-F238E27FC236}">
                    <a16:creationId xmlns:a16="http://schemas.microsoft.com/office/drawing/2014/main" id="{3C33099F-1D0A-9899-F75B-1D362FBE0048}"/>
                  </a:ext>
                </a:extLst>
              </p:cNvPr>
              <p:cNvSpPr>
                <a:spLocks noChangeArrowheads="1"/>
              </p:cNvSpPr>
              <p:nvPr/>
            </p:nvSpPr>
            <p:spPr bwMode="auto">
              <a:xfrm>
                <a:off x="4527" y="2755"/>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C</a:t>
                </a:r>
                <a:endParaRPr lang="en-US" altLang="en-US"/>
              </a:p>
            </p:txBody>
          </p:sp>
          <p:grpSp>
            <p:nvGrpSpPr>
              <p:cNvPr id="16606" name="Group 580">
                <a:extLst>
                  <a:ext uri="{FF2B5EF4-FFF2-40B4-BE49-F238E27FC236}">
                    <a16:creationId xmlns:a16="http://schemas.microsoft.com/office/drawing/2014/main" id="{DD0A804E-4BD3-CD04-4062-4293DA8B5927}"/>
                  </a:ext>
                </a:extLst>
              </p:cNvPr>
              <p:cNvGrpSpPr>
                <a:grpSpLocks/>
              </p:cNvGrpSpPr>
              <p:nvPr/>
            </p:nvGrpSpPr>
            <p:grpSpPr bwMode="auto">
              <a:xfrm>
                <a:off x="3882" y="2647"/>
                <a:ext cx="343" cy="311"/>
                <a:chOff x="3882" y="2647"/>
                <a:chExt cx="343" cy="311"/>
              </a:xfrm>
            </p:grpSpPr>
            <p:grpSp>
              <p:nvGrpSpPr>
                <p:cNvPr id="16695" name="Group 578">
                  <a:extLst>
                    <a:ext uri="{FF2B5EF4-FFF2-40B4-BE49-F238E27FC236}">
                      <a16:creationId xmlns:a16="http://schemas.microsoft.com/office/drawing/2014/main" id="{259F3BC4-A663-0296-319A-80798ADE89AF}"/>
                    </a:ext>
                  </a:extLst>
                </p:cNvPr>
                <p:cNvGrpSpPr>
                  <a:grpSpLocks/>
                </p:cNvGrpSpPr>
                <p:nvPr/>
              </p:nvGrpSpPr>
              <p:grpSpPr bwMode="auto">
                <a:xfrm>
                  <a:off x="3886" y="2651"/>
                  <a:ext cx="335" cy="303"/>
                  <a:chOff x="3886" y="2651"/>
                  <a:chExt cx="335" cy="303"/>
                </a:xfrm>
              </p:grpSpPr>
              <p:sp>
                <p:nvSpPr>
                  <p:cNvPr id="16697" name="Freeform 553">
                    <a:extLst>
                      <a:ext uri="{FF2B5EF4-FFF2-40B4-BE49-F238E27FC236}">
                        <a16:creationId xmlns:a16="http://schemas.microsoft.com/office/drawing/2014/main" id="{95DBFA43-3DC9-662F-6407-009DEF0AB653}"/>
                      </a:ext>
                    </a:extLst>
                  </p:cNvPr>
                  <p:cNvSpPr>
                    <a:spLocks/>
                  </p:cNvSpPr>
                  <p:nvPr/>
                </p:nvSpPr>
                <p:spPr bwMode="auto">
                  <a:xfrm>
                    <a:off x="3886" y="2651"/>
                    <a:ext cx="335" cy="303"/>
                  </a:xfrm>
                  <a:custGeom>
                    <a:avLst/>
                    <a:gdLst>
                      <a:gd name="T0" fmla="*/ 82 w 335"/>
                      <a:gd name="T1" fmla="*/ 0 h 303"/>
                      <a:gd name="T2" fmla="*/ 0 w 335"/>
                      <a:gd name="T3" fmla="*/ 149 h 303"/>
                      <a:gd name="T4" fmla="*/ 82 w 335"/>
                      <a:gd name="T5" fmla="*/ 303 h 303"/>
                      <a:gd name="T6" fmla="*/ 252 w 335"/>
                      <a:gd name="T7" fmla="*/ 303 h 303"/>
                      <a:gd name="T8" fmla="*/ 335 w 335"/>
                      <a:gd name="T9" fmla="*/ 149 h 303"/>
                      <a:gd name="T10" fmla="*/ 252 w 335"/>
                      <a:gd name="T11" fmla="*/ 0 h 303"/>
                      <a:gd name="T12" fmla="*/ 82 w 335"/>
                      <a:gd name="T13" fmla="*/ 0 h 303"/>
                      <a:gd name="T14" fmla="*/ 0 60000 65536"/>
                      <a:gd name="T15" fmla="*/ 0 60000 65536"/>
                      <a:gd name="T16" fmla="*/ 0 60000 65536"/>
                      <a:gd name="T17" fmla="*/ 0 60000 65536"/>
                      <a:gd name="T18" fmla="*/ 0 60000 65536"/>
                      <a:gd name="T19" fmla="*/ 0 60000 65536"/>
                      <a:gd name="T20" fmla="*/ 0 60000 65536"/>
                      <a:gd name="T21" fmla="*/ 0 w 335"/>
                      <a:gd name="T22" fmla="*/ 0 h 303"/>
                      <a:gd name="T23" fmla="*/ 335 w 335"/>
                      <a:gd name="T24" fmla="*/ 303 h 3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303">
                        <a:moveTo>
                          <a:pt x="82" y="0"/>
                        </a:moveTo>
                        <a:lnTo>
                          <a:pt x="0" y="149"/>
                        </a:lnTo>
                        <a:lnTo>
                          <a:pt x="82" y="303"/>
                        </a:lnTo>
                        <a:lnTo>
                          <a:pt x="252" y="303"/>
                        </a:lnTo>
                        <a:lnTo>
                          <a:pt x="335" y="149"/>
                        </a:lnTo>
                        <a:lnTo>
                          <a:pt x="252" y="0"/>
                        </a:lnTo>
                        <a:lnTo>
                          <a:pt x="82"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98" name="Freeform 554">
                    <a:extLst>
                      <a:ext uri="{FF2B5EF4-FFF2-40B4-BE49-F238E27FC236}">
                        <a16:creationId xmlns:a16="http://schemas.microsoft.com/office/drawing/2014/main" id="{98AC6FC4-D6A1-CF6F-A98F-29FA8692A254}"/>
                      </a:ext>
                    </a:extLst>
                  </p:cNvPr>
                  <p:cNvSpPr>
                    <a:spLocks/>
                  </p:cNvSpPr>
                  <p:nvPr/>
                </p:nvSpPr>
                <p:spPr bwMode="auto">
                  <a:xfrm>
                    <a:off x="3886" y="2651"/>
                    <a:ext cx="327" cy="294"/>
                  </a:xfrm>
                  <a:custGeom>
                    <a:avLst/>
                    <a:gdLst>
                      <a:gd name="T0" fmla="*/ 82 w 327"/>
                      <a:gd name="T1" fmla="*/ 0 h 294"/>
                      <a:gd name="T2" fmla="*/ 0 w 327"/>
                      <a:gd name="T3" fmla="*/ 145 h 294"/>
                      <a:gd name="T4" fmla="*/ 82 w 327"/>
                      <a:gd name="T5" fmla="*/ 294 h 294"/>
                      <a:gd name="T6" fmla="*/ 244 w 327"/>
                      <a:gd name="T7" fmla="*/ 294 h 294"/>
                      <a:gd name="T8" fmla="*/ 327 w 327"/>
                      <a:gd name="T9" fmla="*/ 145 h 294"/>
                      <a:gd name="T10" fmla="*/ 244 w 327"/>
                      <a:gd name="T11" fmla="*/ 0 h 294"/>
                      <a:gd name="T12" fmla="*/ 82 w 327"/>
                      <a:gd name="T13" fmla="*/ 0 h 294"/>
                      <a:gd name="T14" fmla="*/ 0 60000 65536"/>
                      <a:gd name="T15" fmla="*/ 0 60000 65536"/>
                      <a:gd name="T16" fmla="*/ 0 60000 65536"/>
                      <a:gd name="T17" fmla="*/ 0 60000 65536"/>
                      <a:gd name="T18" fmla="*/ 0 60000 65536"/>
                      <a:gd name="T19" fmla="*/ 0 60000 65536"/>
                      <a:gd name="T20" fmla="*/ 0 60000 65536"/>
                      <a:gd name="T21" fmla="*/ 0 w 327"/>
                      <a:gd name="T22" fmla="*/ 0 h 294"/>
                      <a:gd name="T23" fmla="*/ 327 w 327"/>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4">
                        <a:moveTo>
                          <a:pt x="82" y="0"/>
                        </a:moveTo>
                        <a:lnTo>
                          <a:pt x="0" y="145"/>
                        </a:lnTo>
                        <a:lnTo>
                          <a:pt x="82" y="294"/>
                        </a:lnTo>
                        <a:lnTo>
                          <a:pt x="244" y="294"/>
                        </a:lnTo>
                        <a:lnTo>
                          <a:pt x="327" y="145"/>
                        </a:lnTo>
                        <a:lnTo>
                          <a:pt x="244" y="0"/>
                        </a:lnTo>
                        <a:lnTo>
                          <a:pt x="82" y="0"/>
                        </a:lnTo>
                        <a:close/>
                      </a:path>
                    </a:pathLst>
                  </a:custGeom>
                  <a:solidFill>
                    <a:srgbClr val="CC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99" name="Freeform 555">
                    <a:extLst>
                      <a:ext uri="{FF2B5EF4-FFF2-40B4-BE49-F238E27FC236}">
                        <a16:creationId xmlns:a16="http://schemas.microsoft.com/office/drawing/2014/main" id="{08316646-5B5F-D38F-F0CA-E6CEE51C82DE}"/>
                      </a:ext>
                    </a:extLst>
                  </p:cNvPr>
                  <p:cNvSpPr>
                    <a:spLocks/>
                  </p:cNvSpPr>
                  <p:nvPr/>
                </p:nvSpPr>
                <p:spPr bwMode="auto">
                  <a:xfrm>
                    <a:off x="3894" y="2660"/>
                    <a:ext cx="310" cy="277"/>
                  </a:xfrm>
                  <a:custGeom>
                    <a:avLst/>
                    <a:gdLst>
                      <a:gd name="T0" fmla="*/ 79 w 310"/>
                      <a:gd name="T1" fmla="*/ 0 h 277"/>
                      <a:gd name="T2" fmla="*/ 0 w 310"/>
                      <a:gd name="T3" fmla="*/ 136 h 277"/>
                      <a:gd name="T4" fmla="*/ 79 w 310"/>
                      <a:gd name="T5" fmla="*/ 277 h 277"/>
                      <a:gd name="T6" fmla="*/ 232 w 310"/>
                      <a:gd name="T7" fmla="*/ 277 h 277"/>
                      <a:gd name="T8" fmla="*/ 310 w 310"/>
                      <a:gd name="T9" fmla="*/ 136 h 277"/>
                      <a:gd name="T10" fmla="*/ 232 w 310"/>
                      <a:gd name="T11" fmla="*/ 0 h 277"/>
                      <a:gd name="T12" fmla="*/ 79 w 310"/>
                      <a:gd name="T13" fmla="*/ 0 h 277"/>
                      <a:gd name="T14" fmla="*/ 0 60000 65536"/>
                      <a:gd name="T15" fmla="*/ 0 60000 65536"/>
                      <a:gd name="T16" fmla="*/ 0 60000 65536"/>
                      <a:gd name="T17" fmla="*/ 0 60000 65536"/>
                      <a:gd name="T18" fmla="*/ 0 60000 65536"/>
                      <a:gd name="T19" fmla="*/ 0 60000 65536"/>
                      <a:gd name="T20" fmla="*/ 0 60000 65536"/>
                      <a:gd name="T21" fmla="*/ 0 w 310"/>
                      <a:gd name="T22" fmla="*/ 0 h 277"/>
                      <a:gd name="T23" fmla="*/ 310 w 310"/>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7">
                        <a:moveTo>
                          <a:pt x="79" y="0"/>
                        </a:moveTo>
                        <a:lnTo>
                          <a:pt x="0" y="136"/>
                        </a:lnTo>
                        <a:lnTo>
                          <a:pt x="79" y="277"/>
                        </a:lnTo>
                        <a:lnTo>
                          <a:pt x="232" y="277"/>
                        </a:lnTo>
                        <a:lnTo>
                          <a:pt x="310" y="136"/>
                        </a:lnTo>
                        <a:lnTo>
                          <a:pt x="232" y="0"/>
                        </a:lnTo>
                        <a:lnTo>
                          <a:pt x="79" y="0"/>
                        </a:lnTo>
                        <a:close/>
                      </a:path>
                    </a:pathLst>
                  </a:custGeom>
                  <a:solidFill>
                    <a:srgbClr val="CD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0" name="Freeform 556">
                    <a:extLst>
                      <a:ext uri="{FF2B5EF4-FFF2-40B4-BE49-F238E27FC236}">
                        <a16:creationId xmlns:a16="http://schemas.microsoft.com/office/drawing/2014/main" id="{AA13C91A-D35D-5AF4-66FA-4BA1909FEEF6}"/>
                      </a:ext>
                    </a:extLst>
                  </p:cNvPr>
                  <p:cNvSpPr>
                    <a:spLocks/>
                  </p:cNvSpPr>
                  <p:nvPr/>
                </p:nvSpPr>
                <p:spPr bwMode="auto">
                  <a:xfrm>
                    <a:off x="3902" y="2664"/>
                    <a:ext cx="294" cy="269"/>
                  </a:xfrm>
                  <a:custGeom>
                    <a:avLst/>
                    <a:gdLst>
                      <a:gd name="T0" fmla="*/ 75 w 294"/>
                      <a:gd name="T1" fmla="*/ 0 h 269"/>
                      <a:gd name="T2" fmla="*/ 0 w 294"/>
                      <a:gd name="T3" fmla="*/ 132 h 269"/>
                      <a:gd name="T4" fmla="*/ 75 w 294"/>
                      <a:gd name="T5" fmla="*/ 269 h 269"/>
                      <a:gd name="T6" fmla="*/ 220 w 294"/>
                      <a:gd name="T7" fmla="*/ 269 h 269"/>
                      <a:gd name="T8" fmla="*/ 294 w 294"/>
                      <a:gd name="T9" fmla="*/ 132 h 269"/>
                      <a:gd name="T10" fmla="*/ 220 w 294"/>
                      <a:gd name="T11" fmla="*/ 0 h 269"/>
                      <a:gd name="T12" fmla="*/ 75 w 294"/>
                      <a:gd name="T13" fmla="*/ 0 h 269"/>
                      <a:gd name="T14" fmla="*/ 0 60000 65536"/>
                      <a:gd name="T15" fmla="*/ 0 60000 65536"/>
                      <a:gd name="T16" fmla="*/ 0 60000 65536"/>
                      <a:gd name="T17" fmla="*/ 0 60000 65536"/>
                      <a:gd name="T18" fmla="*/ 0 60000 65536"/>
                      <a:gd name="T19" fmla="*/ 0 60000 65536"/>
                      <a:gd name="T20" fmla="*/ 0 60000 65536"/>
                      <a:gd name="T21" fmla="*/ 0 w 294"/>
                      <a:gd name="T22" fmla="*/ 0 h 269"/>
                      <a:gd name="T23" fmla="*/ 294 w 294"/>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9">
                        <a:moveTo>
                          <a:pt x="75" y="0"/>
                        </a:moveTo>
                        <a:lnTo>
                          <a:pt x="0" y="132"/>
                        </a:lnTo>
                        <a:lnTo>
                          <a:pt x="75" y="269"/>
                        </a:lnTo>
                        <a:lnTo>
                          <a:pt x="220" y="269"/>
                        </a:lnTo>
                        <a:lnTo>
                          <a:pt x="294" y="132"/>
                        </a:lnTo>
                        <a:lnTo>
                          <a:pt x="220" y="0"/>
                        </a:lnTo>
                        <a:lnTo>
                          <a:pt x="75" y="0"/>
                        </a:lnTo>
                        <a:close/>
                      </a:path>
                    </a:pathLst>
                  </a:custGeom>
                  <a:solidFill>
                    <a:srgbClr val="CE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1" name="Freeform 557">
                    <a:extLst>
                      <a:ext uri="{FF2B5EF4-FFF2-40B4-BE49-F238E27FC236}">
                        <a16:creationId xmlns:a16="http://schemas.microsoft.com/office/drawing/2014/main" id="{E6E20B30-A49D-4972-55FB-A6F3F1AB8FAB}"/>
                      </a:ext>
                    </a:extLst>
                  </p:cNvPr>
                  <p:cNvSpPr>
                    <a:spLocks/>
                  </p:cNvSpPr>
                  <p:nvPr/>
                </p:nvSpPr>
                <p:spPr bwMode="auto">
                  <a:xfrm>
                    <a:off x="3906" y="2672"/>
                    <a:ext cx="286" cy="253"/>
                  </a:xfrm>
                  <a:custGeom>
                    <a:avLst/>
                    <a:gdLst>
                      <a:gd name="T0" fmla="*/ 71 w 286"/>
                      <a:gd name="T1" fmla="*/ 0 h 253"/>
                      <a:gd name="T2" fmla="*/ 0 w 286"/>
                      <a:gd name="T3" fmla="*/ 124 h 253"/>
                      <a:gd name="T4" fmla="*/ 71 w 286"/>
                      <a:gd name="T5" fmla="*/ 253 h 253"/>
                      <a:gd name="T6" fmla="*/ 216 w 286"/>
                      <a:gd name="T7" fmla="*/ 253 h 253"/>
                      <a:gd name="T8" fmla="*/ 286 w 286"/>
                      <a:gd name="T9" fmla="*/ 124 h 253"/>
                      <a:gd name="T10" fmla="*/ 216 w 286"/>
                      <a:gd name="T11" fmla="*/ 0 h 253"/>
                      <a:gd name="T12" fmla="*/ 71 w 286"/>
                      <a:gd name="T13" fmla="*/ 0 h 253"/>
                      <a:gd name="T14" fmla="*/ 0 60000 65536"/>
                      <a:gd name="T15" fmla="*/ 0 60000 65536"/>
                      <a:gd name="T16" fmla="*/ 0 60000 65536"/>
                      <a:gd name="T17" fmla="*/ 0 60000 65536"/>
                      <a:gd name="T18" fmla="*/ 0 60000 65536"/>
                      <a:gd name="T19" fmla="*/ 0 60000 65536"/>
                      <a:gd name="T20" fmla="*/ 0 60000 65536"/>
                      <a:gd name="T21" fmla="*/ 0 w 286"/>
                      <a:gd name="T22" fmla="*/ 0 h 253"/>
                      <a:gd name="T23" fmla="*/ 286 w 286"/>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3">
                        <a:moveTo>
                          <a:pt x="71" y="0"/>
                        </a:moveTo>
                        <a:lnTo>
                          <a:pt x="0" y="124"/>
                        </a:lnTo>
                        <a:lnTo>
                          <a:pt x="71" y="253"/>
                        </a:lnTo>
                        <a:lnTo>
                          <a:pt x="216" y="253"/>
                        </a:lnTo>
                        <a:lnTo>
                          <a:pt x="286" y="124"/>
                        </a:lnTo>
                        <a:lnTo>
                          <a:pt x="216" y="0"/>
                        </a:lnTo>
                        <a:lnTo>
                          <a:pt x="71" y="0"/>
                        </a:lnTo>
                        <a:close/>
                      </a:path>
                    </a:pathLst>
                  </a:custGeom>
                  <a:solidFill>
                    <a:srgbClr val="CF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2" name="Freeform 558">
                    <a:extLst>
                      <a:ext uri="{FF2B5EF4-FFF2-40B4-BE49-F238E27FC236}">
                        <a16:creationId xmlns:a16="http://schemas.microsoft.com/office/drawing/2014/main" id="{F2AB343B-4652-81EA-DD3E-BCFAE51AB670}"/>
                      </a:ext>
                    </a:extLst>
                  </p:cNvPr>
                  <p:cNvSpPr>
                    <a:spLocks/>
                  </p:cNvSpPr>
                  <p:nvPr/>
                </p:nvSpPr>
                <p:spPr bwMode="auto">
                  <a:xfrm>
                    <a:off x="3915" y="2676"/>
                    <a:ext cx="269" cy="244"/>
                  </a:xfrm>
                  <a:custGeom>
                    <a:avLst/>
                    <a:gdLst>
                      <a:gd name="T0" fmla="*/ 66 w 269"/>
                      <a:gd name="T1" fmla="*/ 0 h 244"/>
                      <a:gd name="T2" fmla="*/ 0 w 269"/>
                      <a:gd name="T3" fmla="*/ 120 h 244"/>
                      <a:gd name="T4" fmla="*/ 66 w 269"/>
                      <a:gd name="T5" fmla="*/ 244 h 244"/>
                      <a:gd name="T6" fmla="*/ 203 w 269"/>
                      <a:gd name="T7" fmla="*/ 244 h 244"/>
                      <a:gd name="T8" fmla="*/ 269 w 269"/>
                      <a:gd name="T9" fmla="*/ 120 h 244"/>
                      <a:gd name="T10" fmla="*/ 203 w 269"/>
                      <a:gd name="T11" fmla="*/ 0 h 244"/>
                      <a:gd name="T12" fmla="*/ 66 w 269"/>
                      <a:gd name="T13" fmla="*/ 0 h 244"/>
                      <a:gd name="T14" fmla="*/ 0 60000 65536"/>
                      <a:gd name="T15" fmla="*/ 0 60000 65536"/>
                      <a:gd name="T16" fmla="*/ 0 60000 65536"/>
                      <a:gd name="T17" fmla="*/ 0 60000 65536"/>
                      <a:gd name="T18" fmla="*/ 0 60000 65536"/>
                      <a:gd name="T19" fmla="*/ 0 60000 65536"/>
                      <a:gd name="T20" fmla="*/ 0 60000 65536"/>
                      <a:gd name="T21" fmla="*/ 0 w 269"/>
                      <a:gd name="T22" fmla="*/ 0 h 244"/>
                      <a:gd name="T23" fmla="*/ 269 w 269"/>
                      <a:gd name="T24" fmla="*/ 244 h 24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4">
                        <a:moveTo>
                          <a:pt x="66" y="0"/>
                        </a:moveTo>
                        <a:lnTo>
                          <a:pt x="0" y="120"/>
                        </a:lnTo>
                        <a:lnTo>
                          <a:pt x="66" y="244"/>
                        </a:lnTo>
                        <a:lnTo>
                          <a:pt x="203" y="244"/>
                        </a:lnTo>
                        <a:lnTo>
                          <a:pt x="269" y="120"/>
                        </a:lnTo>
                        <a:lnTo>
                          <a:pt x="203" y="0"/>
                        </a:lnTo>
                        <a:lnTo>
                          <a:pt x="66" y="0"/>
                        </a:lnTo>
                        <a:close/>
                      </a:path>
                    </a:pathLst>
                  </a:custGeom>
                  <a:solidFill>
                    <a:srgbClr val="D1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3" name="Freeform 559">
                    <a:extLst>
                      <a:ext uri="{FF2B5EF4-FFF2-40B4-BE49-F238E27FC236}">
                        <a16:creationId xmlns:a16="http://schemas.microsoft.com/office/drawing/2014/main" id="{36AB10D9-1174-07AA-AF44-CFB192281F52}"/>
                      </a:ext>
                    </a:extLst>
                  </p:cNvPr>
                  <p:cNvSpPr>
                    <a:spLocks/>
                  </p:cNvSpPr>
                  <p:nvPr/>
                </p:nvSpPr>
                <p:spPr bwMode="auto">
                  <a:xfrm>
                    <a:off x="3923" y="2684"/>
                    <a:ext cx="252" cy="228"/>
                  </a:xfrm>
                  <a:custGeom>
                    <a:avLst/>
                    <a:gdLst>
                      <a:gd name="T0" fmla="*/ 62 w 252"/>
                      <a:gd name="T1" fmla="*/ 0 h 228"/>
                      <a:gd name="T2" fmla="*/ 0 w 252"/>
                      <a:gd name="T3" fmla="*/ 112 h 228"/>
                      <a:gd name="T4" fmla="*/ 62 w 252"/>
                      <a:gd name="T5" fmla="*/ 228 h 228"/>
                      <a:gd name="T6" fmla="*/ 190 w 252"/>
                      <a:gd name="T7" fmla="*/ 228 h 228"/>
                      <a:gd name="T8" fmla="*/ 252 w 252"/>
                      <a:gd name="T9" fmla="*/ 112 h 228"/>
                      <a:gd name="T10" fmla="*/ 190 w 252"/>
                      <a:gd name="T11" fmla="*/ 0 h 228"/>
                      <a:gd name="T12" fmla="*/ 62 w 252"/>
                      <a:gd name="T13" fmla="*/ 0 h 228"/>
                      <a:gd name="T14" fmla="*/ 0 60000 65536"/>
                      <a:gd name="T15" fmla="*/ 0 60000 65536"/>
                      <a:gd name="T16" fmla="*/ 0 60000 65536"/>
                      <a:gd name="T17" fmla="*/ 0 60000 65536"/>
                      <a:gd name="T18" fmla="*/ 0 60000 65536"/>
                      <a:gd name="T19" fmla="*/ 0 60000 65536"/>
                      <a:gd name="T20" fmla="*/ 0 60000 65536"/>
                      <a:gd name="T21" fmla="*/ 0 w 252"/>
                      <a:gd name="T22" fmla="*/ 0 h 228"/>
                      <a:gd name="T23" fmla="*/ 252 w 252"/>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28">
                        <a:moveTo>
                          <a:pt x="62" y="0"/>
                        </a:moveTo>
                        <a:lnTo>
                          <a:pt x="0" y="112"/>
                        </a:lnTo>
                        <a:lnTo>
                          <a:pt x="62" y="228"/>
                        </a:lnTo>
                        <a:lnTo>
                          <a:pt x="190" y="228"/>
                        </a:lnTo>
                        <a:lnTo>
                          <a:pt x="252" y="112"/>
                        </a:lnTo>
                        <a:lnTo>
                          <a:pt x="190" y="0"/>
                        </a:lnTo>
                        <a:lnTo>
                          <a:pt x="62" y="0"/>
                        </a:lnTo>
                        <a:close/>
                      </a:path>
                    </a:pathLst>
                  </a:custGeom>
                  <a:solidFill>
                    <a:srgbClr val="D3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4" name="Freeform 560">
                    <a:extLst>
                      <a:ext uri="{FF2B5EF4-FFF2-40B4-BE49-F238E27FC236}">
                        <a16:creationId xmlns:a16="http://schemas.microsoft.com/office/drawing/2014/main" id="{82FC82B8-09A5-8A79-E5B0-8313C14F69CB}"/>
                      </a:ext>
                    </a:extLst>
                  </p:cNvPr>
                  <p:cNvSpPr>
                    <a:spLocks/>
                  </p:cNvSpPr>
                  <p:nvPr/>
                </p:nvSpPr>
                <p:spPr bwMode="auto">
                  <a:xfrm>
                    <a:off x="3927" y="2689"/>
                    <a:ext cx="244" cy="219"/>
                  </a:xfrm>
                  <a:custGeom>
                    <a:avLst/>
                    <a:gdLst>
                      <a:gd name="T0" fmla="*/ 62 w 244"/>
                      <a:gd name="T1" fmla="*/ 0 h 219"/>
                      <a:gd name="T2" fmla="*/ 0 w 244"/>
                      <a:gd name="T3" fmla="*/ 107 h 219"/>
                      <a:gd name="T4" fmla="*/ 62 w 244"/>
                      <a:gd name="T5" fmla="*/ 219 h 219"/>
                      <a:gd name="T6" fmla="*/ 182 w 244"/>
                      <a:gd name="T7" fmla="*/ 219 h 219"/>
                      <a:gd name="T8" fmla="*/ 244 w 244"/>
                      <a:gd name="T9" fmla="*/ 107 h 219"/>
                      <a:gd name="T10" fmla="*/ 182 w 244"/>
                      <a:gd name="T11" fmla="*/ 0 h 219"/>
                      <a:gd name="T12" fmla="*/ 62 w 244"/>
                      <a:gd name="T13" fmla="*/ 0 h 219"/>
                      <a:gd name="T14" fmla="*/ 0 60000 65536"/>
                      <a:gd name="T15" fmla="*/ 0 60000 65536"/>
                      <a:gd name="T16" fmla="*/ 0 60000 65536"/>
                      <a:gd name="T17" fmla="*/ 0 60000 65536"/>
                      <a:gd name="T18" fmla="*/ 0 60000 65536"/>
                      <a:gd name="T19" fmla="*/ 0 60000 65536"/>
                      <a:gd name="T20" fmla="*/ 0 60000 65536"/>
                      <a:gd name="T21" fmla="*/ 0 w 244"/>
                      <a:gd name="T22" fmla="*/ 0 h 219"/>
                      <a:gd name="T23" fmla="*/ 244 w 244"/>
                      <a:gd name="T24" fmla="*/ 219 h 2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9">
                        <a:moveTo>
                          <a:pt x="62" y="0"/>
                        </a:moveTo>
                        <a:lnTo>
                          <a:pt x="0" y="107"/>
                        </a:lnTo>
                        <a:lnTo>
                          <a:pt x="62" y="219"/>
                        </a:lnTo>
                        <a:lnTo>
                          <a:pt x="182" y="219"/>
                        </a:lnTo>
                        <a:lnTo>
                          <a:pt x="244" y="107"/>
                        </a:lnTo>
                        <a:lnTo>
                          <a:pt x="182" y="0"/>
                        </a:lnTo>
                        <a:lnTo>
                          <a:pt x="62" y="0"/>
                        </a:lnTo>
                        <a:close/>
                      </a:path>
                    </a:pathLst>
                  </a:custGeom>
                  <a:solidFill>
                    <a:srgbClr val="D6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5" name="Freeform 561">
                    <a:extLst>
                      <a:ext uri="{FF2B5EF4-FFF2-40B4-BE49-F238E27FC236}">
                        <a16:creationId xmlns:a16="http://schemas.microsoft.com/office/drawing/2014/main" id="{5E065D82-6FBC-C178-84CC-188A9B281ED0}"/>
                      </a:ext>
                    </a:extLst>
                  </p:cNvPr>
                  <p:cNvSpPr>
                    <a:spLocks/>
                  </p:cNvSpPr>
                  <p:nvPr/>
                </p:nvSpPr>
                <p:spPr bwMode="auto">
                  <a:xfrm>
                    <a:off x="3935" y="2697"/>
                    <a:ext cx="228" cy="203"/>
                  </a:xfrm>
                  <a:custGeom>
                    <a:avLst/>
                    <a:gdLst>
                      <a:gd name="T0" fmla="*/ 58 w 228"/>
                      <a:gd name="T1" fmla="*/ 0 h 203"/>
                      <a:gd name="T2" fmla="*/ 0 w 228"/>
                      <a:gd name="T3" fmla="*/ 99 h 203"/>
                      <a:gd name="T4" fmla="*/ 58 w 228"/>
                      <a:gd name="T5" fmla="*/ 203 h 203"/>
                      <a:gd name="T6" fmla="*/ 170 w 228"/>
                      <a:gd name="T7" fmla="*/ 203 h 203"/>
                      <a:gd name="T8" fmla="*/ 228 w 228"/>
                      <a:gd name="T9" fmla="*/ 99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99"/>
                        </a:lnTo>
                        <a:lnTo>
                          <a:pt x="58" y="203"/>
                        </a:lnTo>
                        <a:lnTo>
                          <a:pt x="170" y="203"/>
                        </a:lnTo>
                        <a:lnTo>
                          <a:pt x="228" y="99"/>
                        </a:lnTo>
                        <a:lnTo>
                          <a:pt x="170" y="0"/>
                        </a:lnTo>
                        <a:lnTo>
                          <a:pt x="58" y="0"/>
                        </a:lnTo>
                        <a:close/>
                      </a:path>
                    </a:pathLst>
                  </a:custGeom>
                  <a:solidFill>
                    <a:srgbClr val="D9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6" name="Freeform 562">
                    <a:extLst>
                      <a:ext uri="{FF2B5EF4-FFF2-40B4-BE49-F238E27FC236}">
                        <a16:creationId xmlns:a16="http://schemas.microsoft.com/office/drawing/2014/main" id="{54D3A0DE-41C8-2110-8A74-AB0F0C0BAF78}"/>
                      </a:ext>
                    </a:extLst>
                  </p:cNvPr>
                  <p:cNvSpPr>
                    <a:spLocks/>
                  </p:cNvSpPr>
                  <p:nvPr/>
                </p:nvSpPr>
                <p:spPr bwMode="auto">
                  <a:xfrm>
                    <a:off x="3944" y="2701"/>
                    <a:ext cx="211" cy="195"/>
                  </a:xfrm>
                  <a:custGeom>
                    <a:avLst/>
                    <a:gdLst>
                      <a:gd name="T0" fmla="*/ 53 w 211"/>
                      <a:gd name="T1" fmla="*/ 0 h 195"/>
                      <a:gd name="T2" fmla="*/ 0 w 211"/>
                      <a:gd name="T3" fmla="*/ 95 h 195"/>
                      <a:gd name="T4" fmla="*/ 53 w 211"/>
                      <a:gd name="T5" fmla="*/ 195 h 195"/>
                      <a:gd name="T6" fmla="*/ 157 w 211"/>
                      <a:gd name="T7" fmla="*/ 195 h 195"/>
                      <a:gd name="T8" fmla="*/ 211 w 211"/>
                      <a:gd name="T9" fmla="*/ 95 h 195"/>
                      <a:gd name="T10" fmla="*/ 157 w 211"/>
                      <a:gd name="T11" fmla="*/ 0 h 195"/>
                      <a:gd name="T12" fmla="*/ 53 w 211"/>
                      <a:gd name="T13" fmla="*/ 0 h 195"/>
                      <a:gd name="T14" fmla="*/ 0 60000 65536"/>
                      <a:gd name="T15" fmla="*/ 0 60000 65536"/>
                      <a:gd name="T16" fmla="*/ 0 60000 65536"/>
                      <a:gd name="T17" fmla="*/ 0 60000 65536"/>
                      <a:gd name="T18" fmla="*/ 0 60000 65536"/>
                      <a:gd name="T19" fmla="*/ 0 60000 65536"/>
                      <a:gd name="T20" fmla="*/ 0 60000 65536"/>
                      <a:gd name="T21" fmla="*/ 0 w 211"/>
                      <a:gd name="T22" fmla="*/ 0 h 195"/>
                      <a:gd name="T23" fmla="*/ 211 w 211"/>
                      <a:gd name="T24" fmla="*/ 195 h 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5">
                        <a:moveTo>
                          <a:pt x="53" y="0"/>
                        </a:moveTo>
                        <a:lnTo>
                          <a:pt x="0" y="95"/>
                        </a:lnTo>
                        <a:lnTo>
                          <a:pt x="53" y="195"/>
                        </a:lnTo>
                        <a:lnTo>
                          <a:pt x="157" y="195"/>
                        </a:lnTo>
                        <a:lnTo>
                          <a:pt x="211" y="95"/>
                        </a:lnTo>
                        <a:lnTo>
                          <a:pt x="157" y="0"/>
                        </a:lnTo>
                        <a:lnTo>
                          <a:pt x="53" y="0"/>
                        </a:lnTo>
                        <a:close/>
                      </a:path>
                    </a:pathLst>
                  </a:custGeom>
                  <a:solidFill>
                    <a:srgbClr val="DC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7" name="Freeform 563">
                    <a:extLst>
                      <a:ext uri="{FF2B5EF4-FFF2-40B4-BE49-F238E27FC236}">
                        <a16:creationId xmlns:a16="http://schemas.microsoft.com/office/drawing/2014/main" id="{3890D4BB-7A31-ED2A-C94D-47FAE0BD6E53}"/>
                      </a:ext>
                    </a:extLst>
                  </p:cNvPr>
                  <p:cNvSpPr>
                    <a:spLocks/>
                  </p:cNvSpPr>
                  <p:nvPr/>
                </p:nvSpPr>
                <p:spPr bwMode="auto">
                  <a:xfrm>
                    <a:off x="3952" y="2709"/>
                    <a:ext cx="194" cy="178"/>
                  </a:xfrm>
                  <a:custGeom>
                    <a:avLst/>
                    <a:gdLst>
                      <a:gd name="T0" fmla="*/ 50 w 194"/>
                      <a:gd name="T1" fmla="*/ 0 h 178"/>
                      <a:gd name="T2" fmla="*/ 0 w 194"/>
                      <a:gd name="T3" fmla="*/ 87 h 178"/>
                      <a:gd name="T4" fmla="*/ 50 w 194"/>
                      <a:gd name="T5" fmla="*/ 178 h 178"/>
                      <a:gd name="T6" fmla="*/ 145 w 194"/>
                      <a:gd name="T7" fmla="*/ 178 h 178"/>
                      <a:gd name="T8" fmla="*/ 194 w 194"/>
                      <a:gd name="T9" fmla="*/ 87 h 178"/>
                      <a:gd name="T10" fmla="*/ 145 w 194"/>
                      <a:gd name="T11" fmla="*/ 0 h 178"/>
                      <a:gd name="T12" fmla="*/ 50 w 194"/>
                      <a:gd name="T13" fmla="*/ 0 h 178"/>
                      <a:gd name="T14" fmla="*/ 0 60000 65536"/>
                      <a:gd name="T15" fmla="*/ 0 60000 65536"/>
                      <a:gd name="T16" fmla="*/ 0 60000 65536"/>
                      <a:gd name="T17" fmla="*/ 0 60000 65536"/>
                      <a:gd name="T18" fmla="*/ 0 60000 65536"/>
                      <a:gd name="T19" fmla="*/ 0 60000 65536"/>
                      <a:gd name="T20" fmla="*/ 0 60000 65536"/>
                      <a:gd name="T21" fmla="*/ 0 w 194"/>
                      <a:gd name="T22" fmla="*/ 0 h 178"/>
                      <a:gd name="T23" fmla="*/ 194 w 194"/>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78">
                        <a:moveTo>
                          <a:pt x="50" y="0"/>
                        </a:moveTo>
                        <a:lnTo>
                          <a:pt x="0" y="87"/>
                        </a:lnTo>
                        <a:lnTo>
                          <a:pt x="50" y="178"/>
                        </a:lnTo>
                        <a:lnTo>
                          <a:pt x="145" y="178"/>
                        </a:lnTo>
                        <a:lnTo>
                          <a:pt x="194" y="87"/>
                        </a:lnTo>
                        <a:lnTo>
                          <a:pt x="145" y="0"/>
                        </a:lnTo>
                        <a:lnTo>
                          <a:pt x="50" y="0"/>
                        </a:lnTo>
                        <a:close/>
                      </a:path>
                    </a:pathLst>
                  </a:custGeom>
                  <a:solidFill>
                    <a:srgbClr val="D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8" name="Freeform 564">
                    <a:extLst>
                      <a:ext uri="{FF2B5EF4-FFF2-40B4-BE49-F238E27FC236}">
                        <a16:creationId xmlns:a16="http://schemas.microsoft.com/office/drawing/2014/main" id="{D89F4C2F-052C-9CCD-30E7-C09E80C70047}"/>
                      </a:ext>
                    </a:extLst>
                  </p:cNvPr>
                  <p:cNvSpPr>
                    <a:spLocks/>
                  </p:cNvSpPr>
                  <p:nvPr/>
                </p:nvSpPr>
                <p:spPr bwMode="auto">
                  <a:xfrm>
                    <a:off x="3956" y="2713"/>
                    <a:ext cx="186" cy="170"/>
                  </a:xfrm>
                  <a:custGeom>
                    <a:avLst/>
                    <a:gdLst>
                      <a:gd name="T0" fmla="*/ 46 w 186"/>
                      <a:gd name="T1" fmla="*/ 0 h 170"/>
                      <a:gd name="T2" fmla="*/ 0 w 186"/>
                      <a:gd name="T3" fmla="*/ 83 h 170"/>
                      <a:gd name="T4" fmla="*/ 46 w 186"/>
                      <a:gd name="T5" fmla="*/ 170 h 170"/>
                      <a:gd name="T6" fmla="*/ 141 w 186"/>
                      <a:gd name="T7" fmla="*/ 170 h 170"/>
                      <a:gd name="T8" fmla="*/ 186 w 186"/>
                      <a:gd name="T9" fmla="*/ 83 h 170"/>
                      <a:gd name="T10" fmla="*/ 141 w 186"/>
                      <a:gd name="T11" fmla="*/ 0 h 170"/>
                      <a:gd name="T12" fmla="*/ 46 w 186"/>
                      <a:gd name="T13" fmla="*/ 0 h 170"/>
                      <a:gd name="T14" fmla="*/ 0 60000 65536"/>
                      <a:gd name="T15" fmla="*/ 0 60000 65536"/>
                      <a:gd name="T16" fmla="*/ 0 60000 65536"/>
                      <a:gd name="T17" fmla="*/ 0 60000 65536"/>
                      <a:gd name="T18" fmla="*/ 0 60000 65536"/>
                      <a:gd name="T19" fmla="*/ 0 60000 65536"/>
                      <a:gd name="T20" fmla="*/ 0 60000 65536"/>
                      <a:gd name="T21" fmla="*/ 0 w 186"/>
                      <a:gd name="T22" fmla="*/ 0 h 170"/>
                      <a:gd name="T23" fmla="*/ 186 w 186"/>
                      <a:gd name="T24" fmla="*/ 170 h 17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70">
                        <a:moveTo>
                          <a:pt x="46" y="0"/>
                        </a:moveTo>
                        <a:lnTo>
                          <a:pt x="0" y="83"/>
                        </a:lnTo>
                        <a:lnTo>
                          <a:pt x="46" y="170"/>
                        </a:lnTo>
                        <a:lnTo>
                          <a:pt x="141" y="170"/>
                        </a:lnTo>
                        <a:lnTo>
                          <a:pt x="186" y="83"/>
                        </a:lnTo>
                        <a:lnTo>
                          <a:pt x="141" y="0"/>
                        </a:lnTo>
                        <a:lnTo>
                          <a:pt x="46" y="0"/>
                        </a:lnTo>
                        <a:close/>
                      </a:path>
                    </a:pathLst>
                  </a:custGeom>
                  <a:solidFill>
                    <a:srgbClr val="E3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09" name="Freeform 565">
                    <a:extLst>
                      <a:ext uri="{FF2B5EF4-FFF2-40B4-BE49-F238E27FC236}">
                        <a16:creationId xmlns:a16="http://schemas.microsoft.com/office/drawing/2014/main" id="{F86E558A-F080-6973-EA43-70A6F367F49A}"/>
                      </a:ext>
                    </a:extLst>
                  </p:cNvPr>
                  <p:cNvSpPr>
                    <a:spLocks/>
                  </p:cNvSpPr>
                  <p:nvPr/>
                </p:nvSpPr>
                <p:spPr bwMode="auto">
                  <a:xfrm>
                    <a:off x="3964" y="2722"/>
                    <a:ext cx="170" cy="153"/>
                  </a:xfrm>
                  <a:custGeom>
                    <a:avLst/>
                    <a:gdLst>
                      <a:gd name="T0" fmla="*/ 42 w 170"/>
                      <a:gd name="T1" fmla="*/ 0 h 153"/>
                      <a:gd name="T2" fmla="*/ 0 w 170"/>
                      <a:gd name="T3" fmla="*/ 74 h 153"/>
                      <a:gd name="T4" fmla="*/ 42 w 170"/>
                      <a:gd name="T5" fmla="*/ 153 h 153"/>
                      <a:gd name="T6" fmla="*/ 129 w 170"/>
                      <a:gd name="T7" fmla="*/ 153 h 153"/>
                      <a:gd name="T8" fmla="*/ 170 w 170"/>
                      <a:gd name="T9" fmla="*/ 74 h 153"/>
                      <a:gd name="T10" fmla="*/ 129 w 170"/>
                      <a:gd name="T11" fmla="*/ 0 h 153"/>
                      <a:gd name="T12" fmla="*/ 42 w 170"/>
                      <a:gd name="T13" fmla="*/ 0 h 153"/>
                      <a:gd name="T14" fmla="*/ 0 60000 65536"/>
                      <a:gd name="T15" fmla="*/ 0 60000 65536"/>
                      <a:gd name="T16" fmla="*/ 0 60000 65536"/>
                      <a:gd name="T17" fmla="*/ 0 60000 65536"/>
                      <a:gd name="T18" fmla="*/ 0 60000 65536"/>
                      <a:gd name="T19" fmla="*/ 0 60000 65536"/>
                      <a:gd name="T20" fmla="*/ 0 60000 65536"/>
                      <a:gd name="T21" fmla="*/ 0 w 170"/>
                      <a:gd name="T22" fmla="*/ 0 h 153"/>
                      <a:gd name="T23" fmla="*/ 170 w 170"/>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3">
                        <a:moveTo>
                          <a:pt x="42" y="0"/>
                        </a:moveTo>
                        <a:lnTo>
                          <a:pt x="0" y="74"/>
                        </a:lnTo>
                        <a:lnTo>
                          <a:pt x="42" y="153"/>
                        </a:lnTo>
                        <a:lnTo>
                          <a:pt x="129" y="153"/>
                        </a:lnTo>
                        <a:lnTo>
                          <a:pt x="170" y="74"/>
                        </a:lnTo>
                        <a:lnTo>
                          <a:pt x="129" y="0"/>
                        </a:lnTo>
                        <a:lnTo>
                          <a:pt x="42" y="0"/>
                        </a:lnTo>
                        <a:close/>
                      </a:path>
                    </a:pathLst>
                  </a:custGeom>
                  <a:solidFill>
                    <a:srgbClr val="E6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0" name="Freeform 566">
                    <a:extLst>
                      <a:ext uri="{FF2B5EF4-FFF2-40B4-BE49-F238E27FC236}">
                        <a16:creationId xmlns:a16="http://schemas.microsoft.com/office/drawing/2014/main" id="{8D5073FD-9B23-D7BA-3A9B-FF967D0B391A}"/>
                      </a:ext>
                    </a:extLst>
                  </p:cNvPr>
                  <p:cNvSpPr>
                    <a:spLocks/>
                  </p:cNvSpPr>
                  <p:nvPr/>
                </p:nvSpPr>
                <p:spPr bwMode="auto">
                  <a:xfrm>
                    <a:off x="3973" y="2730"/>
                    <a:ext cx="153" cy="137"/>
                  </a:xfrm>
                  <a:custGeom>
                    <a:avLst/>
                    <a:gdLst>
                      <a:gd name="T0" fmla="*/ 41 w 153"/>
                      <a:gd name="T1" fmla="*/ 0 h 137"/>
                      <a:gd name="T2" fmla="*/ 0 w 153"/>
                      <a:gd name="T3" fmla="*/ 70 h 137"/>
                      <a:gd name="T4" fmla="*/ 41 w 153"/>
                      <a:gd name="T5" fmla="*/ 137 h 137"/>
                      <a:gd name="T6" fmla="*/ 116 w 153"/>
                      <a:gd name="T7" fmla="*/ 137 h 137"/>
                      <a:gd name="T8" fmla="*/ 153 w 153"/>
                      <a:gd name="T9" fmla="*/ 70 h 137"/>
                      <a:gd name="T10" fmla="*/ 116 w 153"/>
                      <a:gd name="T11" fmla="*/ 0 h 137"/>
                      <a:gd name="T12" fmla="*/ 41 w 153"/>
                      <a:gd name="T13" fmla="*/ 0 h 137"/>
                      <a:gd name="T14" fmla="*/ 0 60000 65536"/>
                      <a:gd name="T15" fmla="*/ 0 60000 65536"/>
                      <a:gd name="T16" fmla="*/ 0 60000 65536"/>
                      <a:gd name="T17" fmla="*/ 0 60000 65536"/>
                      <a:gd name="T18" fmla="*/ 0 60000 65536"/>
                      <a:gd name="T19" fmla="*/ 0 60000 65536"/>
                      <a:gd name="T20" fmla="*/ 0 60000 65536"/>
                      <a:gd name="T21" fmla="*/ 0 w 153"/>
                      <a:gd name="T22" fmla="*/ 0 h 137"/>
                      <a:gd name="T23" fmla="*/ 153 w 153"/>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7">
                        <a:moveTo>
                          <a:pt x="41" y="0"/>
                        </a:moveTo>
                        <a:lnTo>
                          <a:pt x="0" y="70"/>
                        </a:lnTo>
                        <a:lnTo>
                          <a:pt x="41" y="137"/>
                        </a:lnTo>
                        <a:lnTo>
                          <a:pt x="116" y="137"/>
                        </a:lnTo>
                        <a:lnTo>
                          <a:pt x="153" y="70"/>
                        </a:lnTo>
                        <a:lnTo>
                          <a:pt x="116" y="0"/>
                        </a:lnTo>
                        <a:lnTo>
                          <a:pt x="41" y="0"/>
                        </a:lnTo>
                        <a:close/>
                      </a:path>
                    </a:pathLst>
                  </a:custGeom>
                  <a:solidFill>
                    <a:srgbClr val="EA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1" name="Freeform 567">
                    <a:extLst>
                      <a:ext uri="{FF2B5EF4-FFF2-40B4-BE49-F238E27FC236}">
                        <a16:creationId xmlns:a16="http://schemas.microsoft.com/office/drawing/2014/main" id="{1A8E8DE1-5A23-F7FA-982F-31CFCDD641DE}"/>
                      </a:ext>
                    </a:extLst>
                  </p:cNvPr>
                  <p:cNvSpPr>
                    <a:spLocks/>
                  </p:cNvSpPr>
                  <p:nvPr/>
                </p:nvSpPr>
                <p:spPr bwMode="auto">
                  <a:xfrm>
                    <a:off x="3977" y="2734"/>
                    <a:ext cx="145" cy="128"/>
                  </a:xfrm>
                  <a:custGeom>
                    <a:avLst/>
                    <a:gdLst>
                      <a:gd name="T0" fmla="*/ 37 w 145"/>
                      <a:gd name="T1" fmla="*/ 0 h 128"/>
                      <a:gd name="T2" fmla="*/ 0 w 145"/>
                      <a:gd name="T3" fmla="*/ 66 h 128"/>
                      <a:gd name="T4" fmla="*/ 37 w 145"/>
                      <a:gd name="T5" fmla="*/ 128 h 128"/>
                      <a:gd name="T6" fmla="*/ 112 w 145"/>
                      <a:gd name="T7" fmla="*/ 128 h 128"/>
                      <a:gd name="T8" fmla="*/ 145 w 145"/>
                      <a:gd name="T9" fmla="*/ 66 h 128"/>
                      <a:gd name="T10" fmla="*/ 112 w 145"/>
                      <a:gd name="T11" fmla="*/ 0 h 128"/>
                      <a:gd name="T12" fmla="*/ 37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7" y="0"/>
                        </a:moveTo>
                        <a:lnTo>
                          <a:pt x="0" y="66"/>
                        </a:lnTo>
                        <a:lnTo>
                          <a:pt x="37" y="128"/>
                        </a:lnTo>
                        <a:lnTo>
                          <a:pt x="112" y="128"/>
                        </a:lnTo>
                        <a:lnTo>
                          <a:pt x="145" y="66"/>
                        </a:lnTo>
                        <a:lnTo>
                          <a:pt x="112" y="0"/>
                        </a:lnTo>
                        <a:lnTo>
                          <a:pt x="37" y="0"/>
                        </a:lnTo>
                        <a:close/>
                      </a:path>
                    </a:pathLst>
                  </a:custGeom>
                  <a:solidFill>
                    <a:srgbClr val="ED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2" name="Freeform 568">
                    <a:extLst>
                      <a:ext uri="{FF2B5EF4-FFF2-40B4-BE49-F238E27FC236}">
                        <a16:creationId xmlns:a16="http://schemas.microsoft.com/office/drawing/2014/main" id="{889CF12C-FA41-600C-52A3-6E67CBFB6D58}"/>
                      </a:ext>
                    </a:extLst>
                  </p:cNvPr>
                  <p:cNvSpPr>
                    <a:spLocks/>
                  </p:cNvSpPr>
                  <p:nvPr/>
                </p:nvSpPr>
                <p:spPr bwMode="auto">
                  <a:xfrm>
                    <a:off x="3985" y="2742"/>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F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3" name="Freeform 569">
                    <a:extLst>
                      <a:ext uri="{FF2B5EF4-FFF2-40B4-BE49-F238E27FC236}">
                        <a16:creationId xmlns:a16="http://schemas.microsoft.com/office/drawing/2014/main" id="{6BC12617-76C4-6196-92D0-2EBE172BD26A}"/>
                      </a:ext>
                    </a:extLst>
                  </p:cNvPr>
                  <p:cNvSpPr>
                    <a:spLocks/>
                  </p:cNvSpPr>
                  <p:nvPr/>
                </p:nvSpPr>
                <p:spPr bwMode="auto">
                  <a:xfrm>
                    <a:off x="3993" y="2747"/>
                    <a:ext cx="112" cy="103"/>
                  </a:xfrm>
                  <a:custGeom>
                    <a:avLst/>
                    <a:gdLst>
                      <a:gd name="T0" fmla="*/ 29 w 112"/>
                      <a:gd name="T1" fmla="*/ 0 h 103"/>
                      <a:gd name="T2" fmla="*/ 0 w 112"/>
                      <a:gd name="T3" fmla="*/ 53 h 103"/>
                      <a:gd name="T4" fmla="*/ 29 w 112"/>
                      <a:gd name="T5" fmla="*/ 103 h 103"/>
                      <a:gd name="T6" fmla="*/ 87 w 112"/>
                      <a:gd name="T7" fmla="*/ 103 h 103"/>
                      <a:gd name="T8" fmla="*/ 112 w 112"/>
                      <a:gd name="T9" fmla="*/ 53 h 103"/>
                      <a:gd name="T10" fmla="*/ 87 w 112"/>
                      <a:gd name="T11" fmla="*/ 0 h 103"/>
                      <a:gd name="T12" fmla="*/ 29 w 112"/>
                      <a:gd name="T13" fmla="*/ 0 h 103"/>
                      <a:gd name="T14" fmla="*/ 0 60000 65536"/>
                      <a:gd name="T15" fmla="*/ 0 60000 65536"/>
                      <a:gd name="T16" fmla="*/ 0 60000 65536"/>
                      <a:gd name="T17" fmla="*/ 0 60000 65536"/>
                      <a:gd name="T18" fmla="*/ 0 60000 65536"/>
                      <a:gd name="T19" fmla="*/ 0 60000 65536"/>
                      <a:gd name="T20" fmla="*/ 0 60000 65536"/>
                      <a:gd name="T21" fmla="*/ 0 w 112"/>
                      <a:gd name="T22" fmla="*/ 0 h 103"/>
                      <a:gd name="T23" fmla="*/ 112 w 11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3">
                        <a:moveTo>
                          <a:pt x="29" y="0"/>
                        </a:moveTo>
                        <a:lnTo>
                          <a:pt x="0" y="53"/>
                        </a:lnTo>
                        <a:lnTo>
                          <a:pt x="29" y="103"/>
                        </a:lnTo>
                        <a:lnTo>
                          <a:pt x="87" y="103"/>
                        </a:lnTo>
                        <a:lnTo>
                          <a:pt x="112" y="53"/>
                        </a:lnTo>
                        <a:lnTo>
                          <a:pt x="87" y="0"/>
                        </a:lnTo>
                        <a:lnTo>
                          <a:pt x="29" y="0"/>
                        </a:lnTo>
                        <a:close/>
                      </a:path>
                    </a:pathLst>
                  </a:custGeom>
                  <a:solidFill>
                    <a:srgbClr val="F3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4" name="Freeform 570">
                    <a:extLst>
                      <a:ext uri="{FF2B5EF4-FFF2-40B4-BE49-F238E27FC236}">
                        <a16:creationId xmlns:a16="http://schemas.microsoft.com/office/drawing/2014/main" id="{3B7C3F49-EC56-DBDF-B885-5EC6FD97E3CE}"/>
                      </a:ext>
                    </a:extLst>
                  </p:cNvPr>
                  <p:cNvSpPr>
                    <a:spLocks/>
                  </p:cNvSpPr>
                  <p:nvPr/>
                </p:nvSpPr>
                <p:spPr bwMode="auto">
                  <a:xfrm>
                    <a:off x="4002" y="2755"/>
                    <a:ext cx="95" cy="87"/>
                  </a:xfrm>
                  <a:custGeom>
                    <a:avLst/>
                    <a:gdLst>
                      <a:gd name="T0" fmla="*/ 24 w 95"/>
                      <a:gd name="T1" fmla="*/ 0 h 87"/>
                      <a:gd name="T2" fmla="*/ 0 w 95"/>
                      <a:gd name="T3" fmla="*/ 45 h 87"/>
                      <a:gd name="T4" fmla="*/ 24 w 95"/>
                      <a:gd name="T5" fmla="*/ 87 h 87"/>
                      <a:gd name="T6" fmla="*/ 74 w 95"/>
                      <a:gd name="T7" fmla="*/ 87 h 87"/>
                      <a:gd name="T8" fmla="*/ 95 w 95"/>
                      <a:gd name="T9" fmla="*/ 45 h 87"/>
                      <a:gd name="T10" fmla="*/ 74 w 95"/>
                      <a:gd name="T11" fmla="*/ 0 h 87"/>
                      <a:gd name="T12" fmla="*/ 24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4" y="0"/>
                        </a:moveTo>
                        <a:lnTo>
                          <a:pt x="0" y="45"/>
                        </a:lnTo>
                        <a:lnTo>
                          <a:pt x="24" y="87"/>
                        </a:lnTo>
                        <a:lnTo>
                          <a:pt x="74" y="87"/>
                        </a:lnTo>
                        <a:lnTo>
                          <a:pt x="95" y="45"/>
                        </a:lnTo>
                        <a:lnTo>
                          <a:pt x="74" y="0"/>
                        </a:lnTo>
                        <a:lnTo>
                          <a:pt x="24" y="0"/>
                        </a:lnTo>
                        <a:close/>
                      </a:path>
                    </a:pathLst>
                  </a:custGeom>
                  <a:solidFill>
                    <a:srgbClr val="F6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5" name="Freeform 571">
                    <a:extLst>
                      <a:ext uri="{FF2B5EF4-FFF2-40B4-BE49-F238E27FC236}">
                        <a16:creationId xmlns:a16="http://schemas.microsoft.com/office/drawing/2014/main" id="{4E914181-D939-C7F7-487C-02A0FBA253AF}"/>
                      </a:ext>
                    </a:extLst>
                  </p:cNvPr>
                  <p:cNvSpPr>
                    <a:spLocks/>
                  </p:cNvSpPr>
                  <p:nvPr/>
                </p:nvSpPr>
                <p:spPr bwMode="auto">
                  <a:xfrm>
                    <a:off x="4006" y="2759"/>
                    <a:ext cx="87" cy="79"/>
                  </a:xfrm>
                  <a:custGeom>
                    <a:avLst/>
                    <a:gdLst>
                      <a:gd name="T0" fmla="*/ 25 w 87"/>
                      <a:gd name="T1" fmla="*/ 0 h 79"/>
                      <a:gd name="T2" fmla="*/ 0 w 87"/>
                      <a:gd name="T3" fmla="*/ 41 h 79"/>
                      <a:gd name="T4" fmla="*/ 25 w 87"/>
                      <a:gd name="T5" fmla="*/ 79 h 79"/>
                      <a:gd name="T6" fmla="*/ 66 w 87"/>
                      <a:gd name="T7" fmla="*/ 79 h 79"/>
                      <a:gd name="T8" fmla="*/ 87 w 87"/>
                      <a:gd name="T9" fmla="*/ 41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6" y="79"/>
                        </a:lnTo>
                        <a:lnTo>
                          <a:pt x="87" y="41"/>
                        </a:lnTo>
                        <a:lnTo>
                          <a:pt x="66" y="0"/>
                        </a:lnTo>
                        <a:lnTo>
                          <a:pt x="25" y="0"/>
                        </a:lnTo>
                        <a:close/>
                      </a:path>
                    </a:pathLst>
                  </a:custGeom>
                  <a:solidFill>
                    <a:srgbClr val="F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6" name="Freeform 572">
                    <a:extLst>
                      <a:ext uri="{FF2B5EF4-FFF2-40B4-BE49-F238E27FC236}">
                        <a16:creationId xmlns:a16="http://schemas.microsoft.com/office/drawing/2014/main" id="{7F7F11FB-E37A-CF1A-A0C8-735087DC88F1}"/>
                      </a:ext>
                    </a:extLst>
                  </p:cNvPr>
                  <p:cNvSpPr>
                    <a:spLocks/>
                  </p:cNvSpPr>
                  <p:nvPr/>
                </p:nvSpPr>
                <p:spPr bwMode="auto">
                  <a:xfrm>
                    <a:off x="4014" y="2767"/>
                    <a:ext cx="70" cy="62"/>
                  </a:xfrm>
                  <a:custGeom>
                    <a:avLst/>
                    <a:gdLst>
                      <a:gd name="T0" fmla="*/ 21 w 70"/>
                      <a:gd name="T1" fmla="*/ 0 h 62"/>
                      <a:gd name="T2" fmla="*/ 0 w 70"/>
                      <a:gd name="T3" fmla="*/ 33 h 62"/>
                      <a:gd name="T4" fmla="*/ 21 w 70"/>
                      <a:gd name="T5" fmla="*/ 62 h 62"/>
                      <a:gd name="T6" fmla="*/ 54 w 70"/>
                      <a:gd name="T7" fmla="*/ 62 h 62"/>
                      <a:gd name="T8" fmla="*/ 70 w 70"/>
                      <a:gd name="T9" fmla="*/ 33 h 62"/>
                      <a:gd name="T10" fmla="*/ 54 w 70"/>
                      <a:gd name="T11" fmla="*/ 0 h 62"/>
                      <a:gd name="T12" fmla="*/ 21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1" y="0"/>
                        </a:moveTo>
                        <a:lnTo>
                          <a:pt x="0" y="33"/>
                        </a:lnTo>
                        <a:lnTo>
                          <a:pt x="21" y="62"/>
                        </a:lnTo>
                        <a:lnTo>
                          <a:pt x="54" y="62"/>
                        </a:lnTo>
                        <a:lnTo>
                          <a:pt x="70" y="33"/>
                        </a:lnTo>
                        <a:lnTo>
                          <a:pt x="54" y="0"/>
                        </a:lnTo>
                        <a:lnTo>
                          <a:pt x="21" y="0"/>
                        </a:lnTo>
                        <a:close/>
                      </a:path>
                    </a:pathLst>
                  </a:custGeom>
                  <a:solidFill>
                    <a:srgbClr val="FA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7" name="Freeform 573">
                    <a:extLst>
                      <a:ext uri="{FF2B5EF4-FFF2-40B4-BE49-F238E27FC236}">
                        <a16:creationId xmlns:a16="http://schemas.microsoft.com/office/drawing/2014/main" id="{88537E9F-B3C2-1B00-2E2F-4FC53FA7D467}"/>
                      </a:ext>
                    </a:extLst>
                  </p:cNvPr>
                  <p:cNvSpPr>
                    <a:spLocks/>
                  </p:cNvSpPr>
                  <p:nvPr/>
                </p:nvSpPr>
                <p:spPr bwMode="auto">
                  <a:xfrm>
                    <a:off x="4022" y="2771"/>
                    <a:ext cx="54" cy="54"/>
                  </a:xfrm>
                  <a:custGeom>
                    <a:avLst/>
                    <a:gdLst>
                      <a:gd name="T0" fmla="*/ 17 w 54"/>
                      <a:gd name="T1" fmla="*/ 0 h 54"/>
                      <a:gd name="T2" fmla="*/ 0 w 54"/>
                      <a:gd name="T3" fmla="*/ 29 h 54"/>
                      <a:gd name="T4" fmla="*/ 17 w 54"/>
                      <a:gd name="T5" fmla="*/ 54 h 54"/>
                      <a:gd name="T6" fmla="*/ 42 w 54"/>
                      <a:gd name="T7" fmla="*/ 54 h 54"/>
                      <a:gd name="T8" fmla="*/ 54 w 54"/>
                      <a:gd name="T9" fmla="*/ 29 h 54"/>
                      <a:gd name="T10" fmla="*/ 42 w 54"/>
                      <a:gd name="T11" fmla="*/ 0 h 54"/>
                      <a:gd name="T12" fmla="*/ 17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7" y="0"/>
                        </a:moveTo>
                        <a:lnTo>
                          <a:pt x="0" y="29"/>
                        </a:lnTo>
                        <a:lnTo>
                          <a:pt x="17" y="54"/>
                        </a:lnTo>
                        <a:lnTo>
                          <a:pt x="42" y="54"/>
                        </a:lnTo>
                        <a:lnTo>
                          <a:pt x="54" y="29"/>
                        </a:lnTo>
                        <a:lnTo>
                          <a:pt x="42" y="0"/>
                        </a:lnTo>
                        <a:lnTo>
                          <a:pt x="17" y="0"/>
                        </a:lnTo>
                        <a:close/>
                      </a:path>
                    </a:pathLst>
                  </a:custGeom>
                  <a:solidFill>
                    <a:srgbClr val="FB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8" name="Freeform 574">
                    <a:extLst>
                      <a:ext uri="{FF2B5EF4-FFF2-40B4-BE49-F238E27FC236}">
                        <a16:creationId xmlns:a16="http://schemas.microsoft.com/office/drawing/2014/main" id="{9C1BBDAC-647D-E814-64FD-C15CEDEE176A}"/>
                      </a:ext>
                    </a:extLst>
                  </p:cNvPr>
                  <p:cNvSpPr>
                    <a:spLocks/>
                  </p:cNvSpPr>
                  <p:nvPr/>
                </p:nvSpPr>
                <p:spPr bwMode="auto">
                  <a:xfrm>
                    <a:off x="4026" y="2780"/>
                    <a:ext cx="46" cy="37"/>
                  </a:xfrm>
                  <a:custGeom>
                    <a:avLst/>
                    <a:gdLst>
                      <a:gd name="T0" fmla="*/ 13 w 46"/>
                      <a:gd name="T1" fmla="*/ 0 h 37"/>
                      <a:gd name="T2" fmla="*/ 0 w 46"/>
                      <a:gd name="T3" fmla="*/ 20 h 37"/>
                      <a:gd name="T4" fmla="*/ 13 w 46"/>
                      <a:gd name="T5" fmla="*/ 37 h 37"/>
                      <a:gd name="T6" fmla="*/ 38 w 46"/>
                      <a:gd name="T7" fmla="*/ 37 h 37"/>
                      <a:gd name="T8" fmla="*/ 46 w 46"/>
                      <a:gd name="T9" fmla="*/ 20 h 37"/>
                      <a:gd name="T10" fmla="*/ 38 w 46"/>
                      <a:gd name="T11" fmla="*/ 0 h 37"/>
                      <a:gd name="T12" fmla="*/ 13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3" y="0"/>
                        </a:moveTo>
                        <a:lnTo>
                          <a:pt x="0" y="20"/>
                        </a:lnTo>
                        <a:lnTo>
                          <a:pt x="13" y="37"/>
                        </a:lnTo>
                        <a:lnTo>
                          <a:pt x="38" y="37"/>
                        </a:lnTo>
                        <a:lnTo>
                          <a:pt x="46" y="20"/>
                        </a:lnTo>
                        <a:lnTo>
                          <a:pt x="38" y="0"/>
                        </a:lnTo>
                        <a:lnTo>
                          <a:pt x="13" y="0"/>
                        </a:lnTo>
                        <a:close/>
                      </a:path>
                    </a:pathLst>
                  </a:custGeom>
                  <a:solidFill>
                    <a:srgbClr val="FC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19" name="Freeform 575">
                    <a:extLst>
                      <a:ext uri="{FF2B5EF4-FFF2-40B4-BE49-F238E27FC236}">
                        <a16:creationId xmlns:a16="http://schemas.microsoft.com/office/drawing/2014/main" id="{56120E5E-DC8D-4FC5-4964-FF1E72F69839}"/>
                      </a:ext>
                    </a:extLst>
                  </p:cNvPr>
                  <p:cNvSpPr>
                    <a:spLocks/>
                  </p:cNvSpPr>
                  <p:nvPr/>
                </p:nvSpPr>
                <p:spPr bwMode="auto">
                  <a:xfrm>
                    <a:off x="4035" y="2784"/>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FD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20" name="Freeform 576">
                    <a:extLst>
                      <a:ext uri="{FF2B5EF4-FFF2-40B4-BE49-F238E27FC236}">
                        <a16:creationId xmlns:a16="http://schemas.microsoft.com/office/drawing/2014/main" id="{360D3A88-B988-703F-298D-3F30A626890C}"/>
                      </a:ext>
                    </a:extLst>
                  </p:cNvPr>
                  <p:cNvSpPr>
                    <a:spLocks/>
                  </p:cNvSpPr>
                  <p:nvPr/>
                </p:nvSpPr>
                <p:spPr bwMode="auto">
                  <a:xfrm>
                    <a:off x="4043" y="2792"/>
                    <a:ext cx="12" cy="12"/>
                  </a:xfrm>
                  <a:custGeom>
                    <a:avLst/>
                    <a:gdLst>
                      <a:gd name="T0" fmla="*/ 4 w 12"/>
                      <a:gd name="T1" fmla="*/ 0 h 12"/>
                      <a:gd name="T2" fmla="*/ 0 w 12"/>
                      <a:gd name="T3" fmla="*/ 8 h 12"/>
                      <a:gd name="T4" fmla="*/ 4 w 12"/>
                      <a:gd name="T5" fmla="*/ 12 h 12"/>
                      <a:gd name="T6" fmla="*/ 12 w 12"/>
                      <a:gd name="T7" fmla="*/ 12 h 12"/>
                      <a:gd name="T8" fmla="*/ 12 w 12"/>
                      <a:gd name="T9" fmla="*/ 8 h 12"/>
                      <a:gd name="T10" fmla="*/ 12 w 12"/>
                      <a:gd name="T11" fmla="*/ 0 h 12"/>
                      <a:gd name="T12" fmla="*/ 4 w 12"/>
                      <a:gd name="T13" fmla="*/ 0 h 12"/>
                      <a:gd name="T14" fmla="*/ 0 60000 65536"/>
                      <a:gd name="T15" fmla="*/ 0 60000 65536"/>
                      <a:gd name="T16" fmla="*/ 0 60000 65536"/>
                      <a:gd name="T17" fmla="*/ 0 60000 65536"/>
                      <a:gd name="T18" fmla="*/ 0 60000 65536"/>
                      <a:gd name="T19" fmla="*/ 0 60000 65536"/>
                      <a:gd name="T20" fmla="*/ 0 60000 65536"/>
                      <a:gd name="T21" fmla="*/ 0 w 12"/>
                      <a:gd name="T22" fmla="*/ 0 h 12"/>
                      <a:gd name="T23" fmla="*/ 12 w 12"/>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2">
                        <a:moveTo>
                          <a:pt x="4" y="0"/>
                        </a:moveTo>
                        <a:lnTo>
                          <a:pt x="0" y="8"/>
                        </a:lnTo>
                        <a:lnTo>
                          <a:pt x="4" y="12"/>
                        </a:lnTo>
                        <a:lnTo>
                          <a:pt x="12" y="12"/>
                        </a:lnTo>
                        <a:lnTo>
                          <a:pt x="12" y="8"/>
                        </a:lnTo>
                        <a:lnTo>
                          <a:pt x="12" y="0"/>
                        </a:lnTo>
                        <a:lnTo>
                          <a:pt x="4" y="0"/>
                        </a:lnTo>
                        <a:close/>
                      </a:path>
                    </a:pathLst>
                  </a:custGeom>
                  <a:solidFill>
                    <a:srgbClr val="FE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721" name="Freeform 577">
                    <a:extLst>
                      <a:ext uri="{FF2B5EF4-FFF2-40B4-BE49-F238E27FC236}">
                        <a16:creationId xmlns:a16="http://schemas.microsoft.com/office/drawing/2014/main" id="{8FC020F5-1948-FBDE-AD28-794DA45FEB81}"/>
                      </a:ext>
                    </a:extLst>
                  </p:cNvPr>
                  <p:cNvSpPr>
                    <a:spLocks/>
                  </p:cNvSpPr>
                  <p:nvPr/>
                </p:nvSpPr>
                <p:spPr bwMode="auto">
                  <a:xfrm>
                    <a:off x="4047" y="2796"/>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96" name="Freeform 579">
                  <a:extLst>
                    <a:ext uri="{FF2B5EF4-FFF2-40B4-BE49-F238E27FC236}">
                      <a16:creationId xmlns:a16="http://schemas.microsoft.com/office/drawing/2014/main" id="{0B350E5D-199D-EF91-4627-E1B9D27AEACA}"/>
                    </a:ext>
                  </a:extLst>
                </p:cNvPr>
                <p:cNvSpPr>
                  <a:spLocks noEditPoints="1"/>
                </p:cNvSpPr>
                <p:nvPr/>
              </p:nvSpPr>
              <p:spPr bwMode="auto">
                <a:xfrm>
                  <a:off x="3882" y="2647"/>
                  <a:ext cx="343" cy="311"/>
                </a:xfrm>
                <a:custGeom>
                  <a:avLst/>
                  <a:gdLst>
                    <a:gd name="T0" fmla="*/ 4 w 343"/>
                    <a:gd name="T1" fmla="*/ 153 h 311"/>
                    <a:gd name="T2" fmla="*/ 0 w 343"/>
                    <a:gd name="T3" fmla="*/ 153 h 311"/>
                    <a:gd name="T4" fmla="*/ 4 w 343"/>
                    <a:gd name="T5" fmla="*/ 157 h 311"/>
                    <a:gd name="T6" fmla="*/ 86 w 343"/>
                    <a:gd name="T7" fmla="*/ 311 h 311"/>
                    <a:gd name="T8" fmla="*/ 86 w 343"/>
                    <a:gd name="T9" fmla="*/ 311 h 311"/>
                    <a:gd name="T10" fmla="*/ 86 w 343"/>
                    <a:gd name="T11" fmla="*/ 311 h 311"/>
                    <a:gd name="T12" fmla="*/ 256 w 343"/>
                    <a:gd name="T13" fmla="*/ 311 h 311"/>
                    <a:gd name="T14" fmla="*/ 256 w 343"/>
                    <a:gd name="T15" fmla="*/ 311 h 311"/>
                    <a:gd name="T16" fmla="*/ 260 w 343"/>
                    <a:gd name="T17" fmla="*/ 311 h 311"/>
                    <a:gd name="T18" fmla="*/ 343 w 343"/>
                    <a:gd name="T19" fmla="*/ 157 h 311"/>
                    <a:gd name="T20" fmla="*/ 343 w 343"/>
                    <a:gd name="T21" fmla="*/ 153 h 311"/>
                    <a:gd name="T22" fmla="*/ 343 w 343"/>
                    <a:gd name="T23" fmla="*/ 153 h 311"/>
                    <a:gd name="T24" fmla="*/ 260 w 343"/>
                    <a:gd name="T25" fmla="*/ 4 h 311"/>
                    <a:gd name="T26" fmla="*/ 256 w 343"/>
                    <a:gd name="T27" fmla="*/ 0 h 311"/>
                    <a:gd name="T28" fmla="*/ 256 w 343"/>
                    <a:gd name="T29" fmla="*/ 0 h 311"/>
                    <a:gd name="T30" fmla="*/ 86 w 343"/>
                    <a:gd name="T31" fmla="*/ 0 h 311"/>
                    <a:gd name="T32" fmla="*/ 86 w 343"/>
                    <a:gd name="T33" fmla="*/ 0 h 311"/>
                    <a:gd name="T34" fmla="*/ 86 w 343"/>
                    <a:gd name="T35" fmla="*/ 4 h 311"/>
                    <a:gd name="T36" fmla="*/ 4 w 343"/>
                    <a:gd name="T37" fmla="*/ 153 h 311"/>
                    <a:gd name="T38" fmla="*/ 91 w 343"/>
                    <a:gd name="T39" fmla="*/ 8 h 311"/>
                    <a:gd name="T40" fmla="*/ 86 w 343"/>
                    <a:gd name="T41" fmla="*/ 4 h 311"/>
                    <a:gd name="T42" fmla="*/ 86 w 343"/>
                    <a:gd name="T43" fmla="*/ 8 h 311"/>
                    <a:gd name="T44" fmla="*/ 256 w 343"/>
                    <a:gd name="T45" fmla="*/ 8 h 311"/>
                    <a:gd name="T46" fmla="*/ 256 w 343"/>
                    <a:gd name="T47" fmla="*/ 4 h 311"/>
                    <a:gd name="T48" fmla="*/ 256 w 343"/>
                    <a:gd name="T49" fmla="*/ 8 h 311"/>
                    <a:gd name="T50" fmla="*/ 339 w 343"/>
                    <a:gd name="T51" fmla="*/ 157 h 311"/>
                    <a:gd name="T52" fmla="*/ 339 w 343"/>
                    <a:gd name="T53" fmla="*/ 153 h 311"/>
                    <a:gd name="T54" fmla="*/ 339 w 343"/>
                    <a:gd name="T55" fmla="*/ 153 h 311"/>
                    <a:gd name="T56" fmla="*/ 256 w 343"/>
                    <a:gd name="T57" fmla="*/ 307 h 311"/>
                    <a:gd name="T58" fmla="*/ 256 w 343"/>
                    <a:gd name="T59" fmla="*/ 307 h 311"/>
                    <a:gd name="T60" fmla="*/ 256 w 343"/>
                    <a:gd name="T61" fmla="*/ 302 h 311"/>
                    <a:gd name="T62" fmla="*/ 86 w 343"/>
                    <a:gd name="T63" fmla="*/ 302 h 311"/>
                    <a:gd name="T64" fmla="*/ 86 w 343"/>
                    <a:gd name="T65" fmla="*/ 307 h 311"/>
                    <a:gd name="T66" fmla="*/ 91 w 343"/>
                    <a:gd name="T67" fmla="*/ 307 h 311"/>
                    <a:gd name="T68" fmla="*/ 8 w 343"/>
                    <a:gd name="T69" fmla="*/ 153 h 311"/>
                    <a:gd name="T70" fmla="*/ 4 w 343"/>
                    <a:gd name="T71" fmla="*/ 153 h 311"/>
                    <a:gd name="T72" fmla="*/ 8 w 343"/>
                    <a:gd name="T73" fmla="*/ 157 h 311"/>
                    <a:gd name="T74" fmla="*/ 91 w 343"/>
                    <a:gd name="T75" fmla="*/ 8 h 3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11"/>
                    <a:gd name="T116" fmla="*/ 343 w 343"/>
                    <a:gd name="T117" fmla="*/ 311 h 3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11">
                      <a:moveTo>
                        <a:pt x="4" y="153"/>
                      </a:moveTo>
                      <a:lnTo>
                        <a:pt x="0" y="153"/>
                      </a:lnTo>
                      <a:lnTo>
                        <a:pt x="4" y="157"/>
                      </a:lnTo>
                      <a:lnTo>
                        <a:pt x="86" y="311"/>
                      </a:lnTo>
                      <a:lnTo>
                        <a:pt x="256" y="311"/>
                      </a:lnTo>
                      <a:lnTo>
                        <a:pt x="260" y="311"/>
                      </a:lnTo>
                      <a:lnTo>
                        <a:pt x="343" y="157"/>
                      </a:lnTo>
                      <a:lnTo>
                        <a:pt x="343" y="153"/>
                      </a:lnTo>
                      <a:lnTo>
                        <a:pt x="260" y="4"/>
                      </a:lnTo>
                      <a:lnTo>
                        <a:pt x="256" y="0"/>
                      </a:lnTo>
                      <a:lnTo>
                        <a:pt x="86" y="0"/>
                      </a:lnTo>
                      <a:lnTo>
                        <a:pt x="86" y="4"/>
                      </a:lnTo>
                      <a:lnTo>
                        <a:pt x="4" y="153"/>
                      </a:lnTo>
                      <a:close/>
                      <a:moveTo>
                        <a:pt x="91" y="8"/>
                      </a:moveTo>
                      <a:lnTo>
                        <a:pt x="86" y="4"/>
                      </a:lnTo>
                      <a:lnTo>
                        <a:pt x="86" y="8"/>
                      </a:lnTo>
                      <a:lnTo>
                        <a:pt x="256" y="8"/>
                      </a:lnTo>
                      <a:lnTo>
                        <a:pt x="256" y="4"/>
                      </a:lnTo>
                      <a:lnTo>
                        <a:pt x="256" y="8"/>
                      </a:lnTo>
                      <a:lnTo>
                        <a:pt x="339" y="157"/>
                      </a:lnTo>
                      <a:lnTo>
                        <a:pt x="339" y="153"/>
                      </a:lnTo>
                      <a:lnTo>
                        <a:pt x="256" y="307"/>
                      </a:lnTo>
                      <a:lnTo>
                        <a:pt x="256" y="302"/>
                      </a:lnTo>
                      <a:lnTo>
                        <a:pt x="86" y="302"/>
                      </a:lnTo>
                      <a:lnTo>
                        <a:pt x="86" y="307"/>
                      </a:lnTo>
                      <a:lnTo>
                        <a:pt x="91" y="307"/>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07" name="Rectangle 581">
                <a:extLst>
                  <a:ext uri="{FF2B5EF4-FFF2-40B4-BE49-F238E27FC236}">
                    <a16:creationId xmlns:a16="http://schemas.microsoft.com/office/drawing/2014/main" id="{05E36BCE-90FA-EDD6-E793-3E8B08BFB883}"/>
                  </a:ext>
                </a:extLst>
              </p:cNvPr>
              <p:cNvSpPr>
                <a:spLocks noChangeArrowheads="1"/>
              </p:cNvSpPr>
              <p:nvPr/>
            </p:nvSpPr>
            <p:spPr bwMode="auto">
              <a:xfrm>
                <a:off x="4022" y="2763"/>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Times New Roman" panose="02020603050405020304" pitchFamily="18" charset="0"/>
                  </a:rPr>
                  <a:t>G</a:t>
                </a:r>
                <a:endParaRPr lang="en-US" altLang="en-US"/>
              </a:p>
            </p:txBody>
          </p:sp>
          <p:grpSp>
            <p:nvGrpSpPr>
              <p:cNvPr id="16608" name="Group 609">
                <a:extLst>
                  <a:ext uri="{FF2B5EF4-FFF2-40B4-BE49-F238E27FC236}">
                    <a16:creationId xmlns:a16="http://schemas.microsoft.com/office/drawing/2014/main" id="{FFC1C2E4-A9F6-59CA-0057-186B5FF7BE46}"/>
                  </a:ext>
                </a:extLst>
              </p:cNvPr>
              <p:cNvGrpSpPr>
                <a:grpSpLocks/>
              </p:cNvGrpSpPr>
              <p:nvPr/>
            </p:nvGrpSpPr>
            <p:grpSpPr bwMode="auto">
              <a:xfrm>
                <a:off x="3877" y="2949"/>
                <a:ext cx="348" cy="307"/>
                <a:chOff x="3877" y="2949"/>
                <a:chExt cx="348" cy="307"/>
              </a:xfrm>
            </p:grpSpPr>
            <p:grpSp>
              <p:nvGrpSpPr>
                <p:cNvPr id="16668" name="Group 607">
                  <a:extLst>
                    <a:ext uri="{FF2B5EF4-FFF2-40B4-BE49-F238E27FC236}">
                      <a16:creationId xmlns:a16="http://schemas.microsoft.com/office/drawing/2014/main" id="{4C7546CB-57C8-BC7E-334A-53A3474D6B87}"/>
                    </a:ext>
                  </a:extLst>
                </p:cNvPr>
                <p:cNvGrpSpPr>
                  <a:grpSpLocks/>
                </p:cNvGrpSpPr>
                <p:nvPr/>
              </p:nvGrpSpPr>
              <p:grpSpPr bwMode="auto">
                <a:xfrm>
                  <a:off x="3882" y="2954"/>
                  <a:ext cx="339" cy="298"/>
                  <a:chOff x="3882" y="2954"/>
                  <a:chExt cx="339" cy="298"/>
                </a:xfrm>
              </p:grpSpPr>
              <p:sp>
                <p:nvSpPr>
                  <p:cNvPr id="16670" name="Freeform 582">
                    <a:extLst>
                      <a:ext uri="{FF2B5EF4-FFF2-40B4-BE49-F238E27FC236}">
                        <a16:creationId xmlns:a16="http://schemas.microsoft.com/office/drawing/2014/main" id="{A9F70E0E-6783-6CB3-7EB6-BCBDB0E485DC}"/>
                      </a:ext>
                    </a:extLst>
                  </p:cNvPr>
                  <p:cNvSpPr>
                    <a:spLocks/>
                  </p:cNvSpPr>
                  <p:nvPr/>
                </p:nvSpPr>
                <p:spPr bwMode="auto">
                  <a:xfrm>
                    <a:off x="3882" y="2954"/>
                    <a:ext cx="339" cy="298"/>
                  </a:xfrm>
                  <a:custGeom>
                    <a:avLst/>
                    <a:gdLst>
                      <a:gd name="T0" fmla="*/ 82 w 339"/>
                      <a:gd name="T1" fmla="*/ 0 h 298"/>
                      <a:gd name="T2" fmla="*/ 0 w 339"/>
                      <a:gd name="T3" fmla="*/ 149 h 298"/>
                      <a:gd name="T4" fmla="*/ 82 w 339"/>
                      <a:gd name="T5" fmla="*/ 298 h 298"/>
                      <a:gd name="T6" fmla="*/ 252 w 339"/>
                      <a:gd name="T7" fmla="*/ 298 h 298"/>
                      <a:gd name="T8" fmla="*/ 339 w 339"/>
                      <a:gd name="T9" fmla="*/ 149 h 298"/>
                      <a:gd name="T10" fmla="*/ 252 w 339"/>
                      <a:gd name="T11" fmla="*/ 0 h 298"/>
                      <a:gd name="T12" fmla="*/ 82 w 339"/>
                      <a:gd name="T13" fmla="*/ 0 h 298"/>
                      <a:gd name="T14" fmla="*/ 0 60000 65536"/>
                      <a:gd name="T15" fmla="*/ 0 60000 65536"/>
                      <a:gd name="T16" fmla="*/ 0 60000 65536"/>
                      <a:gd name="T17" fmla="*/ 0 60000 65536"/>
                      <a:gd name="T18" fmla="*/ 0 60000 65536"/>
                      <a:gd name="T19" fmla="*/ 0 60000 65536"/>
                      <a:gd name="T20" fmla="*/ 0 60000 65536"/>
                      <a:gd name="T21" fmla="*/ 0 w 339"/>
                      <a:gd name="T22" fmla="*/ 0 h 298"/>
                      <a:gd name="T23" fmla="*/ 339 w 339"/>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9" h="298">
                        <a:moveTo>
                          <a:pt x="82" y="0"/>
                        </a:moveTo>
                        <a:lnTo>
                          <a:pt x="0" y="149"/>
                        </a:lnTo>
                        <a:lnTo>
                          <a:pt x="82" y="298"/>
                        </a:lnTo>
                        <a:lnTo>
                          <a:pt x="252" y="298"/>
                        </a:lnTo>
                        <a:lnTo>
                          <a:pt x="339" y="149"/>
                        </a:lnTo>
                        <a:lnTo>
                          <a:pt x="252" y="0"/>
                        </a:lnTo>
                        <a:lnTo>
                          <a:pt x="82"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71" name="Freeform 583">
                    <a:extLst>
                      <a:ext uri="{FF2B5EF4-FFF2-40B4-BE49-F238E27FC236}">
                        <a16:creationId xmlns:a16="http://schemas.microsoft.com/office/drawing/2014/main" id="{7FF8D4AA-F8D7-D7B0-2280-F9B569DA433F}"/>
                      </a:ext>
                    </a:extLst>
                  </p:cNvPr>
                  <p:cNvSpPr>
                    <a:spLocks/>
                  </p:cNvSpPr>
                  <p:nvPr/>
                </p:nvSpPr>
                <p:spPr bwMode="auto">
                  <a:xfrm>
                    <a:off x="3882" y="2954"/>
                    <a:ext cx="331" cy="289"/>
                  </a:xfrm>
                  <a:custGeom>
                    <a:avLst/>
                    <a:gdLst>
                      <a:gd name="T0" fmla="*/ 82 w 331"/>
                      <a:gd name="T1" fmla="*/ 0 h 289"/>
                      <a:gd name="T2" fmla="*/ 0 w 331"/>
                      <a:gd name="T3" fmla="*/ 144 h 289"/>
                      <a:gd name="T4" fmla="*/ 82 w 331"/>
                      <a:gd name="T5" fmla="*/ 289 h 289"/>
                      <a:gd name="T6" fmla="*/ 244 w 331"/>
                      <a:gd name="T7" fmla="*/ 289 h 289"/>
                      <a:gd name="T8" fmla="*/ 331 w 331"/>
                      <a:gd name="T9" fmla="*/ 144 h 289"/>
                      <a:gd name="T10" fmla="*/ 244 w 331"/>
                      <a:gd name="T11" fmla="*/ 0 h 289"/>
                      <a:gd name="T12" fmla="*/ 82 w 331"/>
                      <a:gd name="T13" fmla="*/ 0 h 289"/>
                      <a:gd name="T14" fmla="*/ 0 60000 65536"/>
                      <a:gd name="T15" fmla="*/ 0 60000 65536"/>
                      <a:gd name="T16" fmla="*/ 0 60000 65536"/>
                      <a:gd name="T17" fmla="*/ 0 60000 65536"/>
                      <a:gd name="T18" fmla="*/ 0 60000 65536"/>
                      <a:gd name="T19" fmla="*/ 0 60000 65536"/>
                      <a:gd name="T20" fmla="*/ 0 60000 65536"/>
                      <a:gd name="T21" fmla="*/ 0 w 331"/>
                      <a:gd name="T22" fmla="*/ 0 h 289"/>
                      <a:gd name="T23" fmla="*/ 331 w 331"/>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 h="289">
                        <a:moveTo>
                          <a:pt x="82" y="0"/>
                        </a:moveTo>
                        <a:lnTo>
                          <a:pt x="0" y="144"/>
                        </a:lnTo>
                        <a:lnTo>
                          <a:pt x="82" y="289"/>
                        </a:lnTo>
                        <a:lnTo>
                          <a:pt x="244" y="289"/>
                        </a:lnTo>
                        <a:lnTo>
                          <a:pt x="331" y="144"/>
                        </a:lnTo>
                        <a:lnTo>
                          <a:pt x="244" y="0"/>
                        </a:lnTo>
                        <a:lnTo>
                          <a:pt x="82" y="0"/>
                        </a:lnTo>
                        <a:close/>
                      </a:path>
                    </a:pathLst>
                  </a:custGeom>
                  <a:solidFill>
                    <a:srgbClr val="CC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72" name="Freeform 584">
                    <a:extLst>
                      <a:ext uri="{FF2B5EF4-FFF2-40B4-BE49-F238E27FC236}">
                        <a16:creationId xmlns:a16="http://schemas.microsoft.com/office/drawing/2014/main" id="{E0A5DEE6-25C9-8E66-C6D4-9D11DCB20882}"/>
                      </a:ext>
                    </a:extLst>
                  </p:cNvPr>
                  <p:cNvSpPr>
                    <a:spLocks/>
                  </p:cNvSpPr>
                  <p:nvPr/>
                </p:nvSpPr>
                <p:spPr bwMode="auto">
                  <a:xfrm>
                    <a:off x="3890" y="2958"/>
                    <a:ext cx="314" cy="277"/>
                  </a:xfrm>
                  <a:custGeom>
                    <a:avLst/>
                    <a:gdLst>
                      <a:gd name="T0" fmla="*/ 78 w 314"/>
                      <a:gd name="T1" fmla="*/ 0 h 277"/>
                      <a:gd name="T2" fmla="*/ 0 w 314"/>
                      <a:gd name="T3" fmla="*/ 140 h 277"/>
                      <a:gd name="T4" fmla="*/ 78 w 314"/>
                      <a:gd name="T5" fmla="*/ 277 h 277"/>
                      <a:gd name="T6" fmla="*/ 232 w 314"/>
                      <a:gd name="T7" fmla="*/ 277 h 277"/>
                      <a:gd name="T8" fmla="*/ 314 w 314"/>
                      <a:gd name="T9" fmla="*/ 140 h 277"/>
                      <a:gd name="T10" fmla="*/ 232 w 314"/>
                      <a:gd name="T11" fmla="*/ 0 h 277"/>
                      <a:gd name="T12" fmla="*/ 78 w 314"/>
                      <a:gd name="T13" fmla="*/ 0 h 277"/>
                      <a:gd name="T14" fmla="*/ 0 60000 65536"/>
                      <a:gd name="T15" fmla="*/ 0 60000 65536"/>
                      <a:gd name="T16" fmla="*/ 0 60000 65536"/>
                      <a:gd name="T17" fmla="*/ 0 60000 65536"/>
                      <a:gd name="T18" fmla="*/ 0 60000 65536"/>
                      <a:gd name="T19" fmla="*/ 0 60000 65536"/>
                      <a:gd name="T20" fmla="*/ 0 60000 65536"/>
                      <a:gd name="T21" fmla="*/ 0 w 314"/>
                      <a:gd name="T22" fmla="*/ 0 h 277"/>
                      <a:gd name="T23" fmla="*/ 314 w 314"/>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4" h="277">
                        <a:moveTo>
                          <a:pt x="78" y="0"/>
                        </a:moveTo>
                        <a:lnTo>
                          <a:pt x="0" y="140"/>
                        </a:lnTo>
                        <a:lnTo>
                          <a:pt x="78" y="277"/>
                        </a:lnTo>
                        <a:lnTo>
                          <a:pt x="232" y="277"/>
                        </a:lnTo>
                        <a:lnTo>
                          <a:pt x="314" y="140"/>
                        </a:lnTo>
                        <a:lnTo>
                          <a:pt x="232" y="0"/>
                        </a:lnTo>
                        <a:lnTo>
                          <a:pt x="78" y="0"/>
                        </a:lnTo>
                        <a:close/>
                      </a:path>
                    </a:pathLst>
                  </a:custGeom>
                  <a:solidFill>
                    <a:srgbClr val="CD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73" name="Freeform 585">
                    <a:extLst>
                      <a:ext uri="{FF2B5EF4-FFF2-40B4-BE49-F238E27FC236}">
                        <a16:creationId xmlns:a16="http://schemas.microsoft.com/office/drawing/2014/main" id="{92D4C3BB-54CA-E915-130B-D17035ED89A5}"/>
                      </a:ext>
                    </a:extLst>
                  </p:cNvPr>
                  <p:cNvSpPr>
                    <a:spLocks/>
                  </p:cNvSpPr>
                  <p:nvPr/>
                </p:nvSpPr>
                <p:spPr bwMode="auto">
                  <a:xfrm>
                    <a:off x="3898" y="2966"/>
                    <a:ext cx="298" cy="265"/>
                  </a:xfrm>
                  <a:custGeom>
                    <a:avLst/>
                    <a:gdLst>
                      <a:gd name="T0" fmla="*/ 75 w 298"/>
                      <a:gd name="T1" fmla="*/ 0 h 265"/>
                      <a:gd name="T2" fmla="*/ 0 w 298"/>
                      <a:gd name="T3" fmla="*/ 132 h 265"/>
                      <a:gd name="T4" fmla="*/ 75 w 298"/>
                      <a:gd name="T5" fmla="*/ 265 h 265"/>
                      <a:gd name="T6" fmla="*/ 220 w 298"/>
                      <a:gd name="T7" fmla="*/ 265 h 265"/>
                      <a:gd name="T8" fmla="*/ 298 w 298"/>
                      <a:gd name="T9" fmla="*/ 132 h 265"/>
                      <a:gd name="T10" fmla="*/ 220 w 298"/>
                      <a:gd name="T11" fmla="*/ 0 h 265"/>
                      <a:gd name="T12" fmla="*/ 75 w 298"/>
                      <a:gd name="T13" fmla="*/ 0 h 265"/>
                      <a:gd name="T14" fmla="*/ 0 60000 65536"/>
                      <a:gd name="T15" fmla="*/ 0 60000 65536"/>
                      <a:gd name="T16" fmla="*/ 0 60000 65536"/>
                      <a:gd name="T17" fmla="*/ 0 60000 65536"/>
                      <a:gd name="T18" fmla="*/ 0 60000 65536"/>
                      <a:gd name="T19" fmla="*/ 0 60000 65536"/>
                      <a:gd name="T20" fmla="*/ 0 60000 65536"/>
                      <a:gd name="T21" fmla="*/ 0 w 298"/>
                      <a:gd name="T22" fmla="*/ 0 h 265"/>
                      <a:gd name="T23" fmla="*/ 298 w 298"/>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265">
                        <a:moveTo>
                          <a:pt x="75" y="0"/>
                        </a:moveTo>
                        <a:lnTo>
                          <a:pt x="0" y="132"/>
                        </a:lnTo>
                        <a:lnTo>
                          <a:pt x="75" y="265"/>
                        </a:lnTo>
                        <a:lnTo>
                          <a:pt x="220" y="265"/>
                        </a:lnTo>
                        <a:lnTo>
                          <a:pt x="298" y="132"/>
                        </a:lnTo>
                        <a:lnTo>
                          <a:pt x="220" y="0"/>
                        </a:lnTo>
                        <a:lnTo>
                          <a:pt x="75" y="0"/>
                        </a:lnTo>
                        <a:close/>
                      </a:path>
                    </a:pathLst>
                  </a:custGeom>
                  <a:solidFill>
                    <a:srgbClr val="CE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74" name="Freeform 586">
                    <a:extLst>
                      <a:ext uri="{FF2B5EF4-FFF2-40B4-BE49-F238E27FC236}">
                        <a16:creationId xmlns:a16="http://schemas.microsoft.com/office/drawing/2014/main" id="{4644FF06-77D3-576B-FB61-54BF074D2C3F}"/>
                      </a:ext>
                    </a:extLst>
                  </p:cNvPr>
                  <p:cNvSpPr>
                    <a:spLocks/>
                  </p:cNvSpPr>
                  <p:nvPr/>
                </p:nvSpPr>
                <p:spPr bwMode="auto">
                  <a:xfrm>
                    <a:off x="3902" y="2970"/>
                    <a:ext cx="290" cy="253"/>
                  </a:xfrm>
                  <a:custGeom>
                    <a:avLst/>
                    <a:gdLst>
                      <a:gd name="T0" fmla="*/ 71 w 290"/>
                      <a:gd name="T1" fmla="*/ 0 h 253"/>
                      <a:gd name="T2" fmla="*/ 0 w 290"/>
                      <a:gd name="T3" fmla="*/ 128 h 253"/>
                      <a:gd name="T4" fmla="*/ 71 w 290"/>
                      <a:gd name="T5" fmla="*/ 253 h 253"/>
                      <a:gd name="T6" fmla="*/ 216 w 290"/>
                      <a:gd name="T7" fmla="*/ 253 h 253"/>
                      <a:gd name="T8" fmla="*/ 290 w 290"/>
                      <a:gd name="T9" fmla="*/ 128 h 253"/>
                      <a:gd name="T10" fmla="*/ 216 w 290"/>
                      <a:gd name="T11" fmla="*/ 0 h 253"/>
                      <a:gd name="T12" fmla="*/ 71 w 290"/>
                      <a:gd name="T13" fmla="*/ 0 h 253"/>
                      <a:gd name="T14" fmla="*/ 0 60000 65536"/>
                      <a:gd name="T15" fmla="*/ 0 60000 65536"/>
                      <a:gd name="T16" fmla="*/ 0 60000 65536"/>
                      <a:gd name="T17" fmla="*/ 0 60000 65536"/>
                      <a:gd name="T18" fmla="*/ 0 60000 65536"/>
                      <a:gd name="T19" fmla="*/ 0 60000 65536"/>
                      <a:gd name="T20" fmla="*/ 0 60000 65536"/>
                      <a:gd name="T21" fmla="*/ 0 w 290"/>
                      <a:gd name="T22" fmla="*/ 0 h 253"/>
                      <a:gd name="T23" fmla="*/ 290 w 290"/>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253">
                        <a:moveTo>
                          <a:pt x="71" y="0"/>
                        </a:moveTo>
                        <a:lnTo>
                          <a:pt x="0" y="128"/>
                        </a:lnTo>
                        <a:lnTo>
                          <a:pt x="71" y="253"/>
                        </a:lnTo>
                        <a:lnTo>
                          <a:pt x="216" y="253"/>
                        </a:lnTo>
                        <a:lnTo>
                          <a:pt x="290" y="128"/>
                        </a:lnTo>
                        <a:lnTo>
                          <a:pt x="216" y="0"/>
                        </a:lnTo>
                        <a:lnTo>
                          <a:pt x="71" y="0"/>
                        </a:lnTo>
                        <a:close/>
                      </a:path>
                    </a:pathLst>
                  </a:custGeom>
                  <a:solidFill>
                    <a:srgbClr val="CF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75" name="Freeform 587">
                    <a:extLst>
                      <a:ext uri="{FF2B5EF4-FFF2-40B4-BE49-F238E27FC236}">
                        <a16:creationId xmlns:a16="http://schemas.microsoft.com/office/drawing/2014/main" id="{3EF3E271-3A84-7667-0E98-470074749277}"/>
                      </a:ext>
                    </a:extLst>
                  </p:cNvPr>
                  <p:cNvSpPr>
                    <a:spLocks/>
                  </p:cNvSpPr>
                  <p:nvPr/>
                </p:nvSpPr>
                <p:spPr bwMode="auto">
                  <a:xfrm>
                    <a:off x="3911" y="2978"/>
                    <a:ext cx="273" cy="241"/>
                  </a:xfrm>
                  <a:custGeom>
                    <a:avLst/>
                    <a:gdLst>
                      <a:gd name="T0" fmla="*/ 66 w 273"/>
                      <a:gd name="T1" fmla="*/ 0 h 241"/>
                      <a:gd name="T2" fmla="*/ 0 w 273"/>
                      <a:gd name="T3" fmla="*/ 120 h 241"/>
                      <a:gd name="T4" fmla="*/ 66 w 273"/>
                      <a:gd name="T5" fmla="*/ 241 h 241"/>
                      <a:gd name="T6" fmla="*/ 202 w 273"/>
                      <a:gd name="T7" fmla="*/ 241 h 241"/>
                      <a:gd name="T8" fmla="*/ 273 w 273"/>
                      <a:gd name="T9" fmla="*/ 120 h 241"/>
                      <a:gd name="T10" fmla="*/ 202 w 273"/>
                      <a:gd name="T11" fmla="*/ 0 h 241"/>
                      <a:gd name="T12" fmla="*/ 66 w 273"/>
                      <a:gd name="T13" fmla="*/ 0 h 241"/>
                      <a:gd name="T14" fmla="*/ 0 60000 65536"/>
                      <a:gd name="T15" fmla="*/ 0 60000 65536"/>
                      <a:gd name="T16" fmla="*/ 0 60000 65536"/>
                      <a:gd name="T17" fmla="*/ 0 60000 65536"/>
                      <a:gd name="T18" fmla="*/ 0 60000 65536"/>
                      <a:gd name="T19" fmla="*/ 0 60000 65536"/>
                      <a:gd name="T20" fmla="*/ 0 60000 65536"/>
                      <a:gd name="T21" fmla="*/ 0 w 273"/>
                      <a:gd name="T22" fmla="*/ 0 h 241"/>
                      <a:gd name="T23" fmla="*/ 273 w 273"/>
                      <a:gd name="T24" fmla="*/ 241 h 2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 h="241">
                        <a:moveTo>
                          <a:pt x="66" y="0"/>
                        </a:moveTo>
                        <a:lnTo>
                          <a:pt x="0" y="120"/>
                        </a:lnTo>
                        <a:lnTo>
                          <a:pt x="66" y="241"/>
                        </a:lnTo>
                        <a:lnTo>
                          <a:pt x="202" y="241"/>
                        </a:lnTo>
                        <a:lnTo>
                          <a:pt x="273" y="120"/>
                        </a:lnTo>
                        <a:lnTo>
                          <a:pt x="202" y="0"/>
                        </a:lnTo>
                        <a:lnTo>
                          <a:pt x="66" y="0"/>
                        </a:lnTo>
                        <a:close/>
                      </a:path>
                    </a:pathLst>
                  </a:custGeom>
                  <a:solidFill>
                    <a:srgbClr val="D1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76" name="Freeform 588">
                    <a:extLst>
                      <a:ext uri="{FF2B5EF4-FFF2-40B4-BE49-F238E27FC236}">
                        <a16:creationId xmlns:a16="http://schemas.microsoft.com/office/drawing/2014/main" id="{E93C95D9-6065-E62F-FED1-F9A574823413}"/>
                      </a:ext>
                    </a:extLst>
                  </p:cNvPr>
                  <p:cNvSpPr>
                    <a:spLocks/>
                  </p:cNvSpPr>
                  <p:nvPr/>
                </p:nvSpPr>
                <p:spPr bwMode="auto">
                  <a:xfrm>
                    <a:off x="3919" y="2983"/>
                    <a:ext cx="256" cy="227"/>
                  </a:xfrm>
                  <a:custGeom>
                    <a:avLst/>
                    <a:gdLst>
                      <a:gd name="T0" fmla="*/ 62 w 256"/>
                      <a:gd name="T1" fmla="*/ 0 h 227"/>
                      <a:gd name="T2" fmla="*/ 0 w 256"/>
                      <a:gd name="T3" fmla="*/ 115 h 227"/>
                      <a:gd name="T4" fmla="*/ 62 w 256"/>
                      <a:gd name="T5" fmla="*/ 227 h 227"/>
                      <a:gd name="T6" fmla="*/ 190 w 256"/>
                      <a:gd name="T7" fmla="*/ 227 h 227"/>
                      <a:gd name="T8" fmla="*/ 256 w 256"/>
                      <a:gd name="T9" fmla="*/ 115 h 227"/>
                      <a:gd name="T10" fmla="*/ 190 w 256"/>
                      <a:gd name="T11" fmla="*/ 0 h 227"/>
                      <a:gd name="T12" fmla="*/ 62 w 256"/>
                      <a:gd name="T13" fmla="*/ 0 h 227"/>
                      <a:gd name="T14" fmla="*/ 0 60000 65536"/>
                      <a:gd name="T15" fmla="*/ 0 60000 65536"/>
                      <a:gd name="T16" fmla="*/ 0 60000 65536"/>
                      <a:gd name="T17" fmla="*/ 0 60000 65536"/>
                      <a:gd name="T18" fmla="*/ 0 60000 65536"/>
                      <a:gd name="T19" fmla="*/ 0 60000 65536"/>
                      <a:gd name="T20" fmla="*/ 0 60000 65536"/>
                      <a:gd name="T21" fmla="*/ 0 w 256"/>
                      <a:gd name="T22" fmla="*/ 0 h 227"/>
                      <a:gd name="T23" fmla="*/ 256 w 256"/>
                      <a:gd name="T24" fmla="*/ 227 h 2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 h="227">
                        <a:moveTo>
                          <a:pt x="62" y="0"/>
                        </a:moveTo>
                        <a:lnTo>
                          <a:pt x="0" y="115"/>
                        </a:lnTo>
                        <a:lnTo>
                          <a:pt x="62" y="227"/>
                        </a:lnTo>
                        <a:lnTo>
                          <a:pt x="190" y="227"/>
                        </a:lnTo>
                        <a:lnTo>
                          <a:pt x="256" y="115"/>
                        </a:lnTo>
                        <a:lnTo>
                          <a:pt x="190" y="0"/>
                        </a:lnTo>
                        <a:lnTo>
                          <a:pt x="62" y="0"/>
                        </a:lnTo>
                        <a:close/>
                      </a:path>
                    </a:pathLst>
                  </a:custGeom>
                  <a:solidFill>
                    <a:srgbClr val="D3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77" name="Freeform 589">
                    <a:extLst>
                      <a:ext uri="{FF2B5EF4-FFF2-40B4-BE49-F238E27FC236}">
                        <a16:creationId xmlns:a16="http://schemas.microsoft.com/office/drawing/2014/main" id="{6FD71A1E-A5AA-15FA-BE9D-4957B05A5454}"/>
                      </a:ext>
                    </a:extLst>
                  </p:cNvPr>
                  <p:cNvSpPr>
                    <a:spLocks/>
                  </p:cNvSpPr>
                  <p:nvPr/>
                </p:nvSpPr>
                <p:spPr bwMode="auto">
                  <a:xfrm>
                    <a:off x="3923" y="2991"/>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D6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78" name="Freeform 590">
                    <a:extLst>
                      <a:ext uri="{FF2B5EF4-FFF2-40B4-BE49-F238E27FC236}">
                        <a16:creationId xmlns:a16="http://schemas.microsoft.com/office/drawing/2014/main" id="{D7DB2BC1-134C-F5FA-C6B8-117B5D0A4F6A}"/>
                      </a:ext>
                    </a:extLst>
                  </p:cNvPr>
                  <p:cNvSpPr>
                    <a:spLocks/>
                  </p:cNvSpPr>
                  <p:nvPr/>
                </p:nvSpPr>
                <p:spPr bwMode="auto">
                  <a:xfrm>
                    <a:off x="3931" y="2995"/>
                    <a:ext cx="232" cy="203"/>
                  </a:xfrm>
                  <a:custGeom>
                    <a:avLst/>
                    <a:gdLst>
                      <a:gd name="T0" fmla="*/ 58 w 232"/>
                      <a:gd name="T1" fmla="*/ 0 h 203"/>
                      <a:gd name="T2" fmla="*/ 0 w 232"/>
                      <a:gd name="T3" fmla="*/ 103 h 203"/>
                      <a:gd name="T4" fmla="*/ 58 w 232"/>
                      <a:gd name="T5" fmla="*/ 203 h 203"/>
                      <a:gd name="T6" fmla="*/ 174 w 232"/>
                      <a:gd name="T7" fmla="*/ 203 h 203"/>
                      <a:gd name="T8" fmla="*/ 232 w 232"/>
                      <a:gd name="T9" fmla="*/ 103 h 203"/>
                      <a:gd name="T10" fmla="*/ 174 w 232"/>
                      <a:gd name="T11" fmla="*/ 0 h 203"/>
                      <a:gd name="T12" fmla="*/ 58 w 232"/>
                      <a:gd name="T13" fmla="*/ 0 h 203"/>
                      <a:gd name="T14" fmla="*/ 0 60000 65536"/>
                      <a:gd name="T15" fmla="*/ 0 60000 65536"/>
                      <a:gd name="T16" fmla="*/ 0 60000 65536"/>
                      <a:gd name="T17" fmla="*/ 0 60000 65536"/>
                      <a:gd name="T18" fmla="*/ 0 60000 65536"/>
                      <a:gd name="T19" fmla="*/ 0 60000 65536"/>
                      <a:gd name="T20" fmla="*/ 0 60000 65536"/>
                      <a:gd name="T21" fmla="*/ 0 w 232"/>
                      <a:gd name="T22" fmla="*/ 0 h 203"/>
                      <a:gd name="T23" fmla="*/ 232 w 232"/>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 h="203">
                        <a:moveTo>
                          <a:pt x="58" y="0"/>
                        </a:moveTo>
                        <a:lnTo>
                          <a:pt x="0" y="103"/>
                        </a:lnTo>
                        <a:lnTo>
                          <a:pt x="58" y="203"/>
                        </a:lnTo>
                        <a:lnTo>
                          <a:pt x="174" y="203"/>
                        </a:lnTo>
                        <a:lnTo>
                          <a:pt x="232" y="103"/>
                        </a:lnTo>
                        <a:lnTo>
                          <a:pt x="174" y="0"/>
                        </a:lnTo>
                        <a:lnTo>
                          <a:pt x="58" y="0"/>
                        </a:lnTo>
                        <a:close/>
                      </a:path>
                    </a:pathLst>
                  </a:custGeom>
                  <a:solidFill>
                    <a:srgbClr val="D9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79" name="Freeform 591">
                    <a:extLst>
                      <a:ext uri="{FF2B5EF4-FFF2-40B4-BE49-F238E27FC236}">
                        <a16:creationId xmlns:a16="http://schemas.microsoft.com/office/drawing/2014/main" id="{5FFC4657-75CD-BEC9-30E1-48B88E5F8640}"/>
                      </a:ext>
                    </a:extLst>
                  </p:cNvPr>
                  <p:cNvSpPr>
                    <a:spLocks/>
                  </p:cNvSpPr>
                  <p:nvPr/>
                </p:nvSpPr>
                <p:spPr bwMode="auto">
                  <a:xfrm>
                    <a:off x="3939" y="3003"/>
                    <a:ext cx="216" cy="191"/>
                  </a:xfrm>
                  <a:custGeom>
                    <a:avLst/>
                    <a:gdLst>
                      <a:gd name="T0" fmla="*/ 54 w 216"/>
                      <a:gd name="T1" fmla="*/ 0 h 191"/>
                      <a:gd name="T2" fmla="*/ 0 w 216"/>
                      <a:gd name="T3" fmla="*/ 95 h 191"/>
                      <a:gd name="T4" fmla="*/ 54 w 216"/>
                      <a:gd name="T5" fmla="*/ 191 h 191"/>
                      <a:gd name="T6" fmla="*/ 162 w 216"/>
                      <a:gd name="T7" fmla="*/ 191 h 191"/>
                      <a:gd name="T8" fmla="*/ 216 w 216"/>
                      <a:gd name="T9" fmla="*/ 95 h 191"/>
                      <a:gd name="T10" fmla="*/ 162 w 216"/>
                      <a:gd name="T11" fmla="*/ 0 h 191"/>
                      <a:gd name="T12" fmla="*/ 54 w 216"/>
                      <a:gd name="T13" fmla="*/ 0 h 191"/>
                      <a:gd name="T14" fmla="*/ 0 60000 65536"/>
                      <a:gd name="T15" fmla="*/ 0 60000 65536"/>
                      <a:gd name="T16" fmla="*/ 0 60000 65536"/>
                      <a:gd name="T17" fmla="*/ 0 60000 65536"/>
                      <a:gd name="T18" fmla="*/ 0 60000 65536"/>
                      <a:gd name="T19" fmla="*/ 0 60000 65536"/>
                      <a:gd name="T20" fmla="*/ 0 60000 65536"/>
                      <a:gd name="T21" fmla="*/ 0 w 216"/>
                      <a:gd name="T22" fmla="*/ 0 h 191"/>
                      <a:gd name="T23" fmla="*/ 216 w 216"/>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 h="191">
                        <a:moveTo>
                          <a:pt x="54" y="0"/>
                        </a:moveTo>
                        <a:lnTo>
                          <a:pt x="0" y="95"/>
                        </a:lnTo>
                        <a:lnTo>
                          <a:pt x="54" y="191"/>
                        </a:lnTo>
                        <a:lnTo>
                          <a:pt x="162" y="191"/>
                        </a:lnTo>
                        <a:lnTo>
                          <a:pt x="216" y="95"/>
                        </a:lnTo>
                        <a:lnTo>
                          <a:pt x="162" y="0"/>
                        </a:lnTo>
                        <a:lnTo>
                          <a:pt x="54" y="0"/>
                        </a:lnTo>
                        <a:close/>
                      </a:path>
                    </a:pathLst>
                  </a:custGeom>
                  <a:solidFill>
                    <a:srgbClr val="DC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0" name="Freeform 592">
                    <a:extLst>
                      <a:ext uri="{FF2B5EF4-FFF2-40B4-BE49-F238E27FC236}">
                        <a16:creationId xmlns:a16="http://schemas.microsoft.com/office/drawing/2014/main" id="{7E9386C2-34AF-FFEC-D3E5-2519A41A7BCF}"/>
                      </a:ext>
                    </a:extLst>
                  </p:cNvPr>
                  <p:cNvSpPr>
                    <a:spLocks/>
                  </p:cNvSpPr>
                  <p:nvPr/>
                </p:nvSpPr>
                <p:spPr bwMode="auto">
                  <a:xfrm>
                    <a:off x="3948" y="3007"/>
                    <a:ext cx="198" cy="178"/>
                  </a:xfrm>
                  <a:custGeom>
                    <a:avLst/>
                    <a:gdLst>
                      <a:gd name="T0" fmla="*/ 49 w 198"/>
                      <a:gd name="T1" fmla="*/ 0 h 178"/>
                      <a:gd name="T2" fmla="*/ 0 w 198"/>
                      <a:gd name="T3" fmla="*/ 91 h 178"/>
                      <a:gd name="T4" fmla="*/ 49 w 198"/>
                      <a:gd name="T5" fmla="*/ 178 h 178"/>
                      <a:gd name="T6" fmla="*/ 149 w 198"/>
                      <a:gd name="T7" fmla="*/ 178 h 178"/>
                      <a:gd name="T8" fmla="*/ 198 w 198"/>
                      <a:gd name="T9" fmla="*/ 91 h 178"/>
                      <a:gd name="T10" fmla="*/ 149 w 198"/>
                      <a:gd name="T11" fmla="*/ 0 h 178"/>
                      <a:gd name="T12" fmla="*/ 49 w 198"/>
                      <a:gd name="T13" fmla="*/ 0 h 178"/>
                      <a:gd name="T14" fmla="*/ 0 60000 65536"/>
                      <a:gd name="T15" fmla="*/ 0 60000 65536"/>
                      <a:gd name="T16" fmla="*/ 0 60000 65536"/>
                      <a:gd name="T17" fmla="*/ 0 60000 65536"/>
                      <a:gd name="T18" fmla="*/ 0 60000 65536"/>
                      <a:gd name="T19" fmla="*/ 0 60000 65536"/>
                      <a:gd name="T20" fmla="*/ 0 60000 65536"/>
                      <a:gd name="T21" fmla="*/ 0 w 198"/>
                      <a:gd name="T22" fmla="*/ 0 h 178"/>
                      <a:gd name="T23" fmla="*/ 198 w 198"/>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178">
                        <a:moveTo>
                          <a:pt x="49" y="0"/>
                        </a:moveTo>
                        <a:lnTo>
                          <a:pt x="0" y="91"/>
                        </a:lnTo>
                        <a:lnTo>
                          <a:pt x="49" y="178"/>
                        </a:lnTo>
                        <a:lnTo>
                          <a:pt x="149" y="178"/>
                        </a:lnTo>
                        <a:lnTo>
                          <a:pt x="198" y="91"/>
                        </a:lnTo>
                        <a:lnTo>
                          <a:pt x="149" y="0"/>
                        </a:lnTo>
                        <a:lnTo>
                          <a:pt x="49" y="0"/>
                        </a:lnTo>
                        <a:close/>
                      </a:path>
                    </a:pathLst>
                  </a:custGeom>
                  <a:solidFill>
                    <a:srgbClr val="D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1" name="Freeform 593">
                    <a:extLst>
                      <a:ext uri="{FF2B5EF4-FFF2-40B4-BE49-F238E27FC236}">
                        <a16:creationId xmlns:a16="http://schemas.microsoft.com/office/drawing/2014/main" id="{C58EC5FA-111C-BA27-3C22-E1212918720D}"/>
                      </a:ext>
                    </a:extLst>
                  </p:cNvPr>
                  <p:cNvSpPr>
                    <a:spLocks/>
                  </p:cNvSpPr>
                  <p:nvPr/>
                </p:nvSpPr>
                <p:spPr bwMode="auto">
                  <a:xfrm>
                    <a:off x="3952" y="3016"/>
                    <a:ext cx="186" cy="165"/>
                  </a:xfrm>
                  <a:custGeom>
                    <a:avLst/>
                    <a:gdLst>
                      <a:gd name="T0" fmla="*/ 45 w 186"/>
                      <a:gd name="T1" fmla="*/ 0 h 165"/>
                      <a:gd name="T2" fmla="*/ 0 w 186"/>
                      <a:gd name="T3" fmla="*/ 82 h 165"/>
                      <a:gd name="T4" fmla="*/ 45 w 186"/>
                      <a:gd name="T5" fmla="*/ 165 h 165"/>
                      <a:gd name="T6" fmla="*/ 141 w 186"/>
                      <a:gd name="T7" fmla="*/ 165 h 165"/>
                      <a:gd name="T8" fmla="*/ 186 w 186"/>
                      <a:gd name="T9" fmla="*/ 82 h 165"/>
                      <a:gd name="T10" fmla="*/ 141 w 186"/>
                      <a:gd name="T11" fmla="*/ 0 h 165"/>
                      <a:gd name="T12" fmla="*/ 45 w 186"/>
                      <a:gd name="T13" fmla="*/ 0 h 165"/>
                      <a:gd name="T14" fmla="*/ 0 60000 65536"/>
                      <a:gd name="T15" fmla="*/ 0 60000 65536"/>
                      <a:gd name="T16" fmla="*/ 0 60000 65536"/>
                      <a:gd name="T17" fmla="*/ 0 60000 65536"/>
                      <a:gd name="T18" fmla="*/ 0 60000 65536"/>
                      <a:gd name="T19" fmla="*/ 0 60000 65536"/>
                      <a:gd name="T20" fmla="*/ 0 60000 65536"/>
                      <a:gd name="T21" fmla="*/ 0 w 186"/>
                      <a:gd name="T22" fmla="*/ 0 h 165"/>
                      <a:gd name="T23" fmla="*/ 186 w 186"/>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5">
                        <a:moveTo>
                          <a:pt x="45" y="0"/>
                        </a:moveTo>
                        <a:lnTo>
                          <a:pt x="0" y="82"/>
                        </a:lnTo>
                        <a:lnTo>
                          <a:pt x="45" y="165"/>
                        </a:lnTo>
                        <a:lnTo>
                          <a:pt x="141" y="165"/>
                        </a:lnTo>
                        <a:lnTo>
                          <a:pt x="186" y="82"/>
                        </a:lnTo>
                        <a:lnTo>
                          <a:pt x="141" y="0"/>
                        </a:lnTo>
                        <a:lnTo>
                          <a:pt x="45" y="0"/>
                        </a:lnTo>
                        <a:close/>
                      </a:path>
                    </a:pathLst>
                  </a:custGeom>
                  <a:solidFill>
                    <a:srgbClr val="E3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2" name="Freeform 594">
                    <a:extLst>
                      <a:ext uri="{FF2B5EF4-FFF2-40B4-BE49-F238E27FC236}">
                        <a16:creationId xmlns:a16="http://schemas.microsoft.com/office/drawing/2014/main" id="{1409B2B9-E7E4-58C3-6184-DA6052658EEB}"/>
                      </a:ext>
                    </a:extLst>
                  </p:cNvPr>
                  <p:cNvSpPr>
                    <a:spLocks/>
                  </p:cNvSpPr>
                  <p:nvPr/>
                </p:nvSpPr>
                <p:spPr bwMode="auto">
                  <a:xfrm>
                    <a:off x="3960" y="3020"/>
                    <a:ext cx="174" cy="153"/>
                  </a:xfrm>
                  <a:custGeom>
                    <a:avLst/>
                    <a:gdLst>
                      <a:gd name="T0" fmla="*/ 46 w 174"/>
                      <a:gd name="T1" fmla="*/ 0 h 153"/>
                      <a:gd name="T2" fmla="*/ 0 w 174"/>
                      <a:gd name="T3" fmla="*/ 78 h 153"/>
                      <a:gd name="T4" fmla="*/ 46 w 174"/>
                      <a:gd name="T5" fmla="*/ 153 h 153"/>
                      <a:gd name="T6" fmla="*/ 129 w 174"/>
                      <a:gd name="T7" fmla="*/ 153 h 153"/>
                      <a:gd name="T8" fmla="*/ 174 w 174"/>
                      <a:gd name="T9" fmla="*/ 78 h 153"/>
                      <a:gd name="T10" fmla="*/ 129 w 174"/>
                      <a:gd name="T11" fmla="*/ 0 h 153"/>
                      <a:gd name="T12" fmla="*/ 46 w 174"/>
                      <a:gd name="T13" fmla="*/ 0 h 153"/>
                      <a:gd name="T14" fmla="*/ 0 60000 65536"/>
                      <a:gd name="T15" fmla="*/ 0 60000 65536"/>
                      <a:gd name="T16" fmla="*/ 0 60000 65536"/>
                      <a:gd name="T17" fmla="*/ 0 60000 65536"/>
                      <a:gd name="T18" fmla="*/ 0 60000 65536"/>
                      <a:gd name="T19" fmla="*/ 0 60000 65536"/>
                      <a:gd name="T20" fmla="*/ 0 60000 65536"/>
                      <a:gd name="T21" fmla="*/ 0 w 174"/>
                      <a:gd name="T22" fmla="*/ 0 h 153"/>
                      <a:gd name="T23" fmla="*/ 174 w 174"/>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53">
                        <a:moveTo>
                          <a:pt x="46" y="0"/>
                        </a:moveTo>
                        <a:lnTo>
                          <a:pt x="0" y="78"/>
                        </a:lnTo>
                        <a:lnTo>
                          <a:pt x="46" y="153"/>
                        </a:lnTo>
                        <a:lnTo>
                          <a:pt x="129" y="153"/>
                        </a:lnTo>
                        <a:lnTo>
                          <a:pt x="174" y="78"/>
                        </a:lnTo>
                        <a:lnTo>
                          <a:pt x="129" y="0"/>
                        </a:lnTo>
                        <a:lnTo>
                          <a:pt x="46" y="0"/>
                        </a:lnTo>
                        <a:close/>
                      </a:path>
                    </a:pathLst>
                  </a:custGeom>
                  <a:solidFill>
                    <a:srgbClr val="E6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3" name="Freeform 595">
                    <a:extLst>
                      <a:ext uri="{FF2B5EF4-FFF2-40B4-BE49-F238E27FC236}">
                        <a16:creationId xmlns:a16="http://schemas.microsoft.com/office/drawing/2014/main" id="{2CB20BE2-209B-7616-5F5C-06C17D2ED312}"/>
                      </a:ext>
                    </a:extLst>
                  </p:cNvPr>
                  <p:cNvSpPr>
                    <a:spLocks/>
                  </p:cNvSpPr>
                  <p:nvPr/>
                </p:nvSpPr>
                <p:spPr bwMode="auto">
                  <a:xfrm>
                    <a:off x="3968" y="3028"/>
                    <a:ext cx="158" cy="137"/>
                  </a:xfrm>
                  <a:custGeom>
                    <a:avLst/>
                    <a:gdLst>
                      <a:gd name="T0" fmla="*/ 42 w 158"/>
                      <a:gd name="T1" fmla="*/ 0 h 137"/>
                      <a:gd name="T2" fmla="*/ 0 w 158"/>
                      <a:gd name="T3" fmla="*/ 70 h 137"/>
                      <a:gd name="T4" fmla="*/ 42 w 158"/>
                      <a:gd name="T5" fmla="*/ 137 h 137"/>
                      <a:gd name="T6" fmla="*/ 116 w 158"/>
                      <a:gd name="T7" fmla="*/ 137 h 137"/>
                      <a:gd name="T8" fmla="*/ 158 w 158"/>
                      <a:gd name="T9" fmla="*/ 70 h 137"/>
                      <a:gd name="T10" fmla="*/ 116 w 158"/>
                      <a:gd name="T11" fmla="*/ 0 h 137"/>
                      <a:gd name="T12" fmla="*/ 42 w 158"/>
                      <a:gd name="T13" fmla="*/ 0 h 137"/>
                      <a:gd name="T14" fmla="*/ 0 60000 65536"/>
                      <a:gd name="T15" fmla="*/ 0 60000 65536"/>
                      <a:gd name="T16" fmla="*/ 0 60000 65536"/>
                      <a:gd name="T17" fmla="*/ 0 60000 65536"/>
                      <a:gd name="T18" fmla="*/ 0 60000 65536"/>
                      <a:gd name="T19" fmla="*/ 0 60000 65536"/>
                      <a:gd name="T20" fmla="*/ 0 60000 65536"/>
                      <a:gd name="T21" fmla="*/ 0 w 158"/>
                      <a:gd name="T22" fmla="*/ 0 h 137"/>
                      <a:gd name="T23" fmla="*/ 158 w 158"/>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37">
                        <a:moveTo>
                          <a:pt x="42" y="0"/>
                        </a:moveTo>
                        <a:lnTo>
                          <a:pt x="0" y="70"/>
                        </a:lnTo>
                        <a:lnTo>
                          <a:pt x="42" y="137"/>
                        </a:lnTo>
                        <a:lnTo>
                          <a:pt x="116" y="137"/>
                        </a:lnTo>
                        <a:lnTo>
                          <a:pt x="158" y="70"/>
                        </a:lnTo>
                        <a:lnTo>
                          <a:pt x="116" y="0"/>
                        </a:lnTo>
                        <a:lnTo>
                          <a:pt x="42" y="0"/>
                        </a:lnTo>
                        <a:close/>
                      </a:path>
                    </a:pathLst>
                  </a:custGeom>
                  <a:solidFill>
                    <a:srgbClr val="EA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4" name="Freeform 596">
                    <a:extLst>
                      <a:ext uri="{FF2B5EF4-FFF2-40B4-BE49-F238E27FC236}">
                        <a16:creationId xmlns:a16="http://schemas.microsoft.com/office/drawing/2014/main" id="{65F85D1F-E86E-1CA1-3659-5DDD6839A922}"/>
                      </a:ext>
                    </a:extLst>
                  </p:cNvPr>
                  <p:cNvSpPr>
                    <a:spLocks/>
                  </p:cNvSpPr>
                  <p:nvPr/>
                </p:nvSpPr>
                <p:spPr bwMode="auto">
                  <a:xfrm>
                    <a:off x="3973" y="3032"/>
                    <a:ext cx="145" cy="129"/>
                  </a:xfrm>
                  <a:custGeom>
                    <a:avLst/>
                    <a:gdLst>
                      <a:gd name="T0" fmla="*/ 37 w 145"/>
                      <a:gd name="T1" fmla="*/ 0 h 129"/>
                      <a:gd name="T2" fmla="*/ 0 w 145"/>
                      <a:gd name="T3" fmla="*/ 66 h 129"/>
                      <a:gd name="T4" fmla="*/ 37 w 145"/>
                      <a:gd name="T5" fmla="*/ 129 h 129"/>
                      <a:gd name="T6" fmla="*/ 107 w 145"/>
                      <a:gd name="T7" fmla="*/ 129 h 129"/>
                      <a:gd name="T8" fmla="*/ 145 w 145"/>
                      <a:gd name="T9" fmla="*/ 66 h 129"/>
                      <a:gd name="T10" fmla="*/ 107 w 145"/>
                      <a:gd name="T11" fmla="*/ 0 h 129"/>
                      <a:gd name="T12" fmla="*/ 37 w 145"/>
                      <a:gd name="T13" fmla="*/ 0 h 129"/>
                      <a:gd name="T14" fmla="*/ 0 60000 65536"/>
                      <a:gd name="T15" fmla="*/ 0 60000 65536"/>
                      <a:gd name="T16" fmla="*/ 0 60000 65536"/>
                      <a:gd name="T17" fmla="*/ 0 60000 65536"/>
                      <a:gd name="T18" fmla="*/ 0 60000 65536"/>
                      <a:gd name="T19" fmla="*/ 0 60000 65536"/>
                      <a:gd name="T20" fmla="*/ 0 60000 65536"/>
                      <a:gd name="T21" fmla="*/ 0 w 145"/>
                      <a:gd name="T22" fmla="*/ 0 h 129"/>
                      <a:gd name="T23" fmla="*/ 145 w 145"/>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9">
                        <a:moveTo>
                          <a:pt x="37" y="0"/>
                        </a:moveTo>
                        <a:lnTo>
                          <a:pt x="0" y="66"/>
                        </a:lnTo>
                        <a:lnTo>
                          <a:pt x="37" y="129"/>
                        </a:lnTo>
                        <a:lnTo>
                          <a:pt x="107" y="129"/>
                        </a:lnTo>
                        <a:lnTo>
                          <a:pt x="145" y="66"/>
                        </a:lnTo>
                        <a:lnTo>
                          <a:pt x="107" y="0"/>
                        </a:lnTo>
                        <a:lnTo>
                          <a:pt x="37" y="0"/>
                        </a:lnTo>
                        <a:close/>
                      </a:path>
                    </a:pathLst>
                  </a:custGeom>
                  <a:solidFill>
                    <a:srgbClr val="ED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5" name="Freeform 597">
                    <a:extLst>
                      <a:ext uri="{FF2B5EF4-FFF2-40B4-BE49-F238E27FC236}">
                        <a16:creationId xmlns:a16="http://schemas.microsoft.com/office/drawing/2014/main" id="{0621CA95-FF35-6039-17D9-DAD8781FAA31}"/>
                      </a:ext>
                    </a:extLst>
                  </p:cNvPr>
                  <p:cNvSpPr>
                    <a:spLocks/>
                  </p:cNvSpPr>
                  <p:nvPr/>
                </p:nvSpPr>
                <p:spPr bwMode="auto">
                  <a:xfrm>
                    <a:off x="3981" y="3040"/>
                    <a:ext cx="128" cy="112"/>
                  </a:xfrm>
                  <a:custGeom>
                    <a:avLst/>
                    <a:gdLst>
                      <a:gd name="T0" fmla="*/ 33 w 128"/>
                      <a:gd name="T1" fmla="*/ 0 h 112"/>
                      <a:gd name="T2" fmla="*/ 0 w 128"/>
                      <a:gd name="T3" fmla="*/ 58 h 112"/>
                      <a:gd name="T4" fmla="*/ 33 w 128"/>
                      <a:gd name="T5" fmla="*/ 112 h 112"/>
                      <a:gd name="T6" fmla="*/ 95 w 128"/>
                      <a:gd name="T7" fmla="*/ 112 h 112"/>
                      <a:gd name="T8" fmla="*/ 128 w 128"/>
                      <a:gd name="T9" fmla="*/ 58 h 112"/>
                      <a:gd name="T10" fmla="*/ 95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5" y="112"/>
                        </a:lnTo>
                        <a:lnTo>
                          <a:pt x="128" y="58"/>
                        </a:lnTo>
                        <a:lnTo>
                          <a:pt x="95" y="0"/>
                        </a:lnTo>
                        <a:lnTo>
                          <a:pt x="33" y="0"/>
                        </a:lnTo>
                        <a:close/>
                      </a:path>
                    </a:pathLst>
                  </a:custGeom>
                  <a:solidFill>
                    <a:srgbClr val="F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6" name="Freeform 598">
                    <a:extLst>
                      <a:ext uri="{FF2B5EF4-FFF2-40B4-BE49-F238E27FC236}">
                        <a16:creationId xmlns:a16="http://schemas.microsoft.com/office/drawing/2014/main" id="{B1BB5353-3DDF-364B-8E10-953CE5BFD497}"/>
                      </a:ext>
                    </a:extLst>
                  </p:cNvPr>
                  <p:cNvSpPr>
                    <a:spLocks/>
                  </p:cNvSpPr>
                  <p:nvPr/>
                </p:nvSpPr>
                <p:spPr bwMode="auto">
                  <a:xfrm>
                    <a:off x="3989" y="3045"/>
                    <a:ext cx="116" cy="103"/>
                  </a:xfrm>
                  <a:custGeom>
                    <a:avLst/>
                    <a:gdLst>
                      <a:gd name="T0" fmla="*/ 29 w 116"/>
                      <a:gd name="T1" fmla="*/ 0 h 103"/>
                      <a:gd name="T2" fmla="*/ 0 w 116"/>
                      <a:gd name="T3" fmla="*/ 53 h 103"/>
                      <a:gd name="T4" fmla="*/ 29 w 116"/>
                      <a:gd name="T5" fmla="*/ 103 h 103"/>
                      <a:gd name="T6" fmla="*/ 87 w 116"/>
                      <a:gd name="T7" fmla="*/ 103 h 103"/>
                      <a:gd name="T8" fmla="*/ 116 w 116"/>
                      <a:gd name="T9" fmla="*/ 53 h 103"/>
                      <a:gd name="T10" fmla="*/ 87 w 116"/>
                      <a:gd name="T11" fmla="*/ 0 h 103"/>
                      <a:gd name="T12" fmla="*/ 29 w 116"/>
                      <a:gd name="T13" fmla="*/ 0 h 103"/>
                      <a:gd name="T14" fmla="*/ 0 60000 65536"/>
                      <a:gd name="T15" fmla="*/ 0 60000 65536"/>
                      <a:gd name="T16" fmla="*/ 0 60000 65536"/>
                      <a:gd name="T17" fmla="*/ 0 60000 65536"/>
                      <a:gd name="T18" fmla="*/ 0 60000 65536"/>
                      <a:gd name="T19" fmla="*/ 0 60000 65536"/>
                      <a:gd name="T20" fmla="*/ 0 60000 65536"/>
                      <a:gd name="T21" fmla="*/ 0 w 116"/>
                      <a:gd name="T22" fmla="*/ 0 h 103"/>
                      <a:gd name="T23" fmla="*/ 116 w 11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03">
                        <a:moveTo>
                          <a:pt x="29" y="0"/>
                        </a:moveTo>
                        <a:lnTo>
                          <a:pt x="0" y="53"/>
                        </a:lnTo>
                        <a:lnTo>
                          <a:pt x="29" y="103"/>
                        </a:lnTo>
                        <a:lnTo>
                          <a:pt x="87" y="103"/>
                        </a:lnTo>
                        <a:lnTo>
                          <a:pt x="116" y="53"/>
                        </a:lnTo>
                        <a:lnTo>
                          <a:pt x="87" y="0"/>
                        </a:lnTo>
                        <a:lnTo>
                          <a:pt x="29" y="0"/>
                        </a:lnTo>
                        <a:close/>
                      </a:path>
                    </a:pathLst>
                  </a:custGeom>
                  <a:solidFill>
                    <a:srgbClr val="F3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7" name="Freeform 599">
                    <a:extLst>
                      <a:ext uri="{FF2B5EF4-FFF2-40B4-BE49-F238E27FC236}">
                        <a16:creationId xmlns:a16="http://schemas.microsoft.com/office/drawing/2014/main" id="{AAA56550-17B0-E2C6-37A8-7541CC88601A}"/>
                      </a:ext>
                    </a:extLst>
                  </p:cNvPr>
                  <p:cNvSpPr>
                    <a:spLocks/>
                  </p:cNvSpPr>
                  <p:nvPr/>
                </p:nvSpPr>
                <p:spPr bwMode="auto">
                  <a:xfrm>
                    <a:off x="3997" y="3053"/>
                    <a:ext cx="100" cy="87"/>
                  </a:xfrm>
                  <a:custGeom>
                    <a:avLst/>
                    <a:gdLst>
                      <a:gd name="T0" fmla="*/ 25 w 100"/>
                      <a:gd name="T1" fmla="*/ 0 h 87"/>
                      <a:gd name="T2" fmla="*/ 0 w 100"/>
                      <a:gd name="T3" fmla="*/ 45 h 87"/>
                      <a:gd name="T4" fmla="*/ 25 w 100"/>
                      <a:gd name="T5" fmla="*/ 87 h 87"/>
                      <a:gd name="T6" fmla="*/ 75 w 100"/>
                      <a:gd name="T7" fmla="*/ 87 h 87"/>
                      <a:gd name="T8" fmla="*/ 100 w 100"/>
                      <a:gd name="T9" fmla="*/ 45 h 87"/>
                      <a:gd name="T10" fmla="*/ 75 w 100"/>
                      <a:gd name="T11" fmla="*/ 0 h 87"/>
                      <a:gd name="T12" fmla="*/ 25 w 100"/>
                      <a:gd name="T13" fmla="*/ 0 h 87"/>
                      <a:gd name="T14" fmla="*/ 0 60000 65536"/>
                      <a:gd name="T15" fmla="*/ 0 60000 65536"/>
                      <a:gd name="T16" fmla="*/ 0 60000 65536"/>
                      <a:gd name="T17" fmla="*/ 0 60000 65536"/>
                      <a:gd name="T18" fmla="*/ 0 60000 65536"/>
                      <a:gd name="T19" fmla="*/ 0 60000 65536"/>
                      <a:gd name="T20" fmla="*/ 0 60000 65536"/>
                      <a:gd name="T21" fmla="*/ 0 w 100"/>
                      <a:gd name="T22" fmla="*/ 0 h 87"/>
                      <a:gd name="T23" fmla="*/ 100 w 100"/>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87">
                        <a:moveTo>
                          <a:pt x="25" y="0"/>
                        </a:moveTo>
                        <a:lnTo>
                          <a:pt x="0" y="45"/>
                        </a:lnTo>
                        <a:lnTo>
                          <a:pt x="25" y="87"/>
                        </a:lnTo>
                        <a:lnTo>
                          <a:pt x="75" y="87"/>
                        </a:lnTo>
                        <a:lnTo>
                          <a:pt x="100" y="45"/>
                        </a:lnTo>
                        <a:lnTo>
                          <a:pt x="75" y="0"/>
                        </a:lnTo>
                        <a:lnTo>
                          <a:pt x="25" y="0"/>
                        </a:lnTo>
                        <a:close/>
                      </a:path>
                    </a:pathLst>
                  </a:custGeom>
                  <a:solidFill>
                    <a:srgbClr val="F6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8" name="Freeform 600">
                    <a:extLst>
                      <a:ext uri="{FF2B5EF4-FFF2-40B4-BE49-F238E27FC236}">
                        <a16:creationId xmlns:a16="http://schemas.microsoft.com/office/drawing/2014/main" id="{D5281B43-BAF8-7D00-77B4-7BF414F4407D}"/>
                      </a:ext>
                    </a:extLst>
                  </p:cNvPr>
                  <p:cNvSpPr>
                    <a:spLocks/>
                  </p:cNvSpPr>
                  <p:nvPr/>
                </p:nvSpPr>
                <p:spPr bwMode="auto">
                  <a:xfrm>
                    <a:off x="4002" y="3057"/>
                    <a:ext cx="87" cy="79"/>
                  </a:xfrm>
                  <a:custGeom>
                    <a:avLst/>
                    <a:gdLst>
                      <a:gd name="T0" fmla="*/ 24 w 87"/>
                      <a:gd name="T1" fmla="*/ 0 h 79"/>
                      <a:gd name="T2" fmla="*/ 0 w 87"/>
                      <a:gd name="T3" fmla="*/ 41 h 79"/>
                      <a:gd name="T4" fmla="*/ 24 w 87"/>
                      <a:gd name="T5" fmla="*/ 79 h 79"/>
                      <a:gd name="T6" fmla="*/ 66 w 87"/>
                      <a:gd name="T7" fmla="*/ 79 h 79"/>
                      <a:gd name="T8" fmla="*/ 87 w 87"/>
                      <a:gd name="T9" fmla="*/ 41 h 79"/>
                      <a:gd name="T10" fmla="*/ 66 w 87"/>
                      <a:gd name="T11" fmla="*/ 0 h 79"/>
                      <a:gd name="T12" fmla="*/ 24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4" y="0"/>
                        </a:moveTo>
                        <a:lnTo>
                          <a:pt x="0" y="41"/>
                        </a:lnTo>
                        <a:lnTo>
                          <a:pt x="24" y="79"/>
                        </a:lnTo>
                        <a:lnTo>
                          <a:pt x="66" y="79"/>
                        </a:lnTo>
                        <a:lnTo>
                          <a:pt x="87" y="41"/>
                        </a:lnTo>
                        <a:lnTo>
                          <a:pt x="66" y="0"/>
                        </a:lnTo>
                        <a:lnTo>
                          <a:pt x="24" y="0"/>
                        </a:lnTo>
                        <a:close/>
                      </a:path>
                    </a:pathLst>
                  </a:custGeom>
                  <a:solidFill>
                    <a:srgbClr val="F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89" name="Freeform 601">
                    <a:extLst>
                      <a:ext uri="{FF2B5EF4-FFF2-40B4-BE49-F238E27FC236}">
                        <a16:creationId xmlns:a16="http://schemas.microsoft.com/office/drawing/2014/main" id="{A603B5AD-7729-CFE7-2E45-52B4ED2A27A3}"/>
                      </a:ext>
                    </a:extLst>
                  </p:cNvPr>
                  <p:cNvSpPr>
                    <a:spLocks/>
                  </p:cNvSpPr>
                  <p:nvPr/>
                </p:nvSpPr>
                <p:spPr bwMode="auto">
                  <a:xfrm>
                    <a:off x="4010" y="3065"/>
                    <a:ext cx="70" cy="62"/>
                  </a:xfrm>
                  <a:custGeom>
                    <a:avLst/>
                    <a:gdLst>
                      <a:gd name="T0" fmla="*/ 21 w 70"/>
                      <a:gd name="T1" fmla="*/ 0 h 62"/>
                      <a:gd name="T2" fmla="*/ 0 w 70"/>
                      <a:gd name="T3" fmla="*/ 33 h 62"/>
                      <a:gd name="T4" fmla="*/ 21 w 70"/>
                      <a:gd name="T5" fmla="*/ 62 h 62"/>
                      <a:gd name="T6" fmla="*/ 54 w 70"/>
                      <a:gd name="T7" fmla="*/ 62 h 62"/>
                      <a:gd name="T8" fmla="*/ 70 w 70"/>
                      <a:gd name="T9" fmla="*/ 33 h 62"/>
                      <a:gd name="T10" fmla="*/ 54 w 70"/>
                      <a:gd name="T11" fmla="*/ 0 h 62"/>
                      <a:gd name="T12" fmla="*/ 21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1" y="0"/>
                        </a:moveTo>
                        <a:lnTo>
                          <a:pt x="0" y="33"/>
                        </a:lnTo>
                        <a:lnTo>
                          <a:pt x="21" y="62"/>
                        </a:lnTo>
                        <a:lnTo>
                          <a:pt x="54" y="62"/>
                        </a:lnTo>
                        <a:lnTo>
                          <a:pt x="70" y="33"/>
                        </a:lnTo>
                        <a:lnTo>
                          <a:pt x="54" y="0"/>
                        </a:lnTo>
                        <a:lnTo>
                          <a:pt x="21" y="0"/>
                        </a:lnTo>
                        <a:close/>
                      </a:path>
                    </a:pathLst>
                  </a:custGeom>
                  <a:solidFill>
                    <a:srgbClr val="FA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90" name="Freeform 602">
                    <a:extLst>
                      <a:ext uri="{FF2B5EF4-FFF2-40B4-BE49-F238E27FC236}">
                        <a16:creationId xmlns:a16="http://schemas.microsoft.com/office/drawing/2014/main" id="{41805FFA-7FB1-79CE-A304-EF0A3183C4EA}"/>
                      </a:ext>
                    </a:extLst>
                  </p:cNvPr>
                  <p:cNvSpPr>
                    <a:spLocks/>
                  </p:cNvSpPr>
                  <p:nvPr/>
                </p:nvSpPr>
                <p:spPr bwMode="auto">
                  <a:xfrm>
                    <a:off x="4018" y="3069"/>
                    <a:ext cx="58" cy="54"/>
                  </a:xfrm>
                  <a:custGeom>
                    <a:avLst/>
                    <a:gdLst>
                      <a:gd name="T0" fmla="*/ 17 w 58"/>
                      <a:gd name="T1" fmla="*/ 0 h 54"/>
                      <a:gd name="T2" fmla="*/ 0 w 58"/>
                      <a:gd name="T3" fmla="*/ 29 h 54"/>
                      <a:gd name="T4" fmla="*/ 17 w 58"/>
                      <a:gd name="T5" fmla="*/ 54 h 54"/>
                      <a:gd name="T6" fmla="*/ 46 w 58"/>
                      <a:gd name="T7" fmla="*/ 54 h 54"/>
                      <a:gd name="T8" fmla="*/ 58 w 58"/>
                      <a:gd name="T9" fmla="*/ 29 h 54"/>
                      <a:gd name="T10" fmla="*/ 46 w 58"/>
                      <a:gd name="T11" fmla="*/ 0 h 54"/>
                      <a:gd name="T12" fmla="*/ 17 w 58"/>
                      <a:gd name="T13" fmla="*/ 0 h 54"/>
                      <a:gd name="T14" fmla="*/ 0 60000 65536"/>
                      <a:gd name="T15" fmla="*/ 0 60000 65536"/>
                      <a:gd name="T16" fmla="*/ 0 60000 65536"/>
                      <a:gd name="T17" fmla="*/ 0 60000 65536"/>
                      <a:gd name="T18" fmla="*/ 0 60000 65536"/>
                      <a:gd name="T19" fmla="*/ 0 60000 65536"/>
                      <a:gd name="T20" fmla="*/ 0 60000 65536"/>
                      <a:gd name="T21" fmla="*/ 0 w 58"/>
                      <a:gd name="T22" fmla="*/ 0 h 54"/>
                      <a:gd name="T23" fmla="*/ 58 w 58"/>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54">
                        <a:moveTo>
                          <a:pt x="17" y="0"/>
                        </a:moveTo>
                        <a:lnTo>
                          <a:pt x="0" y="29"/>
                        </a:lnTo>
                        <a:lnTo>
                          <a:pt x="17" y="54"/>
                        </a:lnTo>
                        <a:lnTo>
                          <a:pt x="46" y="54"/>
                        </a:lnTo>
                        <a:lnTo>
                          <a:pt x="58" y="29"/>
                        </a:lnTo>
                        <a:lnTo>
                          <a:pt x="46" y="0"/>
                        </a:lnTo>
                        <a:lnTo>
                          <a:pt x="17" y="0"/>
                        </a:lnTo>
                        <a:close/>
                      </a:path>
                    </a:pathLst>
                  </a:custGeom>
                  <a:solidFill>
                    <a:srgbClr val="FB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91" name="Freeform 603">
                    <a:extLst>
                      <a:ext uri="{FF2B5EF4-FFF2-40B4-BE49-F238E27FC236}">
                        <a16:creationId xmlns:a16="http://schemas.microsoft.com/office/drawing/2014/main" id="{BDA2D834-7045-8F90-F817-035F4E01E019}"/>
                      </a:ext>
                    </a:extLst>
                  </p:cNvPr>
                  <p:cNvSpPr>
                    <a:spLocks/>
                  </p:cNvSpPr>
                  <p:nvPr/>
                </p:nvSpPr>
                <p:spPr bwMode="auto">
                  <a:xfrm>
                    <a:off x="4022" y="3078"/>
                    <a:ext cx="46" cy="37"/>
                  </a:xfrm>
                  <a:custGeom>
                    <a:avLst/>
                    <a:gdLst>
                      <a:gd name="T0" fmla="*/ 13 w 46"/>
                      <a:gd name="T1" fmla="*/ 0 h 37"/>
                      <a:gd name="T2" fmla="*/ 0 w 46"/>
                      <a:gd name="T3" fmla="*/ 20 h 37"/>
                      <a:gd name="T4" fmla="*/ 13 w 46"/>
                      <a:gd name="T5" fmla="*/ 37 h 37"/>
                      <a:gd name="T6" fmla="*/ 38 w 46"/>
                      <a:gd name="T7" fmla="*/ 37 h 37"/>
                      <a:gd name="T8" fmla="*/ 46 w 46"/>
                      <a:gd name="T9" fmla="*/ 20 h 37"/>
                      <a:gd name="T10" fmla="*/ 38 w 46"/>
                      <a:gd name="T11" fmla="*/ 0 h 37"/>
                      <a:gd name="T12" fmla="*/ 13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3" y="0"/>
                        </a:moveTo>
                        <a:lnTo>
                          <a:pt x="0" y="20"/>
                        </a:lnTo>
                        <a:lnTo>
                          <a:pt x="13" y="37"/>
                        </a:lnTo>
                        <a:lnTo>
                          <a:pt x="38" y="37"/>
                        </a:lnTo>
                        <a:lnTo>
                          <a:pt x="46" y="20"/>
                        </a:lnTo>
                        <a:lnTo>
                          <a:pt x="38" y="0"/>
                        </a:lnTo>
                        <a:lnTo>
                          <a:pt x="13" y="0"/>
                        </a:lnTo>
                        <a:close/>
                      </a:path>
                    </a:pathLst>
                  </a:custGeom>
                  <a:solidFill>
                    <a:srgbClr val="FC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92" name="Freeform 604">
                    <a:extLst>
                      <a:ext uri="{FF2B5EF4-FFF2-40B4-BE49-F238E27FC236}">
                        <a16:creationId xmlns:a16="http://schemas.microsoft.com/office/drawing/2014/main" id="{C1E73AA2-F2BA-35BE-BDE9-8C4F99856DB1}"/>
                      </a:ext>
                    </a:extLst>
                  </p:cNvPr>
                  <p:cNvSpPr>
                    <a:spLocks/>
                  </p:cNvSpPr>
                  <p:nvPr/>
                </p:nvSpPr>
                <p:spPr bwMode="auto">
                  <a:xfrm>
                    <a:off x="4031" y="3082"/>
                    <a:ext cx="29" cy="29"/>
                  </a:xfrm>
                  <a:custGeom>
                    <a:avLst/>
                    <a:gdLst>
                      <a:gd name="T0" fmla="*/ 8 w 29"/>
                      <a:gd name="T1" fmla="*/ 0 h 29"/>
                      <a:gd name="T2" fmla="*/ 0 w 29"/>
                      <a:gd name="T3" fmla="*/ 16 h 29"/>
                      <a:gd name="T4" fmla="*/ 8 w 29"/>
                      <a:gd name="T5" fmla="*/ 29 h 29"/>
                      <a:gd name="T6" fmla="*/ 24 w 29"/>
                      <a:gd name="T7" fmla="*/ 29 h 29"/>
                      <a:gd name="T8" fmla="*/ 29 w 29"/>
                      <a:gd name="T9" fmla="*/ 16 h 29"/>
                      <a:gd name="T10" fmla="*/ 24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4" y="29"/>
                        </a:lnTo>
                        <a:lnTo>
                          <a:pt x="29" y="16"/>
                        </a:lnTo>
                        <a:lnTo>
                          <a:pt x="24" y="0"/>
                        </a:lnTo>
                        <a:lnTo>
                          <a:pt x="8" y="0"/>
                        </a:lnTo>
                        <a:close/>
                      </a:path>
                    </a:pathLst>
                  </a:custGeom>
                  <a:solidFill>
                    <a:srgbClr val="FD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93" name="Freeform 605">
                    <a:extLst>
                      <a:ext uri="{FF2B5EF4-FFF2-40B4-BE49-F238E27FC236}">
                        <a16:creationId xmlns:a16="http://schemas.microsoft.com/office/drawing/2014/main" id="{54E21271-558B-4BA8-B412-17C9B86E3FAF}"/>
                      </a:ext>
                    </a:extLst>
                  </p:cNvPr>
                  <p:cNvSpPr>
                    <a:spLocks/>
                  </p:cNvSpPr>
                  <p:nvPr/>
                </p:nvSpPr>
                <p:spPr bwMode="auto">
                  <a:xfrm>
                    <a:off x="4039" y="3090"/>
                    <a:ext cx="12" cy="13"/>
                  </a:xfrm>
                  <a:custGeom>
                    <a:avLst/>
                    <a:gdLst>
                      <a:gd name="T0" fmla="*/ 4 w 12"/>
                      <a:gd name="T1" fmla="*/ 0 h 13"/>
                      <a:gd name="T2" fmla="*/ 0 w 12"/>
                      <a:gd name="T3" fmla="*/ 8 h 13"/>
                      <a:gd name="T4" fmla="*/ 4 w 12"/>
                      <a:gd name="T5" fmla="*/ 13 h 13"/>
                      <a:gd name="T6" fmla="*/ 12 w 12"/>
                      <a:gd name="T7" fmla="*/ 13 h 13"/>
                      <a:gd name="T8" fmla="*/ 12 w 12"/>
                      <a:gd name="T9" fmla="*/ 8 h 13"/>
                      <a:gd name="T10" fmla="*/ 12 w 12"/>
                      <a:gd name="T11" fmla="*/ 0 h 13"/>
                      <a:gd name="T12" fmla="*/ 4 w 12"/>
                      <a:gd name="T13" fmla="*/ 0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4" y="0"/>
                        </a:moveTo>
                        <a:lnTo>
                          <a:pt x="0" y="8"/>
                        </a:lnTo>
                        <a:lnTo>
                          <a:pt x="4" y="13"/>
                        </a:lnTo>
                        <a:lnTo>
                          <a:pt x="12" y="13"/>
                        </a:lnTo>
                        <a:lnTo>
                          <a:pt x="12" y="8"/>
                        </a:lnTo>
                        <a:lnTo>
                          <a:pt x="12" y="0"/>
                        </a:lnTo>
                        <a:lnTo>
                          <a:pt x="4" y="0"/>
                        </a:lnTo>
                        <a:close/>
                      </a:path>
                    </a:pathLst>
                  </a:custGeom>
                  <a:solidFill>
                    <a:srgbClr val="FE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94" name="Freeform 606">
                    <a:extLst>
                      <a:ext uri="{FF2B5EF4-FFF2-40B4-BE49-F238E27FC236}">
                        <a16:creationId xmlns:a16="http://schemas.microsoft.com/office/drawing/2014/main" id="{B9783782-FAA2-7B35-1256-40048AF6F714}"/>
                      </a:ext>
                    </a:extLst>
                  </p:cNvPr>
                  <p:cNvSpPr>
                    <a:spLocks/>
                  </p:cNvSpPr>
                  <p:nvPr/>
                </p:nvSpPr>
                <p:spPr bwMode="auto">
                  <a:xfrm>
                    <a:off x="4043" y="3094"/>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69" name="Freeform 608">
                  <a:extLst>
                    <a:ext uri="{FF2B5EF4-FFF2-40B4-BE49-F238E27FC236}">
                      <a16:creationId xmlns:a16="http://schemas.microsoft.com/office/drawing/2014/main" id="{C2CCDEC0-2DE0-89A1-4AED-88639D841357}"/>
                    </a:ext>
                  </a:extLst>
                </p:cNvPr>
                <p:cNvSpPr>
                  <a:spLocks noEditPoints="1"/>
                </p:cNvSpPr>
                <p:nvPr/>
              </p:nvSpPr>
              <p:spPr bwMode="auto">
                <a:xfrm>
                  <a:off x="3877" y="2949"/>
                  <a:ext cx="348" cy="307"/>
                </a:xfrm>
                <a:custGeom>
                  <a:avLst/>
                  <a:gdLst>
                    <a:gd name="T0" fmla="*/ 5 w 348"/>
                    <a:gd name="T1" fmla="*/ 154 h 307"/>
                    <a:gd name="T2" fmla="*/ 0 w 348"/>
                    <a:gd name="T3" fmla="*/ 154 h 307"/>
                    <a:gd name="T4" fmla="*/ 5 w 348"/>
                    <a:gd name="T5" fmla="*/ 158 h 307"/>
                    <a:gd name="T6" fmla="*/ 87 w 348"/>
                    <a:gd name="T7" fmla="*/ 307 h 307"/>
                    <a:gd name="T8" fmla="*/ 87 w 348"/>
                    <a:gd name="T9" fmla="*/ 307 h 307"/>
                    <a:gd name="T10" fmla="*/ 87 w 348"/>
                    <a:gd name="T11" fmla="*/ 307 h 307"/>
                    <a:gd name="T12" fmla="*/ 257 w 348"/>
                    <a:gd name="T13" fmla="*/ 307 h 307"/>
                    <a:gd name="T14" fmla="*/ 257 w 348"/>
                    <a:gd name="T15" fmla="*/ 307 h 307"/>
                    <a:gd name="T16" fmla="*/ 261 w 348"/>
                    <a:gd name="T17" fmla="*/ 307 h 307"/>
                    <a:gd name="T18" fmla="*/ 348 w 348"/>
                    <a:gd name="T19" fmla="*/ 158 h 307"/>
                    <a:gd name="T20" fmla="*/ 348 w 348"/>
                    <a:gd name="T21" fmla="*/ 154 h 307"/>
                    <a:gd name="T22" fmla="*/ 348 w 348"/>
                    <a:gd name="T23" fmla="*/ 154 h 307"/>
                    <a:gd name="T24" fmla="*/ 261 w 348"/>
                    <a:gd name="T25" fmla="*/ 5 h 307"/>
                    <a:gd name="T26" fmla="*/ 257 w 348"/>
                    <a:gd name="T27" fmla="*/ 0 h 307"/>
                    <a:gd name="T28" fmla="*/ 257 w 348"/>
                    <a:gd name="T29" fmla="*/ 0 h 307"/>
                    <a:gd name="T30" fmla="*/ 87 w 348"/>
                    <a:gd name="T31" fmla="*/ 0 h 307"/>
                    <a:gd name="T32" fmla="*/ 87 w 348"/>
                    <a:gd name="T33" fmla="*/ 0 h 307"/>
                    <a:gd name="T34" fmla="*/ 87 w 348"/>
                    <a:gd name="T35" fmla="*/ 5 h 307"/>
                    <a:gd name="T36" fmla="*/ 5 w 348"/>
                    <a:gd name="T37" fmla="*/ 154 h 307"/>
                    <a:gd name="T38" fmla="*/ 91 w 348"/>
                    <a:gd name="T39" fmla="*/ 9 h 307"/>
                    <a:gd name="T40" fmla="*/ 87 w 348"/>
                    <a:gd name="T41" fmla="*/ 5 h 307"/>
                    <a:gd name="T42" fmla="*/ 87 w 348"/>
                    <a:gd name="T43" fmla="*/ 9 h 307"/>
                    <a:gd name="T44" fmla="*/ 257 w 348"/>
                    <a:gd name="T45" fmla="*/ 9 h 307"/>
                    <a:gd name="T46" fmla="*/ 257 w 348"/>
                    <a:gd name="T47" fmla="*/ 5 h 307"/>
                    <a:gd name="T48" fmla="*/ 257 w 348"/>
                    <a:gd name="T49" fmla="*/ 9 h 307"/>
                    <a:gd name="T50" fmla="*/ 344 w 348"/>
                    <a:gd name="T51" fmla="*/ 158 h 307"/>
                    <a:gd name="T52" fmla="*/ 344 w 348"/>
                    <a:gd name="T53" fmla="*/ 154 h 307"/>
                    <a:gd name="T54" fmla="*/ 344 w 348"/>
                    <a:gd name="T55" fmla="*/ 154 h 307"/>
                    <a:gd name="T56" fmla="*/ 257 w 348"/>
                    <a:gd name="T57" fmla="*/ 303 h 307"/>
                    <a:gd name="T58" fmla="*/ 257 w 348"/>
                    <a:gd name="T59" fmla="*/ 303 h 307"/>
                    <a:gd name="T60" fmla="*/ 257 w 348"/>
                    <a:gd name="T61" fmla="*/ 298 h 307"/>
                    <a:gd name="T62" fmla="*/ 87 w 348"/>
                    <a:gd name="T63" fmla="*/ 298 h 307"/>
                    <a:gd name="T64" fmla="*/ 87 w 348"/>
                    <a:gd name="T65" fmla="*/ 303 h 307"/>
                    <a:gd name="T66" fmla="*/ 91 w 348"/>
                    <a:gd name="T67" fmla="*/ 303 h 307"/>
                    <a:gd name="T68" fmla="*/ 9 w 348"/>
                    <a:gd name="T69" fmla="*/ 154 h 307"/>
                    <a:gd name="T70" fmla="*/ 5 w 348"/>
                    <a:gd name="T71" fmla="*/ 154 h 307"/>
                    <a:gd name="T72" fmla="*/ 9 w 348"/>
                    <a:gd name="T73" fmla="*/ 158 h 307"/>
                    <a:gd name="T74" fmla="*/ 91 w 348"/>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8"/>
                    <a:gd name="T115" fmla="*/ 0 h 307"/>
                    <a:gd name="T116" fmla="*/ 348 w 348"/>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8" h="307">
                      <a:moveTo>
                        <a:pt x="5" y="154"/>
                      </a:moveTo>
                      <a:lnTo>
                        <a:pt x="0" y="154"/>
                      </a:lnTo>
                      <a:lnTo>
                        <a:pt x="5" y="158"/>
                      </a:lnTo>
                      <a:lnTo>
                        <a:pt x="87" y="307"/>
                      </a:lnTo>
                      <a:lnTo>
                        <a:pt x="257" y="307"/>
                      </a:lnTo>
                      <a:lnTo>
                        <a:pt x="261" y="307"/>
                      </a:lnTo>
                      <a:lnTo>
                        <a:pt x="348" y="158"/>
                      </a:lnTo>
                      <a:lnTo>
                        <a:pt x="348" y="154"/>
                      </a:lnTo>
                      <a:lnTo>
                        <a:pt x="261" y="5"/>
                      </a:lnTo>
                      <a:lnTo>
                        <a:pt x="257" y="0"/>
                      </a:lnTo>
                      <a:lnTo>
                        <a:pt x="87" y="0"/>
                      </a:lnTo>
                      <a:lnTo>
                        <a:pt x="87" y="5"/>
                      </a:lnTo>
                      <a:lnTo>
                        <a:pt x="5" y="154"/>
                      </a:lnTo>
                      <a:close/>
                      <a:moveTo>
                        <a:pt x="91" y="9"/>
                      </a:moveTo>
                      <a:lnTo>
                        <a:pt x="87" y="5"/>
                      </a:lnTo>
                      <a:lnTo>
                        <a:pt x="87" y="9"/>
                      </a:lnTo>
                      <a:lnTo>
                        <a:pt x="257" y="9"/>
                      </a:lnTo>
                      <a:lnTo>
                        <a:pt x="257" y="5"/>
                      </a:lnTo>
                      <a:lnTo>
                        <a:pt x="257" y="9"/>
                      </a:lnTo>
                      <a:lnTo>
                        <a:pt x="344" y="158"/>
                      </a:lnTo>
                      <a:lnTo>
                        <a:pt x="344" y="154"/>
                      </a:lnTo>
                      <a:lnTo>
                        <a:pt x="257" y="303"/>
                      </a:lnTo>
                      <a:lnTo>
                        <a:pt x="257" y="298"/>
                      </a:lnTo>
                      <a:lnTo>
                        <a:pt x="87" y="298"/>
                      </a:lnTo>
                      <a:lnTo>
                        <a:pt x="87" y="303"/>
                      </a:lnTo>
                      <a:lnTo>
                        <a:pt x="91" y="303"/>
                      </a:lnTo>
                      <a:lnTo>
                        <a:pt x="9" y="154"/>
                      </a:lnTo>
                      <a:lnTo>
                        <a:pt x="5" y="154"/>
                      </a:lnTo>
                      <a:lnTo>
                        <a:pt x="9"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09" name="Rectangle 610">
                <a:extLst>
                  <a:ext uri="{FF2B5EF4-FFF2-40B4-BE49-F238E27FC236}">
                    <a16:creationId xmlns:a16="http://schemas.microsoft.com/office/drawing/2014/main" id="{6DCF7CA9-8751-4EFB-B4F2-6CF75E3CD86B}"/>
                  </a:ext>
                </a:extLst>
              </p:cNvPr>
              <p:cNvSpPr>
                <a:spLocks noChangeArrowheads="1"/>
              </p:cNvSpPr>
              <p:nvPr/>
            </p:nvSpPr>
            <p:spPr bwMode="auto">
              <a:xfrm>
                <a:off x="4026" y="3057"/>
                <a:ext cx="8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F</a:t>
                </a:r>
                <a:endParaRPr lang="en-US" altLang="en-US"/>
              </a:p>
            </p:txBody>
          </p:sp>
          <p:grpSp>
            <p:nvGrpSpPr>
              <p:cNvPr id="16610" name="Group 638">
                <a:extLst>
                  <a:ext uri="{FF2B5EF4-FFF2-40B4-BE49-F238E27FC236}">
                    <a16:creationId xmlns:a16="http://schemas.microsoft.com/office/drawing/2014/main" id="{06563DD7-73AB-ACD0-9ED7-CE95BC5BE35A}"/>
                  </a:ext>
                </a:extLst>
              </p:cNvPr>
              <p:cNvGrpSpPr>
                <a:grpSpLocks/>
              </p:cNvGrpSpPr>
              <p:nvPr/>
            </p:nvGrpSpPr>
            <p:grpSpPr bwMode="auto">
              <a:xfrm>
                <a:off x="4134" y="3098"/>
                <a:ext cx="344" cy="307"/>
                <a:chOff x="4134" y="3098"/>
                <a:chExt cx="344" cy="307"/>
              </a:xfrm>
            </p:grpSpPr>
            <p:grpSp>
              <p:nvGrpSpPr>
                <p:cNvPr id="16641" name="Group 636">
                  <a:extLst>
                    <a:ext uri="{FF2B5EF4-FFF2-40B4-BE49-F238E27FC236}">
                      <a16:creationId xmlns:a16="http://schemas.microsoft.com/office/drawing/2014/main" id="{5301C9A4-0B30-C63D-86A3-7E87E9CA18F8}"/>
                    </a:ext>
                  </a:extLst>
                </p:cNvPr>
                <p:cNvGrpSpPr>
                  <a:grpSpLocks/>
                </p:cNvGrpSpPr>
                <p:nvPr/>
              </p:nvGrpSpPr>
              <p:grpSpPr bwMode="auto">
                <a:xfrm>
                  <a:off x="4138" y="3103"/>
                  <a:ext cx="336" cy="298"/>
                  <a:chOff x="4138" y="3103"/>
                  <a:chExt cx="336" cy="298"/>
                </a:xfrm>
              </p:grpSpPr>
              <p:sp>
                <p:nvSpPr>
                  <p:cNvPr id="16643" name="Freeform 611">
                    <a:extLst>
                      <a:ext uri="{FF2B5EF4-FFF2-40B4-BE49-F238E27FC236}">
                        <a16:creationId xmlns:a16="http://schemas.microsoft.com/office/drawing/2014/main" id="{245DC27F-3BB5-B9D6-059B-39208613248E}"/>
                      </a:ext>
                    </a:extLst>
                  </p:cNvPr>
                  <p:cNvSpPr>
                    <a:spLocks/>
                  </p:cNvSpPr>
                  <p:nvPr/>
                </p:nvSpPr>
                <p:spPr bwMode="auto">
                  <a:xfrm>
                    <a:off x="4138" y="3103"/>
                    <a:ext cx="336" cy="298"/>
                  </a:xfrm>
                  <a:custGeom>
                    <a:avLst/>
                    <a:gdLst>
                      <a:gd name="T0" fmla="*/ 83 w 336"/>
                      <a:gd name="T1" fmla="*/ 0 h 298"/>
                      <a:gd name="T2" fmla="*/ 0 w 336"/>
                      <a:gd name="T3" fmla="*/ 149 h 298"/>
                      <a:gd name="T4" fmla="*/ 83 w 336"/>
                      <a:gd name="T5" fmla="*/ 298 h 298"/>
                      <a:gd name="T6" fmla="*/ 253 w 336"/>
                      <a:gd name="T7" fmla="*/ 298 h 298"/>
                      <a:gd name="T8" fmla="*/ 336 w 336"/>
                      <a:gd name="T9" fmla="*/ 149 h 298"/>
                      <a:gd name="T10" fmla="*/ 253 w 336"/>
                      <a:gd name="T11" fmla="*/ 0 h 298"/>
                      <a:gd name="T12" fmla="*/ 83 w 336"/>
                      <a:gd name="T13" fmla="*/ 0 h 298"/>
                      <a:gd name="T14" fmla="*/ 0 60000 65536"/>
                      <a:gd name="T15" fmla="*/ 0 60000 65536"/>
                      <a:gd name="T16" fmla="*/ 0 60000 65536"/>
                      <a:gd name="T17" fmla="*/ 0 60000 65536"/>
                      <a:gd name="T18" fmla="*/ 0 60000 65536"/>
                      <a:gd name="T19" fmla="*/ 0 60000 65536"/>
                      <a:gd name="T20" fmla="*/ 0 60000 65536"/>
                      <a:gd name="T21" fmla="*/ 0 w 336"/>
                      <a:gd name="T22" fmla="*/ 0 h 298"/>
                      <a:gd name="T23" fmla="*/ 336 w 336"/>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98">
                        <a:moveTo>
                          <a:pt x="83" y="0"/>
                        </a:moveTo>
                        <a:lnTo>
                          <a:pt x="0" y="149"/>
                        </a:lnTo>
                        <a:lnTo>
                          <a:pt x="83" y="298"/>
                        </a:lnTo>
                        <a:lnTo>
                          <a:pt x="253" y="298"/>
                        </a:lnTo>
                        <a:lnTo>
                          <a:pt x="336" y="149"/>
                        </a:lnTo>
                        <a:lnTo>
                          <a:pt x="253" y="0"/>
                        </a:lnTo>
                        <a:lnTo>
                          <a:pt x="83"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44" name="Freeform 612">
                    <a:extLst>
                      <a:ext uri="{FF2B5EF4-FFF2-40B4-BE49-F238E27FC236}">
                        <a16:creationId xmlns:a16="http://schemas.microsoft.com/office/drawing/2014/main" id="{36B56792-9785-5D96-BC07-BF7B0D8BCAFF}"/>
                      </a:ext>
                    </a:extLst>
                  </p:cNvPr>
                  <p:cNvSpPr>
                    <a:spLocks/>
                  </p:cNvSpPr>
                  <p:nvPr/>
                </p:nvSpPr>
                <p:spPr bwMode="auto">
                  <a:xfrm>
                    <a:off x="4138" y="3103"/>
                    <a:ext cx="327" cy="289"/>
                  </a:xfrm>
                  <a:custGeom>
                    <a:avLst/>
                    <a:gdLst>
                      <a:gd name="T0" fmla="*/ 83 w 327"/>
                      <a:gd name="T1" fmla="*/ 0 h 289"/>
                      <a:gd name="T2" fmla="*/ 0 w 327"/>
                      <a:gd name="T3" fmla="*/ 144 h 289"/>
                      <a:gd name="T4" fmla="*/ 83 w 327"/>
                      <a:gd name="T5" fmla="*/ 289 h 289"/>
                      <a:gd name="T6" fmla="*/ 244 w 327"/>
                      <a:gd name="T7" fmla="*/ 289 h 289"/>
                      <a:gd name="T8" fmla="*/ 327 w 327"/>
                      <a:gd name="T9" fmla="*/ 144 h 289"/>
                      <a:gd name="T10" fmla="*/ 244 w 327"/>
                      <a:gd name="T11" fmla="*/ 0 h 289"/>
                      <a:gd name="T12" fmla="*/ 83 w 327"/>
                      <a:gd name="T13" fmla="*/ 0 h 289"/>
                      <a:gd name="T14" fmla="*/ 0 60000 65536"/>
                      <a:gd name="T15" fmla="*/ 0 60000 65536"/>
                      <a:gd name="T16" fmla="*/ 0 60000 65536"/>
                      <a:gd name="T17" fmla="*/ 0 60000 65536"/>
                      <a:gd name="T18" fmla="*/ 0 60000 65536"/>
                      <a:gd name="T19" fmla="*/ 0 60000 65536"/>
                      <a:gd name="T20" fmla="*/ 0 60000 65536"/>
                      <a:gd name="T21" fmla="*/ 0 w 327"/>
                      <a:gd name="T22" fmla="*/ 0 h 289"/>
                      <a:gd name="T23" fmla="*/ 327 w 327"/>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89">
                        <a:moveTo>
                          <a:pt x="83" y="0"/>
                        </a:moveTo>
                        <a:lnTo>
                          <a:pt x="0" y="144"/>
                        </a:lnTo>
                        <a:lnTo>
                          <a:pt x="83" y="289"/>
                        </a:lnTo>
                        <a:lnTo>
                          <a:pt x="244" y="289"/>
                        </a:lnTo>
                        <a:lnTo>
                          <a:pt x="327" y="144"/>
                        </a:lnTo>
                        <a:lnTo>
                          <a:pt x="244" y="0"/>
                        </a:lnTo>
                        <a:lnTo>
                          <a:pt x="83" y="0"/>
                        </a:lnTo>
                        <a:close/>
                      </a:path>
                    </a:pathLst>
                  </a:custGeom>
                  <a:solidFill>
                    <a:srgbClr val="CC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45" name="Freeform 613">
                    <a:extLst>
                      <a:ext uri="{FF2B5EF4-FFF2-40B4-BE49-F238E27FC236}">
                        <a16:creationId xmlns:a16="http://schemas.microsoft.com/office/drawing/2014/main" id="{3343F1AF-3EF6-EF36-6732-5FF63F66C594}"/>
                      </a:ext>
                    </a:extLst>
                  </p:cNvPr>
                  <p:cNvSpPr>
                    <a:spLocks/>
                  </p:cNvSpPr>
                  <p:nvPr/>
                </p:nvSpPr>
                <p:spPr bwMode="auto">
                  <a:xfrm>
                    <a:off x="4146" y="3107"/>
                    <a:ext cx="311" cy="277"/>
                  </a:xfrm>
                  <a:custGeom>
                    <a:avLst/>
                    <a:gdLst>
                      <a:gd name="T0" fmla="*/ 79 w 311"/>
                      <a:gd name="T1" fmla="*/ 0 h 277"/>
                      <a:gd name="T2" fmla="*/ 0 w 311"/>
                      <a:gd name="T3" fmla="*/ 140 h 277"/>
                      <a:gd name="T4" fmla="*/ 79 w 311"/>
                      <a:gd name="T5" fmla="*/ 277 h 277"/>
                      <a:gd name="T6" fmla="*/ 232 w 311"/>
                      <a:gd name="T7" fmla="*/ 277 h 277"/>
                      <a:gd name="T8" fmla="*/ 311 w 311"/>
                      <a:gd name="T9" fmla="*/ 140 h 277"/>
                      <a:gd name="T10" fmla="*/ 232 w 311"/>
                      <a:gd name="T11" fmla="*/ 0 h 277"/>
                      <a:gd name="T12" fmla="*/ 79 w 311"/>
                      <a:gd name="T13" fmla="*/ 0 h 277"/>
                      <a:gd name="T14" fmla="*/ 0 60000 65536"/>
                      <a:gd name="T15" fmla="*/ 0 60000 65536"/>
                      <a:gd name="T16" fmla="*/ 0 60000 65536"/>
                      <a:gd name="T17" fmla="*/ 0 60000 65536"/>
                      <a:gd name="T18" fmla="*/ 0 60000 65536"/>
                      <a:gd name="T19" fmla="*/ 0 60000 65536"/>
                      <a:gd name="T20" fmla="*/ 0 60000 65536"/>
                      <a:gd name="T21" fmla="*/ 0 w 311"/>
                      <a:gd name="T22" fmla="*/ 0 h 277"/>
                      <a:gd name="T23" fmla="*/ 311 w 311"/>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7">
                        <a:moveTo>
                          <a:pt x="79" y="0"/>
                        </a:moveTo>
                        <a:lnTo>
                          <a:pt x="0" y="140"/>
                        </a:lnTo>
                        <a:lnTo>
                          <a:pt x="79" y="277"/>
                        </a:lnTo>
                        <a:lnTo>
                          <a:pt x="232" y="277"/>
                        </a:lnTo>
                        <a:lnTo>
                          <a:pt x="311" y="140"/>
                        </a:lnTo>
                        <a:lnTo>
                          <a:pt x="232" y="0"/>
                        </a:lnTo>
                        <a:lnTo>
                          <a:pt x="79" y="0"/>
                        </a:lnTo>
                        <a:close/>
                      </a:path>
                    </a:pathLst>
                  </a:custGeom>
                  <a:solidFill>
                    <a:srgbClr val="CD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46" name="Freeform 614">
                    <a:extLst>
                      <a:ext uri="{FF2B5EF4-FFF2-40B4-BE49-F238E27FC236}">
                        <a16:creationId xmlns:a16="http://schemas.microsoft.com/office/drawing/2014/main" id="{ACF62C87-4743-D5D5-256E-3377017E5E01}"/>
                      </a:ext>
                    </a:extLst>
                  </p:cNvPr>
                  <p:cNvSpPr>
                    <a:spLocks/>
                  </p:cNvSpPr>
                  <p:nvPr/>
                </p:nvSpPr>
                <p:spPr bwMode="auto">
                  <a:xfrm>
                    <a:off x="4155" y="3115"/>
                    <a:ext cx="294" cy="265"/>
                  </a:xfrm>
                  <a:custGeom>
                    <a:avLst/>
                    <a:gdLst>
                      <a:gd name="T0" fmla="*/ 74 w 294"/>
                      <a:gd name="T1" fmla="*/ 0 h 265"/>
                      <a:gd name="T2" fmla="*/ 0 w 294"/>
                      <a:gd name="T3" fmla="*/ 132 h 265"/>
                      <a:gd name="T4" fmla="*/ 74 w 294"/>
                      <a:gd name="T5" fmla="*/ 265 h 265"/>
                      <a:gd name="T6" fmla="*/ 219 w 294"/>
                      <a:gd name="T7" fmla="*/ 265 h 265"/>
                      <a:gd name="T8" fmla="*/ 294 w 294"/>
                      <a:gd name="T9" fmla="*/ 132 h 265"/>
                      <a:gd name="T10" fmla="*/ 219 w 294"/>
                      <a:gd name="T11" fmla="*/ 0 h 265"/>
                      <a:gd name="T12" fmla="*/ 74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4" y="0"/>
                        </a:moveTo>
                        <a:lnTo>
                          <a:pt x="0" y="132"/>
                        </a:lnTo>
                        <a:lnTo>
                          <a:pt x="74" y="265"/>
                        </a:lnTo>
                        <a:lnTo>
                          <a:pt x="219" y="265"/>
                        </a:lnTo>
                        <a:lnTo>
                          <a:pt x="294" y="132"/>
                        </a:lnTo>
                        <a:lnTo>
                          <a:pt x="219" y="0"/>
                        </a:lnTo>
                        <a:lnTo>
                          <a:pt x="74" y="0"/>
                        </a:lnTo>
                        <a:close/>
                      </a:path>
                    </a:pathLst>
                  </a:custGeom>
                  <a:solidFill>
                    <a:srgbClr val="CE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47" name="Freeform 615">
                    <a:extLst>
                      <a:ext uri="{FF2B5EF4-FFF2-40B4-BE49-F238E27FC236}">
                        <a16:creationId xmlns:a16="http://schemas.microsoft.com/office/drawing/2014/main" id="{61BFDA23-548E-55AC-3489-F7028EDDCCB7}"/>
                      </a:ext>
                    </a:extLst>
                  </p:cNvPr>
                  <p:cNvSpPr>
                    <a:spLocks/>
                  </p:cNvSpPr>
                  <p:nvPr/>
                </p:nvSpPr>
                <p:spPr bwMode="auto">
                  <a:xfrm>
                    <a:off x="4159" y="3119"/>
                    <a:ext cx="286" cy="253"/>
                  </a:xfrm>
                  <a:custGeom>
                    <a:avLst/>
                    <a:gdLst>
                      <a:gd name="T0" fmla="*/ 70 w 286"/>
                      <a:gd name="T1" fmla="*/ 0 h 253"/>
                      <a:gd name="T2" fmla="*/ 0 w 286"/>
                      <a:gd name="T3" fmla="*/ 128 h 253"/>
                      <a:gd name="T4" fmla="*/ 70 w 286"/>
                      <a:gd name="T5" fmla="*/ 253 h 253"/>
                      <a:gd name="T6" fmla="*/ 215 w 286"/>
                      <a:gd name="T7" fmla="*/ 253 h 253"/>
                      <a:gd name="T8" fmla="*/ 286 w 286"/>
                      <a:gd name="T9" fmla="*/ 128 h 253"/>
                      <a:gd name="T10" fmla="*/ 215 w 286"/>
                      <a:gd name="T11" fmla="*/ 0 h 253"/>
                      <a:gd name="T12" fmla="*/ 70 w 286"/>
                      <a:gd name="T13" fmla="*/ 0 h 253"/>
                      <a:gd name="T14" fmla="*/ 0 60000 65536"/>
                      <a:gd name="T15" fmla="*/ 0 60000 65536"/>
                      <a:gd name="T16" fmla="*/ 0 60000 65536"/>
                      <a:gd name="T17" fmla="*/ 0 60000 65536"/>
                      <a:gd name="T18" fmla="*/ 0 60000 65536"/>
                      <a:gd name="T19" fmla="*/ 0 60000 65536"/>
                      <a:gd name="T20" fmla="*/ 0 60000 65536"/>
                      <a:gd name="T21" fmla="*/ 0 w 286"/>
                      <a:gd name="T22" fmla="*/ 0 h 253"/>
                      <a:gd name="T23" fmla="*/ 286 w 286"/>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3">
                        <a:moveTo>
                          <a:pt x="70" y="0"/>
                        </a:moveTo>
                        <a:lnTo>
                          <a:pt x="0" y="128"/>
                        </a:lnTo>
                        <a:lnTo>
                          <a:pt x="70" y="253"/>
                        </a:lnTo>
                        <a:lnTo>
                          <a:pt x="215" y="253"/>
                        </a:lnTo>
                        <a:lnTo>
                          <a:pt x="286" y="128"/>
                        </a:lnTo>
                        <a:lnTo>
                          <a:pt x="215" y="0"/>
                        </a:lnTo>
                        <a:lnTo>
                          <a:pt x="70" y="0"/>
                        </a:lnTo>
                        <a:close/>
                      </a:path>
                    </a:pathLst>
                  </a:custGeom>
                  <a:solidFill>
                    <a:srgbClr val="CF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48" name="Freeform 616">
                    <a:extLst>
                      <a:ext uri="{FF2B5EF4-FFF2-40B4-BE49-F238E27FC236}">
                        <a16:creationId xmlns:a16="http://schemas.microsoft.com/office/drawing/2014/main" id="{2CAE649E-9689-D82F-261F-8CB211983AF2}"/>
                      </a:ext>
                    </a:extLst>
                  </p:cNvPr>
                  <p:cNvSpPr>
                    <a:spLocks/>
                  </p:cNvSpPr>
                  <p:nvPr/>
                </p:nvSpPr>
                <p:spPr bwMode="auto">
                  <a:xfrm>
                    <a:off x="4167" y="3127"/>
                    <a:ext cx="269" cy="241"/>
                  </a:xfrm>
                  <a:custGeom>
                    <a:avLst/>
                    <a:gdLst>
                      <a:gd name="T0" fmla="*/ 66 w 269"/>
                      <a:gd name="T1" fmla="*/ 0 h 241"/>
                      <a:gd name="T2" fmla="*/ 0 w 269"/>
                      <a:gd name="T3" fmla="*/ 120 h 241"/>
                      <a:gd name="T4" fmla="*/ 66 w 269"/>
                      <a:gd name="T5" fmla="*/ 241 h 241"/>
                      <a:gd name="T6" fmla="*/ 203 w 269"/>
                      <a:gd name="T7" fmla="*/ 241 h 241"/>
                      <a:gd name="T8" fmla="*/ 269 w 269"/>
                      <a:gd name="T9" fmla="*/ 120 h 241"/>
                      <a:gd name="T10" fmla="*/ 203 w 269"/>
                      <a:gd name="T11" fmla="*/ 0 h 241"/>
                      <a:gd name="T12" fmla="*/ 66 w 269"/>
                      <a:gd name="T13" fmla="*/ 0 h 241"/>
                      <a:gd name="T14" fmla="*/ 0 60000 65536"/>
                      <a:gd name="T15" fmla="*/ 0 60000 65536"/>
                      <a:gd name="T16" fmla="*/ 0 60000 65536"/>
                      <a:gd name="T17" fmla="*/ 0 60000 65536"/>
                      <a:gd name="T18" fmla="*/ 0 60000 65536"/>
                      <a:gd name="T19" fmla="*/ 0 60000 65536"/>
                      <a:gd name="T20" fmla="*/ 0 60000 65536"/>
                      <a:gd name="T21" fmla="*/ 0 w 269"/>
                      <a:gd name="T22" fmla="*/ 0 h 241"/>
                      <a:gd name="T23" fmla="*/ 269 w 269"/>
                      <a:gd name="T24" fmla="*/ 241 h 2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1">
                        <a:moveTo>
                          <a:pt x="66" y="0"/>
                        </a:moveTo>
                        <a:lnTo>
                          <a:pt x="0" y="120"/>
                        </a:lnTo>
                        <a:lnTo>
                          <a:pt x="66" y="241"/>
                        </a:lnTo>
                        <a:lnTo>
                          <a:pt x="203" y="241"/>
                        </a:lnTo>
                        <a:lnTo>
                          <a:pt x="269" y="120"/>
                        </a:lnTo>
                        <a:lnTo>
                          <a:pt x="203" y="0"/>
                        </a:lnTo>
                        <a:lnTo>
                          <a:pt x="66" y="0"/>
                        </a:lnTo>
                        <a:close/>
                      </a:path>
                    </a:pathLst>
                  </a:custGeom>
                  <a:solidFill>
                    <a:srgbClr val="D1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49" name="Freeform 617">
                    <a:extLst>
                      <a:ext uri="{FF2B5EF4-FFF2-40B4-BE49-F238E27FC236}">
                        <a16:creationId xmlns:a16="http://schemas.microsoft.com/office/drawing/2014/main" id="{E53D5C2E-7041-8016-363B-A880C072A685}"/>
                      </a:ext>
                    </a:extLst>
                  </p:cNvPr>
                  <p:cNvSpPr>
                    <a:spLocks/>
                  </p:cNvSpPr>
                  <p:nvPr/>
                </p:nvSpPr>
                <p:spPr bwMode="auto">
                  <a:xfrm>
                    <a:off x="4175" y="3132"/>
                    <a:ext cx="253" cy="227"/>
                  </a:xfrm>
                  <a:custGeom>
                    <a:avLst/>
                    <a:gdLst>
                      <a:gd name="T0" fmla="*/ 63 w 253"/>
                      <a:gd name="T1" fmla="*/ 0 h 227"/>
                      <a:gd name="T2" fmla="*/ 0 w 253"/>
                      <a:gd name="T3" fmla="*/ 115 h 227"/>
                      <a:gd name="T4" fmla="*/ 63 w 253"/>
                      <a:gd name="T5" fmla="*/ 227 h 227"/>
                      <a:gd name="T6" fmla="*/ 191 w 253"/>
                      <a:gd name="T7" fmla="*/ 227 h 227"/>
                      <a:gd name="T8" fmla="*/ 253 w 253"/>
                      <a:gd name="T9" fmla="*/ 115 h 227"/>
                      <a:gd name="T10" fmla="*/ 191 w 253"/>
                      <a:gd name="T11" fmla="*/ 0 h 227"/>
                      <a:gd name="T12" fmla="*/ 63 w 253"/>
                      <a:gd name="T13" fmla="*/ 0 h 227"/>
                      <a:gd name="T14" fmla="*/ 0 60000 65536"/>
                      <a:gd name="T15" fmla="*/ 0 60000 65536"/>
                      <a:gd name="T16" fmla="*/ 0 60000 65536"/>
                      <a:gd name="T17" fmla="*/ 0 60000 65536"/>
                      <a:gd name="T18" fmla="*/ 0 60000 65536"/>
                      <a:gd name="T19" fmla="*/ 0 60000 65536"/>
                      <a:gd name="T20" fmla="*/ 0 60000 65536"/>
                      <a:gd name="T21" fmla="*/ 0 w 253"/>
                      <a:gd name="T22" fmla="*/ 0 h 227"/>
                      <a:gd name="T23" fmla="*/ 253 w 253"/>
                      <a:gd name="T24" fmla="*/ 227 h 2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7">
                        <a:moveTo>
                          <a:pt x="63" y="0"/>
                        </a:moveTo>
                        <a:lnTo>
                          <a:pt x="0" y="115"/>
                        </a:lnTo>
                        <a:lnTo>
                          <a:pt x="63" y="227"/>
                        </a:lnTo>
                        <a:lnTo>
                          <a:pt x="191" y="227"/>
                        </a:lnTo>
                        <a:lnTo>
                          <a:pt x="253" y="115"/>
                        </a:lnTo>
                        <a:lnTo>
                          <a:pt x="191" y="0"/>
                        </a:lnTo>
                        <a:lnTo>
                          <a:pt x="63" y="0"/>
                        </a:lnTo>
                        <a:close/>
                      </a:path>
                    </a:pathLst>
                  </a:custGeom>
                  <a:solidFill>
                    <a:srgbClr val="D3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0" name="Freeform 618">
                    <a:extLst>
                      <a:ext uri="{FF2B5EF4-FFF2-40B4-BE49-F238E27FC236}">
                        <a16:creationId xmlns:a16="http://schemas.microsoft.com/office/drawing/2014/main" id="{2C81C864-A964-9004-A763-96046E9DE10F}"/>
                      </a:ext>
                    </a:extLst>
                  </p:cNvPr>
                  <p:cNvSpPr>
                    <a:spLocks/>
                  </p:cNvSpPr>
                  <p:nvPr/>
                </p:nvSpPr>
                <p:spPr bwMode="auto">
                  <a:xfrm>
                    <a:off x="4180" y="3140"/>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D6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1" name="Freeform 619">
                    <a:extLst>
                      <a:ext uri="{FF2B5EF4-FFF2-40B4-BE49-F238E27FC236}">
                        <a16:creationId xmlns:a16="http://schemas.microsoft.com/office/drawing/2014/main" id="{60DF3039-1DF3-B034-9C1A-6C9D41BAE6F5}"/>
                      </a:ext>
                    </a:extLst>
                  </p:cNvPr>
                  <p:cNvSpPr>
                    <a:spLocks/>
                  </p:cNvSpPr>
                  <p:nvPr/>
                </p:nvSpPr>
                <p:spPr bwMode="auto">
                  <a:xfrm>
                    <a:off x="4188" y="3144"/>
                    <a:ext cx="228" cy="203"/>
                  </a:xfrm>
                  <a:custGeom>
                    <a:avLst/>
                    <a:gdLst>
                      <a:gd name="T0" fmla="*/ 58 w 228"/>
                      <a:gd name="T1" fmla="*/ 0 h 203"/>
                      <a:gd name="T2" fmla="*/ 0 w 228"/>
                      <a:gd name="T3" fmla="*/ 103 h 203"/>
                      <a:gd name="T4" fmla="*/ 58 w 228"/>
                      <a:gd name="T5" fmla="*/ 203 h 203"/>
                      <a:gd name="T6" fmla="*/ 170 w 228"/>
                      <a:gd name="T7" fmla="*/ 203 h 203"/>
                      <a:gd name="T8" fmla="*/ 228 w 228"/>
                      <a:gd name="T9" fmla="*/ 103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103"/>
                        </a:lnTo>
                        <a:lnTo>
                          <a:pt x="58" y="203"/>
                        </a:lnTo>
                        <a:lnTo>
                          <a:pt x="170" y="203"/>
                        </a:lnTo>
                        <a:lnTo>
                          <a:pt x="228" y="103"/>
                        </a:lnTo>
                        <a:lnTo>
                          <a:pt x="170" y="0"/>
                        </a:lnTo>
                        <a:lnTo>
                          <a:pt x="58" y="0"/>
                        </a:lnTo>
                        <a:close/>
                      </a:path>
                    </a:pathLst>
                  </a:custGeom>
                  <a:solidFill>
                    <a:srgbClr val="D9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2" name="Freeform 620">
                    <a:extLst>
                      <a:ext uri="{FF2B5EF4-FFF2-40B4-BE49-F238E27FC236}">
                        <a16:creationId xmlns:a16="http://schemas.microsoft.com/office/drawing/2014/main" id="{217CC5B2-0AEE-4AD4-B4A3-D3FC4C31103C}"/>
                      </a:ext>
                    </a:extLst>
                  </p:cNvPr>
                  <p:cNvSpPr>
                    <a:spLocks/>
                  </p:cNvSpPr>
                  <p:nvPr/>
                </p:nvSpPr>
                <p:spPr bwMode="auto">
                  <a:xfrm>
                    <a:off x="4196" y="3152"/>
                    <a:ext cx="211" cy="191"/>
                  </a:xfrm>
                  <a:custGeom>
                    <a:avLst/>
                    <a:gdLst>
                      <a:gd name="T0" fmla="*/ 54 w 211"/>
                      <a:gd name="T1" fmla="*/ 0 h 191"/>
                      <a:gd name="T2" fmla="*/ 0 w 211"/>
                      <a:gd name="T3" fmla="*/ 95 h 191"/>
                      <a:gd name="T4" fmla="*/ 54 w 211"/>
                      <a:gd name="T5" fmla="*/ 191 h 191"/>
                      <a:gd name="T6" fmla="*/ 157 w 211"/>
                      <a:gd name="T7" fmla="*/ 191 h 191"/>
                      <a:gd name="T8" fmla="*/ 211 w 211"/>
                      <a:gd name="T9" fmla="*/ 95 h 191"/>
                      <a:gd name="T10" fmla="*/ 157 w 211"/>
                      <a:gd name="T11" fmla="*/ 0 h 191"/>
                      <a:gd name="T12" fmla="*/ 54 w 211"/>
                      <a:gd name="T13" fmla="*/ 0 h 191"/>
                      <a:gd name="T14" fmla="*/ 0 60000 65536"/>
                      <a:gd name="T15" fmla="*/ 0 60000 65536"/>
                      <a:gd name="T16" fmla="*/ 0 60000 65536"/>
                      <a:gd name="T17" fmla="*/ 0 60000 65536"/>
                      <a:gd name="T18" fmla="*/ 0 60000 65536"/>
                      <a:gd name="T19" fmla="*/ 0 60000 65536"/>
                      <a:gd name="T20" fmla="*/ 0 60000 65536"/>
                      <a:gd name="T21" fmla="*/ 0 w 211"/>
                      <a:gd name="T22" fmla="*/ 0 h 191"/>
                      <a:gd name="T23" fmla="*/ 211 w 211"/>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1">
                        <a:moveTo>
                          <a:pt x="54" y="0"/>
                        </a:moveTo>
                        <a:lnTo>
                          <a:pt x="0" y="95"/>
                        </a:lnTo>
                        <a:lnTo>
                          <a:pt x="54" y="191"/>
                        </a:lnTo>
                        <a:lnTo>
                          <a:pt x="157" y="191"/>
                        </a:lnTo>
                        <a:lnTo>
                          <a:pt x="211" y="95"/>
                        </a:lnTo>
                        <a:lnTo>
                          <a:pt x="157" y="0"/>
                        </a:lnTo>
                        <a:lnTo>
                          <a:pt x="54" y="0"/>
                        </a:lnTo>
                        <a:close/>
                      </a:path>
                    </a:pathLst>
                  </a:custGeom>
                  <a:solidFill>
                    <a:srgbClr val="DC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3" name="Freeform 621">
                    <a:extLst>
                      <a:ext uri="{FF2B5EF4-FFF2-40B4-BE49-F238E27FC236}">
                        <a16:creationId xmlns:a16="http://schemas.microsoft.com/office/drawing/2014/main" id="{405D0118-5902-4DEC-08D6-17D3AFA6DE24}"/>
                      </a:ext>
                    </a:extLst>
                  </p:cNvPr>
                  <p:cNvSpPr>
                    <a:spLocks/>
                  </p:cNvSpPr>
                  <p:nvPr/>
                </p:nvSpPr>
                <p:spPr bwMode="auto">
                  <a:xfrm>
                    <a:off x="4204" y="3156"/>
                    <a:ext cx="195" cy="178"/>
                  </a:xfrm>
                  <a:custGeom>
                    <a:avLst/>
                    <a:gdLst>
                      <a:gd name="T0" fmla="*/ 50 w 195"/>
                      <a:gd name="T1" fmla="*/ 0 h 178"/>
                      <a:gd name="T2" fmla="*/ 0 w 195"/>
                      <a:gd name="T3" fmla="*/ 91 h 178"/>
                      <a:gd name="T4" fmla="*/ 50 w 195"/>
                      <a:gd name="T5" fmla="*/ 178 h 178"/>
                      <a:gd name="T6" fmla="*/ 145 w 195"/>
                      <a:gd name="T7" fmla="*/ 178 h 178"/>
                      <a:gd name="T8" fmla="*/ 195 w 195"/>
                      <a:gd name="T9" fmla="*/ 91 h 178"/>
                      <a:gd name="T10" fmla="*/ 145 w 195"/>
                      <a:gd name="T11" fmla="*/ 0 h 178"/>
                      <a:gd name="T12" fmla="*/ 50 w 195"/>
                      <a:gd name="T13" fmla="*/ 0 h 178"/>
                      <a:gd name="T14" fmla="*/ 0 60000 65536"/>
                      <a:gd name="T15" fmla="*/ 0 60000 65536"/>
                      <a:gd name="T16" fmla="*/ 0 60000 65536"/>
                      <a:gd name="T17" fmla="*/ 0 60000 65536"/>
                      <a:gd name="T18" fmla="*/ 0 60000 65536"/>
                      <a:gd name="T19" fmla="*/ 0 60000 65536"/>
                      <a:gd name="T20" fmla="*/ 0 60000 65536"/>
                      <a:gd name="T21" fmla="*/ 0 w 195"/>
                      <a:gd name="T22" fmla="*/ 0 h 178"/>
                      <a:gd name="T23" fmla="*/ 195 w 195"/>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8">
                        <a:moveTo>
                          <a:pt x="50" y="0"/>
                        </a:moveTo>
                        <a:lnTo>
                          <a:pt x="0" y="91"/>
                        </a:lnTo>
                        <a:lnTo>
                          <a:pt x="50" y="178"/>
                        </a:lnTo>
                        <a:lnTo>
                          <a:pt x="145" y="178"/>
                        </a:lnTo>
                        <a:lnTo>
                          <a:pt x="195" y="91"/>
                        </a:lnTo>
                        <a:lnTo>
                          <a:pt x="145" y="0"/>
                        </a:lnTo>
                        <a:lnTo>
                          <a:pt x="50" y="0"/>
                        </a:lnTo>
                        <a:close/>
                      </a:path>
                    </a:pathLst>
                  </a:custGeom>
                  <a:solidFill>
                    <a:srgbClr val="D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4" name="Freeform 622">
                    <a:extLst>
                      <a:ext uri="{FF2B5EF4-FFF2-40B4-BE49-F238E27FC236}">
                        <a16:creationId xmlns:a16="http://schemas.microsoft.com/office/drawing/2014/main" id="{1053EA23-E318-3DBB-327B-4604D127A98F}"/>
                      </a:ext>
                    </a:extLst>
                  </p:cNvPr>
                  <p:cNvSpPr>
                    <a:spLocks/>
                  </p:cNvSpPr>
                  <p:nvPr/>
                </p:nvSpPr>
                <p:spPr bwMode="auto">
                  <a:xfrm>
                    <a:off x="4209" y="3165"/>
                    <a:ext cx="186" cy="165"/>
                  </a:xfrm>
                  <a:custGeom>
                    <a:avLst/>
                    <a:gdLst>
                      <a:gd name="T0" fmla="*/ 45 w 186"/>
                      <a:gd name="T1" fmla="*/ 0 h 165"/>
                      <a:gd name="T2" fmla="*/ 0 w 186"/>
                      <a:gd name="T3" fmla="*/ 82 h 165"/>
                      <a:gd name="T4" fmla="*/ 45 w 186"/>
                      <a:gd name="T5" fmla="*/ 165 h 165"/>
                      <a:gd name="T6" fmla="*/ 140 w 186"/>
                      <a:gd name="T7" fmla="*/ 165 h 165"/>
                      <a:gd name="T8" fmla="*/ 186 w 186"/>
                      <a:gd name="T9" fmla="*/ 82 h 165"/>
                      <a:gd name="T10" fmla="*/ 140 w 186"/>
                      <a:gd name="T11" fmla="*/ 0 h 165"/>
                      <a:gd name="T12" fmla="*/ 45 w 186"/>
                      <a:gd name="T13" fmla="*/ 0 h 165"/>
                      <a:gd name="T14" fmla="*/ 0 60000 65536"/>
                      <a:gd name="T15" fmla="*/ 0 60000 65536"/>
                      <a:gd name="T16" fmla="*/ 0 60000 65536"/>
                      <a:gd name="T17" fmla="*/ 0 60000 65536"/>
                      <a:gd name="T18" fmla="*/ 0 60000 65536"/>
                      <a:gd name="T19" fmla="*/ 0 60000 65536"/>
                      <a:gd name="T20" fmla="*/ 0 60000 65536"/>
                      <a:gd name="T21" fmla="*/ 0 w 186"/>
                      <a:gd name="T22" fmla="*/ 0 h 165"/>
                      <a:gd name="T23" fmla="*/ 186 w 186"/>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5">
                        <a:moveTo>
                          <a:pt x="45" y="0"/>
                        </a:moveTo>
                        <a:lnTo>
                          <a:pt x="0" y="82"/>
                        </a:lnTo>
                        <a:lnTo>
                          <a:pt x="45" y="165"/>
                        </a:lnTo>
                        <a:lnTo>
                          <a:pt x="140" y="165"/>
                        </a:lnTo>
                        <a:lnTo>
                          <a:pt x="186" y="82"/>
                        </a:lnTo>
                        <a:lnTo>
                          <a:pt x="140" y="0"/>
                        </a:lnTo>
                        <a:lnTo>
                          <a:pt x="45" y="0"/>
                        </a:lnTo>
                        <a:close/>
                      </a:path>
                    </a:pathLst>
                  </a:custGeom>
                  <a:solidFill>
                    <a:srgbClr val="E3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5" name="Freeform 623">
                    <a:extLst>
                      <a:ext uri="{FF2B5EF4-FFF2-40B4-BE49-F238E27FC236}">
                        <a16:creationId xmlns:a16="http://schemas.microsoft.com/office/drawing/2014/main" id="{9B694BC0-513A-460D-7708-1C788C1272A6}"/>
                      </a:ext>
                    </a:extLst>
                  </p:cNvPr>
                  <p:cNvSpPr>
                    <a:spLocks/>
                  </p:cNvSpPr>
                  <p:nvPr/>
                </p:nvSpPr>
                <p:spPr bwMode="auto">
                  <a:xfrm>
                    <a:off x="4217" y="3169"/>
                    <a:ext cx="170" cy="153"/>
                  </a:xfrm>
                  <a:custGeom>
                    <a:avLst/>
                    <a:gdLst>
                      <a:gd name="T0" fmla="*/ 41 w 170"/>
                      <a:gd name="T1" fmla="*/ 0 h 153"/>
                      <a:gd name="T2" fmla="*/ 0 w 170"/>
                      <a:gd name="T3" fmla="*/ 78 h 153"/>
                      <a:gd name="T4" fmla="*/ 41 w 170"/>
                      <a:gd name="T5" fmla="*/ 153 h 153"/>
                      <a:gd name="T6" fmla="*/ 128 w 170"/>
                      <a:gd name="T7" fmla="*/ 153 h 153"/>
                      <a:gd name="T8" fmla="*/ 170 w 170"/>
                      <a:gd name="T9" fmla="*/ 78 h 153"/>
                      <a:gd name="T10" fmla="*/ 128 w 170"/>
                      <a:gd name="T11" fmla="*/ 0 h 153"/>
                      <a:gd name="T12" fmla="*/ 41 w 170"/>
                      <a:gd name="T13" fmla="*/ 0 h 153"/>
                      <a:gd name="T14" fmla="*/ 0 60000 65536"/>
                      <a:gd name="T15" fmla="*/ 0 60000 65536"/>
                      <a:gd name="T16" fmla="*/ 0 60000 65536"/>
                      <a:gd name="T17" fmla="*/ 0 60000 65536"/>
                      <a:gd name="T18" fmla="*/ 0 60000 65536"/>
                      <a:gd name="T19" fmla="*/ 0 60000 65536"/>
                      <a:gd name="T20" fmla="*/ 0 60000 65536"/>
                      <a:gd name="T21" fmla="*/ 0 w 170"/>
                      <a:gd name="T22" fmla="*/ 0 h 153"/>
                      <a:gd name="T23" fmla="*/ 170 w 170"/>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3">
                        <a:moveTo>
                          <a:pt x="41" y="0"/>
                        </a:moveTo>
                        <a:lnTo>
                          <a:pt x="0" y="78"/>
                        </a:lnTo>
                        <a:lnTo>
                          <a:pt x="41" y="153"/>
                        </a:lnTo>
                        <a:lnTo>
                          <a:pt x="128" y="153"/>
                        </a:lnTo>
                        <a:lnTo>
                          <a:pt x="170" y="78"/>
                        </a:lnTo>
                        <a:lnTo>
                          <a:pt x="128" y="0"/>
                        </a:lnTo>
                        <a:lnTo>
                          <a:pt x="41" y="0"/>
                        </a:lnTo>
                        <a:close/>
                      </a:path>
                    </a:pathLst>
                  </a:custGeom>
                  <a:solidFill>
                    <a:srgbClr val="E6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6" name="Freeform 624">
                    <a:extLst>
                      <a:ext uri="{FF2B5EF4-FFF2-40B4-BE49-F238E27FC236}">
                        <a16:creationId xmlns:a16="http://schemas.microsoft.com/office/drawing/2014/main" id="{77798E49-8715-5917-F82A-ED81E500A248}"/>
                      </a:ext>
                    </a:extLst>
                  </p:cNvPr>
                  <p:cNvSpPr>
                    <a:spLocks/>
                  </p:cNvSpPr>
                  <p:nvPr/>
                </p:nvSpPr>
                <p:spPr bwMode="auto">
                  <a:xfrm>
                    <a:off x="4225" y="3177"/>
                    <a:ext cx="153" cy="137"/>
                  </a:xfrm>
                  <a:custGeom>
                    <a:avLst/>
                    <a:gdLst>
                      <a:gd name="T0" fmla="*/ 42 w 153"/>
                      <a:gd name="T1" fmla="*/ 0 h 137"/>
                      <a:gd name="T2" fmla="*/ 0 w 153"/>
                      <a:gd name="T3" fmla="*/ 70 h 137"/>
                      <a:gd name="T4" fmla="*/ 42 w 153"/>
                      <a:gd name="T5" fmla="*/ 137 h 137"/>
                      <a:gd name="T6" fmla="*/ 116 w 153"/>
                      <a:gd name="T7" fmla="*/ 137 h 137"/>
                      <a:gd name="T8" fmla="*/ 153 w 153"/>
                      <a:gd name="T9" fmla="*/ 70 h 137"/>
                      <a:gd name="T10" fmla="*/ 116 w 153"/>
                      <a:gd name="T11" fmla="*/ 0 h 137"/>
                      <a:gd name="T12" fmla="*/ 42 w 153"/>
                      <a:gd name="T13" fmla="*/ 0 h 137"/>
                      <a:gd name="T14" fmla="*/ 0 60000 65536"/>
                      <a:gd name="T15" fmla="*/ 0 60000 65536"/>
                      <a:gd name="T16" fmla="*/ 0 60000 65536"/>
                      <a:gd name="T17" fmla="*/ 0 60000 65536"/>
                      <a:gd name="T18" fmla="*/ 0 60000 65536"/>
                      <a:gd name="T19" fmla="*/ 0 60000 65536"/>
                      <a:gd name="T20" fmla="*/ 0 60000 65536"/>
                      <a:gd name="T21" fmla="*/ 0 w 153"/>
                      <a:gd name="T22" fmla="*/ 0 h 137"/>
                      <a:gd name="T23" fmla="*/ 153 w 153"/>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7">
                        <a:moveTo>
                          <a:pt x="42" y="0"/>
                        </a:moveTo>
                        <a:lnTo>
                          <a:pt x="0" y="70"/>
                        </a:lnTo>
                        <a:lnTo>
                          <a:pt x="42" y="137"/>
                        </a:lnTo>
                        <a:lnTo>
                          <a:pt x="116" y="137"/>
                        </a:lnTo>
                        <a:lnTo>
                          <a:pt x="153" y="70"/>
                        </a:lnTo>
                        <a:lnTo>
                          <a:pt x="116" y="0"/>
                        </a:lnTo>
                        <a:lnTo>
                          <a:pt x="42" y="0"/>
                        </a:lnTo>
                        <a:close/>
                      </a:path>
                    </a:pathLst>
                  </a:custGeom>
                  <a:solidFill>
                    <a:srgbClr val="EA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7" name="Freeform 625">
                    <a:extLst>
                      <a:ext uri="{FF2B5EF4-FFF2-40B4-BE49-F238E27FC236}">
                        <a16:creationId xmlns:a16="http://schemas.microsoft.com/office/drawing/2014/main" id="{08292337-DF58-08F9-DF7A-2B61A9505497}"/>
                      </a:ext>
                    </a:extLst>
                  </p:cNvPr>
                  <p:cNvSpPr>
                    <a:spLocks/>
                  </p:cNvSpPr>
                  <p:nvPr/>
                </p:nvSpPr>
                <p:spPr bwMode="auto">
                  <a:xfrm>
                    <a:off x="4229" y="3181"/>
                    <a:ext cx="145" cy="129"/>
                  </a:xfrm>
                  <a:custGeom>
                    <a:avLst/>
                    <a:gdLst>
                      <a:gd name="T0" fmla="*/ 38 w 145"/>
                      <a:gd name="T1" fmla="*/ 0 h 129"/>
                      <a:gd name="T2" fmla="*/ 0 w 145"/>
                      <a:gd name="T3" fmla="*/ 66 h 129"/>
                      <a:gd name="T4" fmla="*/ 38 w 145"/>
                      <a:gd name="T5" fmla="*/ 129 h 129"/>
                      <a:gd name="T6" fmla="*/ 112 w 145"/>
                      <a:gd name="T7" fmla="*/ 129 h 129"/>
                      <a:gd name="T8" fmla="*/ 145 w 145"/>
                      <a:gd name="T9" fmla="*/ 66 h 129"/>
                      <a:gd name="T10" fmla="*/ 112 w 145"/>
                      <a:gd name="T11" fmla="*/ 0 h 129"/>
                      <a:gd name="T12" fmla="*/ 38 w 145"/>
                      <a:gd name="T13" fmla="*/ 0 h 129"/>
                      <a:gd name="T14" fmla="*/ 0 60000 65536"/>
                      <a:gd name="T15" fmla="*/ 0 60000 65536"/>
                      <a:gd name="T16" fmla="*/ 0 60000 65536"/>
                      <a:gd name="T17" fmla="*/ 0 60000 65536"/>
                      <a:gd name="T18" fmla="*/ 0 60000 65536"/>
                      <a:gd name="T19" fmla="*/ 0 60000 65536"/>
                      <a:gd name="T20" fmla="*/ 0 60000 65536"/>
                      <a:gd name="T21" fmla="*/ 0 w 145"/>
                      <a:gd name="T22" fmla="*/ 0 h 129"/>
                      <a:gd name="T23" fmla="*/ 145 w 145"/>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9">
                        <a:moveTo>
                          <a:pt x="38" y="0"/>
                        </a:moveTo>
                        <a:lnTo>
                          <a:pt x="0" y="66"/>
                        </a:lnTo>
                        <a:lnTo>
                          <a:pt x="38" y="129"/>
                        </a:lnTo>
                        <a:lnTo>
                          <a:pt x="112" y="129"/>
                        </a:lnTo>
                        <a:lnTo>
                          <a:pt x="145" y="66"/>
                        </a:lnTo>
                        <a:lnTo>
                          <a:pt x="112" y="0"/>
                        </a:lnTo>
                        <a:lnTo>
                          <a:pt x="38" y="0"/>
                        </a:lnTo>
                        <a:close/>
                      </a:path>
                    </a:pathLst>
                  </a:custGeom>
                  <a:solidFill>
                    <a:srgbClr val="ED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8" name="Freeform 626">
                    <a:extLst>
                      <a:ext uri="{FF2B5EF4-FFF2-40B4-BE49-F238E27FC236}">
                        <a16:creationId xmlns:a16="http://schemas.microsoft.com/office/drawing/2014/main" id="{1F00CBCF-F0DE-9752-902B-49E7DCED1554}"/>
                      </a:ext>
                    </a:extLst>
                  </p:cNvPr>
                  <p:cNvSpPr>
                    <a:spLocks/>
                  </p:cNvSpPr>
                  <p:nvPr/>
                </p:nvSpPr>
                <p:spPr bwMode="auto">
                  <a:xfrm>
                    <a:off x="4238" y="3190"/>
                    <a:ext cx="128" cy="111"/>
                  </a:xfrm>
                  <a:custGeom>
                    <a:avLst/>
                    <a:gdLst>
                      <a:gd name="T0" fmla="*/ 33 w 128"/>
                      <a:gd name="T1" fmla="*/ 0 h 111"/>
                      <a:gd name="T2" fmla="*/ 0 w 128"/>
                      <a:gd name="T3" fmla="*/ 57 h 111"/>
                      <a:gd name="T4" fmla="*/ 33 w 128"/>
                      <a:gd name="T5" fmla="*/ 111 h 111"/>
                      <a:gd name="T6" fmla="*/ 99 w 128"/>
                      <a:gd name="T7" fmla="*/ 111 h 111"/>
                      <a:gd name="T8" fmla="*/ 128 w 128"/>
                      <a:gd name="T9" fmla="*/ 57 h 111"/>
                      <a:gd name="T10" fmla="*/ 99 w 128"/>
                      <a:gd name="T11" fmla="*/ 0 h 111"/>
                      <a:gd name="T12" fmla="*/ 33 w 128"/>
                      <a:gd name="T13" fmla="*/ 0 h 111"/>
                      <a:gd name="T14" fmla="*/ 0 60000 65536"/>
                      <a:gd name="T15" fmla="*/ 0 60000 65536"/>
                      <a:gd name="T16" fmla="*/ 0 60000 65536"/>
                      <a:gd name="T17" fmla="*/ 0 60000 65536"/>
                      <a:gd name="T18" fmla="*/ 0 60000 65536"/>
                      <a:gd name="T19" fmla="*/ 0 60000 65536"/>
                      <a:gd name="T20" fmla="*/ 0 60000 65536"/>
                      <a:gd name="T21" fmla="*/ 0 w 128"/>
                      <a:gd name="T22" fmla="*/ 0 h 111"/>
                      <a:gd name="T23" fmla="*/ 128 w 128"/>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1">
                        <a:moveTo>
                          <a:pt x="33" y="0"/>
                        </a:moveTo>
                        <a:lnTo>
                          <a:pt x="0" y="57"/>
                        </a:lnTo>
                        <a:lnTo>
                          <a:pt x="33" y="111"/>
                        </a:lnTo>
                        <a:lnTo>
                          <a:pt x="99" y="111"/>
                        </a:lnTo>
                        <a:lnTo>
                          <a:pt x="128" y="57"/>
                        </a:lnTo>
                        <a:lnTo>
                          <a:pt x="99" y="0"/>
                        </a:lnTo>
                        <a:lnTo>
                          <a:pt x="33" y="0"/>
                        </a:lnTo>
                        <a:close/>
                      </a:path>
                    </a:pathLst>
                  </a:custGeom>
                  <a:solidFill>
                    <a:srgbClr val="F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59" name="Freeform 627">
                    <a:extLst>
                      <a:ext uri="{FF2B5EF4-FFF2-40B4-BE49-F238E27FC236}">
                        <a16:creationId xmlns:a16="http://schemas.microsoft.com/office/drawing/2014/main" id="{6B83C38F-F73D-9059-46E1-145C3EC5E57E}"/>
                      </a:ext>
                    </a:extLst>
                  </p:cNvPr>
                  <p:cNvSpPr>
                    <a:spLocks/>
                  </p:cNvSpPr>
                  <p:nvPr/>
                </p:nvSpPr>
                <p:spPr bwMode="auto">
                  <a:xfrm>
                    <a:off x="4246" y="3194"/>
                    <a:ext cx="112" cy="103"/>
                  </a:xfrm>
                  <a:custGeom>
                    <a:avLst/>
                    <a:gdLst>
                      <a:gd name="T0" fmla="*/ 29 w 112"/>
                      <a:gd name="T1" fmla="*/ 0 h 103"/>
                      <a:gd name="T2" fmla="*/ 0 w 112"/>
                      <a:gd name="T3" fmla="*/ 53 h 103"/>
                      <a:gd name="T4" fmla="*/ 29 w 112"/>
                      <a:gd name="T5" fmla="*/ 103 h 103"/>
                      <a:gd name="T6" fmla="*/ 87 w 112"/>
                      <a:gd name="T7" fmla="*/ 103 h 103"/>
                      <a:gd name="T8" fmla="*/ 112 w 112"/>
                      <a:gd name="T9" fmla="*/ 53 h 103"/>
                      <a:gd name="T10" fmla="*/ 87 w 112"/>
                      <a:gd name="T11" fmla="*/ 0 h 103"/>
                      <a:gd name="T12" fmla="*/ 29 w 112"/>
                      <a:gd name="T13" fmla="*/ 0 h 103"/>
                      <a:gd name="T14" fmla="*/ 0 60000 65536"/>
                      <a:gd name="T15" fmla="*/ 0 60000 65536"/>
                      <a:gd name="T16" fmla="*/ 0 60000 65536"/>
                      <a:gd name="T17" fmla="*/ 0 60000 65536"/>
                      <a:gd name="T18" fmla="*/ 0 60000 65536"/>
                      <a:gd name="T19" fmla="*/ 0 60000 65536"/>
                      <a:gd name="T20" fmla="*/ 0 60000 65536"/>
                      <a:gd name="T21" fmla="*/ 0 w 112"/>
                      <a:gd name="T22" fmla="*/ 0 h 103"/>
                      <a:gd name="T23" fmla="*/ 112 w 11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3">
                        <a:moveTo>
                          <a:pt x="29" y="0"/>
                        </a:moveTo>
                        <a:lnTo>
                          <a:pt x="0" y="53"/>
                        </a:lnTo>
                        <a:lnTo>
                          <a:pt x="29" y="103"/>
                        </a:lnTo>
                        <a:lnTo>
                          <a:pt x="87" y="103"/>
                        </a:lnTo>
                        <a:lnTo>
                          <a:pt x="112" y="53"/>
                        </a:lnTo>
                        <a:lnTo>
                          <a:pt x="87" y="0"/>
                        </a:lnTo>
                        <a:lnTo>
                          <a:pt x="29" y="0"/>
                        </a:lnTo>
                        <a:close/>
                      </a:path>
                    </a:pathLst>
                  </a:custGeom>
                  <a:solidFill>
                    <a:srgbClr val="F3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60" name="Freeform 628">
                    <a:extLst>
                      <a:ext uri="{FF2B5EF4-FFF2-40B4-BE49-F238E27FC236}">
                        <a16:creationId xmlns:a16="http://schemas.microsoft.com/office/drawing/2014/main" id="{3D6C3B31-111C-28E4-A0CC-162B43CF62C7}"/>
                      </a:ext>
                    </a:extLst>
                  </p:cNvPr>
                  <p:cNvSpPr>
                    <a:spLocks/>
                  </p:cNvSpPr>
                  <p:nvPr/>
                </p:nvSpPr>
                <p:spPr bwMode="auto">
                  <a:xfrm>
                    <a:off x="4254" y="3202"/>
                    <a:ext cx="95" cy="87"/>
                  </a:xfrm>
                  <a:custGeom>
                    <a:avLst/>
                    <a:gdLst>
                      <a:gd name="T0" fmla="*/ 25 w 95"/>
                      <a:gd name="T1" fmla="*/ 0 h 87"/>
                      <a:gd name="T2" fmla="*/ 0 w 95"/>
                      <a:gd name="T3" fmla="*/ 45 h 87"/>
                      <a:gd name="T4" fmla="*/ 25 w 95"/>
                      <a:gd name="T5" fmla="*/ 87 h 87"/>
                      <a:gd name="T6" fmla="*/ 75 w 95"/>
                      <a:gd name="T7" fmla="*/ 87 h 87"/>
                      <a:gd name="T8" fmla="*/ 95 w 95"/>
                      <a:gd name="T9" fmla="*/ 45 h 87"/>
                      <a:gd name="T10" fmla="*/ 75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5" y="87"/>
                        </a:lnTo>
                        <a:lnTo>
                          <a:pt x="95" y="45"/>
                        </a:lnTo>
                        <a:lnTo>
                          <a:pt x="75" y="0"/>
                        </a:lnTo>
                        <a:lnTo>
                          <a:pt x="25" y="0"/>
                        </a:lnTo>
                        <a:close/>
                      </a:path>
                    </a:pathLst>
                  </a:custGeom>
                  <a:solidFill>
                    <a:srgbClr val="F6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61" name="Freeform 629">
                    <a:extLst>
                      <a:ext uri="{FF2B5EF4-FFF2-40B4-BE49-F238E27FC236}">
                        <a16:creationId xmlns:a16="http://schemas.microsoft.com/office/drawing/2014/main" id="{58DFC336-97FF-5897-A6CC-510336C9F36D}"/>
                      </a:ext>
                    </a:extLst>
                  </p:cNvPr>
                  <p:cNvSpPr>
                    <a:spLocks/>
                  </p:cNvSpPr>
                  <p:nvPr/>
                </p:nvSpPr>
                <p:spPr bwMode="auto">
                  <a:xfrm>
                    <a:off x="4258" y="3206"/>
                    <a:ext cx="87" cy="79"/>
                  </a:xfrm>
                  <a:custGeom>
                    <a:avLst/>
                    <a:gdLst>
                      <a:gd name="T0" fmla="*/ 25 w 87"/>
                      <a:gd name="T1" fmla="*/ 0 h 79"/>
                      <a:gd name="T2" fmla="*/ 0 w 87"/>
                      <a:gd name="T3" fmla="*/ 41 h 79"/>
                      <a:gd name="T4" fmla="*/ 25 w 87"/>
                      <a:gd name="T5" fmla="*/ 79 h 79"/>
                      <a:gd name="T6" fmla="*/ 67 w 87"/>
                      <a:gd name="T7" fmla="*/ 79 h 79"/>
                      <a:gd name="T8" fmla="*/ 87 w 87"/>
                      <a:gd name="T9" fmla="*/ 41 h 79"/>
                      <a:gd name="T10" fmla="*/ 67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7" y="79"/>
                        </a:lnTo>
                        <a:lnTo>
                          <a:pt x="87" y="41"/>
                        </a:lnTo>
                        <a:lnTo>
                          <a:pt x="67" y="0"/>
                        </a:lnTo>
                        <a:lnTo>
                          <a:pt x="25" y="0"/>
                        </a:lnTo>
                        <a:close/>
                      </a:path>
                    </a:pathLst>
                  </a:custGeom>
                  <a:solidFill>
                    <a:srgbClr val="F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62" name="Freeform 630">
                    <a:extLst>
                      <a:ext uri="{FF2B5EF4-FFF2-40B4-BE49-F238E27FC236}">
                        <a16:creationId xmlns:a16="http://schemas.microsoft.com/office/drawing/2014/main" id="{C2699DE7-A22E-2A32-CF82-2B9AF4667F63}"/>
                      </a:ext>
                    </a:extLst>
                  </p:cNvPr>
                  <p:cNvSpPr>
                    <a:spLocks/>
                  </p:cNvSpPr>
                  <p:nvPr/>
                </p:nvSpPr>
                <p:spPr bwMode="auto">
                  <a:xfrm>
                    <a:off x="4267" y="3214"/>
                    <a:ext cx="70" cy="62"/>
                  </a:xfrm>
                  <a:custGeom>
                    <a:avLst/>
                    <a:gdLst>
                      <a:gd name="T0" fmla="*/ 20 w 70"/>
                      <a:gd name="T1" fmla="*/ 0 h 62"/>
                      <a:gd name="T2" fmla="*/ 0 w 70"/>
                      <a:gd name="T3" fmla="*/ 33 h 62"/>
                      <a:gd name="T4" fmla="*/ 20 w 70"/>
                      <a:gd name="T5" fmla="*/ 62 h 62"/>
                      <a:gd name="T6" fmla="*/ 53 w 70"/>
                      <a:gd name="T7" fmla="*/ 62 h 62"/>
                      <a:gd name="T8" fmla="*/ 70 w 70"/>
                      <a:gd name="T9" fmla="*/ 33 h 62"/>
                      <a:gd name="T10" fmla="*/ 53 w 70"/>
                      <a:gd name="T11" fmla="*/ 0 h 62"/>
                      <a:gd name="T12" fmla="*/ 20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0" y="0"/>
                        </a:moveTo>
                        <a:lnTo>
                          <a:pt x="0" y="33"/>
                        </a:lnTo>
                        <a:lnTo>
                          <a:pt x="20" y="62"/>
                        </a:lnTo>
                        <a:lnTo>
                          <a:pt x="53" y="62"/>
                        </a:lnTo>
                        <a:lnTo>
                          <a:pt x="70" y="33"/>
                        </a:lnTo>
                        <a:lnTo>
                          <a:pt x="53" y="0"/>
                        </a:lnTo>
                        <a:lnTo>
                          <a:pt x="20" y="0"/>
                        </a:lnTo>
                        <a:close/>
                      </a:path>
                    </a:pathLst>
                  </a:custGeom>
                  <a:solidFill>
                    <a:srgbClr val="FA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63" name="Freeform 631">
                    <a:extLst>
                      <a:ext uri="{FF2B5EF4-FFF2-40B4-BE49-F238E27FC236}">
                        <a16:creationId xmlns:a16="http://schemas.microsoft.com/office/drawing/2014/main" id="{87D0E426-1C80-D547-F821-079BFB43DE69}"/>
                      </a:ext>
                    </a:extLst>
                  </p:cNvPr>
                  <p:cNvSpPr>
                    <a:spLocks/>
                  </p:cNvSpPr>
                  <p:nvPr/>
                </p:nvSpPr>
                <p:spPr bwMode="auto">
                  <a:xfrm>
                    <a:off x="4275" y="3219"/>
                    <a:ext cx="54" cy="53"/>
                  </a:xfrm>
                  <a:custGeom>
                    <a:avLst/>
                    <a:gdLst>
                      <a:gd name="T0" fmla="*/ 16 w 54"/>
                      <a:gd name="T1" fmla="*/ 0 h 53"/>
                      <a:gd name="T2" fmla="*/ 0 w 54"/>
                      <a:gd name="T3" fmla="*/ 28 h 53"/>
                      <a:gd name="T4" fmla="*/ 16 w 54"/>
                      <a:gd name="T5" fmla="*/ 53 h 53"/>
                      <a:gd name="T6" fmla="*/ 41 w 54"/>
                      <a:gd name="T7" fmla="*/ 53 h 53"/>
                      <a:gd name="T8" fmla="*/ 54 w 54"/>
                      <a:gd name="T9" fmla="*/ 28 h 53"/>
                      <a:gd name="T10" fmla="*/ 41 w 54"/>
                      <a:gd name="T11" fmla="*/ 0 h 53"/>
                      <a:gd name="T12" fmla="*/ 16 w 54"/>
                      <a:gd name="T13" fmla="*/ 0 h 53"/>
                      <a:gd name="T14" fmla="*/ 0 60000 65536"/>
                      <a:gd name="T15" fmla="*/ 0 60000 65536"/>
                      <a:gd name="T16" fmla="*/ 0 60000 65536"/>
                      <a:gd name="T17" fmla="*/ 0 60000 65536"/>
                      <a:gd name="T18" fmla="*/ 0 60000 65536"/>
                      <a:gd name="T19" fmla="*/ 0 60000 65536"/>
                      <a:gd name="T20" fmla="*/ 0 60000 65536"/>
                      <a:gd name="T21" fmla="*/ 0 w 54"/>
                      <a:gd name="T22" fmla="*/ 0 h 53"/>
                      <a:gd name="T23" fmla="*/ 54 w 54"/>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3">
                        <a:moveTo>
                          <a:pt x="16" y="0"/>
                        </a:moveTo>
                        <a:lnTo>
                          <a:pt x="0" y="28"/>
                        </a:lnTo>
                        <a:lnTo>
                          <a:pt x="16" y="53"/>
                        </a:lnTo>
                        <a:lnTo>
                          <a:pt x="41" y="53"/>
                        </a:lnTo>
                        <a:lnTo>
                          <a:pt x="54" y="28"/>
                        </a:lnTo>
                        <a:lnTo>
                          <a:pt x="41" y="0"/>
                        </a:lnTo>
                        <a:lnTo>
                          <a:pt x="16" y="0"/>
                        </a:lnTo>
                        <a:close/>
                      </a:path>
                    </a:pathLst>
                  </a:custGeom>
                  <a:solidFill>
                    <a:srgbClr val="FB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64" name="Freeform 632">
                    <a:extLst>
                      <a:ext uri="{FF2B5EF4-FFF2-40B4-BE49-F238E27FC236}">
                        <a16:creationId xmlns:a16="http://schemas.microsoft.com/office/drawing/2014/main" id="{5236731E-AA1A-5373-FE26-D4B101966562}"/>
                      </a:ext>
                    </a:extLst>
                  </p:cNvPr>
                  <p:cNvSpPr>
                    <a:spLocks/>
                  </p:cNvSpPr>
                  <p:nvPr/>
                </p:nvSpPr>
                <p:spPr bwMode="auto">
                  <a:xfrm>
                    <a:off x="4279" y="3227"/>
                    <a:ext cx="46" cy="37"/>
                  </a:xfrm>
                  <a:custGeom>
                    <a:avLst/>
                    <a:gdLst>
                      <a:gd name="T0" fmla="*/ 12 w 46"/>
                      <a:gd name="T1" fmla="*/ 0 h 37"/>
                      <a:gd name="T2" fmla="*/ 0 w 46"/>
                      <a:gd name="T3" fmla="*/ 20 h 37"/>
                      <a:gd name="T4" fmla="*/ 12 w 46"/>
                      <a:gd name="T5" fmla="*/ 37 h 37"/>
                      <a:gd name="T6" fmla="*/ 37 w 46"/>
                      <a:gd name="T7" fmla="*/ 37 h 37"/>
                      <a:gd name="T8" fmla="*/ 46 w 46"/>
                      <a:gd name="T9" fmla="*/ 20 h 37"/>
                      <a:gd name="T10" fmla="*/ 37 w 46"/>
                      <a:gd name="T11" fmla="*/ 0 h 37"/>
                      <a:gd name="T12" fmla="*/ 12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2" y="0"/>
                        </a:moveTo>
                        <a:lnTo>
                          <a:pt x="0" y="20"/>
                        </a:lnTo>
                        <a:lnTo>
                          <a:pt x="12" y="37"/>
                        </a:lnTo>
                        <a:lnTo>
                          <a:pt x="37" y="37"/>
                        </a:lnTo>
                        <a:lnTo>
                          <a:pt x="46" y="20"/>
                        </a:lnTo>
                        <a:lnTo>
                          <a:pt x="37" y="0"/>
                        </a:lnTo>
                        <a:lnTo>
                          <a:pt x="12" y="0"/>
                        </a:lnTo>
                        <a:close/>
                      </a:path>
                    </a:pathLst>
                  </a:custGeom>
                  <a:solidFill>
                    <a:srgbClr val="FC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65" name="Freeform 633">
                    <a:extLst>
                      <a:ext uri="{FF2B5EF4-FFF2-40B4-BE49-F238E27FC236}">
                        <a16:creationId xmlns:a16="http://schemas.microsoft.com/office/drawing/2014/main" id="{B5163559-CAE6-5218-5C96-537514C66D18}"/>
                      </a:ext>
                    </a:extLst>
                  </p:cNvPr>
                  <p:cNvSpPr>
                    <a:spLocks/>
                  </p:cNvSpPr>
                  <p:nvPr/>
                </p:nvSpPr>
                <p:spPr bwMode="auto">
                  <a:xfrm>
                    <a:off x="4287" y="3231"/>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FD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66" name="Freeform 634">
                    <a:extLst>
                      <a:ext uri="{FF2B5EF4-FFF2-40B4-BE49-F238E27FC236}">
                        <a16:creationId xmlns:a16="http://schemas.microsoft.com/office/drawing/2014/main" id="{6B50CC2D-8928-6F83-F098-4795DF7EF685}"/>
                      </a:ext>
                    </a:extLst>
                  </p:cNvPr>
                  <p:cNvSpPr>
                    <a:spLocks/>
                  </p:cNvSpPr>
                  <p:nvPr/>
                </p:nvSpPr>
                <p:spPr bwMode="auto">
                  <a:xfrm>
                    <a:off x="4296" y="3239"/>
                    <a:ext cx="12" cy="13"/>
                  </a:xfrm>
                  <a:custGeom>
                    <a:avLst/>
                    <a:gdLst>
                      <a:gd name="T0" fmla="*/ 4 w 12"/>
                      <a:gd name="T1" fmla="*/ 0 h 13"/>
                      <a:gd name="T2" fmla="*/ 0 w 12"/>
                      <a:gd name="T3" fmla="*/ 8 h 13"/>
                      <a:gd name="T4" fmla="*/ 4 w 12"/>
                      <a:gd name="T5" fmla="*/ 13 h 13"/>
                      <a:gd name="T6" fmla="*/ 12 w 12"/>
                      <a:gd name="T7" fmla="*/ 13 h 13"/>
                      <a:gd name="T8" fmla="*/ 12 w 12"/>
                      <a:gd name="T9" fmla="*/ 8 h 13"/>
                      <a:gd name="T10" fmla="*/ 12 w 12"/>
                      <a:gd name="T11" fmla="*/ 0 h 13"/>
                      <a:gd name="T12" fmla="*/ 4 w 12"/>
                      <a:gd name="T13" fmla="*/ 0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4" y="0"/>
                        </a:moveTo>
                        <a:lnTo>
                          <a:pt x="0" y="8"/>
                        </a:lnTo>
                        <a:lnTo>
                          <a:pt x="4" y="13"/>
                        </a:lnTo>
                        <a:lnTo>
                          <a:pt x="12" y="13"/>
                        </a:lnTo>
                        <a:lnTo>
                          <a:pt x="12" y="8"/>
                        </a:lnTo>
                        <a:lnTo>
                          <a:pt x="12" y="0"/>
                        </a:lnTo>
                        <a:lnTo>
                          <a:pt x="4" y="0"/>
                        </a:lnTo>
                        <a:close/>
                      </a:path>
                    </a:pathLst>
                  </a:custGeom>
                  <a:solidFill>
                    <a:srgbClr val="FE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67" name="Freeform 635">
                    <a:extLst>
                      <a:ext uri="{FF2B5EF4-FFF2-40B4-BE49-F238E27FC236}">
                        <a16:creationId xmlns:a16="http://schemas.microsoft.com/office/drawing/2014/main" id="{419AFBF7-6F7D-947B-2FE7-20A9D4264416}"/>
                      </a:ext>
                    </a:extLst>
                  </p:cNvPr>
                  <p:cNvSpPr>
                    <a:spLocks/>
                  </p:cNvSpPr>
                  <p:nvPr/>
                </p:nvSpPr>
                <p:spPr bwMode="auto">
                  <a:xfrm>
                    <a:off x="4300" y="3243"/>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42" name="Freeform 637">
                  <a:extLst>
                    <a:ext uri="{FF2B5EF4-FFF2-40B4-BE49-F238E27FC236}">
                      <a16:creationId xmlns:a16="http://schemas.microsoft.com/office/drawing/2014/main" id="{940E7C95-82B7-37FD-EDC7-C3EB7BCD3D6C}"/>
                    </a:ext>
                  </a:extLst>
                </p:cNvPr>
                <p:cNvSpPr>
                  <a:spLocks noEditPoints="1"/>
                </p:cNvSpPr>
                <p:nvPr/>
              </p:nvSpPr>
              <p:spPr bwMode="auto">
                <a:xfrm>
                  <a:off x="4134" y="3098"/>
                  <a:ext cx="344" cy="307"/>
                </a:xfrm>
                <a:custGeom>
                  <a:avLst/>
                  <a:gdLst>
                    <a:gd name="T0" fmla="*/ 4 w 344"/>
                    <a:gd name="T1" fmla="*/ 154 h 307"/>
                    <a:gd name="T2" fmla="*/ 0 w 344"/>
                    <a:gd name="T3" fmla="*/ 154 h 307"/>
                    <a:gd name="T4" fmla="*/ 4 w 344"/>
                    <a:gd name="T5" fmla="*/ 158 h 307"/>
                    <a:gd name="T6" fmla="*/ 87 w 344"/>
                    <a:gd name="T7" fmla="*/ 307 h 307"/>
                    <a:gd name="T8" fmla="*/ 87 w 344"/>
                    <a:gd name="T9" fmla="*/ 307 h 307"/>
                    <a:gd name="T10" fmla="*/ 87 w 344"/>
                    <a:gd name="T11" fmla="*/ 307 h 307"/>
                    <a:gd name="T12" fmla="*/ 257 w 344"/>
                    <a:gd name="T13" fmla="*/ 307 h 307"/>
                    <a:gd name="T14" fmla="*/ 257 w 344"/>
                    <a:gd name="T15" fmla="*/ 307 h 307"/>
                    <a:gd name="T16" fmla="*/ 261 w 344"/>
                    <a:gd name="T17" fmla="*/ 307 h 307"/>
                    <a:gd name="T18" fmla="*/ 344 w 344"/>
                    <a:gd name="T19" fmla="*/ 158 h 307"/>
                    <a:gd name="T20" fmla="*/ 344 w 344"/>
                    <a:gd name="T21" fmla="*/ 154 h 307"/>
                    <a:gd name="T22" fmla="*/ 344 w 344"/>
                    <a:gd name="T23" fmla="*/ 154 h 307"/>
                    <a:gd name="T24" fmla="*/ 261 w 344"/>
                    <a:gd name="T25" fmla="*/ 5 h 307"/>
                    <a:gd name="T26" fmla="*/ 257 w 344"/>
                    <a:gd name="T27" fmla="*/ 0 h 307"/>
                    <a:gd name="T28" fmla="*/ 257 w 344"/>
                    <a:gd name="T29" fmla="*/ 0 h 307"/>
                    <a:gd name="T30" fmla="*/ 87 w 344"/>
                    <a:gd name="T31" fmla="*/ 0 h 307"/>
                    <a:gd name="T32" fmla="*/ 87 w 344"/>
                    <a:gd name="T33" fmla="*/ 0 h 307"/>
                    <a:gd name="T34" fmla="*/ 87 w 344"/>
                    <a:gd name="T35" fmla="*/ 5 h 307"/>
                    <a:gd name="T36" fmla="*/ 4 w 344"/>
                    <a:gd name="T37" fmla="*/ 154 h 307"/>
                    <a:gd name="T38" fmla="*/ 91 w 344"/>
                    <a:gd name="T39" fmla="*/ 9 h 307"/>
                    <a:gd name="T40" fmla="*/ 87 w 344"/>
                    <a:gd name="T41" fmla="*/ 5 h 307"/>
                    <a:gd name="T42" fmla="*/ 87 w 344"/>
                    <a:gd name="T43" fmla="*/ 9 h 307"/>
                    <a:gd name="T44" fmla="*/ 257 w 344"/>
                    <a:gd name="T45" fmla="*/ 9 h 307"/>
                    <a:gd name="T46" fmla="*/ 257 w 344"/>
                    <a:gd name="T47" fmla="*/ 5 h 307"/>
                    <a:gd name="T48" fmla="*/ 257 w 344"/>
                    <a:gd name="T49" fmla="*/ 9 h 307"/>
                    <a:gd name="T50" fmla="*/ 340 w 344"/>
                    <a:gd name="T51" fmla="*/ 158 h 307"/>
                    <a:gd name="T52" fmla="*/ 340 w 344"/>
                    <a:gd name="T53" fmla="*/ 154 h 307"/>
                    <a:gd name="T54" fmla="*/ 340 w 344"/>
                    <a:gd name="T55" fmla="*/ 154 h 307"/>
                    <a:gd name="T56" fmla="*/ 257 w 344"/>
                    <a:gd name="T57" fmla="*/ 303 h 307"/>
                    <a:gd name="T58" fmla="*/ 257 w 344"/>
                    <a:gd name="T59" fmla="*/ 303 h 307"/>
                    <a:gd name="T60" fmla="*/ 257 w 344"/>
                    <a:gd name="T61" fmla="*/ 299 h 307"/>
                    <a:gd name="T62" fmla="*/ 87 w 344"/>
                    <a:gd name="T63" fmla="*/ 299 h 307"/>
                    <a:gd name="T64" fmla="*/ 87 w 344"/>
                    <a:gd name="T65" fmla="*/ 303 h 307"/>
                    <a:gd name="T66" fmla="*/ 91 w 344"/>
                    <a:gd name="T67" fmla="*/ 303 h 307"/>
                    <a:gd name="T68" fmla="*/ 8 w 344"/>
                    <a:gd name="T69" fmla="*/ 154 h 307"/>
                    <a:gd name="T70" fmla="*/ 4 w 344"/>
                    <a:gd name="T71" fmla="*/ 154 h 307"/>
                    <a:gd name="T72" fmla="*/ 8 w 344"/>
                    <a:gd name="T73" fmla="*/ 158 h 307"/>
                    <a:gd name="T74" fmla="*/ 91 w 344"/>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07"/>
                    <a:gd name="T116" fmla="*/ 344 w 344"/>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07">
                      <a:moveTo>
                        <a:pt x="4" y="154"/>
                      </a:moveTo>
                      <a:lnTo>
                        <a:pt x="0" y="154"/>
                      </a:lnTo>
                      <a:lnTo>
                        <a:pt x="4" y="158"/>
                      </a:lnTo>
                      <a:lnTo>
                        <a:pt x="87" y="307"/>
                      </a:lnTo>
                      <a:lnTo>
                        <a:pt x="257" y="307"/>
                      </a:lnTo>
                      <a:lnTo>
                        <a:pt x="261" y="307"/>
                      </a:lnTo>
                      <a:lnTo>
                        <a:pt x="344" y="158"/>
                      </a:lnTo>
                      <a:lnTo>
                        <a:pt x="344" y="154"/>
                      </a:lnTo>
                      <a:lnTo>
                        <a:pt x="261" y="5"/>
                      </a:lnTo>
                      <a:lnTo>
                        <a:pt x="257" y="0"/>
                      </a:lnTo>
                      <a:lnTo>
                        <a:pt x="87" y="0"/>
                      </a:lnTo>
                      <a:lnTo>
                        <a:pt x="87" y="5"/>
                      </a:lnTo>
                      <a:lnTo>
                        <a:pt x="4" y="154"/>
                      </a:lnTo>
                      <a:close/>
                      <a:moveTo>
                        <a:pt x="91" y="9"/>
                      </a:moveTo>
                      <a:lnTo>
                        <a:pt x="87" y="5"/>
                      </a:lnTo>
                      <a:lnTo>
                        <a:pt x="87" y="9"/>
                      </a:lnTo>
                      <a:lnTo>
                        <a:pt x="257" y="9"/>
                      </a:lnTo>
                      <a:lnTo>
                        <a:pt x="257" y="5"/>
                      </a:lnTo>
                      <a:lnTo>
                        <a:pt x="257" y="9"/>
                      </a:lnTo>
                      <a:lnTo>
                        <a:pt x="340" y="158"/>
                      </a:lnTo>
                      <a:lnTo>
                        <a:pt x="340" y="154"/>
                      </a:lnTo>
                      <a:lnTo>
                        <a:pt x="257" y="303"/>
                      </a:lnTo>
                      <a:lnTo>
                        <a:pt x="257" y="299"/>
                      </a:lnTo>
                      <a:lnTo>
                        <a:pt x="87" y="299"/>
                      </a:lnTo>
                      <a:lnTo>
                        <a:pt x="87" y="303"/>
                      </a:lnTo>
                      <a:lnTo>
                        <a:pt x="91" y="303"/>
                      </a:lnTo>
                      <a:lnTo>
                        <a:pt x="8" y="154"/>
                      </a:lnTo>
                      <a:lnTo>
                        <a:pt x="4" y="154"/>
                      </a:lnTo>
                      <a:lnTo>
                        <a:pt x="8"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11" name="Rectangle 639">
                <a:extLst>
                  <a:ext uri="{FF2B5EF4-FFF2-40B4-BE49-F238E27FC236}">
                    <a16:creationId xmlns:a16="http://schemas.microsoft.com/office/drawing/2014/main" id="{0B8E74B2-B85F-1FAB-F55C-202E3B7465CE}"/>
                  </a:ext>
                </a:extLst>
              </p:cNvPr>
              <p:cNvSpPr>
                <a:spLocks noChangeArrowheads="1"/>
              </p:cNvSpPr>
              <p:nvPr/>
            </p:nvSpPr>
            <p:spPr bwMode="auto">
              <a:xfrm>
                <a:off x="4279" y="3206"/>
                <a:ext cx="8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E</a:t>
                </a:r>
                <a:endParaRPr lang="en-US" altLang="en-US"/>
              </a:p>
            </p:txBody>
          </p:sp>
          <p:grpSp>
            <p:nvGrpSpPr>
              <p:cNvPr id="16612" name="Group 667">
                <a:extLst>
                  <a:ext uri="{FF2B5EF4-FFF2-40B4-BE49-F238E27FC236}">
                    <a16:creationId xmlns:a16="http://schemas.microsoft.com/office/drawing/2014/main" id="{52234562-CA46-A39E-91A4-5A7D75FC7AF0}"/>
                  </a:ext>
                </a:extLst>
              </p:cNvPr>
              <p:cNvGrpSpPr>
                <a:grpSpLocks/>
              </p:cNvGrpSpPr>
              <p:nvPr/>
            </p:nvGrpSpPr>
            <p:grpSpPr bwMode="auto">
              <a:xfrm>
                <a:off x="4387" y="2945"/>
                <a:ext cx="347" cy="307"/>
                <a:chOff x="4387" y="2945"/>
                <a:chExt cx="347" cy="307"/>
              </a:xfrm>
            </p:grpSpPr>
            <p:grpSp>
              <p:nvGrpSpPr>
                <p:cNvPr id="16614" name="Group 665">
                  <a:extLst>
                    <a:ext uri="{FF2B5EF4-FFF2-40B4-BE49-F238E27FC236}">
                      <a16:creationId xmlns:a16="http://schemas.microsoft.com/office/drawing/2014/main" id="{29B6AA8C-8859-C36B-1D71-764F56118931}"/>
                    </a:ext>
                  </a:extLst>
                </p:cNvPr>
                <p:cNvGrpSpPr>
                  <a:grpSpLocks/>
                </p:cNvGrpSpPr>
                <p:nvPr/>
              </p:nvGrpSpPr>
              <p:grpSpPr bwMode="auto">
                <a:xfrm>
                  <a:off x="4391" y="2949"/>
                  <a:ext cx="339" cy="298"/>
                  <a:chOff x="4391" y="2949"/>
                  <a:chExt cx="339" cy="298"/>
                </a:xfrm>
              </p:grpSpPr>
              <p:sp>
                <p:nvSpPr>
                  <p:cNvPr id="16616" name="Freeform 640">
                    <a:extLst>
                      <a:ext uri="{FF2B5EF4-FFF2-40B4-BE49-F238E27FC236}">
                        <a16:creationId xmlns:a16="http://schemas.microsoft.com/office/drawing/2014/main" id="{5C37B021-AF9B-E135-7A1D-31F61E515C86}"/>
                      </a:ext>
                    </a:extLst>
                  </p:cNvPr>
                  <p:cNvSpPr>
                    <a:spLocks/>
                  </p:cNvSpPr>
                  <p:nvPr/>
                </p:nvSpPr>
                <p:spPr bwMode="auto">
                  <a:xfrm>
                    <a:off x="4391" y="2949"/>
                    <a:ext cx="339" cy="298"/>
                  </a:xfrm>
                  <a:custGeom>
                    <a:avLst/>
                    <a:gdLst>
                      <a:gd name="T0" fmla="*/ 83 w 339"/>
                      <a:gd name="T1" fmla="*/ 0 h 298"/>
                      <a:gd name="T2" fmla="*/ 0 w 339"/>
                      <a:gd name="T3" fmla="*/ 149 h 298"/>
                      <a:gd name="T4" fmla="*/ 83 w 339"/>
                      <a:gd name="T5" fmla="*/ 298 h 298"/>
                      <a:gd name="T6" fmla="*/ 252 w 339"/>
                      <a:gd name="T7" fmla="*/ 298 h 298"/>
                      <a:gd name="T8" fmla="*/ 339 w 339"/>
                      <a:gd name="T9" fmla="*/ 149 h 298"/>
                      <a:gd name="T10" fmla="*/ 252 w 339"/>
                      <a:gd name="T11" fmla="*/ 0 h 298"/>
                      <a:gd name="T12" fmla="*/ 83 w 339"/>
                      <a:gd name="T13" fmla="*/ 0 h 298"/>
                      <a:gd name="T14" fmla="*/ 0 60000 65536"/>
                      <a:gd name="T15" fmla="*/ 0 60000 65536"/>
                      <a:gd name="T16" fmla="*/ 0 60000 65536"/>
                      <a:gd name="T17" fmla="*/ 0 60000 65536"/>
                      <a:gd name="T18" fmla="*/ 0 60000 65536"/>
                      <a:gd name="T19" fmla="*/ 0 60000 65536"/>
                      <a:gd name="T20" fmla="*/ 0 60000 65536"/>
                      <a:gd name="T21" fmla="*/ 0 w 339"/>
                      <a:gd name="T22" fmla="*/ 0 h 298"/>
                      <a:gd name="T23" fmla="*/ 339 w 339"/>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9" h="298">
                        <a:moveTo>
                          <a:pt x="83" y="0"/>
                        </a:moveTo>
                        <a:lnTo>
                          <a:pt x="0" y="149"/>
                        </a:lnTo>
                        <a:lnTo>
                          <a:pt x="83" y="298"/>
                        </a:lnTo>
                        <a:lnTo>
                          <a:pt x="252" y="298"/>
                        </a:lnTo>
                        <a:lnTo>
                          <a:pt x="339" y="149"/>
                        </a:lnTo>
                        <a:lnTo>
                          <a:pt x="252" y="0"/>
                        </a:lnTo>
                        <a:lnTo>
                          <a:pt x="83" y="0"/>
                        </a:lnTo>
                        <a:close/>
                      </a:path>
                    </a:pathLst>
                  </a:custGeom>
                  <a:solidFill>
                    <a:srgbClr val="CC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17" name="Freeform 641">
                    <a:extLst>
                      <a:ext uri="{FF2B5EF4-FFF2-40B4-BE49-F238E27FC236}">
                        <a16:creationId xmlns:a16="http://schemas.microsoft.com/office/drawing/2014/main" id="{EB88F04B-E827-7EDF-06E2-5C863FEFD878}"/>
                      </a:ext>
                    </a:extLst>
                  </p:cNvPr>
                  <p:cNvSpPr>
                    <a:spLocks/>
                  </p:cNvSpPr>
                  <p:nvPr/>
                </p:nvSpPr>
                <p:spPr bwMode="auto">
                  <a:xfrm>
                    <a:off x="4391" y="2949"/>
                    <a:ext cx="331" cy="290"/>
                  </a:xfrm>
                  <a:custGeom>
                    <a:avLst/>
                    <a:gdLst>
                      <a:gd name="T0" fmla="*/ 83 w 331"/>
                      <a:gd name="T1" fmla="*/ 0 h 290"/>
                      <a:gd name="T2" fmla="*/ 0 w 331"/>
                      <a:gd name="T3" fmla="*/ 145 h 290"/>
                      <a:gd name="T4" fmla="*/ 83 w 331"/>
                      <a:gd name="T5" fmla="*/ 290 h 290"/>
                      <a:gd name="T6" fmla="*/ 244 w 331"/>
                      <a:gd name="T7" fmla="*/ 290 h 290"/>
                      <a:gd name="T8" fmla="*/ 331 w 331"/>
                      <a:gd name="T9" fmla="*/ 145 h 290"/>
                      <a:gd name="T10" fmla="*/ 244 w 331"/>
                      <a:gd name="T11" fmla="*/ 0 h 290"/>
                      <a:gd name="T12" fmla="*/ 83 w 331"/>
                      <a:gd name="T13" fmla="*/ 0 h 290"/>
                      <a:gd name="T14" fmla="*/ 0 60000 65536"/>
                      <a:gd name="T15" fmla="*/ 0 60000 65536"/>
                      <a:gd name="T16" fmla="*/ 0 60000 65536"/>
                      <a:gd name="T17" fmla="*/ 0 60000 65536"/>
                      <a:gd name="T18" fmla="*/ 0 60000 65536"/>
                      <a:gd name="T19" fmla="*/ 0 60000 65536"/>
                      <a:gd name="T20" fmla="*/ 0 60000 65536"/>
                      <a:gd name="T21" fmla="*/ 0 w 331"/>
                      <a:gd name="T22" fmla="*/ 0 h 290"/>
                      <a:gd name="T23" fmla="*/ 331 w 331"/>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 h="290">
                        <a:moveTo>
                          <a:pt x="83" y="0"/>
                        </a:moveTo>
                        <a:lnTo>
                          <a:pt x="0" y="145"/>
                        </a:lnTo>
                        <a:lnTo>
                          <a:pt x="83" y="290"/>
                        </a:lnTo>
                        <a:lnTo>
                          <a:pt x="244" y="290"/>
                        </a:lnTo>
                        <a:lnTo>
                          <a:pt x="331" y="145"/>
                        </a:lnTo>
                        <a:lnTo>
                          <a:pt x="244" y="0"/>
                        </a:lnTo>
                        <a:lnTo>
                          <a:pt x="83" y="0"/>
                        </a:lnTo>
                        <a:close/>
                      </a:path>
                    </a:pathLst>
                  </a:custGeom>
                  <a:solidFill>
                    <a:srgbClr val="CCFE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18" name="Freeform 642">
                    <a:extLst>
                      <a:ext uri="{FF2B5EF4-FFF2-40B4-BE49-F238E27FC236}">
                        <a16:creationId xmlns:a16="http://schemas.microsoft.com/office/drawing/2014/main" id="{62D9A885-4ABB-8E2C-F51F-50307A16070F}"/>
                      </a:ext>
                    </a:extLst>
                  </p:cNvPr>
                  <p:cNvSpPr>
                    <a:spLocks/>
                  </p:cNvSpPr>
                  <p:nvPr/>
                </p:nvSpPr>
                <p:spPr bwMode="auto">
                  <a:xfrm>
                    <a:off x="4399" y="2954"/>
                    <a:ext cx="315" cy="277"/>
                  </a:xfrm>
                  <a:custGeom>
                    <a:avLst/>
                    <a:gdLst>
                      <a:gd name="T0" fmla="*/ 79 w 315"/>
                      <a:gd name="T1" fmla="*/ 0 h 277"/>
                      <a:gd name="T2" fmla="*/ 0 w 315"/>
                      <a:gd name="T3" fmla="*/ 140 h 277"/>
                      <a:gd name="T4" fmla="*/ 79 w 315"/>
                      <a:gd name="T5" fmla="*/ 277 h 277"/>
                      <a:gd name="T6" fmla="*/ 232 w 315"/>
                      <a:gd name="T7" fmla="*/ 277 h 277"/>
                      <a:gd name="T8" fmla="*/ 315 w 315"/>
                      <a:gd name="T9" fmla="*/ 140 h 277"/>
                      <a:gd name="T10" fmla="*/ 232 w 315"/>
                      <a:gd name="T11" fmla="*/ 0 h 277"/>
                      <a:gd name="T12" fmla="*/ 79 w 315"/>
                      <a:gd name="T13" fmla="*/ 0 h 277"/>
                      <a:gd name="T14" fmla="*/ 0 60000 65536"/>
                      <a:gd name="T15" fmla="*/ 0 60000 65536"/>
                      <a:gd name="T16" fmla="*/ 0 60000 65536"/>
                      <a:gd name="T17" fmla="*/ 0 60000 65536"/>
                      <a:gd name="T18" fmla="*/ 0 60000 65536"/>
                      <a:gd name="T19" fmla="*/ 0 60000 65536"/>
                      <a:gd name="T20" fmla="*/ 0 60000 65536"/>
                      <a:gd name="T21" fmla="*/ 0 w 315"/>
                      <a:gd name="T22" fmla="*/ 0 h 277"/>
                      <a:gd name="T23" fmla="*/ 315 w 315"/>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5" h="277">
                        <a:moveTo>
                          <a:pt x="79" y="0"/>
                        </a:moveTo>
                        <a:lnTo>
                          <a:pt x="0" y="140"/>
                        </a:lnTo>
                        <a:lnTo>
                          <a:pt x="79" y="277"/>
                        </a:lnTo>
                        <a:lnTo>
                          <a:pt x="232" y="277"/>
                        </a:lnTo>
                        <a:lnTo>
                          <a:pt x="315" y="140"/>
                        </a:lnTo>
                        <a:lnTo>
                          <a:pt x="232" y="0"/>
                        </a:lnTo>
                        <a:lnTo>
                          <a:pt x="79" y="0"/>
                        </a:lnTo>
                        <a:close/>
                      </a:path>
                    </a:pathLst>
                  </a:custGeom>
                  <a:solidFill>
                    <a:srgbClr val="CDFC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19" name="Freeform 643">
                    <a:extLst>
                      <a:ext uri="{FF2B5EF4-FFF2-40B4-BE49-F238E27FC236}">
                        <a16:creationId xmlns:a16="http://schemas.microsoft.com/office/drawing/2014/main" id="{191D137A-2C52-403F-1BE5-4FED8E911AB0}"/>
                      </a:ext>
                    </a:extLst>
                  </p:cNvPr>
                  <p:cNvSpPr>
                    <a:spLocks/>
                  </p:cNvSpPr>
                  <p:nvPr/>
                </p:nvSpPr>
                <p:spPr bwMode="auto">
                  <a:xfrm>
                    <a:off x="4407" y="2962"/>
                    <a:ext cx="298" cy="265"/>
                  </a:xfrm>
                  <a:custGeom>
                    <a:avLst/>
                    <a:gdLst>
                      <a:gd name="T0" fmla="*/ 75 w 298"/>
                      <a:gd name="T1" fmla="*/ 0 h 265"/>
                      <a:gd name="T2" fmla="*/ 0 w 298"/>
                      <a:gd name="T3" fmla="*/ 132 h 265"/>
                      <a:gd name="T4" fmla="*/ 75 w 298"/>
                      <a:gd name="T5" fmla="*/ 265 h 265"/>
                      <a:gd name="T6" fmla="*/ 220 w 298"/>
                      <a:gd name="T7" fmla="*/ 265 h 265"/>
                      <a:gd name="T8" fmla="*/ 298 w 298"/>
                      <a:gd name="T9" fmla="*/ 132 h 265"/>
                      <a:gd name="T10" fmla="*/ 220 w 298"/>
                      <a:gd name="T11" fmla="*/ 0 h 265"/>
                      <a:gd name="T12" fmla="*/ 75 w 298"/>
                      <a:gd name="T13" fmla="*/ 0 h 265"/>
                      <a:gd name="T14" fmla="*/ 0 60000 65536"/>
                      <a:gd name="T15" fmla="*/ 0 60000 65536"/>
                      <a:gd name="T16" fmla="*/ 0 60000 65536"/>
                      <a:gd name="T17" fmla="*/ 0 60000 65536"/>
                      <a:gd name="T18" fmla="*/ 0 60000 65536"/>
                      <a:gd name="T19" fmla="*/ 0 60000 65536"/>
                      <a:gd name="T20" fmla="*/ 0 60000 65536"/>
                      <a:gd name="T21" fmla="*/ 0 w 298"/>
                      <a:gd name="T22" fmla="*/ 0 h 265"/>
                      <a:gd name="T23" fmla="*/ 298 w 298"/>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265">
                        <a:moveTo>
                          <a:pt x="75" y="0"/>
                        </a:moveTo>
                        <a:lnTo>
                          <a:pt x="0" y="132"/>
                        </a:lnTo>
                        <a:lnTo>
                          <a:pt x="75" y="265"/>
                        </a:lnTo>
                        <a:lnTo>
                          <a:pt x="220" y="265"/>
                        </a:lnTo>
                        <a:lnTo>
                          <a:pt x="298" y="132"/>
                        </a:lnTo>
                        <a:lnTo>
                          <a:pt x="220" y="0"/>
                        </a:lnTo>
                        <a:lnTo>
                          <a:pt x="75" y="0"/>
                        </a:lnTo>
                        <a:close/>
                      </a:path>
                    </a:pathLst>
                  </a:custGeom>
                  <a:solidFill>
                    <a:srgbClr val="CEFA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0" name="Freeform 644">
                    <a:extLst>
                      <a:ext uri="{FF2B5EF4-FFF2-40B4-BE49-F238E27FC236}">
                        <a16:creationId xmlns:a16="http://schemas.microsoft.com/office/drawing/2014/main" id="{57446247-5A15-F844-BE0A-C5934CCD9938}"/>
                      </a:ext>
                    </a:extLst>
                  </p:cNvPr>
                  <p:cNvSpPr>
                    <a:spLocks/>
                  </p:cNvSpPr>
                  <p:nvPr/>
                </p:nvSpPr>
                <p:spPr bwMode="auto">
                  <a:xfrm>
                    <a:off x="4411" y="2966"/>
                    <a:ext cx="290" cy="253"/>
                  </a:xfrm>
                  <a:custGeom>
                    <a:avLst/>
                    <a:gdLst>
                      <a:gd name="T0" fmla="*/ 71 w 290"/>
                      <a:gd name="T1" fmla="*/ 0 h 253"/>
                      <a:gd name="T2" fmla="*/ 0 w 290"/>
                      <a:gd name="T3" fmla="*/ 128 h 253"/>
                      <a:gd name="T4" fmla="*/ 71 w 290"/>
                      <a:gd name="T5" fmla="*/ 253 h 253"/>
                      <a:gd name="T6" fmla="*/ 216 w 290"/>
                      <a:gd name="T7" fmla="*/ 253 h 253"/>
                      <a:gd name="T8" fmla="*/ 290 w 290"/>
                      <a:gd name="T9" fmla="*/ 128 h 253"/>
                      <a:gd name="T10" fmla="*/ 216 w 290"/>
                      <a:gd name="T11" fmla="*/ 0 h 253"/>
                      <a:gd name="T12" fmla="*/ 71 w 290"/>
                      <a:gd name="T13" fmla="*/ 0 h 253"/>
                      <a:gd name="T14" fmla="*/ 0 60000 65536"/>
                      <a:gd name="T15" fmla="*/ 0 60000 65536"/>
                      <a:gd name="T16" fmla="*/ 0 60000 65536"/>
                      <a:gd name="T17" fmla="*/ 0 60000 65536"/>
                      <a:gd name="T18" fmla="*/ 0 60000 65536"/>
                      <a:gd name="T19" fmla="*/ 0 60000 65536"/>
                      <a:gd name="T20" fmla="*/ 0 60000 65536"/>
                      <a:gd name="T21" fmla="*/ 0 w 290"/>
                      <a:gd name="T22" fmla="*/ 0 h 253"/>
                      <a:gd name="T23" fmla="*/ 290 w 290"/>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253">
                        <a:moveTo>
                          <a:pt x="71" y="0"/>
                        </a:moveTo>
                        <a:lnTo>
                          <a:pt x="0" y="128"/>
                        </a:lnTo>
                        <a:lnTo>
                          <a:pt x="71" y="253"/>
                        </a:lnTo>
                        <a:lnTo>
                          <a:pt x="216" y="253"/>
                        </a:lnTo>
                        <a:lnTo>
                          <a:pt x="290" y="128"/>
                        </a:lnTo>
                        <a:lnTo>
                          <a:pt x="216" y="0"/>
                        </a:lnTo>
                        <a:lnTo>
                          <a:pt x="71" y="0"/>
                        </a:lnTo>
                        <a:close/>
                      </a:path>
                    </a:pathLst>
                  </a:custGeom>
                  <a:solidFill>
                    <a:srgbClr val="CFF8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1" name="Freeform 645">
                    <a:extLst>
                      <a:ext uri="{FF2B5EF4-FFF2-40B4-BE49-F238E27FC236}">
                        <a16:creationId xmlns:a16="http://schemas.microsoft.com/office/drawing/2014/main" id="{76C19E98-2AEF-A3D4-3CED-C9BC25694DA8}"/>
                      </a:ext>
                    </a:extLst>
                  </p:cNvPr>
                  <p:cNvSpPr>
                    <a:spLocks/>
                  </p:cNvSpPr>
                  <p:nvPr/>
                </p:nvSpPr>
                <p:spPr bwMode="auto">
                  <a:xfrm>
                    <a:off x="4420" y="2974"/>
                    <a:ext cx="273" cy="240"/>
                  </a:xfrm>
                  <a:custGeom>
                    <a:avLst/>
                    <a:gdLst>
                      <a:gd name="T0" fmla="*/ 66 w 273"/>
                      <a:gd name="T1" fmla="*/ 0 h 240"/>
                      <a:gd name="T2" fmla="*/ 0 w 273"/>
                      <a:gd name="T3" fmla="*/ 120 h 240"/>
                      <a:gd name="T4" fmla="*/ 66 w 273"/>
                      <a:gd name="T5" fmla="*/ 240 h 240"/>
                      <a:gd name="T6" fmla="*/ 203 w 273"/>
                      <a:gd name="T7" fmla="*/ 240 h 240"/>
                      <a:gd name="T8" fmla="*/ 273 w 273"/>
                      <a:gd name="T9" fmla="*/ 120 h 240"/>
                      <a:gd name="T10" fmla="*/ 203 w 273"/>
                      <a:gd name="T11" fmla="*/ 0 h 240"/>
                      <a:gd name="T12" fmla="*/ 66 w 273"/>
                      <a:gd name="T13" fmla="*/ 0 h 240"/>
                      <a:gd name="T14" fmla="*/ 0 60000 65536"/>
                      <a:gd name="T15" fmla="*/ 0 60000 65536"/>
                      <a:gd name="T16" fmla="*/ 0 60000 65536"/>
                      <a:gd name="T17" fmla="*/ 0 60000 65536"/>
                      <a:gd name="T18" fmla="*/ 0 60000 65536"/>
                      <a:gd name="T19" fmla="*/ 0 60000 65536"/>
                      <a:gd name="T20" fmla="*/ 0 60000 65536"/>
                      <a:gd name="T21" fmla="*/ 0 w 273"/>
                      <a:gd name="T22" fmla="*/ 0 h 240"/>
                      <a:gd name="T23" fmla="*/ 273 w 273"/>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 h="240">
                        <a:moveTo>
                          <a:pt x="66" y="0"/>
                        </a:moveTo>
                        <a:lnTo>
                          <a:pt x="0" y="120"/>
                        </a:lnTo>
                        <a:lnTo>
                          <a:pt x="66" y="240"/>
                        </a:lnTo>
                        <a:lnTo>
                          <a:pt x="203" y="240"/>
                        </a:lnTo>
                        <a:lnTo>
                          <a:pt x="273" y="120"/>
                        </a:lnTo>
                        <a:lnTo>
                          <a:pt x="203" y="0"/>
                        </a:lnTo>
                        <a:lnTo>
                          <a:pt x="66" y="0"/>
                        </a:lnTo>
                        <a:close/>
                      </a:path>
                    </a:pathLst>
                  </a:custGeom>
                  <a:solidFill>
                    <a:srgbClr val="D1F4F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2" name="Freeform 646">
                    <a:extLst>
                      <a:ext uri="{FF2B5EF4-FFF2-40B4-BE49-F238E27FC236}">
                        <a16:creationId xmlns:a16="http://schemas.microsoft.com/office/drawing/2014/main" id="{BEA241AF-85D7-41C4-88CF-6630F923E843}"/>
                      </a:ext>
                    </a:extLst>
                  </p:cNvPr>
                  <p:cNvSpPr>
                    <a:spLocks/>
                  </p:cNvSpPr>
                  <p:nvPr/>
                </p:nvSpPr>
                <p:spPr bwMode="auto">
                  <a:xfrm>
                    <a:off x="4428" y="2978"/>
                    <a:ext cx="257" cy="228"/>
                  </a:xfrm>
                  <a:custGeom>
                    <a:avLst/>
                    <a:gdLst>
                      <a:gd name="T0" fmla="*/ 62 w 257"/>
                      <a:gd name="T1" fmla="*/ 0 h 228"/>
                      <a:gd name="T2" fmla="*/ 0 w 257"/>
                      <a:gd name="T3" fmla="*/ 116 h 228"/>
                      <a:gd name="T4" fmla="*/ 62 w 257"/>
                      <a:gd name="T5" fmla="*/ 228 h 228"/>
                      <a:gd name="T6" fmla="*/ 190 w 257"/>
                      <a:gd name="T7" fmla="*/ 228 h 228"/>
                      <a:gd name="T8" fmla="*/ 257 w 257"/>
                      <a:gd name="T9" fmla="*/ 116 h 228"/>
                      <a:gd name="T10" fmla="*/ 190 w 257"/>
                      <a:gd name="T11" fmla="*/ 0 h 228"/>
                      <a:gd name="T12" fmla="*/ 62 w 257"/>
                      <a:gd name="T13" fmla="*/ 0 h 228"/>
                      <a:gd name="T14" fmla="*/ 0 60000 65536"/>
                      <a:gd name="T15" fmla="*/ 0 60000 65536"/>
                      <a:gd name="T16" fmla="*/ 0 60000 65536"/>
                      <a:gd name="T17" fmla="*/ 0 60000 65536"/>
                      <a:gd name="T18" fmla="*/ 0 60000 65536"/>
                      <a:gd name="T19" fmla="*/ 0 60000 65536"/>
                      <a:gd name="T20" fmla="*/ 0 60000 65536"/>
                      <a:gd name="T21" fmla="*/ 0 w 257"/>
                      <a:gd name="T22" fmla="*/ 0 h 228"/>
                      <a:gd name="T23" fmla="*/ 257 w 257"/>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7" h="228">
                        <a:moveTo>
                          <a:pt x="62" y="0"/>
                        </a:moveTo>
                        <a:lnTo>
                          <a:pt x="0" y="116"/>
                        </a:lnTo>
                        <a:lnTo>
                          <a:pt x="62" y="228"/>
                        </a:lnTo>
                        <a:lnTo>
                          <a:pt x="190" y="228"/>
                        </a:lnTo>
                        <a:lnTo>
                          <a:pt x="257" y="116"/>
                        </a:lnTo>
                        <a:lnTo>
                          <a:pt x="190" y="0"/>
                        </a:lnTo>
                        <a:lnTo>
                          <a:pt x="62" y="0"/>
                        </a:lnTo>
                        <a:close/>
                      </a:path>
                    </a:pathLst>
                  </a:custGeom>
                  <a:solidFill>
                    <a:srgbClr val="D3F1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3" name="Freeform 647">
                    <a:extLst>
                      <a:ext uri="{FF2B5EF4-FFF2-40B4-BE49-F238E27FC236}">
                        <a16:creationId xmlns:a16="http://schemas.microsoft.com/office/drawing/2014/main" id="{22CEA2C8-748A-6536-0341-3CBEE62595FB}"/>
                      </a:ext>
                    </a:extLst>
                  </p:cNvPr>
                  <p:cNvSpPr>
                    <a:spLocks/>
                  </p:cNvSpPr>
                  <p:nvPr/>
                </p:nvSpPr>
                <p:spPr bwMode="auto">
                  <a:xfrm>
                    <a:off x="4432" y="2987"/>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D6ECE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4" name="Freeform 648">
                    <a:extLst>
                      <a:ext uri="{FF2B5EF4-FFF2-40B4-BE49-F238E27FC236}">
                        <a16:creationId xmlns:a16="http://schemas.microsoft.com/office/drawing/2014/main" id="{2CB755C4-34CA-1F69-A4C9-7B109343ECE4}"/>
                      </a:ext>
                    </a:extLst>
                  </p:cNvPr>
                  <p:cNvSpPr>
                    <a:spLocks/>
                  </p:cNvSpPr>
                  <p:nvPr/>
                </p:nvSpPr>
                <p:spPr bwMode="auto">
                  <a:xfrm>
                    <a:off x="4440" y="2991"/>
                    <a:ext cx="232" cy="203"/>
                  </a:xfrm>
                  <a:custGeom>
                    <a:avLst/>
                    <a:gdLst>
                      <a:gd name="T0" fmla="*/ 58 w 232"/>
                      <a:gd name="T1" fmla="*/ 0 h 203"/>
                      <a:gd name="T2" fmla="*/ 0 w 232"/>
                      <a:gd name="T3" fmla="*/ 103 h 203"/>
                      <a:gd name="T4" fmla="*/ 58 w 232"/>
                      <a:gd name="T5" fmla="*/ 203 h 203"/>
                      <a:gd name="T6" fmla="*/ 174 w 232"/>
                      <a:gd name="T7" fmla="*/ 203 h 203"/>
                      <a:gd name="T8" fmla="*/ 232 w 232"/>
                      <a:gd name="T9" fmla="*/ 103 h 203"/>
                      <a:gd name="T10" fmla="*/ 174 w 232"/>
                      <a:gd name="T11" fmla="*/ 0 h 203"/>
                      <a:gd name="T12" fmla="*/ 58 w 232"/>
                      <a:gd name="T13" fmla="*/ 0 h 203"/>
                      <a:gd name="T14" fmla="*/ 0 60000 65536"/>
                      <a:gd name="T15" fmla="*/ 0 60000 65536"/>
                      <a:gd name="T16" fmla="*/ 0 60000 65536"/>
                      <a:gd name="T17" fmla="*/ 0 60000 65536"/>
                      <a:gd name="T18" fmla="*/ 0 60000 65536"/>
                      <a:gd name="T19" fmla="*/ 0 60000 65536"/>
                      <a:gd name="T20" fmla="*/ 0 60000 65536"/>
                      <a:gd name="T21" fmla="*/ 0 w 232"/>
                      <a:gd name="T22" fmla="*/ 0 h 203"/>
                      <a:gd name="T23" fmla="*/ 232 w 232"/>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 h="203">
                        <a:moveTo>
                          <a:pt x="58" y="0"/>
                        </a:moveTo>
                        <a:lnTo>
                          <a:pt x="0" y="103"/>
                        </a:lnTo>
                        <a:lnTo>
                          <a:pt x="58" y="203"/>
                        </a:lnTo>
                        <a:lnTo>
                          <a:pt x="174" y="203"/>
                        </a:lnTo>
                        <a:lnTo>
                          <a:pt x="232" y="103"/>
                        </a:lnTo>
                        <a:lnTo>
                          <a:pt x="174" y="0"/>
                        </a:lnTo>
                        <a:lnTo>
                          <a:pt x="58" y="0"/>
                        </a:lnTo>
                        <a:close/>
                      </a:path>
                    </a:pathLst>
                  </a:custGeom>
                  <a:solidFill>
                    <a:srgbClr val="D9E6E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5" name="Freeform 649">
                    <a:extLst>
                      <a:ext uri="{FF2B5EF4-FFF2-40B4-BE49-F238E27FC236}">
                        <a16:creationId xmlns:a16="http://schemas.microsoft.com/office/drawing/2014/main" id="{C6700EDE-5CD5-70E1-AFCE-B363109F3015}"/>
                      </a:ext>
                    </a:extLst>
                  </p:cNvPr>
                  <p:cNvSpPr>
                    <a:spLocks/>
                  </p:cNvSpPr>
                  <p:nvPr/>
                </p:nvSpPr>
                <p:spPr bwMode="auto">
                  <a:xfrm>
                    <a:off x="4449" y="2999"/>
                    <a:ext cx="215" cy="191"/>
                  </a:xfrm>
                  <a:custGeom>
                    <a:avLst/>
                    <a:gdLst>
                      <a:gd name="T0" fmla="*/ 54 w 215"/>
                      <a:gd name="T1" fmla="*/ 0 h 191"/>
                      <a:gd name="T2" fmla="*/ 0 w 215"/>
                      <a:gd name="T3" fmla="*/ 95 h 191"/>
                      <a:gd name="T4" fmla="*/ 54 w 215"/>
                      <a:gd name="T5" fmla="*/ 191 h 191"/>
                      <a:gd name="T6" fmla="*/ 161 w 215"/>
                      <a:gd name="T7" fmla="*/ 191 h 191"/>
                      <a:gd name="T8" fmla="*/ 215 w 215"/>
                      <a:gd name="T9" fmla="*/ 95 h 191"/>
                      <a:gd name="T10" fmla="*/ 161 w 215"/>
                      <a:gd name="T11" fmla="*/ 0 h 191"/>
                      <a:gd name="T12" fmla="*/ 54 w 215"/>
                      <a:gd name="T13" fmla="*/ 0 h 191"/>
                      <a:gd name="T14" fmla="*/ 0 60000 65536"/>
                      <a:gd name="T15" fmla="*/ 0 60000 65536"/>
                      <a:gd name="T16" fmla="*/ 0 60000 65536"/>
                      <a:gd name="T17" fmla="*/ 0 60000 65536"/>
                      <a:gd name="T18" fmla="*/ 0 60000 65536"/>
                      <a:gd name="T19" fmla="*/ 0 60000 65536"/>
                      <a:gd name="T20" fmla="*/ 0 60000 65536"/>
                      <a:gd name="T21" fmla="*/ 0 w 215"/>
                      <a:gd name="T22" fmla="*/ 0 h 191"/>
                      <a:gd name="T23" fmla="*/ 215 w 215"/>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5" h="191">
                        <a:moveTo>
                          <a:pt x="54" y="0"/>
                        </a:moveTo>
                        <a:lnTo>
                          <a:pt x="0" y="95"/>
                        </a:lnTo>
                        <a:lnTo>
                          <a:pt x="54" y="191"/>
                        </a:lnTo>
                        <a:lnTo>
                          <a:pt x="161" y="191"/>
                        </a:lnTo>
                        <a:lnTo>
                          <a:pt x="215" y="95"/>
                        </a:lnTo>
                        <a:lnTo>
                          <a:pt x="161" y="0"/>
                        </a:lnTo>
                        <a:lnTo>
                          <a:pt x="54" y="0"/>
                        </a:lnTo>
                        <a:close/>
                      </a:path>
                    </a:pathLst>
                  </a:custGeom>
                  <a:solidFill>
                    <a:srgbClr val="DCE1E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6" name="Freeform 650">
                    <a:extLst>
                      <a:ext uri="{FF2B5EF4-FFF2-40B4-BE49-F238E27FC236}">
                        <a16:creationId xmlns:a16="http://schemas.microsoft.com/office/drawing/2014/main" id="{6BAD7CAD-15A1-1872-D717-6E61FF16B5B6}"/>
                      </a:ext>
                    </a:extLst>
                  </p:cNvPr>
                  <p:cNvSpPr>
                    <a:spLocks/>
                  </p:cNvSpPr>
                  <p:nvPr/>
                </p:nvSpPr>
                <p:spPr bwMode="auto">
                  <a:xfrm>
                    <a:off x="4457" y="3003"/>
                    <a:ext cx="199" cy="178"/>
                  </a:xfrm>
                  <a:custGeom>
                    <a:avLst/>
                    <a:gdLst>
                      <a:gd name="T0" fmla="*/ 50 w 199"/>
                      <a:gd name="T1" fmla="*/ 0 h 178"/>
                      <a:gd name="T2" fmla="*/ 0 w 199"/>
                      <a:gd name="T3" fmla="*/ 91 h 178"/>
                      <a:gd name="T4" fmla="*/ 50 w 199"/>
                      <a:gd name="T5" fmla="*/ 178 h 178"/>
                      <a:gd name="T6" fmla="*/ 149 w 199"/>
                      <a:gd name="T7" fmla="*/ 178 h 178"/>
                      <a:gd name="T8" fmla="*/ 199 w 199"/>
                      <a:gd name="T9" fmla="*/ 91 h 178"/>
                      <a:gd name="T10" fmla="*/ 149 w 199"/>
                      <a:gd name="T11" fmla="*/ 0 h 178"/>
                      <a:gd name="T12" fmla="*/ 50 w 199"/>
                      <a:gd name="T13" fmla="*/ 0 h 178"/>
                      <a:gd name="T14" fmla="*/ 0 60000 65536"/>
                      <a:gd name="T15" fmla="*/ 0 60000 65536"/>
                      <a:gd name="T16" fmla="*/ 0 60000 65536"/>
                      <a:gd name="T17" fmla="*/ 0 60000 65536"/>
                      <a:gd name="T18" fmla="*/ 0 60000 65536"/>
                      <a:gd name="T19" fmla="*/ 0 60000 65536"/>
                      <a:gd name="T20" fmla="*/ 0 60000 65536"/>
                      <a:gd name="T21" fmla="*/ 0 w 199"/>
                      <a:gd name="T22" fmla="*/ 0 h 178"/>
                      <a:gd name="T23" fmla="*/ 199 w 199"/>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 h="178">
                        <a:moveTo>
                          <a:pt x="50" y="0"/>
                        </a:moveTo>
                        <a:lnTo>
                          <a:pt x="0" y="91"/>
                        </a:lnTo>
                        <a:lnTo>
                          <a:pt x="50" y="178"/>
                        </a:lnTo>
                        <a:lnTo>
                          <a:pt x="149" y="178"/>
                        </a:lnTo>
                        <a:lnTo>
                          <a:pt x="199" y="91"/>
                        </a:lnTo>
                        <a:lnTo>
                          <a:pt x="149" y="0"/>
                        </a:lnTo>
                        <a:lnTo>
                          <a:pt x="50" y="0"/>
                        </a:lnTo>
                        <a:close/>
                      </a:path>
                    </a:pathLst>
                  </a:custGeom>
                  <a:solidFill>
                    <a:srgbClr val="DFD9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7" name="Freeform 651">
                    <a:extLst>
                      <a:ext uri="{FF2B5EF4-FFF2-40B4-BE49-F238E27FC236}">
                        <a16:creationId xmlns:a16="http://schemas.microsoft.com/office/drawing/2014/main" id="{162E60B5-98CF-E691-AEB3-9C5A8A74DBB9}"/>
                      </a:ext>
                    </a:extLst>
                  </p:cNvPr>
                  <p:cNvSpPr>
                    <a:spLocks/>
                  </p:cNvSpPr>
                  <p:nvPr/>
                </p:nvSpPr>
                <p:spPr bwMode="auto">
                  <a:xfrm>
                    <a:off x="4461" y="3011"/>
                    <a:ext cx="186" cy="166"/>
                  </a:xfrm>
                  <a:custGeom>
                    <a:avLst/>
                    <a:gdLst>
                      <a:gd name="T0" fmla="*/ 46 w 186"/>
                      <a:gd name="T1" fmla="*/ 0 h 166"/>
                      <a:gd name="T2" fmla="*/ 0 w 186"/>
                      <a:gd name="T3" fmla="*/ 83 h 166"/>
                      <a:gd name="T4" fmla="*/ 46 w 186"/>
                      <a:gd name="T5" fmla="*/ 166 h 166"/>
                      <a:gd name="T6" fmla="*/ 141 w 186"/>
                      <a:gd name="T7" fmla="*/ 166 h 166"/>
                      <a:gd name="T8" fmla="*/ 186 w 186"/>
                      <a:gd name="T9" fmla="*/ 83 h 166"/>
                      <a:gd name="T10" fmla="*/ 141 w 186"/>
                      <a:gd name="T11" fmla="*/ 0 h 166"/>
                      <a:gd name="T12" fmla="*/ 46 w 186"/>
                      <a:gd name="T13" fmla="*/ 0 h 166"/>
                      <a:gd name="T14" fmla="*/ 0 60000 65536"/>
                      <a:gd name="T15" fmla="*/ 0 60000 65536"/>
                      <a:gd name="T16" fmla="*/ 0 60000 65536"/>
                      <a:gd name="T17" fmla="*/ 0 60000 65536"/>
                      <a:gd name="T18" fmla="*/ 0 60000 65536"/>
                      <a:gd name="T19" fmla="*/ 0 60000 65536"/>
                      <a:gd name="T20" fmla="*/ 0 60000 65536"/>
                      <a:gd name="T21" fmla="*/ 0 w 186"/>
                      <a:gd name="T22" fmla="*/ 0 h 166"/>
                      <a:gd name="T23" fmla="*/ 186 w 186"/>
                      <a:gd name="T24" fmla="*/ 166 h 1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6">
                        <a:moveTo>
                          <a:pt x="46" y="0"/>
                        </a:moveTo>
                        <a:lnTo>
                          <a:pt x="0" y="83"/>
                        </a:lnTo>
                        <a:lnTo>
                          <a:pt x="46" y="166"/>
                        </a:lnTo>
                        <a:lnTo>
                          <a:pt x="141" y="166"/>
                        </a:lnTo>
                        <a:lnTo>
                          <a:pt x="186" y="83"/>
                        </a:lnTo>
                        <a:lnTo>
                          <a:pt x="141" y="0"/>
                        </a:lnTo>
                        <a:lnTo>
                          <a:pt x="46" y="0"/>
                        </a:lnTo>
                        <a:close/>
                      </a:path>
                    </a:pathLst>
                  </a:custGeom>
                  <a:solidFill>
                    <a:srgbClr val="E3D1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8" name="Freeform 652">
                    <a:extLst>
                      <a:ext uri="{FF2B5EF4-FFF2-40B4-BE49-F238E27FC236}">
                        <a16:creationId xmlns:a16="http://schemas.microsoft.com/office/drawing/2014/main" id="{8302E5D8-7810-41E5-5620-BB63490BE7D7}"/>
                      </a:ext>
                    </a:extLst>
                  </p:cNvPr>
                  <p:cNvSpPr>
                    <a:spLocks/>
                  </p:cNvSpPr>
                  <p:nvPr/>
                </p:nvSpPr>
                <p:spPr bwMode="auto">
                  <a:xfrm>
                    <a:off x="4469" y="3016"/>
                    <a:ext cx="174" cy="153"/>
                  </a:xfrm>
                  <a:custGeom>
                    <a:avLst/>
                    <a:gdLst>
                      <a:gd name="T0" fmla="*/ 46 w 174"/>
                      <a:gd name="T1" fmla="*/ 0 h 153"/>
                      <a:gd name="T2" fmla="*/ 0 w 174"/>
                      <a:gd name="T3" fmla="*/ 78 h 153"/>
                      <a:gd name="T4" fmla="*/ 46 w 174"/>
                      <a:gd name="T5" fmla="*/ 153 h 153"/>
                      <a:gd name="T6" fmla="*/ 129 w 174"/>
                      <a:gd name="T7" fmla="*/ 153 h 153"/>
                      <a:gd name="T8" fmla="*/ 174 w 174"/>
                      <a:gd name="T9" fmla="*/ 78 h 153"/>
                      <a:gd name="T10" fmla="*/ 129 w 174"/>
                      <a:gd name="T11" fmla="*/ 0 h 153"/>
                      <a:gd name="T12" fmla="*/ 46 w 174"/>
                      <a:gd name="T13" fmla="*/ 0 h 153"/>
                      <a:gd name="T14" fmla="*/ 0 60000 65536"/>
                      <a:gd name="T15" fmla="*/ 0 60000 65536"/>
                      <a:gd name="T16" fmla="*/ 0 60000 65536"/>
                      <a:gd name="T17" fmla="*/ 0 60000 65536"/>
                      <a:gd name="T18" fmla="*/ 0 60000 65536"/>
                      <a:gd name="T19" fmla="*/ 0 60000 65536"/>
                      <a:gd name="T20" fmla="*/ 0 60000 65536"/>
                      <a:gd name="T21" fmla="*/ 0 w 174"/>
                      <a:gd name="T22" fmla="*/ 0 h 153"/>
                      <a:gd name="T23" fmla="*/ 174 w 174"/>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53">
                        <a:moveTo>
                          <a:pt x="46" y="0"/>
                        </a:moveTo>
                        <a:lnTo>
                          <a:pt x="0" y="78"/>
                        </a:lnTo>
                        <a:lnTo>
                          <a:pt x="46" y="153"/>
                        </a:lnTo>
                        <a:lnTo>
                          <a:pt x="129" y="153"/>
                        </a:lnTo>
                        <a:lnTo>
                          <a:pt x="174" y="78"/>
                        </a:lnTo>
                        <a:lnTo>
                          <a:pt x="129" y="0"/>
                        </a:lnTo>
                        <a:lnTo>
                          <a:pt x="46" y="0"/>
                        </a:lnTo>
                        <a:close/>
                      </a:path>
                    </a:pathLst>
                  </a:custGeom>
                  <a:solidFill>
                    <a:srgbClr val="E6CAC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29" name="Freeform 653">
                    <a:extLst>
                      <a:ext uri="{FF2B5EF4-FFF2-40B4-BE49-F238E27FC236}">
                        <a16:creationId xmlns:a16="http://schemas.microsoft.com/office/drawing/2014/main" id="{DD9CED3C-99E7-0DE8-DB3B-1314C22302ED}"/>
                      </a:ext>
                    </a:extLst>
                  </p:cNvPr>
                  <p:cNvSpPr>
                    <a:spLocks/>
                  </p:cNvSpPr>
                  <p:nvPr/>
                </p:nvSpPr>
                <p:spPr bwMode="auto">
                  <a:xfrm>
                    <a:off x="4478" y="3024"/>
                    <a:ext cx="157" cy="137"/>
                  </a:xfrm>
                  <a:custGeom>
                    <a:avLst/>
                    <a:gdLst>
                      <a:gd name="T0" fmla="*/ 41 w 157"/>
                      <a:gd name="T1" fmla="*/ 0 h 137"/>
                      <a:gd name="T2" fmla="*/ 0 w 157"/>
                      <a:gd name="T3" fmla="*/ 70 h 137"/>
                      <a:gd name="T4" fmla="*/ 41 w 157"/>
                      <a:gd name="T5" fmla="*/ 137 h 137"/>
                      <a:gd name="T6" fmla="*/ 116 w 157"/>
                      <a:gd name="T7" fmla="*/ 137 h 137"/>
                      <a:gd name="T8" fmla="*/ 157 w 157"/>
                      <a:gd name="T9" fmla="*/ 70 h 137"/>
                      <a:gd name="T10" fmla="*/ 116 w 157"/>
                      <a:gd name="T11" fmla="*/ 0 h 137"/>
                      <a:gd name="T12" fmla="*/ 41 w 157"/>
                      <a:gd name="T13" fmla="*/ 0 h 137"/>
                      <a:gd name="T14" fmla="*/ 0 60000 65536"/>
                      <a:gd name="T15" fmla="*/ 0 60000 65536"/>
                      <a:gd name="T16" fmla="*/ 0 60000 65536"/>
                      <a:gd name="T17" fmla="*/ 0 60000 65536"/>
                      <a:gd name="T18" fmla="*/ 0 60000 65536"/>
                      <a:gd name="T19" fmla="*/ 0 60000 65536"/>
                      <a:gd name="T20" fmla="*/ 0 60000 65536"/>
                      <a:gd name="T21" fmla="*/ 0 w 157"/>
                      <a:gd name="T22" fmla="*/ 0 h 137"/>
                      <a:gd name="T23" fmla="*/ 157 w 157"/>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7" h="137">
                        <a:moveTo>
                          <a:pt x="41" y="0"/>
                        </a:moveTo>
                        <a:lnTo>
                          <a:pt x="0" y="70"/>
                        </a:lnTo>
                        <a:lnTo>
                          <a:pt x="41" y="137"/>
                        </a:lnTo>
                        <a:lnTo>
                          <a:pt x="116" y="137"/>
                        </a:lnTo>
                        <a:lnTo>
                          <a:pt x="157" y="70"/>
                        </a:lnTo>
                        <a:lnTo>
                          <a:pt x="116" y="0"/>
                        </a:lnTo>
                        <a:lnTo>
                          <a:pt x="41" y="0"/>
                        </a:lnTo>
                        <a:close/>
                      </a:path>
                    </a:pathLst>
                  </a:custGeom>
                  <a:solidFill>
                    <a:srgbClr val="EAC1C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0" name="Freeform 654">
                    <a:extLst>
                      <a:ext uri="{FF2B5EF4-FFF2-40B4-BE49-F238E27FC236}">
                        <a16:creationId xmlns:a16="http://schemas.microsoft.com/office/drawing/2014/main" id="{DC7A0FB5-95C0-92FA-249D-FF730EF55F31}"/>
                      </a:ext>
                    </a:extLst>
                  </p:cNvPr>
                  <p:cNvSpPr>
                    <a:spLocks/>
                  </p:cNvSpPr>
                  <p:nvPr/>
                </p:nvSpPr>
                <p:spPr bwMode="auto">
                  <a:xfrm>
                    <a:off x="4482" y="3028"/>
                    <a:ext cx="145" cy="128"/>
                  </a:xfrm>
                  <a:custGeom>
                    <a:avLst/>
                    <a:gdLst>
                      <a:gd name="T0" fmla="*/ 37 w 145"/>
                      <a:gd name="T1" fmla="*/ 0 h 128"/>
                      <a:gd name="T2" fmla="*/ 0 w 145"/>
                      <a:gd name="T3" fmla="*/ 66 h 128"/>
                      <a:gd name="T4" fmla="*/ 37 w 145"/>
                      <a:gd name="T5" fmla="*/ 128 h 128"/>
                      <a:gd name="T6" fmla="*/ 107 w 145"/>
                      <a:gd name="T7" fmla="*/ 128 h 128"/>
                      <a:gd name="T8" fmla="*/ 145 w 145"/>
                      <a:gd name="T9" fmla="*/ 66 h 128"/>
                      <a:gd name="T10" fmla="*/ 107 w 145"/>
                      <a:gd name="T11" fmla="*/ 0 h 128"/>
                      <a:gd name="T12" fmla="*/ 37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7" y="0"/>
                        </a:moveTo>
                        <a:lnTo>
                          <a:pt x="0" y="66"/>
                        </a:lnTo>
                        <a:lnTo>
                          <a:pt x="37" y="128"/>
                        </a:lnTo>
                        <a:lnTo>
                          <a:pt x="107" y="128"/>
                        </a:lnTo>
                        <a:lnTo>
                          <a:pt x="145" y="66"/>
                        </a:lnTo>
                        <a:lnTo>
                          <a:pt x="107" y="0"/>
                        </a:lnTo>
                        <a:lnTo>
                          <a:pt x="37" y="0"/>
                        </a:lnTo>
                        <a:close/>
                      </a:path>
                    </a:pathLst>
                  </a:custGeom>
                  <a:solidFill>
                    <a:srgbClr val="EDB8B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1" name="Freeform 655">
                    <a:extLst>
                      <a:ext uri="{FF2B5EF4-FFF2-40B4-BE49-F238E27FC236}">
                        <a16:creationId xmlns:a16="http://schemas.microsoft.com/office/drawing/2014/main" id="{A1FA3627-F014-B113-DAF8-728DF3C3DCD8}"/>
                      </a:ext>
                    </a:extLst>
                  </p:cNvPr>
                  <p:cNvSpPr>
                    <a:spLocks/>
                  </p:cNvSpPr>
                  <p:nvPr/>
                </p:nvSpPr>
                <p:spPr bwMode="auto">
                  <a:xfrm>
                    <a:off x="4490" y="3036"/>
                    <a:ext cx="128" cy="112"/>
                  </a:xfrm>
                  <a:custGeom>
                    <a:avLst/>
                    <a:gdLst>
                      <a:gd name="T0" fmla="*/ 33 w 128"/>
                      <a:gd name="T1" fmla="*/ 0 h 112"/>
                      <a:gd name="T2" fmla="*/ 0 w 128"/>
                      <a:gd name="T3" fmla="*/ 58 h 112"/>
                      <a:gd name="T4" fmla="*/ 33 w 128"/>
                      <a:gd name="T5" fmla="*/ 112 h 112"/>
                      <a:gd name="T6" fmla="*/ 95 w 128"/>
                      <a:gd name="T7" fmla="*/ 112 h 112"/>
                      <a:gd name="T8" fmla="*/ 128 w 128"/>
                      <a:gd name="T9" fmla="*/ 58 h 112"/>
                      <a:gd name="T10" fmla="*/ 95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5" y="112"/>
                        </a:lnTo>
                        <a:lnTo>
                          <a:pt x="128" y="58"/>
                        </a:lnTo>
                        <a:lnTo>
                          <a:pt x="95" y="0"/>
                        </a:lnTo>
                        <a:lnTo>
                          <a:pt x="33" y="0"/>
                        </a:lnTo>
                        <a:close/>
                      </a:path>
                    </a:pathLst>
                  </a:custGeom>
                  <a:solidFill>
                    <a:srgbClr val="F0B0B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2" name="Freeform 656">
                    <a:extLst>
                      <a:ext uri="{FF2B5EF4-FFF2-40B4-BE49-F238E27FC236}">
                        <a16:creationId xmlns:a16="http://schemas.microsoft.com/office/drawing/2014/main" id="{037956B9-4864-E1AA-A637-F03553573CD0}"/>
                      </a:ext>
                    </a:extLst>
                  </p:cNvPr>
                  <p:cNvSpPr>
                    <a:spLocks/>
                  </p:cNvSpPr>
                  <p:nvPr/>
                </p:nvSpPr>
                <p:spPr bwMode="auto">
                  <a:xfrm>
                    <a:off x="4498" y="3040"/>
                    <a:ext cx="116" cy="104"/>
                  </a:xfrm>
                  <a:custGeom>
                    <a:avLst/>
                    <a:gdLst>
                      <a:gd name="T0" fmla="*/ 29 w 116"/>
                      <a:gd name="T1" fmla="*/ 0 h 104"/>
                      <a:gd name="T2" fmla="*/ 0 w 116"/>
                      <a:gd name="T3" fmla="*/ 54 h 104"/>
                      <a:gd name="T4" fmla="*/ 29 w 116"/>
                      <a:gd name="T5" fmla="*/ 104 h 104"/>
                      <a:gd name="T6" fmla="*/ 87 w 116"/>
                      <a:gd name="T7" fmla="*/ 104 h 104"/>
                      <a:gd name="T8" fmla="*/ 116 w 116"/>
                      <a:gd name="T9" fmla="*/ 54 h 104"/>
                      <a:gd name="T10" fmla="*/ 87 w 116"/>
                      <a:gd name="T11" fmla="*/ 0 h 104"/>
                      <a:gd name="T12" fmla="*/ 29 w 116"/>
                      <a:gd name="T13" fmla="*/ 0 h 104"/>
                      <a:gd name="T14" fmla="*/ 0 60000 65536"/>
                      <a:gd name="T15" fmla="*/ 0 60000 65536"/>
                      <a:gd name="T16" fmla="*/ 0 60000 65536"/>
                      <a:gd name="T17" fmla="*/ 0 60000 65536"/>
                      <a:gd name="T18" fmla="*/ 0 60000 65536"/>
                      <a:gd name="T19" fmla="*/ 0 60000 65536"/>
                      <a:gd name="T20" fmla="*/ 0 60000 65536"/>
                      <a:gd name="T21" fmla="*/ 0 w 116"/>
                      <a:gd name="T22" fmla="*/ 0 h 104"/>
                      <a:gd name="T23" fmla="*/ 116 w 116"/>
                      <a:gd name="T24" fmla="*/ 104 h 10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04">
                        <a:moveTo>
                          <a:pt x="29" y="0"/>
                        </a:moveTo>
                        <a:lnTo>
                          <a:pt x="0" y="54"/>
                        </a:lnTo>
                        <a:lnTo>
                          <a:pt x="29" y="104"/>
                        </a:lnTo>
                        <a:lnTo>
                          <a:pt x="87" y="104"/>
                        </a:lnTo>
                        <a:lnTo>
                          <a:pt x="116" y="54"/>
                        </a:lnTo>
                        <a:lnTo>
                          <a:pt x="87" y="0"/>
                        </a:lnTo>
                        <a:lnTo>
                          <a:pt x="29" y="0"/>
                        </a:lnTo>
                        <a:close/>
                      </a:path>
                    </a:pathLst>
                  </a:custGeom>
                  <a:solidFill>
                    <a:srgbClr val="F3A7A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3" name="Freeform 657">
                    <a:extLst>
                      <a:ext uri="{FF2B5EF4-FFF2-40B4-BE49-F238E27FC236}">
                        <a16:creationId xmlns:a16="http://schemas.microsoft.com/office/drawing/2014/main" id="{433540F5-13EF-B2F0-432C-01A0CB77FD93}"/>
                      </a:ext>
                    </a:extLst>
                  </p:cNvPr>
                  <p:cNvSpPr>
                    <a:spLocks/>
                  </p:cNvSpPr>
                  <p:nvPr/>
                </p:nvSpPr>
                <p:spPr bwMode="auto">
                  <a:xfrm>
                    <a:off x="4507" y="3049"/>
                    <a:ext cx="99" cy="87"/>
                  </a:xfrm>
                  <a:custGeom>
                    <a:avLst/>
                    <a:gdLst>
                      <a:gd name="T0" fmla="*/ 25 w 99"/>
                      <a:gd name="T1" fmla="*/ 0 h 87"/>
                      <a:gd name="T2" fmla="*/ 0 w 99"/>
                      <a:gd name="T3" fmla="*/ 45 h 87"/>
                      <a:gd name="T4" fmla="*/ 25 w 99"/>
                      <a:gd name="T5" fmla="*/ 87 h 87"/>
                      <a:gd name="T6" fmla="*/ 74 w 99"/>
                      <a:gd name="T7" fmla="*/ 87 h 87"/>
                      <a:gd name="T8" fmla="*/ 99 w 99"/>
                      <a:gd name="T9" fmla="*/ 45 h 87"/>
                      <a:gd name="T10" fmla="*/ 74 w 99"/>
                      <a:gd name="T11" fmla="*/ 0 h 87"/>
                      <a:gd name="T12" fmla="*/ 25 w 99"/>
                      <a:gd name="T13" fmla="*/ 0 h 87"/>
                      <a:gd name="T14" fmla="*/ 0 60000 65536"/>
                      <a:gd name="T15" fmla="*/ 0 60000 65536"/>
                      <a:gd name="T16" fmla="*/ 0 60000 65536"/>
                      <a:gd name="T17" fmla="*/ 0 60000 65536"/>
                      <a:gd name="T18" fmla="*/ 0 60000 65536"/>
                      <a:gd name="T19" fmla="*/ 0 60000 65536"/>
                      <a:gd name="T20" fmla="*/ 0 60000 65536"/>
                      <a:gd name="T21" fmla="*/ 0 w 99"/>
                      <a:gd name="T22" fmla="*/ 0 h 87"/>
                      <a:gd name="T23" fmla="*/ 99 w 99"/>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87">
                        <a:moveTo>
                          <a:pt x="25" y="0"/>
                        </a:moveTo>
                        <a:lnTo>
                          <a:pt x="0" y="45"/>
                        </a:lnTo>
                        <a:lnTo>
                          <a:pt x="25" y="87"/>
                        </a:lnTo>
                        <a:lnTo>
                          <a:pt x="74" y="87"/>
                        </a:lnTo>
                        <a:lnTo>
                          <a:pt x="99" y="45"/>
                        </a:lnTo>
                        <a:lnTo>
                          <a:pt x="74" y="0"/>
                        </a:lnTo>
                        <a:lnTo>
                          <a:pt x="25" y="0"/>
                        </a:lnTo>
                        <a:close/>
                      </a:path>
                    </a:pathLst>
                  </a:custGeom>
                  <a:solidFill>
                    <a:srgbClr val="F69F9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4" name="Freeform 658">
                    <a:extLst>
                      <a:ext uri="{FF2B5EF4-FFF2-40B4-BE49-F238E27FC236}">
                        <a16:creationId xmlns:a16="http://schemas.microsoft.com/office/drawing/2014/main" id="{D67EB5CE-F55A-70F2-E374-9C3FAC44A782}"/>
                      </a:ext>
                    </a:extLst>
                  </p:cNvPr>
                  <p:cNvSpPr>
                    <a:spLocks/>
                  </p:cNvSpPr>
                  <p:nvPr/>
                </p:nvSpPr>
                <p:spPr bwMode="auto">
                  <a:xfrm>
                    <a:off x="4511" y="3053"/>
                    <a:ext cx="87" cy="79"/>
                  </a:xfrm>
                  <a:custGeom>
                    <a:avLst/>
                    <a:gdLst>
                      <a:gd name="T0" fmla="*/ 25 w 87"/>
                      <a:gd name="T1" fmla="*/ 0 h 79"/>
                      <a:gd name="T2" fmla="*/ 0 w 87"/>
                      <a:gd name="T3" fmla="*/ 41 h 79"/>
                      <a:gd name="T4" fmla="*/ 25 w 87"/>
                      <a:gd name="T5" fmla="*/ 79 h 79"/>
                      <a:gd name="T6" fmla="*/ 66 w 87"/>
                      <a:gd name="T7" fmla="*/ 79 h 79"/>
                      <a:gd name="T8" fmla="*/ 87 w 87"/>
                      <a:gd name="T9" fmla="*/ 41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6" y="79"/>
                        </a:lnTo>
                        <a:lnTo>
                          <a:pt x="87" y="41"/>
                        </a:lnTo>
                        <a:lnTo>
                          <a:pt x="66" y="0"/>
                        </a:lnTo>
                        <a:lnTo>
                          <a:pt x="25" y="0"/>
                        </a:lnTo>
                        <a:close/>
                      </a:path>
                    </a:pathLst>
                  </a:custGeom>
                  <a:solidFill>
                    <a:srgbClr val="F8989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5" name="Freeform 659">
                    <a:extLst>
                      <a:ext uri="{FF2B5EF4-FFF2-40B4-BE49-F238E27FC236}">
                        <a16:creationId xmlns:a16="http://schemas.microsoft.com/office/drawing/2014/main" id="{66FB6CA4-65F5-1856-0ACB-F46657C13B3E}"/>
                      </a:ext>
                    </a:extLst>
                  </p:cNvPr>
                  <p:cNvSpPr>
                    <a:spLocks/>
                  </p:cNvSpPr>
                  <p:nvPr/>
                </p:nvSpPr>
                <p:spPr bwMode="auto">
                  <a:xfrm>
                    <a:off x="4519" y="3061"/>
                    <a:ext cx="70" cy="62"/>
                  </a:xfrm>
                  <a:custGeom>
                    <a:avLst/>
                    <a:gdLst>
                      <a:gd name="T0" fmla="*/ 21 w 70"/>
                      <a:gd name="T1" fmla="*/ 0 h 62"/>
                      <a:gd name="T2" fmla="*/ 0 w 70"/>
                      <a:gd name="T3" fmla="*/ 33 h 62"/>
                      <a:gd name="T4" fmla="*/ 21 w 70"/>
                      <a:gd name="T5" fmla="*/ 62 h 62"/>
                      <a:gd name="T6" fmla="*/ 54 w 70"/>
                      <a:gd name="T7" fmla="*/ 62 h 62"/>
                      <a:gd name="T8" fmla="*/ 70 w 70"/>
                      <a:gd name="T9" fmla="*/ 33 h 62"/>
                      <a:gd name="T10" fmla="*/ 54 w 70"/>
                      <a:gd name="T11" fmla="*/ 0 h 62"/>
                      <a:gd name="T12" fmla="*/ 21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1" y="0"/>
                        </a:moveTo>
                        <a:lnTo>
                          <a:pt x="0" y="33"/>
                        </a:lnTo>
                        <a:lnTo>
                          <a:pt x="21" y="62"/>
                        </a:lnTo>
                        <a:lnTo>
                          <a:pt x="54" y="62"/>
                        </a:lnTo>
                        <a:lnTo>
                          <a:pt x="70" y="33"/>
                        </a:lnTo>
                        <a:lnTo>
                          <a:pt x="54" y="0"/>
                        </a:lnTo>
                        <a:lnTo>
                          <a:pt x="21" y="0"/>
                        </a:lnTo>
                        <a:close/>
                      </a:path>
                    </a:pathLst>
                  </a:custGeom>
                  <a:solidFill>
                    <a:srgbClr val="FA9292"/>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6" name="Freeform 660">
                    <a:extLst>
                      <a:ext uri="{FF2B5EF4-FFF2-40B4-BE49-F238E27FC236}">
                        <a16:creationId xmlns:a16="http://schemas.microsoft.com/office/drawing/2014/main" id="{C179F116-2365-F728-F4C0-2079403133BC}"/>
                      </a:ext>
                    </a:extLst>
                  </p:cNvPr>
                  <p:cNvSpPr>
                    <a:spLocks/>
                  </p:cNvSpPr>
                  <p:nvPr/>
                </p:nvSpPr>
                <p:spPr bwMode="auto">
                  <a:xfrm>
                    <a:off x="4527" y="3065"/>
                    <a:ext cx="58" cy="54"/>
                  </a:xfrm>
                  <a:custGeom>
                    <a:avLst/>
                    <a:gdLst>
                      <a:gd name="T0" fmla="*/ 17 w 58"/>
                      <a:gd name="T1" fmla="*/ 0 h 54"/>
                      <a:gd name="T2" fmla="*/ 0 w 58"/>
                      <a:gd name="T3" fmla="*/ 29 h 54"/>
                      <a:gd name="T4" fmla="*/ 17 w 58"/>
                      <a:gd name="T5" fmla="*/ 54 h 54"/>
                      <a:gd name="T6" fmla="*/ 46 w 58"/>
                      <a:gd name="T7" fmla="*/ 54 h 54"/>
                      <a:gd name="T8" fmla="*/ 58 w 58"/>
                      <a:gd name="T9" fmla="*/ 29 h 54"/>
                      <a:gd name="T10" fmla="*/ 46 w 58"/>
                      <a:gd name="T11" fmla="*/ 0 h 54"/>
                      <a:gd name="T12" fmla="*/ 17 w 58"/>
                      <a:gd name="T13" fmla="*/ 0 h 54"/>
                      <a:gd name="T14" fmla="*/ 0 60000 65536"/>
                      <a:gd name="T15" fmla="*/ 0 60000 65536"/>
                      <a:gd name="T16" fmla="*/ 0 60000 65536"/>
                      <a:gd name="T17" fmla="*/ 0 60000 65536"/>
                      <a:gd name="T18" fmla="*/ 0 60000 65536"/>
                      <a:gd name="T19" fmla="*/ 0 60000 65536"/>
                      <a:gd name="T20" fmla="*/ 0 60000 65536"/>
                      <a:gd name="T21" fmla="*/ 0 w 58"/>
                      <a:gd name="T22" fmla="*/ 0 h 54"/>
                      <a:gd name="T23" fmla="*/ 58 w 58"/>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54">
                        <a:moveTo>
                          <a:pt x="17" y="0"/>
                        </a:moveTo>
                        <a:lnTo>
                          <a:pt x="0" y="29"/>
                        </a:lnTo>
                        <a:lnTo>
                          <a:pt x="17" y="54"/>
                        </a:lnTo>
                        <a:lnTo>
                          <a:pt x="46" y="54"/>
                        </a:lnTo>
                        <a:lnTo>
                          <a:pt x="58" y="29"/>
                        </a:lnTo>
                        <a:lnTo>
                          <a:pt x="46" y="0"/>
                        </a:lnTo>
                        <a:lnTo>
                          <a:pt x="17" y="0"/>
                        </a:lnTo>
                        <a:close/>
                      </a:path>
                    </a:pathLst>
                  </a:custGeom>
                  <a:solidFill>
                    <a:srgbClr val="FB8C8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7" name="Freeform 661">
                    <a:extLst>
                      <a:ext uri="{FF2B5EF4-FFF2-40B4-BE49-F238E27FC236}">
                        <a16:creationId xmlns:a16="http://schemas.microsoft.com/office/drawing/2014/main" id="{D0136308-1350-C78E-B9B7-20C374B4F109}"/>
                      </a:ext>
                    </a:extLst>
                  </p:cNvPr>
                  <p:cNvSpPr>
                    <a:spLocks/>
                  </p:cNvSpPr>
                  <p:nvPr/>
                </p:nvSpPr>
                <p:spPr bwMode="auto">
                  <a:xfrm>
                    <a:off x="4532" y="3074"/>
                    <a:ext cx="45" cy="37"/>
                  </a:xfrm>
                  <a:custGeom>
                    <a:avLst/>
                    <a:gdLst>
                      <a:gd name="T0" fmla="*/ 12 w 45"/>
                      <a:gd name="T1" fmla="*/ 0 h 37"/>
                      <a:gd name="T2" fmla="*/ 0 w 45"/>
                      <a:gd name="T3" fmla="*/ 20 h 37"/>
                      <a:gd name="T4" fmla="*/ 12 w 45"/>
                      <a:gd name="T5" fmla="*/ 37 h 37"/>
                      <a:gd name="T6" fmla="*/ 37 w 45"/>
                      <a:gd name="T7" fmla="*/ 37 h 37"/>
                      <a:gd name="T8" fmla="*/ 45 w 45"/>
                      <a:gd name="T9" fmla="*/ 20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0"/>
                        </a:lnTo>
                        <a:lnTo>
                          <a:pt x="12" y="37"/>
                        </a:lnTo>
                        <a:lnTo>
                          <a:pt x="37" y="37"/>
                        </a:lnTo>
                        <a:lnTo>
                          <a:pt x="45" y="20"/>
                        </a:lnTo>
                        <a:lnTo>
                          <a:pt x="37" y="0"/>
                        </a:lnTo>
                        <a:lnTo>
                          <a:pt x="12" y="0"/>
                        </a:lnTo>
                        <a:close/>
                      </a:path>
                    </a:pathLst>
                  </a:custGeom>
                  <a:solidFill>
                    <a:srgbClr val="FC888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8" name="Freeform 662">
                    <a:extLst>
                      <a:ext uri="{FF2B5EF4-FFF2-40B4-BE49-F238E27FC236}">
                        <a16:creationId xmlns:a16="http://schemas.microsoft.com/office/drawing/2014/main" id="{F065BE78-AA1F-C705-1938-77B73BB8EA2B}"/>
                      </a:ext>
                    </a:extLst>
                  </p:cNvPr>
                  <p:cNvSpPr>
                    <a:spLocks/>
                  </p:cNvSpPr>
                  <p:nvPr/>
                </p:nvSpPr>
                <p:spPr bwMode="auto">
                  <a:xfrm>
                    <a:off x="4540" y="3078"/>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FD848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39" name="Freeform 663">
                    <a:extLst>
                      <a:ext uri="{FF2B5EF4-FFF2-40B4-BE49-F238E27FC236}">
                        <a16:creationId xmlns:a16="http://schemas.microsoft.com/office/drawing/2014/main" id="{71604753-A37B-2836-7422-E16EB66CDB19}"/>
                      </a:ext>
                    </a:extLst>
                  </p:cNvPr>
                  <p:cNvSpPr>
                    <a:spLocks/>
                  </p:cNvSpPr>
                  <p:nvPr/>
                </p:nvSpPr>
                <p:spPr bwMode="auto">
                  <a:xfrm>
                    <a:off x="4548" y="3086"/>
                    <a:ext cx="13" cy="12"/>
                  </a:xfrm>
                  <a:custGeom>
                    <a:avLst/>
                    <a:gdLst>
                      <a:gd name="T0" fmla="*/ 4 w 13"/>
                      <a:gd name="T1" fmla="*/ 0 h 12"/>
                      <a:gd name="T2" fmla="*/ 0 w 13"/>
                      <a:gd name="T3" fmla="*/ 8 h 12"/>
                      <a:gd name="T4" fmla="*/ 4 w 13"/>
                      <a:gd name="T5" fmla="*/ 12 h 12"/>
                      <a:gd name="T6" fmla="*/ 13 w 13"/>
                      <a:gd name="T7" fmla="*/ 12 h 12"/>
                      <a:gd name="T8" fmla="*/ 13 w 13"/>
                      <a:gd name="T9" fmla="*/ 8 h 12"/>
                      <a:gd name="T10" fmla="*/ 13 w 13"/>
                      <a:gd name="T11" fmla="*/ 0 h 12"/>
                      <a:gd name="T12" fmla="*/ 4 w 13"/>
                      <a:gd name="T13" fmla="*/ 0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4" y="0"/>
                        </a:moveTo>
                        <a:lnTo>
                          <a:pt x="0" y="8"/>
                        </a:lnTo>
                        <a:lnTo>
                          <a:pt x="4" y="12"/>
                        </a:lnTo>
                        <a:lnTo>
                          <a:pt x="13" y="12"/>
                        </a:lnTo>
                        <a:lnTo>
                          <a:pt x="13" y="8"/>
                        </a:lnTo>
                        <a:lnTo>
                          <a:pt x="13" y="0"/>
                        </a:lnTo>
                        <a:lnTo>
                          <a:pt x="4" y="0"/>
                        </a:lnTo>
                        <a:close/>
                      </a:path>
                    </a:pathLst>
                  </a:custGeom>
                  <a:solidFill>
                    <a:srgbClr val="FE818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640" name="Freeform 664">
                    <a:extLst>
                      <a:ext uri="{FF2B5EF4-FFF2-40B4-BE49-F238E27FC236}">
                        <a16:creationId xmlns:a16="http://schemas.microsoft.com/office/drawing/2014/main" id="{0FF3C570-478E-7430-074B-BD9E7049E30B}"/>
                      </a:ext>
                    </a:extLst>
                  </p:cNvPr>
                  <p:cNvSpPr>
                    <a:spLocks/>
                  </p:cNvSpPr>
                  <p:nvPr/>
                </p:nvSpPr>
                <p:spPr bwMode="auto">
                  <a:xfrm>
                    <a:off x="4552" y="3090"/>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808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15" name="Freeform 666">
                  <a:extLst>
                    <a:ext uri="{FF2B5EF4-FFF2-40B4-BE49-F238E27FC236}">
                      <a16:creationId xmlns:a16="http://schemas.microsoft.com/office/drawing/2014/main" id="{FFD94359-E463-663E-B120-45799EBE687B}"/>
                    </a:ext>
                  </a:extLst>
                </p:cNvPr>
                <p:cNvSpPr>
                  <a:spLocks noEditPoints="1"/>
                </p:cNvSpPr>
                <p:nvPr/>
              </p:nvSpPr>
              <p:spPr bwMode="auto">
                <a:xfrm>
                  <a:off x="4387" y="2945"/>
                  <a:ext cx="347" cy="307"/>
                </a:xfrm>
                <a:custGeom>
                  <a:avLst/>
                  <a:gdLst>
                    <a:gd name="T0" fmla="*/ 4 w 347"/>
                    <a:gd name="T1" fmla="*/ 153 h 307"/>
                    <a:gd name="T2" fmla="*/ 0 w 347"/>
                    <a:gd name="T3" fmla="*/ 153 h 307"/>
                    <a:gd name="T4" fmla="*/ 4 w 347"/>
                    <a:gd name="T5" fmla="*/ 158 h 307"/>
                    <a:gd name="T6" fmla="*/ 87 w 347"/>
                    <a:gd name="T7" fmla="*/ 307 h 307"/>
                    <a:gd name="T8" fmla="*/ 87 w 347"/>
                    <a:gd name="T9" fmla="*/ 307 h 307"/>
                    <a:gd name="T10" fmla="*/ 87 w 347"/>
                    <a:gd name="T11" fmla="*/ 307 h 307"/>
                    <a:gd name="T12" fmla="*/ 256 w 347"/>
                    <a:gd name="T13" fmla="*/ 307 h 307"/>
                    <a:gd name="T14" fmla="*/ 256 w 347"/>
                    <a:gd name="T15" fmla="*/ 307 h 307"/>
                    <a:gd name="T16" fmla="*/ 260 w 347"/>
                    <a:gd name="T17" fmla="*/ 307 h 307"/>
                    <a:gd name="T18" fmla="*/ 347 w 347"/>
                    <a:gd name="T19" fmla="*/ 158 h 307"/>
                    <a:gd name="T20" fmla="*/ 347 w 347"/>
                    <a:gd name="T21" fmla="*/ 153 h 307"/>
                    <a:gd name="T22" fmla="*/ 347 w 347"/>
                    <a:gd name="T23" fmla="*/ 153 h 307"/>
                    <a:gd name="T24" fmla="*/ 260 w 347"/>
                    <a:gd name="T25" fmla="*/ 4 h 307"/>
                    <a:gd name="T26" fmla="*/ 256 w 347"/>
                    <a:gd name="T27" fmla="*/ 0 h 307"/>
                    <a:gd name="T28" fmla="*/ 256 w 347"/>
                    <a:gd name="T29" fmla="*/ 0 h 307"/>
                    <a:gd name="T30" fmla="*/ 87 w 347"/>
                    <a:gd name="T31" fmla="*/ 0 h 307"/>
                    <a:gd name="T32" fmla="*/ 87 w 347"/>
                    <a:gd name="T33" fmla="*/ 0 h 307"/>
                    <a:gd name="T34" fmla="*/ 87 w 347"/>
                    <a:gd name="T35" fmla="*/ 4 h 307"/>
                    <a:gd name="T36" fmla="*/ 4 w 347"/>
                    <a:gd name="T37" fmla="*/ 153 h 307"/>
                    <a:gd name="T38" fmla="*/ 91 w 347"/>
                    <a:gd name="T39" fmla="*/ 9 h 307"/>
                    <a:gd name="T40" fmla="*/ 87 w 347"/>
                    <a:gd name="T41" fmla="*/ 4 h 307"/>
                    <a:gd name="T42" fmla="*/ 87 w 347"/>
                    <a:gd name="T43" fmla="*/ 9 h 307"/>
                    <a:gd name="T44" fmla="*/ 256 w 347"/>
                    <a:gd name="T45" fmla="*/ 9 h 307"/>
                    <a:gd name="T46" fmla="*/ 256 w 347"/>
                    <a:gd name="T47" fmla="*/ 4 h 307"/>
                    <a:gd name="T48" fmla="*/ 256 w 347"/>
                    <a:gd name="T49" fmla="*/ 9 h 307"/>
                    <a:gd name="T50" fmla="*/ 343 w 347"/>
                    <a:gd name="T51" fmla="*/ 158 h 307"/>
                    <a:gd name="T52" fmla="*/ 343 w 347"/>
                    <a:gd name="T53" fmla="*/ 153 h 307"/>
                    <a:gd name="T54" fmla="*/ 343 w 347"/>
                    <a:gd name="T55" fmla="*/ 153 h 307"/>
                    <a:gd name="T56" fmla="*/ 256 w 347"/>
                    <a:gd name="T57" fmla="*/ 302 h 307"/>
                    <a:gd name="T58" fmla="*/ 256 w 347"/>
                    <a:gd name="T59" fmla="*/ 302 h 307"/>
                    <a:gd name="T60" fmla="*/ 256 w 347"/>
                    <a:gd name="T61" fmla="*/ 298 h 307"/>
                    <a:gd name="T62" fmla="*/ 87 w 347"/>
                    <a:gd name="T63" fmla="*/ 298 h 307"/>
                    <a:gd name="T64" fmla="*/ 87 w 347"/>
                    <a:gd name="T65" fmla="*/ 302 h 307"/>
                    <a:gd name="T66" fmla="*/ 91 w 347"/>
                    <a:gd name="T67" fmla="*/ 302 h 307"/>
                    <a:gd name="T68" fmla="*/ 8 w 347"/>
                    <a:gd name="T69" fmla="*/ 153 h 307"/>
                    <a:gd name="T70" fmla="*/ 4 w 347"/>
                    <a:gd name="T71" fmla="*/ 153 h 307"/>
                    <a:gd name="T72" fmla="*/ 8 w 347"/>
                    <a:gd name="T73" fmla="*/ 158 h 307"/>
                    <a:gd name="T74" fmla="*/ 91 w 347"/>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7"/>
                    <a:gd name="T115" fmla="*/ 0 h 307"/>
                    <a:gd name="T116" fmla="*/ 347 w 347"/>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7" h="307">
                      <a:moveTo>
                        <a:pt x="4" y="153"/>
                      </a:moveTo>
                      <a:lnTo>
                        <a:pt x="0" y="153"/>
                      </a:lnTo>
                      <a:lnTo>
                        <a:pt x="4" y="158"/>
                      </a:lnTo>
                      <a:lnTo>
                        <a:pt x="87" y="307"/>
                      </a:lnTo>
                      <a:lnTo>
                        <a:pt x="256" y="307"/>
                      </a:lnTo>
                      <a:lnTo>
                        <a:pt x="260" y="307"/>
                      </a:lnTo>
                      <a:lnTo>
                        <a:pt x="347" y="158"/>
                      </a:lnTo>
                      <a:lnTo>
                        <a:pt x="347" y="153"/>
                      </a:lnTo>
                      <a:lnTo>
                        <a:pt x="260" y="4"/>
                      </a:lnTo>
                      <a:lnTo>
                        <a:pt x="256" y="0"/>
                      </a:lnTo>
                      <a:lnTo>
                        <a:pt x="87" y="0"/>
                      </a:lnTo>
                      <a:lnTo>
                        <a:pt x="87" y="4"/>
                      </a:lnTo>
                      <a:lnTo>
                        <a:pt x="4" y="153"/>
                      </a:lnTo>
                      <a:close/>
                      <a:moveTo>
                        <a:pt x="91" y="9"/>
                      </a:moveTo>
                      <a:lnTo>
                        <a:pt x="87" y="4"/>
                      </a:lnTo>
                      <a:lnTo>
                        <a:pt x="87" y="9"/>
                      </a:lnTo>
                      <a:lnTo>
                        <a:pt x="256" y="9"/>
                      </a:lnTo>
                      <a:lnTo>
                        <a:pt x="256" y="4"/>
                      </a:lnTo>
                      <a:lnTo>
                        <a:pt x="256" y="9"/>
                      </a:lnTo>
                      <a:lnTo>
                        <a:pt x="343" y="158"/>
                      </a:lnTo>
                      <a:lnTo>
                        <a:pt x="343" y="153"/>
                      </a:lnTo>
                      <a:lnTo>
                        <a:pt x="256" y="302"/>
                      </a:lnTo>
                      <a:lnTo>
                        <a:pt x="256" y="298"/>
                      </a:lnTo>
                      <a:lnTo>
                        <a:pt x="87" y="298"/>
                      </a:lnTo>
                      <a:lnTo>
                        <a:pt x="87" y="302"/>
                      </a:lnTo>
                      <a:lnTo>
                        <a:pt x="91" y="302"/>
                      </a:lnTo>
                      <a:lnTo>
                        <a:pt x="8" y="153"/>
                      </a:lnTo>
                      <a:lnTo>
                        <a:pt x="4" y="153"/>
                      </a:lnTo>
                      <a:lnTo>
                        <a:pt x="8"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613" name="Rectangle 668">
                <a:extLst>
                  <a:ext uri="{FF2B5EF4-FFF2-40B4-BE49-F238E27FC236}">
                    <a16:creationId xmlns:a16="http://schemas.microsoft.com/office/drawing/2014/main" id="{3998BCD5-3984-BD4C-0776-A494CC4742B5}"/>
                  </a:ext>
                </a:extLst>
              </p:cNvPr>
              <p:cNvSpPr>
                <a:spLocks noChangeArrowheads="1"/>
              </p:cNvSpPr>
              <p:nvPr/>
            </p:nvSpPr>
            <p:spPr bwMode="auto">
              <a:xfrm>
                <a:off x="4532" y="3053"/>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D</a:t>
                </a:r>
                <a:endParaRPr lang="en-US" altLang="en-US"/>
              </a:p>
            </p:txBody>
          </p:sp>
        </p:grpSp>
        <p:grpSp>
          <p:nvGrpSpPr>
            <p:cNvPr id="16396" name="Group 873">
              <a:extLst>
                <a:ext uri="{FF2B5EF4-FFF2-40B4-BE49-F238E27FC236}">
                  <a16:creationId xmlns:a16="http://schemas.microsoft.com/office/drawing/2014/main" id="{811B5AFF-F66F-9F4F-DD27-CAD4079FB4B0}"/>
                </a:ext>
              </a:extLst>
            </p:cNvPr>
            <p:cNvGrpSpPr>
              <a:grpSpLocks/>
            </p:cNvGrpSpPr>
            <p:nvPr/>
          </p:nvGrpSpPr>
          <p:grpSpPr bwMode="auto">
            <a:xfrm>
              <a:off x="4635" y="2651"/>
              <a:ext cx="857" cy="907"/>
              <a:chOff x="4635" y="2651"/>
              <a:chExt cx="857" cy="907"/>
            </a:xfrm>
          </p:grpSpPr>
          <p:grpSp>
            <p:nvGrpSpPr>
              <p:cNvPr id="16397" name="Group 697">
                <a:extLst>
                  <a:ext uri="{FF2B5EF4-FFF2-40B4-BE49-F238E27FC236}">
                    <a16:creationId xmlns:a16="http://schemas.microsoft.com/office/drawing/2014/main" id="{5E14484D-EDAD-BC22-F4E1-B4A5E907C964}"/>
                  </a:ext>
                </a:extLst>
              </p:cNvPr>
              <p:cNvGrpSpPr>
                <a:grpSpLocks/>
              </p:cNvGrpSpPr>
              <p:nvPr/>
            </p:nvGrpSpPr>
            <p:grpSpPr bwMode="auto">
              <a:xfrm>
                <a:off x="4892" y="2954"/>
                <a:ext cx="343" cy="306"/>
                <a:chOff x="4892" y="2954"/>
                <a:chExt cx="343" cy="306"/>
              </a:xfrm>
            </p:grpSpPr>
            <p:grpSp>
              <p:nvGrpSpPr>
                <p:cNvPr id="16573" name="Group 695">
                  <a:extLst>
                    <a:ext uri="{FF2B5EF4-FFF2-40B4-BE49-F238E27FC236}">
                      <a16:creationId xmlns:a16="http://schemas.microsoft.com/office/drawing/2014/main" id="{BEEA983C-3880-752E-064E-D4EB01113F8D}"/>
                    </a:ext>
                  </a:extLst>
                </p:cNvPr>
                <p:cNvGrpSpPr>
                  <a:grpSpLocks/>
                </p:cNvGrpSpPr>
                <p:nvPr/>
              </p:nvGrpSpPr>
              <p:grpSpPr bwMode="auto">
                <a:xfrm>
                  <a:off x="4896" y="2958"/>
                  <a:ext cx="335" cy="298"/>
                  <a:chOff x="4896" y="2958"/>
                  <a:chExt cx="335" cy="298"/>
                </a:xfrm>
              </p:grpSpPr>
              <p:sp>
                <p:nvSpPr>
                  <p:cNvPr id="16575" name="Freeform 670">
                    <a:extLst>
                      <a:ext uri="{FF2B5EF4-FFF2-40B4-BE49-F238E27FC236}">
                        <a16:creationId xmlns:a16="http://schemas.microsoft.com/office/drawing/2014/main" id="{647CC633-F54A-37C1-3A90-2263C679D199}"/>
                      </a:ext>
                    </a:extLst>
                  </p:cNvPr>
                  <p:cNvSpPr>
                    <a:spLocks/>
                  </p:cNvSpPr>
                  <p:nvPr/>
                </p:nvSpPr>
                <p:spPr bwMode="auto">
                  <a:xfrm>
                    <a:off x="4896" y="2958"/>
                    <a:ext cx="335" cy="298"/>
                  </a:xfrm>
                  <a:custGeom>
                    <a:avLst/>
                    <a:gdLst>
                      <a:gd name="T0" fmla="*/ 83 w 335"/>
                      <a:gd name="T1" fmla="*/ 0 h 298"/>
                      <a:gd name="T2" fmla="*/ 0 w 335"/>
                      <a:gd name="T3" fmla="*/ 149 h 298"/>
                      <a:gd name="T4" fmla="*/ 83 w 335"/>
                      <a:gd name="T5" fmla="*/ 298 h 298"/>
                      <a:gd name="T6" fmla="*/ 252 w 335"/>
                      <a:gd name="T7" fmla="*/ 298 h 298"/>
                      <a:gd name="T8" fmla="*/ 335 w 335"/>
                      <a:gd name="T9" fmla="*/ 149 h 298"/>
                      <a:gd name="T10" fmla="*/ 252 w 335"/>
                      <a:gd name="T11" fmla="*/ 0 h 298"/>
                      <a:gd name="T12" fmla="*/ 83 w 335"/>
                      <a:gd name="T13" fmla="*/ 0 h 298"/>
                      <a:gd name="T14" fmla="*/ 0 60000 65536"/>
                      <a:gd name="T15" fmla="*/ 0 60000 65536"/>
                      <a:gd name="T16" fmla="*/ 0 60000 65536"/>
                      <a:gd name="T17" fmla="*/ 0 60000 65536"/>
                      <a:gd name="T18" fmla="*/ 0 60000 65536"/>
                      <a:gd name="T19" fmla="*/ 0 60000 65536"/>
                      <a:gd name="T20" fmla="*/ 0 60000 65536"/>
                      <a:gd name="T21" fmla="*/ 0 w 335"/>
                      <a:gd name="T22" fmla="*/ 0 h 298"/>
                      <a:gd name="T23" fmla="*/ 335 w 335"/>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298">
                        <a:moveTo>
                          <a:pt x="83" y="0"/>
                        </a:moveTo>
                        <a:lnTo>
                          <a:pt x="0" y="149"/>
                        </a:lnTo>
                        <a:lnTo>
                          <a:pt x="83" y="298"/>
                        </a:lnTo>
                        <a:lnTo>
                          <a:pt x="252" y="298"/>
                        </a:lnTo>
                        <a:lnTo>
                          <a:pt x="335" y="149"/>
                        </a:lnTo>
                        <a:lnTo>
                          <a:pt x="252" y="0"/>
                        </a:lnTo>
                        <a:lnTo>
                          <a:pt x="83"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76" name="Freeform 671">
                    <a:extLst>
                      <a:ext uri="{FF2B5EF4-FFF2-40B4-BE49-F238E27FC236}">
                        <a16:creationId xmlns:a16="http://schemas.microsoft.com/office/drawing/2014/main" id="{4B601F7B-E7EC-150F-4B47-B83090F3F738}"/>
                      </a:ext>
                    </a:extLst>
                  </p:cNvPr>
                  <p:cNvSpPr>
                    <a:spLocks/>
                  </p:cNvSpPr>
                  <p:nvPr/>
                </p:nvSpPr>
                <p:spPr bwMode="auto">
                  <a:xfrm>
                    <a:off x="4896" y="2958"/>
                    <a:ext cx="327" cy="289"/>
                  </a:xfrm>
                  <a:custGeom>
                    <a:avLst/>
                    <a:gdLst>
                      <a:gd name="T0" fmla="*/ 83 w 327"/>
                      <a:gd name="T1" fmla="*/ 0 h 289"/>
                      <a:gd name="T2" fmla="*/ 0 w 327"/>
                      <a:gd name="T3" fmla="*/ 145 h 289"/>
                      <a:gd name="T4" fmla="*/ 83 w 327"/>
                      <a:gd name="T5" fmla="*/ 289 h 289"/>
                      <a:gd name="T6" fmla="*/ 244 w 327"/>
                      <a:gd name="T7" fmla="*/ 289 h 289"/>
                      <a:gd name="T8" fmla="*/ 327 w 327"/>
                      <a:gd name="T9" fmla="*/ 145 h 289"/>
                      <a:gd name="T10" fmla="*/ 244 w 327"/>
                      <a:gd name="T11" fmla="*/ 0 h 289"/>
                      <a:gd name="T12" fmla="*/ 83 w 327"/>
                      <a:gd name="T13" fmla="*/ 0 h 289"/>
                      <a:gd name="T14" fmla="*/ 0 60000 65536"/>
                      <a:gd name="T15" fmla="*/ 0 60000 65536"/>
                      <a:gd name="T16" fmla="*/ 0 60000 65536"/>
                      <a:gd name="T17" fmla="*/ 0 60000 65536"/>
                      <a:gd name="T18" fmla="*/ 0 60000 65536"/>
                      <a:gd name="T19" fmla="*/ 0 60000 65536"/>
                      <a:gd name="T20" fmla="*/ 0 60000 65536"/>
                      <a:gd name="T21" fmla="*/ 0 w 327"/>
                      <a:gd name="T22" fmla="*/ 0 h 289"/>
                      <a:gd name="T23" fmla="*/ 327 w 327"/>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89">
                        <a:moveTo>
                          <a:pt x="83" y="0"/>
                        </a:moveTo>
                        <a:lnTo>
                          <a:pt x="0" y="145"/>
                        </a:lnTo>
                        <a:lnTo>
                          <a:pt x="83" y="289"/>
                        </a:lnTo>
                        <a:lnTo>
                          <a:pt x="244" y="289"/>
                        </a:lnTo>
                        <a:lnTo>
                          <a:pt x="327" y="145"/>
                        </a:lnTo>
                        <a:lnTo>
                          <a:pt x="244" y="0"/>
                        </a:lnTo>
                        <a:lnTo>
                          <a:pt x="83" y="0"/>
                        </a:lnTo>
                        <a:close/>
                      </a:path>
                    </a:pathLst>
                  </a:custGeom>
                  <a:solidFill>
                    <a:srgbClr val="19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77" name="Freeform 672">
                    <a:extLst>
                      <a:ext uri="{FF2B5EF4-FFF2-40B4-BE49-F238E27FC236}">
                        <a16:creationId xmlns:a16="http://schemas.microsoft.com/office/drawing/2014/main" id="{9F4D77DD-026C-A8F1-A7D4-F291A7084CD9}"/>
                      </a:ext>
                    </a:extLst>
                  </p:cNvPr>
                  <p:cNvSpPr>
                    <a:spLocks/>
                  </p:cNvSpPr>
                  <p:nvPr/>
                </p:nvSpPr>
                <p:spPr bwMode="auto">
                  <a:xfrm>
                    <a:off x="4904" y="2962"/>
                    <a:ext cx="311" cy="277"/>
                  </a:xfrm>
                  <a:custGeom>
                    <a:avLst/>
                    <a:gdLst>
                      <a:gd name="T0" fmla="*/ 79 w 311"/>
                      <a:gd name="T1" fmla="*/ 0 h 277"/>
                      <a:gd name="T2" fmla="*/ 0 w 311"/>
                      <a:gd name="T3" fmla="*/ 141 h 277"/>
                      <a:gd name="T4" fmla="*/ 79 w 311"/>
                      <a:gd name="T5" fmla="*/ 277 h 277"/>
                      <a:gd name="T6" fmla="*/ 232 w 311"/>
                      <a:gd name="T7" fmla="*/ 277 h 277"/>
                      <a:gd name="T8" fmla="*/ 311 w 311"/>
                      <a:gd name="T9" fmla="*/ 141 h 277"/>
                      <a:gd name="T10" fmla="*/ 232 w 311"/>
                      <a:gd name="T11" fmla="*/ 0 h 277"/>
                      <a:gd name="T12" fmla="*/ 79 w 311"/>
                      <a:gd name="T13" fmla="*/ 0 h 277"/>
                      <a:gd name="T14" fmla="*/ 0 60000 65536"/>
                      <a:gd name="T15" fmla="*/ 0 60000 65536"/>
                      <a:gd name="T16" fmla="*/ 0 60000 65536"/>
                      <a:gd name="T17" fmla="*/ 0 60000 65536"/>
                      <a:gd name="T18" fmla="*/ 0 60000 65536"/>
                      <a:gd name="T19" fmla="*/ 0 60000 65536"/>
                      <a:gd name="T20" fmla="*/ 0 60000 65536"/>
                      <a:gd name="T21" fmla="*/ 0 w 311"/>
                      <a:gd name="T22" fmla="*/ 0 h 277"/>
                      <a:gd name="T23" fmla="*/ 311 w 311"/>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7">
                        <a:moveTo>
                          <a:pt x="79" y="0"/>
                        </a:moveTo>
                        <a:lnTo>
                          <a:pt x="0" y="141"/>
                        </a:lnTo>
                        <a:lnTo>
                          <a:pt x="79" y="277"/>
                        </a:lnTo>
                        <a:lnTo>
                          <a:pt x="232" y="277"/>
                        </a:lnTo>
                        <a:lnTo>
                          <a:pt x="311" y="141"/>
                        </a:lnTo>
                        <a:lnTo>
                          <a:pt x="232" y="0"/>
                        </a:lnTo>
                        <a:lnTo>
                          <a:pt x="79" y="0"/>
                        </a:lnTo>
                        <a:close/>
                      </a:path>
                    </a:pathLst>
                  </a:custGeom>
                  <a:solidFill>
                    <a:srgbClr val="28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78" name="Freeform 673">
                    <a:extLst>
                      <a:ext uri="{FF2B5EF4-FFF2-40B4-BE49-F238E27FC236}">
                        <a16:creationId xmlns:a16="http://schemas.microsoft.com/office/drawing/2014/main" id="{F3795C5E-4787-2A25-ABFD-2624DE4DF932}"/>
                      </a:ext>
                    </a:extLst>
                  </p:cNvPr>
                  <p:cNvSpPr>
                    <a:spLocks/>
                  </p:cNvSpPr>
                  <p:nvPr/>
                </p:nvSpPr>
                <p:spPr bwMode="auto">
                  <a:xfrm>
                    <a:off x="4912" y="2970"/>
                    <a:ext cx="294" cy="265"/>
                  </a:xfrm>
                  <a:custGeom>
                    <a:avLst/>
                    <a:gdLst>
                      <a:gd name="T0" fmla="*/ 75 w 294"/>
                      <a:gd name="T1" fmla="*/ 0 h 265"/>
                      <a:gd name="T2" fmla="*/ 0 w 294"/>
                      <a:gd name="T3" fmla="*/ 133 h 265"/>
                      <a:gd name="T4" fmla="*/ 75 w 294"/>
                      <a:gd name="T5" fmla="*/ 265 h 265"/>
                      <a:gd name="T6" fmla="*/ 220 w 294"/>
                      <a:gd name="T7" fmla="*/ 265 h 265"/>
                      <a:gd name="T8" fmla="*/ 294 w 294"/>
                      <a:gd name="T9" fmla="*/ 133 h 265"/>
                      <a:gd name="T10" fmla="*/ 220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3"/>
                        </a:lnTo>
                        <a:lnTo>
                          <a:pt x="75" y="265"/>
                        </a:lnTo>
                        <a:lnTo>
                          <a:pt x="220" y="265"/>
                        </a:lnTo>
                        <a:lnTo>
                          <a:pt x="294" y="133"/>
                        </a:lnTo>
                        <a:lnTo>
                          <a:pt x="220" y="0"/>
                        </a:lnTo>
                        <a:lnTo>
                          <a:pt x="75" y="0"/>
                        </a:lnTo>
                        <a:close/>
                      </a:path>
                    </a:pathLst>
                  </a:custGeom>
                  <a:solidFill>
                    <a:srgbClr val="35FF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79" name="Freeform 674">
                    <a:extLst>
                      <a:ext uri="{FF2B5EF4-FFF2-40B4-BE49-F238E27FC236}">
                        <a16:creationId xmlns:a16="http://schemas.microsoft.com/office/drawing/2014/main" id="{D2C9C2CF-D9FC-B206-0142-ED1E23CE9F0B}"/>
                      </a:ext>
                    </a:extLst>
                  </p:cNvPr>
                  <p:cNvSpPr>
                    <a:spLocks/>
                  </p:cNvSpPr>
                  <p:nvPr/>
                </p:nvSpPr>
                <p:spPr bwMode="auto">
                  <a:xfrm>
                    <a:off x="4917" y="2974"/>
                    <a:ext cx="285" cy="253"/>
                  </a:xfrm>
                  <a:custGeom>
                    <a:avLst/>
                    <a:gdLst>
                      <a:gd name="T0" fmla="*/ 70 w 285"/>
                      <a:gd name="T1" fmla="*/ 0 h 253"/>
                      <a:gd name="T2" fmla="*/ 0 w 285"/>
                      <a:gd name="T3" fmla="*/ 129 h 253"/>
                      <a:gd name="T4" fmla="*/ 70 w 285"/>
                      <a:gd name="T5" fmla="*/ 253 h 253"/>
                      <a:gd name="T6" fmla="*/ 215 w 285"/>
                      <a:gd name="T7" fmla="*/ 253 h 253"/>
                      <a:gd name="T8" fmla="*/ 285 w 285"/>
                      <a:gd name="T9" fmla="*/ 129 h 253"/>
                      <a:gd name="T10" fmla="*/ 215 w 285"/>
                      <a:gd name="T11" fmla="*/ 0 h 253"/>
                      <a:gd name="T12" fmla="*/ 70 w 285"/>
                      <a:gd name="T13" fmla="*/ 0 h 253"/>
                      <a:gd name="T14" fmla="*/ 0 60000 65536"/>
                      <a:gd name="T15" fmla="*/ 0 60000 65536"/>
                      <a:gd name="T16" fmla="*/ 0 60000 65536"/>
                      <a:gd name="T17" fmla="*/ 0 60000 65536"/>
                      <a:gd name="T18" fmla="*/ 0 60000 65536"/>
                      <a:gd name="T19" fmla="*/ 0 60000 65536"/>
                      <a:gd name="T20" fmla="*/ 0 60000 65536"/>
                      <a:gd name="T21" fmla="*/ 0 w 285"/>
                      <a:gd name="T22" fmla="*/ 0 h 253"/>
                      <a:gd name="T23" fmla="*/ 285 w 285"/>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5" h="253">
                        <a:moveTo>
                          <a:pt x="70" y="0"/>
                        </a:moveTo>
                        <a:lnTo>
                          <a:pt x="0" y="129"/>
                        </a:lnTo>
                        <a:lnTo>
                          <a:pt x="70" y="253"/>
                        </a:lnTo>
                        <a:lnTo>
                          <a:pt x="215" y="253"/>
                        </a:lnTo>
                        <a:lnTo>
                          <a:pt x="285" y="129"/>
                        </a:lnTo>
                        <a:lnTo>
                          <a:pt x="215" y="0"/>
                        </a:lnTo>
                        <a:lnTo>
                          <a:pt x="70" y="0"/>
                        </a:lnTo>
                        <a:close/>
                      </a:path>
                    </a:pathLst>
                  </a:custGeom>
                  <a:solidFill>
                    <a:srgbClr val="43F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0" name="Freeform 675">
                    <a:extLst>
                      <a:ext uri="{FF2B5EF4-FFF2-40B4-BE49-F238E27FC236}">
                        <a16:creationId xmlns:a16="http://schemas.microsoft.com/office/drawing/2014/main" id="{0F0D5A2A-5B79-2354-A793-D3083635E327}"/>
                      </a:ext>
                    </a:extLst>
                  </p:cNvPr>
                  <p:cNvSpPr>
                    <a:spLocks/>
                  </p:cNvSpPr>
                  <p:nvPr/>
                </p:nvSpPr>
                <p:spPr bwMode="auto">
                  <a:xfrm>
                    <a:off x="4925" y="2983"/>
                    <a:ext cx="269" cy="240"/>
                  </a:xfrm>
                  <a:custGeom>
                    <a:avLst/>
                    <a:gdLst>
                      <a:gd name="T0" fmla="*/ 66 w 269"/>
                      <a:gd name="T1" fmla="*/ 0 h 240"/>
                      <a:gd name="T2" fmla="*/ 0 w 269"/>
                      <a:gd name="T3" fmla="*/ 120 h 240"/>
                      <a:gd name="T4" fmla="*/ 66 w 269"/>
                      <a:gd name="T5" fmla="*/ 240 h 240"/>
                      <a:gd name="T6" fmla="*/ 203 w 269"/>
                      <a:gd name="T7" fmla="*/ 240 h 240"/>
                      <a:gd name="T8" fmla="*/ 269 w 269"/>
                      <a:gd name="T9" fmla="*/ 120 h 240"/>
                      <a:gd name="T10" fmla="*/ 203 w 269"/>
                      <a:gd name="T11" fmla="*/ 0 h 240"/>
                      <a:gd name="T12" fmla="*/ 66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6" y="0"/>
                        </a:moveTo>
                        <a:lnTo>
                          <a:pt x="0" y="120"/>
                        </a:lnTo>
                        <a:lnTo>
                          <a:pt x="66" y="240"/>
                        </a:lnTo>
                        <a:lnTo>
                          <a:pt x="203" y="240"/>
                        </a:lnTo>
                        <a:lnTo>
                          <a:pt x="269" y="120"/>
                        </a:lnTo>
                        <a:lnTo>
                          <a:pt x="203" y="0"/>
                        </a:lnTo>
                        <a:lnTo>
                          <a:pt x="66" y="0"/>
                        </a:lnTo>
                        <a:close/>
                      </a:path>
                    </a:pathLst>
                  </a:custGeom>
                  <a:solidFill>
                    <a:srgbClr val="51FF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1" name="Freeform 676">
                    <a:extLst>
                      <a:ext uri="{FF2B5EF4-FFF2-40B4-BE49-F238E27FC236}">
                        <a16:creationId xmlns:a16="http://schemas.microsoft.com/office/drawing/2014/main" id="{5EFA2A0E-81D9-E942-4562-994C3C68B9F0}"/>
                      </a:ext>
                    </a:extLst>
                  </p:cNvPr>
                  <p:cNvSpPr>
                    <a:spLocks/>
                  </p:cNvSpPr>
                  <p:nvPr/>
                </p:nvSpPr>
                <p:spPr bwMode="auto">
                  <a:xfrm>
                    <a:off x="4933" y="2987"/>
                    <a:ext cx="253" cy="227"/>
                  </a:xfrm>
                  <a:custGeom>
                    <a:avLst/>
                    <a:gdLst>
                      <a:gd name="T0" fmla="*/ 62 w 253"/>
                      <a:gd name="T1" fmla="*/ 0 h 227"/>
                      <a:gd name="T2" fmla="*/ 0 w 253"/>
                      <a:gd name="T3" fmla="*/ 116 h 227"/>
                      <a:gd name="T4" fmla="*/ 62 w 253"/>
                      <a:gd name="T5" fmla="*/ 227 h 227"/>
                      <a:gd name="T6" fmla="*/ 191 w 253"/>
                      <a:gd name="T7" fmla="*/ 227 h 227"/>
                      <a:gd name="T8" fmla="*/ 253 w 253"/>
                      <a:gd name="T9" fmla="*/ 116 h 227"/>
                      <a:gd name="T10" fmla="*/ 191 w 253"/>
                      <a:gd name="T11" fmla="*/ 0 h 227"/>
                      <a:gd name="T12" fmla="*/ 62 w 253"/>
                      <a:gd name="T13" fmla="*/ 0 h 227"/>
                      <a:gd name="T14" fmla="*/ 0 60000 65536"/>
                      <a:gd name="T15" fmla="*/ 0 60000 65536"/>
                      <a:gd name="T16" fmla="*/ 0 60000 65536"/>
                      <a:gd name="T17" fmla="*/ 0 60000 65536"/>
                      <a:gd name="T18" fmla="*/ 0 60000 65536"/>
                      <a:gd name="T19" fmla="*/ 0 60000 65536"/>
                      <a:gd name="T20" fmla="*/ 0 60000 65536"/>
                      <a:gd name="T21" fmla="*/ 0 w 253"/>
                      <a:gd name="T22" fmla="*/ 0 h 227"/>
                      <a:gd name="T23" fmla="*/ 253 w 253"/>
                      <a:gd name="T24" fmla="*/ 227 h 2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7">
                        <a:moveTo>
                          <a:pt x="62" y="0"/>
                        </a:moveTo>
                        <a:lnTo>
                          <a:pt x="0" y="116"/>
                        </a:lnTo>
                        <a:lnTo>
                          <a:pt x="62" y="227"/>
                        </a:lnTo>
                        <a:lnTo>
                          <a:pt x="191" y="227"/>
                        </a:lnTo>
                        <a:lnTo>
                          <a:pt x="253" y="116"/>
                        </a:lnTo>
                        <a:lnTo>
                          <a:pt x="191" y="0"/>
                        </a:lnTo>
                        <a:lnTo>
                          <a:pt x="62" y="0"/>
                        </a:lnTo>
                        <a:close/>
                      </a:path>
                    </a:pathLst>
                  </a:custGeom>
                  <a:solidFill>
                    <a:srgbClr val="5FFF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2" name="Freeform 677">
                    <a:extLst>
                      <a:ext uri="{FF2B5EF4-FFF2-40B4-BE49-F238E27FC236}">
                        <a16:creationId xmlns:a16="http://schemas.microsoft.com/office/drawing/2014/main" id="{D9FE72E1-4949-3F6A-68D0-A3D27ADF161C}"/>
                      </a:ext>
                    </a:extLst>
                  </p:cNvPr>
                  <p:cNvSpPr>
                    <a:spLocks/>
                  </p:cNvSpPr>
                  <p:nvPr/>
                </p:nvSpPr>
                <p:spPr bwMode="auto">
                  <a:xfrm>
                    <a:off x="4937" y="2995"/>
                    <a:ext cx="245" cy="215"/>
                  </a:xfrm>
                  <a:custGeom>
                    <a:avLst/>
                    <a:gdLst>
                      <a:gd name="T0" fmla="*/ 62 w 245"/>
                      <a:gd name="T1" fmla="*/ 0 h 215"/>
                      <a:gd name="T2" fmla="*/ 0 w 245"/>
                      <a:gd name="T3" fmla="*/ 108 h 215"/>
                      <a:gd name="T4" fmla="*/ 62 w 245"/>
                      <a:gd name="T5" fmla="*/ 215 h 215"/>
                      <a:gd name="T6" fmla="*/ 182 w 245"/>
                      <a:gd name="T7" fmla="*/ 215 h 215"/>
                      <a:gd name="T8" fmla="*/ 245 w 245"/>
                      <a:gd name="T9" fmla="*/ 108 h 215"/>
                      <a:gd name="T10" fmla="*/ 182 w 245"/>
                      <a:gd name="T11" fmla="*/ 0 h 215"/>
                      <a:gd name="T12" fmla="*/ 62 w 245"/>
                      <a:gd name="T13" fmla="*/ 0 h 215"/>
                      <a:gd name="T14" fmla="*/ 0 60000 65536"/>
                      <a:gd name="T15" fmla="*/ 0 60000 65536"/>
                      <a:gd name="T16" fmla="*/ 0 60000 65536"/>
                      <a:gd name="T17" fmla="*/ 0 60000 65536"/>
                      <a:gd name="T18" fmla="*/ 0 60000 65536"/>
                      <a:gd name="T19" fmla="*/ 0 60000 65536"/>
                      <a:gd name="T20" fmla="*/ 0 60000 65536"/>
                      <a:gd name="T21" fmla="*/ 0 w 245"/>
                      <a:gd name="T22" fmla="*/ 0 h 215"/>
                      <a:gd name="T23" fmla="*/ 245 w 245"/>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 h="215">
                        <a:moveTo>
                          <a:pt x="62" y="0"/>
                        </a:moveTo>
                        <a:lnTo>
                          <a:pt x="0" y="108"/>
                        </a:lnTo>
                        <a:lnTo>
                          <a:pt x="62" y="215"/>
                        </a:lnTo>
                        <a:lnTo>
                          <a:pt x="182" y="215"/>
                        </a:lnTo>
                        <a:lnTo>
                          <a:pt x="245" y="108"/>
                        </a:lnTo>
                        <a:lnTo>
                          <a:pt x="182" y="0"/>
                        </a:lnTo>
                        <a:lnTo>
                          <a:pt x="62" y="0"/>
                        </a:lnTo>
                        <a:close/>
                      </a:path>
                    </a:pathLst>
                  </a:custGeom>
                  <a:solidFill>
                    <a:srgbClr val="6EFF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3" name="Freeform 678">
                    <a:extLst>
                      <a:ext uri="{FF2B5EF4-FFF2-40B4-BE49-F238E27FC236}">
                        <a16:creationId xmlns:a16="http://schemas.microsoft.com/office/drawing/2014/main" id="{8FD0E1B3-5EE1-BC07-FE79-9FAED11278E3}"/>
                      </a:ext>
                    </a:extLst>
                  </p:cNvPr>
                  <p:cNvSpPr>
                    <a:spLocks/>
                  </p:cNvSpPr>
                  <p:nvPr/>
                </p:nvSpPr>
                <p:spPr bwMode="auto">
                  <a:xfrm>
                    <a:off x="4946" y="2999"/>
                    <a:ext cx="227" cy="203"/>
                  </a:xfrm>
                  <a:custGeom>
                    <a:avLst/>
                    <a:gdLst>
                      <a:gd name="T0" fmla="*/ 57 w 227"/>
                      <a:gd name="T1" fmla="*/ 0 h 203"/>
                      <a:gd name="T2" fmla="*/ 0 w 227"/>
                      <a:gd name="T3" fmla="*/ 104 h 203"/>
                      <a:gd name="T4" fmla="*/ 57 w 227"/>
                      <a:gd name="T5" fmla="*/ 203 h 203"/>
                      <a:gd name="T6" fmla="*/ 169 w 227"/>
                      <a:gd name="T7" fmla="*/ 203 h 203"/>
                      <a:gd name="T8" fmla="*/ 227 w 227"/>
                      <a:gd name="T9" fmla="*/ 104 h 203"/>
                      <a:gd name="T10" fmla="*/ 169 w 227"/>
                      <a:gd name="T11" fmla="*/ 0 h 203"/>
                      <a:gd name="T12" fmla="*/ 57 w 227"/>
                      <a:gd name="T13" fmla="*/ 0 h 203"/>
                      <a:gd name="T14" fmla="*/ 0 60000 65536"/>
                      <a:gd name="T15" fmla="*/ 0 60000 65536"/>
                      <a:gd name="T16" fmla="*/ 0 60000 65536"/>
                      <a:gd name="T17" fmla="*/ 0 60000 65536"/>
                      <a:gd name="T18" fmla="*/ 0 60000 65536"/>
                      <a:gd name="T19" fmla="*/ 0 60000 65536"/>
                      <a:gd name="T20" fmla="*/ 0 60000 65536"/>
                      <a:gd name="T21" fmla="*/ 0 w 227"/>
                      <a:gd name="T22" fmla="*/ 0 h 203"/>
                      <a:gd name="T23" fmla="*/ 227 w 227"/>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7" h="203">
                        <a:moveTo>
                          <a:pt x="57" y="0"/>
                        </a:moveTo>
                        <a:lnTo>
                          <a:pt x="0" y="104"/>
                        </a:lnTo>
                        <a:lnTo>
                          <a:pt x="57" y="203"/>
                        </a:lnTo>
                        <a:lnTo>
                          <a:pt x="169" y="203"/>
                        </a:lnTo>
                        <a:lnTo>
                          <a:pt x="227" y="104"/>
                        </a:lnTo>
                        <a:lnTo>
                          <a:pt x="169" y="0"/>
                        </a:lnTo>
                        <a:lnTo>
                          <a:pt x="57" y="0"/>
                        </a:lnTo>
                        <a:close/>
                      </a:path>
                    </a:pathLst>
                  </a:custGeom>
                  <a:solidFill>
                    <a:srgbClr val="7DFF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4" name="Freeform 679">
                    <a:extLst>
                      <a:ext uri="{FF2B5EF4-FFF2-40B4-BE49-F238E27FC236}">
                        <a16:creationId xmlns:a16="http://schemas.microsoft.com/office/drawing/2014/main" id="{85CC5F36-A90B-DBBF-A677-3651EFC09CEC}"/>
                      </a:ext>
                    </a:extLst>
                  </p:cNvPr>
                  <p:cNvSpPr>
                    <a:spLocks/>
                  </p:cNvSpPr>
                  <p:nvPr/>
                </p:nvSpPr>
                <p:spPr bwMode="auto">
                  <a:xfrm>
                    <a:off x="4954" y="3007"/>
                    <a:ext cx="211" cy="191"/>
                  </a:xfrm>
                  <a:custGeom>
                    <a:avLst/>
                    <a:gdLst>
                      <a:gd name="T0" fmla="*/ 54 w 211"/>
                      <a:gd name="T1" fmla="*/ 0 h 191"/>
                      <a:gd name="T2" fmla="*/ 0 w 211"/>
                      <a:gd name="T3" fmla="*/ 96 h 191"/>
                      <a:gd name="T4" fmla="*/ 54 w 211"/>
                      <a:gd name="T5" fmla="*/ 191 h 191"/>
                      <a:gd name="T6" fmla="*/ 157 w 211"/>
                      <a:gd name="T7" fmla="*/ 191 h 191"/>
                      <a:gd name="T8" fmla="*/ 211 w 211"/>
                      <a:gd name="T9" fmla="*/ 96 h 191"/>
                      <a:gd name="T10" fmla="*/ 157 w 211"/>
                      <a:gd name="T11" fmla="*/ 0 h 191"/>
                      <a:gd name="T12" fmla="*/ 54 w 211"/>
                      <a:gd name="T13" fmla="*/ 0 h 191"/>
                      <a:gd name="T14" fmla="*/ 0 60000 65536"/>
                      <a:gd name="T15" fmla="*/ 0 60000 65536"/>
                      <a:gd name="T16" fmla="*/ 0 60000 65536"/>
                      <a:gd name="T17" fmla="*/ 0 60000 65536"/>
                      <a:gd name="T18" fmla="*/ 0 60000 65536"/>
                      <a:gd name="T19" fmla="*/ 0 60000 65536"/>
                      <a:gd name="T20" fmla="*/ 0 60000 65536"/>
                      <a:gd name="T21" fmla="*/ 0 w 211"/>
                      <a:gd name="T22" fmla="*/ 0 h 191"/>
                      <a:gd name="T23" fmla="*/ 211 w 211"/>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1">
                        <a:moveTo>
                          <a:pt x="54" y="0"/>
                        </a:moveTo>
                        <a:lnTo>
                          <a:pt x="0" y="96"/>
                        </a:lnTo>
                        <a:lnTo>
                          <a:pt x="54" y="191"/>
                        </a:lnTo>
                        <a:lnTo>
                          <a:pt x="157" y="191"/>
                        </a:lnTo>
                        <a:lnTo>
                          <a:pt x="211" y="96"/>
                        </a:lnTo>
                        <a:lnTo>
                          <a:pt x="157" y="0"/>
                        </a:lnTo>
                        <a:lnTo>
                          <a:pt x="54" y="0"/>
                        </a:lnTo>
                        <a:close/>
                      </a:path>
                    </a:pathLst>
                  </a:custGeom>
                  <a:solidFill>
                    <a:srgbClr val="8AFF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5" name="Freeform 680">
                    <a:extLst>
                      <a:ext uri="{FF2B5EF4-FFF2-40B4-BE49-F238E27FC236}">
                        <a16:creationId xmlns:a16="http://schemas.microsoft.com/office/drawing/2014/main" id="{4514D41B-FC47-29FD-E26C-CB618528E955}"/>
                      </a:ext>
                    </a:extLst>
                  </p:cNvPr>
                  <p:cNvSpPr>
                    <a:spLocks/>
                  </p:cNvSpPr>
                  <p:nvPr/>
                </p:nvSpPr>
                <p:spPr bwMode="auto">
                  <a:xfrm>
                    <a:off x="4962" y="3011"/>
                    <a:ext cx="195" cy="179"/>
                  </a:xfrm>
                  <a:custGeom>
                    <a:avLst/>
                    <a:gdLst>
                      <a:gd name="T0" fmla="*/ 50 w 195"/>
                      <a:gd name="T1" fmla="*/ 0 h 179"/>
                      <a:gd name="T2" fmla="*/ 0 w 195"/>
                      <a:gd name="T3" fmla="*/ 92 h 179"/>
                      <a:gd name="T4" fmla="*/ 50 w 195"/>
                      <a:gd name="T5" fmla="*/ 179 h 179"/>
                      <a:gd name="T6" fmla="*/ 145 w 195"/>
                      <a:gd name="T7" fmla="*/ 179 h 179"/>
                      <a:gd name="T8" fmla="*/ 195 w 195"/>
                      <a:gd name="T9" fmla="*/ 92 h 179"/>
                      <a:gd name="T10" fmla="*/ 145 w 195"/>
                      <a:gd name="T11" fmla="*/ 0 h 179"/>
                      <a:gd name="T12" fmla="*/ 50 w 195"/>
                      <a:gd name="T13" fmla="*/ 0 h 179"/>
                      <a:gd name="T14" fmla="*/ 0 60000 65536"/>
                      <a:gd name="T15" fmla="*/ 0 60000 65536"/>
                      <a:gd name="T16" fmla="*/ 0 60000 65536"/>
                      <a:gd name="T17" fmla="*/ 0 60000 65536"/>
                      <a:gd name="T18" fmla="*/ 0 60000 65536"/>
                      <a:gd name="T19" fmla="*/ 0 60000 65536"/>
                      <a:gd name="T20" fmla="*/ 0 60000 65536"/>
                      <a:gd name="T21" fmla="*/ 0 w 195"/>
                      <a:gd name="T22" fmla="*/ 0 h 179"/>
                      <a:gd name="T23" fmla="*/ 195 w 195"/>
                      <a:gd name="T24" fmla="*/ 179 h 1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9">
                        <a:moveTo>
                          <a:pt x="50" y="0"/>
                        </a:moveTo>
                        <a:lnTo>
                          <a:pt x="0" y="92"/>
                        </a:lnTo>
                        <a:lnTo>
                          <a:pt x="50" y="179"/>
                        </a:lnTo>
                        <a:lnTo>
                          <a:pt x="145" y="179"/>
                        </a:lnTo>
                        <a:lnTo>
                          <a:pt x="195" y="92"/>
                        </a:lnTo>
                        <a:lnTo>
                          <a:pt x="145" y="0"/>
                        </a:lnTo>
                        <a:lnTo>
                          <a:pt x="50" y="0"/>
                        </a:lnTo>
                        <a:close/>
                      </a:path>
                    </a:pathLst>
                  </a:custGeom>
                  <a:solidFill>
                    <a:srgbClr val="99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6" name="Freeform 681">
                    <a:extLst>
                      <a:ext uri="{FF2B5EF4-FFF2-40B4-BE49-F238E27FC236}">
                        <a16:creationId xmlns:a16="http://schemas.microsoft.com/office/drawing/2014/main" id="{B9683072-4699-0F06-C994-584F7B3B8773}"/>
                      </a:ext>
                    </a:extLst>
                  </p:cNvPr>
                  <p:cNvSpPr>
                    <a:spLocks/>
                  </p:cNvSpPr>
                  <p:nvPr/>
                </p:nvSpPr>
                <p:spPr bwMode="auto">
                  <a:xfrm>
                    <a:off x="4966" y="3020"/>
                    <a:ext cx="187" cy="165"/>
                  </a:xfrm>
                  <a:custGeom>
                    <a:avLst/>
                    <a:gdLst>
                      <a:gd name="T0" fmla="*/ 46 w 187"/>
                      <a:gd name="T1" fmla="*/ 0 h 165"/>
                      <a:gd name="T2" fmla="*/ 0 w 187"/>
                      <a:gd name="T3" fmla="*/ 83 h 165"/>
                      <a:gd name="T4" fmla="*/ 46 w 187"/>
                      <a:gd name="T5" fmla="*/ 165 h 165"/>
                      <a:gd name="T6" fmla="*/ 141 w 187"/>
                      <a:gd name="T7" fmla="*/ 165 h 165"/>
                      <a:gd name="T8" fmla="*/ 187 w 187"/>
                      <a:gd name="T9" fmla="*/ 83 h 165"/>
                      <a:gd name="T10" fmla="*/ 141 w 187"/>
                      <a:gd name="T11" fmla="*/ 0 h 165"/>
                      <a:gd name="T12" fmla="*/ 46 w 187"/>
                      <a:gd name="T13" fmla="*/ 0 h 165"/>
                      <a:gd name="T14" fmla="*/ 0 60000 65536"/>
                      <a:gd name="T15" fmla="*/ 0 60000 65536"/>
                      <a:gd name="T16" fmla="*/ 0 60000 65536"/>
                      <a:gd name="T17" fmla="*/ 0 60000 65536"/>
                      <a:gd name="T18" fmla="*/ 0 60000 65536"/>
                      <a:gd name="T19" fmla="*/ 0 60000 65536"/>
                      <a:gd name="T20" fmla="*/ 0 60000 65536"/>
                      <a:gd name="T21" fmla="*/ 0 w 187"/>
                      <a:gd name="T22" fmla="*/ 0 h 165"/>
                      <a:gd name="T23" fmla="*/ 187 w 187"/>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 h="165">
                        <a:moveTo>
                          <a:pt x="46" y="0"/>
                        </a:moveTo>
                        <a:lnTo>
                          <a:pt x="0" y="83"/>
                        </a:lnTo>
                        <a:lnTo>
                          <a:pt x="46" y="165"/>
                        </a:lnTo>
                        <a:lnTo>
                          <a:pt x="141" y="165"/>
                        </a:lnTo>
                        <a:lnTo>
                          <a:pt x="187" y="83"/>
                        </a:lnTo>
                        <a:lnTo>
                          <a:pt x="141" y="0"/>
                        </a:lnTo>
                        <a:lnTo>
                          <a:pt x="46" y="0"/>
                        </a:lnTo>
                        <a:close/>
                      </a:path>
                    </a:pathLst>
                  </a:custGeom>
                  <a:solidFill>
                    <a:srgbClr val="A7FF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7" name="Freeform 682">
                    <a:extLst>
                      <a:ext uri="{FF2B5EF4-FFF2-40B4-BE49-F238E27FC236}">
                        <a16:creationId xmlns:a16="http://schemas.microsoft.com/office/drawing/2014/main" id="{43BD7DF3-45E4-4E2A-1F62-1087E4593C96}"/>
                      </a:ext>
                    </a:extLst>
                  </p:cNvPr>
                  <p:cNvSpPr>
                    <a:spLocks/>
                  </p:cNvSpPr>
                  <p:nvPr/>
                </p:nvSpPr>
                <p:spPr bwMode="auto">
                  <a:xfrm>
                    <a:off x="4975" y="3024"/>
                    <a:ext cx="169" cy="153"/>
                  </a:xfrm>
                  <a:custGeom>
                    <a:avLst/>
                    <a:gdLst>
                      <a:gd name="T0" fmla="*/ 41 w 169"/>
                      <a:gd name="T1" fmla="*/ 0 h 153"/>
                      <a:gd name="T2" fmla="*/ 0 w 169"/>
                      <a:gd name="T3" fmla="*/ 79 h 153"/>
                      <a:gd name="T4" fmla="*/ 41 w 169"/>
                      <a:gd name="T5" fmla="*/ 153 h 153"/>
                      <a:gd name="T6" fmla="*/ 128 w 169"/>
                      <a:gd name="T7" fmla="*/ 153 h 153"/>
                      <a:gd name="T8" fmla="*/ 169 w 169"/>
                      <a:gd name="T9" fmla="*/ 79 h 153"/>
                      <a:gd name="T10" fmla="*/ 128 w 169"/>
                      <a:gd name="T11" fmla="*/ 0 h 153"/>
                      <a:gd name="T12" fmla="*/ 41 w 169"/>
                      <a:gd name="T13" fmla="*/ 0 h 153"/>
                      <a:gd name="T14" fmla="*/ 0 60000 65536"/>
                      <a:gd name="T15" fmla="*/ 0 60000 65536"/>
                      <a:gd name="T16" fmla="*/ 0 60000 65536"/>
                      <a:gd name="T17" fmla="*/ 0 60000 65536"/>
                      <a:gd name="T18" fmla="*/ 0 60000 65536"/>
                      <a:gd name="T19" fmla="*/ 0 60000 65536"/>
                      <a:gd name="T20" fmla="*/ 0 60000 65536"/>
                      <a:gd name="T21" fmla="*/ 0 w 169"/>
                      <a:gd name="T22" fmla="*/ 0 h 153"/>
                      <a:gd name="T23" fmla="*/ 169 w 169"/>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53">
                        <a:moveTo>
                          <a:pt x="41" y="0"/>
                        </a:moveTo>
                        <a:lnTo>
                          <a:pt x="0" y="79"/>
                        </a:lnTo>
                        <a:lnTo>
                          <a:pt x="41" y="153"/>
                        </a:lnTo>
                        <a:lnTo>
                          <a:pt x="128" y="153"/>
                        </a:lnTo>
                        <a:lnTo>
                          <a:pt x="169" y="79"/>
                        </a:lnTo>
                        <a:lnTo>
                          <a:pt x="128" y="0"/>
                        </a:lnTo>
                        <a:lnTo>
                          <a:pt x="41" y="0"/>
                        </a:lnTo>
                        <a:close/>
                      </a:path>
                    </a:pathLst>
                  </a:custGeom>
                  <a:solidFill>
                    <a:srgbClr val="B3FFE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8" name="Freeform 683">
                    <a:extLst>
                      <a:ext uri="{FF2B5EF4-FFF2-40B4-BE49-F238E27FC236}">
                        <a16:creationId xmlns:a16="http://schemas.microsoft.com/office/drawing/2014/main" id="{21D2B6F0-C084-DEAB-3A86-97BF87C3F8BC}"/>
                      </a:ext>
                    </a:extLst>
                  </p:cNvPr>
                  <p:cNvSpPr>
                    <a:spLocks/>
                  </p:cNvSpPr>
                  <p:nvPr/>
                </p:nvSpPr>
                <p:spPr bwMode="auto">
                  <a:xfrm>
                    <a:off x="4983" y="3032"/>
                    <a:ext cx="153" cy="137"/>
                  </a:xfrm>
                  <a:custGeom>
                    <a:avLst/>
                    <a:gdLst>
                      <a:gd name="T0" fmla="*/ 41 w 153"/>
                      <a:gd name="T1" fmla="*/ 0 h 137"/>
                      <a:gd name="T2" fmla="*/ 0 w 153"/>
                      <a:gd name="T3" fmla="*/ 71 h 137"/>
                      <a:gd name="T4" fmla="*/ 41 w 153"/>
                      <a:gd name="T5" fmla="*/ 137 h 137"/>
                      <a:gd name="T6" fmla="*/ 116 w 153"/>
                      <a:gd name="T7" fmla="*/ 137 h 137"/>
                      <a:gd name="T8" fmla="*/ 153 w 153"/>
                      <a:gd name="T9" fmla="*/ 71 h 137"/>
                      <a:gd name="T10" fmla="*/ 116 w 153"/>
                      <a:gd name="T11" fmla="*/ 0 h 137"/>
                      <a:gd name="T12" fmla="*/ 41 w 153"/>
                      <a:gd name="T13" fmla="*/ 0 h 137"/>
                      <a:gd name="T14" fmla="*/ 0 60000 65536"/>
                      <a:gd name="T15" fmla="*/ 0 60000 65536"/>
                      <a:gd name="T16" fmla="*/ 0 60000 65536"/>
                      <a:gd name="T17" fmla="*/ 0 60000 65536"/>
                      <a:gd name="T18" fmla="*/ 0 60000 65536"/>
                      <a:gd name="T19" fmla="*/ 0 60000 65536"/>
                      <a:gd name="T20" fmla="*/ 0 60000 65536"/>
                      <a:gd name="T21" fmla="*/ 0 w 153"/>
                      <a:gd name="T22" fmla="*/ 0 h 137"/>
                      <a:gd name="T23" fmla="*/ 153 w 153"/>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7">
                        <a:moveTo>
                          <a:pt x="41" y="0"/>
                        </a:moveTo>
                        <a:lnTo>
                          <a:pt x="0" y="71"/>
                        </a:lnTo>
                        <a:lnTo>
                          <a:pt x="41" y="137"/>
                        </a:lnTo>
                        <a:lnTo>
                          <a:pt x="116" y="137"/>
                        </a:lnTo>
                        <a:lnTo>
                          <a:pt x="153" y="71"/>
                        </a:lnTo>
                        <a:lnTo>
                          <a:pt x="116" y="0"/>
                        </a:lnTo>
                        <a:lnTo>
                          <a:pt x="41" y="0"/>
                        </a:lnTo>
                        <a:close/>
                      </a:path>
                    </a:pathLst>
                  </a:custGeom>
                  <a:solidFill>
                    <a:srgbClr val="C0FF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89" name="Freeform 684">
                    <a:extLst>
                      <a:ext uri="{FF2B5EF4-FFF2-40B4-BE49-F238E27FC236}">
                        <a16:creationId xmlns:a16="http://schemas.microsoft.com/office/drawing/2014/main" id="{E3C8D424-340A-7C79-5A69-AE92D8AD6B16}"/>
                      </a:ext>
                    </a:extLst>
                  </p:cNvPr>
                  <p:cNvSpPr>
                    <a:spLocks/>
                  </p:cNvSpPr>
                  <p:nvPr/>
                </p:nvSpPr>
                <p:spPr bwMode="auto">
                  <a:xfrm>
                    <a:off x="4987" y="3036"/>
                    <a:ext cx="145" cy="129"/>
                  </a:xfrm>
                  <a:custGeom>
                    <a:avLst/>
                    <a:gdLst>
                      <a:gd name="T0" fmla="*/ 37 w 145"/>
                      <a:gd name="T1" fmla="*/ 0 h 129"/>
                      <a:gd name="T2" fmla="*/ 0 w 145"/>
                      <a:gd name="T3" fmla="*/ 67 h 129"/>
                      <a:gd name="T4" fmla="*/ 37 w 145"/>
                      <a:gd name="T5" fmla="*/ 129 h 129"/>
                      <a:gd name="T6" fmla="*/ 112 w 145"/>
                      <a:gd name="T7" fmla="*/ 129 h 129"/>
                      <a:gd name="T8" fmla="*/ 145 w 145"/>
                      <a:gd name="T9" fmla="*/ 67 h 129"/>
                      <a:gd name="T10" fmla="*/ 112 w 145"/>
                      <a:gd name="T11" fmla="*/ 0 h 129"/>
                      <a:gd name="T12" fmla="*/ 37 w 145"/>
                      <a:gd name="T13" fmla="*/ 0 h 129"/>
                      <a:gd name="T14" fmla="*/ 0 60000 65536"/>
                      <a:gd name="T15" fmla="*/ 0 60000 65536"/>
                      <a:gd name="T16" fmla="*/ 0 60000 65536"/>
                      <a:gd name="T17" fmla="*/ 0 60000 65536"/>
                      <a:gd name="T18" fmla="*/ 0 60000 65536"/>
                      <a:gd name="T19" fmla="*/ 0 60000 65536"/>
                      <a:gd name="T20" fmla="*/ 0 60000 65536"/>
                      <a:gd name="T21" fmla="*/ 0 w 145"/>
                      <a:gd name="T22" fmla="*/ 0 h 129"/>
                      <a:gd name="T23" fmla="*/ 145 w 145"/>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9">
                        <a:moveTo>
                          <a:pt x="37" y="0"/>
                        </a:moveTo>
                        <a:lnTo>
                          <a:pt x="0" y="67"/>
                        </a:lnTo>
                        <a:lnTo>
                          <a:pt x="37" y="129"/>
                        </a:lnTo>
                        <a:lnTo>
                          <a:pt x="112" y="129"/>
                        </a:lnTo>
                        <a:lnTo>
                          <a:pt x="145" y="67"/>
                        </a:lnTo>
                        <a:lnTo>
                          <a:pt x="112" y="0"/>
                        </a:lnTo>
                        <a:lnTo>
                          <a:pt x="37" y="0"/>
                        </a:lnTo>
                        <a:close/>
                      </a:path>
                    </a:pathLst>
                  </a:custGeom>
                  <a:solidFill>
                    <a:srgbClr val="CBFFD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0" name="Freeform 685">
                    <a:extLst>
                      <a:ext uri="{FF2B5EF4-FFF2-40B4-BE49-F238E27FC236}">
                        <a16:creationId xmlns:a16="http://schemas.microsoft.com/office/drawing/2014/main" id="{E2AEBDBC-957D-6FE4-99E6-D7DC0EC78E8D}"/>
                      </a:ext>
                    </a:extLst>
                  </p:cNvPr>
                  <p:cNvSpPr>
                    <a:spLocks/>
                  </p:cNvSpPr>
                  <p:nvPr/>
                </p:nvSpPr>
                <p:spPr bwMode="auto">
                  <a:xfrm>
                    <a:off x="4995" y="3045"/>
                    <a:ext cx="129" cy="111"/>
                  </a:xfrm>
                  <a:custGeom>
                    <a:avLst/>
                    <a:gdLst>
                      <a:gd name="T0" fmla="*/ 33 w 129"/>
                      <a:gd name="T1" fmla="*/ 0 h 111"/>
                      <a:gd name="T2" fmla="*/ 0 w 129"/>
                      <a:gd name="T3" fmla="*/ 58 h 111"/>
                      <a:gd name="T4" fmla="*/ 33 w 129"/>
                      <a:gd name="T5" fmla="*/ 111 h 111"/>
                      <a:gd name="T6" fmla="*/ 100 w 129"/>
                      <a:gd name="T7" fmla="*/ 111 h 111"/>
                      <a:gd name="T8" fmla="*/ 129 w 129"/>
                      <a:gd name="T9" fmla="*/ 58 h 111"/>
                      <a:gd name="T10" fmla="*/ 100 w 129"/>
                      <a:gd name="T11" fmla="*/ 0 h 111"/>
                      <a:gd name="T12" fmla="*/ 33 w 129"/>
                      <a:gd name="T13" fmla="*/ 0 h 111"/>
                      <a:gd name="T14" fmla="*/ 0 60000 65536"/>
                      <a:gd name="T15" fmla="*/ 0 60000 65536"/>
                      <a:gd name="T16" fmla="*/ 0 60000 65536"/>
                      <a:gd name="T17" fmla="*/ 0 60000 65536"/>
                      <a:gd name="T18" fmla="*/ 0 60000 65536"/>
                      <a:gd name="T19" fmla="*/ 0 60000 65536"/>
                      <a:gd name="T20" fmla="*/ 0 60000 65536"/>
                      <a:gd name="T21" fmla="*/ 0 w 129"/>
                      <a:gd name="T22" fmla="*/ 0 h 111"/>
                      <a:gd name="T23" fmla="*/ 129 w 129"/>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1">
                        <a:moveTo>
                          <a:pt x="33" y="0"/>
                        </a:moveTo>
                        <a:lnTo>
                          <a:pt x="0" y="58"/>
                        </a:lnTo>
                        <a:lnTo>
                          <a:pt x="33" y="111"/>
                        </a:lnTo>
                        <a:lnTo>
                          <a:pt x="100" y="111"/>
                        </a:lnTo>
                        <a:lnTo>
                          <a:pt x="129" y="58"/>
                        </a:lnTo>
                        <a:lnTo>
                          <a:pt x="100" y="0"/>
                        </a:lnTo>
                        <a:lnTo>
                          <a:pt x="33" y="0"/>
                        </a:lnTo>
                        <a:close/>
                      </a:path>
                    </a:pathLst>
                  </a:custGeom>
                  <a:solidFill>
                    <a:srgbClr val="D5FF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1" name="Freeform 686">
                    <a:extLst>
                      <a:ext uri="{FF2B5EF4-FFF2-40B4-BE49-F238E27FC236}">
                        <a16:creationId xmlns:a16="http://schemas.microsoft.com/office/drawing/2014/main" id="{AF31DD49-2F67-7DDC-EE94-CB1480AD693B}"/>
                      </a:ext>
                    </a:extLst>
                  </p:cNvPr>
                  <p:cNvSpPr>
                    <a:spLocks/>
                  </p:cNvSpPr>
                  <p:nvPr/>
                </p:nvSpPr>
                <p:spPr bwMode="auto">
                  <a:xfrm>
                    <a:off x="5003" y="3049"/>
                    <a:ext cx="112" cy="103"/>
                  </a:xfrm>
                  <a:custGeom>
                    <a:avLst/>
                    <a:gdLst>
                      <a:gd name="T0" fmla="*/ 29 w 112"/>
                      <a:gd name="T1" fmla="*/ 0 h 103"/>
                      <a:gd name="T2" fmla="*/ 0 w 112"/>
                      <a:gd name="T3" fmla="*/ 54 h 103"/>
                      <a:gd name="T4" fmla="*/ 29 w 112"/>
                      <a:gd name="T5" fmla="*/ 103 h 103"/>
                      <a:gd name="T6" fmla="*/ 87 w 112"/>
                      <a:gd name="T7" fmla="*/ 103 h 103"/>
                      <a:gd name="T8" fmla="*/ 112 w 112"/>
                      <a:gd name="T9" fmla="*/ 54 h 103"/>
                      <a:gd name="T10" fmla="*/ 87 w 112"/>
                      <a:gd name="T11" fmla="*/ 0 h 103"/>
                      <a:gd name="T12" fmla="*/ 29 w 112"/>
                      <a:gd name="T13" fmla="*/ 0 h 103"/>
                      <a:gd name="T14" fmla="*/ 0 60000 65536"/>
                      <a:gd name="T15" fmla="*/ 0 60000 65536"/>
                      <a:gd name="T16" fmla="*/ 0 60000 65536"/>
                      <a:gd name="T17" fmla="*/ 0 60000 65536"/>
                      <a:gd name="T18" fmla="*/ 0 60000 65536"/>
                      <a:gd name="T19" fmla="*/ 0 60000 65536"/>
                      <a:gd name="T20" fmla="*/ 0 60000 65536"/>
                      <a:gd name="T21" fmla="*/ 0 w 112"/>
                      <a:gd name="T22" fmla="*/ 0 h 103"/>
                      <a:gd name="T23" fmla="*/ 112 w 11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3">
                        <a:moveTo>
                          <a:pt x="29" y="0"/>
                        </a:moveTo>
                        <a:lnTo>
                          <a:pt x="0" y="54"/>
                        </a:lnTo>
                        <a:lnTo>
                          <a:pt x="29" y="103"/>
                        </a:lnTo>
                        <a:lnTo>
                          <a:pt x="87" y="103"/>
                        </a:lnTo>
                        <a:lnTo>
                          <a:pt x="112" y="54"/>
                        </a:lnTo>
                        <a:lnTo>
                          <a:pt x="87" y="0"/>
                        </a:lnTo>
                        <a:lnTo>
                          <a:pt x="29" y="0"/>
                        </a:lnTo>
                        <a:close/>
                      </a:path>
                    </a:pathLst>
                  </a:custGeom>
                  <a:solidFill>
                    <a:srgbClr val="DEFF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2" name="Freeform 687">
                    <a:extLst>
                      <a:ext uri="{FF2B5EF4-FFF2-40B4-BE49-F238E27FC236}">
                        <a16:creationId xmlns:a16="http://schemas.microsoft.com/office/drawing/2014/main" id="{451B356D-43F7-A29C-DE64-65573AB73297}"/>
                      </a:ext>
                    </a:extLst>
                  </p:cNvPr>
                  <p:cNvSpPr>
                    <a:spLocks/>
                  </p:cNvSpPr>
                  <p:nvPr/>
                </p:nvSpPr>
                <p:spPr bwMode="auto">
                  <a:xfrm>
                    <a:off x="5012" y="3057"/>
                    <a:ext cx="95" cy="87"/>
                  </a:xfrm>
                  <a:custGeom>
                    <a:avLst/>
                    <a:gdLst>
                      <a:gd name="T0" fmla="*/ 25 w 95"/>
                      <a:gd name="T1" fmla="*/ 0 h 87"/>
                      <a:gd name="T2" fmla="*/ 0 w 95"/>
                      <a:gd name="T3" fmla="*/ 46 h 87"/>
                      <a:gd name="T4" fmla="*/ 25 w 95"/>
                      <a:gd name="T5" fmla="*/ 87 h 87"/>
                      <a:gd name="T6" fmla="*/ 74 w 95"/>
                      <a:gd name="T7" fmla="*/ 87 h 87"/>
                      <a:gd name="T8" fmla="*/ 95 w 95"/>
                      <a:gd name="T9" fmla="*/ 46 h 87"/>
                      <a:gd name="T10" fmla="*/ 74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6"/>
                        </a:lnTo>
                        <a:lnTo>
                          <a:pt x="25" y="87"/>
                        </a:lnTo>
                        <a:lnTo>
                          <a:pt x="74" y="87"/>
                        </a:lnTo>
                        <a:lnTo>
                          <a:pt x="95" y="46"/>
                        </a:lnTo>
                        <a:lnTo>
                          <a:pt x="74" y="0"/>
                        </a:lnTo>
                        <a:lnTo>
                          <a:pt x="25" y="0"/>
                        </a:lnTo>
                        <a:close/>
                      </a:path>
                    </a:pathLst>
                  </a:custGeom>
                  <a:solidFill>
                    <a:srgbClr val="E6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3" name="Freeform 688">
                    <a:extLst>
                      <a:ext uri="{FF2B5EF4-FFF2-40B4-BE49-F238E27FC236}">
                        <a16:creationId xmlns:a16="http://schemas.microsoft.com/office/drawing/2014/main" id="{55B3EAB3-511C-D92A-9ADB-C42F93FDF66E}"/>
                      </a:ext>
                    </a:extLst>
                  </p:cNvPr>
                  <p:cNvSpPr>
                    <a:spLocks/>
                  </p:cNvSpPr>
                  <p:nvPr/>
                </p:nvSpPr>
                <p:spPr bwMode="auto">
                  <a:xfrm>
                    <a:off x="5016" y="3061"/>
                    <a:ext cx="87" cy="79"/>
                  </a:xfrm>
                  <a:custGeom>
                    <a:avLst/>
                    <a:gdLst>
                      <a:gd name="T0" fmla="*/ 25 w 87"/>
                      <a:gd name="T1" fmla="*/ 0 h 79"/>
                      <a:gd name="T2" fmla="*/ 0 w 87"/>
                      <a:gd name="T3" fmla="*/ 42 h 79"/>
                      <a:gd name="T4" fmla="*/ 25 w 87"/>
                      <a:gd name="T5" fmla="*/ 79 h 79"/>
                      <a:gd name="T6" fmla="*/ 66 w 87"/>
                      <a:gd name="T7" fmla="*/ 79 h 79"/>
                      <a:gd name="T8" fmla="*/ 87 w 87"/>
                      <a:gd name="T9" fmla="*/ 42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2"/>
                        </a:lnTo>
                        <a:lnTo>
                          <a:pt x="25" y="79"/>
                        </a:lnTo>
                        <a:lnTo>
                          <a:pt x="66" y="79"/>
                        </a:lnTo>
                        <a:lnTo>
                          <a:pt x="87" y="42"/>
                        </a:lnTo>
                        <a:lnTo>
                          <a:pt x="66" y="0"/>
                        </a:lnTo>
                        <a:lnTo>
                          <a:pt x="25" y="0"/>
                        </a:lnTo>
                        <a:close/>
                      </a:path>
                    </a:pathLst>
                  </a:custGeom>
                  <a:solidFill>
                    <a:srgbClr val="ECFF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4" name="Freeform 689">
                    <a:extLst>
                      <a:ext uri="{FF2B5EF4-FFF2-40B4-BE49-F238E27FC236}">
                        <a16:creationId xmlns:a16="http://schemas.microsoft.com/office/drawing/2014/main" id="{0126CBC8-FE26-D25A-DBEB-950A21B35461}"/>
                      </a:ext>
                    </a:extLst>
                  </p:cNvPr>
                  <p:cNvSpPr>
                    <a:spLocks/>
                  </p:cNvSpPr>
                  <p:nvPr/>
                </p:nvSpPr>
                <p:spPr bwMode="auto">
                  <a:xfrm>
                    <a:off x="5024" y="3069"/>
                    <a:ext cx="71" cy="63"/>
                  </a:xfrm>
                  <a:custGeom>
                    <a:avLst/>
                    <a:gdLst>
                      <a:gd name="T0" fmla="*/ 21 w 71"/>
                      <a:gd name="T1" fmla="*/ 0 h 63"/>
                      <a:gd name="T2" fmla="*/ 0 w 71"/>
                      <a:gd name="T3" fmla="*/ 34 h 63"/>
                      <a:gd name="T4" fmla="*/ 21 w 71"/>
                      <a:gd name="T5" fmla="*/ 63 h 63"/>
                      <a:gd name="T6" fmla="*/ 54 w 71"/>
                      <a:gd name="T7" fmla="*/ 63 h 63"/>
                      <a:gd name="T8" fmla="*/ 71 w 71"/>
                      <a:gd name="T9" fmla="*/ 34 h 63"/>
                      <a:gd name="T10" fmla="*/ 54 w 71"/>
                      <a:gd name="T11" fmla="*/ 0 h 63"/>
                      <a:gd name="T12" fmla="*/ 21 w 71"/>
                      <a:gd name="T13" fmla="*/ 0 h 63"/>
                      <a:gd name="T14" fmla="*/ 0 60000 65536"/>
                      <a:gd name="T15" fmla="*/ 0 60000 65536"/>
                      <a:gd name="T16" fmla="*/ 0 60000 65536"/>
                      <a:gd name="T17" fmla="*/ 0 60000 65536"/>
                      <a:gd name="T18" fmla="*/ 0 60000 65536"/>
                      <a:gd name="T19" fmla="*/ 0 60000 65536"/>
                      <a:gd name="T20" fmla="*/ 0 60000 65536"/>
                      <a:gd name="T21" fmla="*/ 0 w 71"/>
                      <a:gd name="T22" fmla="*/ 0 h 63"/>
                      <a:gd name="T23" fmla="*/ 71 w 71"/>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63">
                        <a:moveTo>
                          <a:pt x="21" y="0"/>
                        </a:moveTo>
                        <a:lnTo>
                          <a:pt x="0" y="34"/>
                        </a:lnTo>
                        <a:lnTo>
                          <a:pt x="21" y="63"/>
                        </a:lnTo>
                        <a:lnTo>
                          <a:pt x="54" y="63"/>
                        </a:lnTo>
                        <a:lnTo>
                          <a:pt x="71" y="34"/>
                        </a:lnTo>
                        <a:lnTo>
                          <a:pt x="54" y="0"/>
                        </a:lnTo>
                        <a:lnTo>
                          <a:pt x="21" y="0"/>
                        </a:lnTo>
                        <a:close/>
                      </a:path>
                    </a:pathLst>
                  </a:custGeom>
                  <a:solidFill>
                    <a:srgbClr val="F1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5" name="Freeform 690">
                    <a:extLst>
                      <a:ext uri="{FF2B5EF4-FFF2-40B4-BE49-F238E27FC236}">
                        <a16:creationId xmlns:a16="http://schemas.microsoft.com/office/drawing/2014/main" id="{C9BC7BF9-6B58-A7B4-3882-4F1749FB80D0}"/>
                      </a:ext>
                    </a:extLst>
                  </p:cNvPr>
                  <p:cNvSpPr>
                    <a:spLocks/>
                  </p:cNvSpPr>
                  <p:nvPr/>
                </p:nvSpPr>
                <p:spPr bwMode="auto">
                  <a:xfrm>
                    <a:off x="5032" y="3074"/>
                    <a:ext cx="54" cy="53"/>
                  </a:xfrm>
                  <a:custGeom>
                    <a:avLst/>
                    <a:gdLst>
                      <a:gd name="T0" fmla="*/ 17 w 54"/>
                      <a:gd name="T1" fmla="*/ 0 h 53"/>
                      <a:gd name="T2" fmla="*/ 0 w 54"/>
                      <a:gd name="T3" fmla="*/ 29 h 53"/>
                      <a:gd name="T4" fmla="*/ 17 w 54"/>
                      <a:gd name="T5" fmla="*/ 53 h 53"/>
                      <a:gd name="T6" fmla="*/ 42 w 54"/>
                      <a:gd name="T7" fmla="*/ 53 h 53"/>
                      <a:gd name="T8" fmla="*/ 54 w 54"/>
                      <a:gd name="T9" fmla="*/ 29 h 53"/>
                      <a:gd name="T10" fmla="*/ 42 w 54"/>
                      <a:gd name="T11" fmla="*/ 0 h 53"/>
                      <a:gd name="T12" fmla="*/ 17 w 54"/>
                      <a:gd name="T13" fmla="*/ 0 h 53"/>
                      <a:gd name="T14" fmla="*/ 0 60000 65536"/>
                      <a:gd name="T15" fmla="*/ 0 60000 65536"/>
                      <a:gd name="T16" fmla="*/ 0 60000 65536"/>
                      <a:gd name="T17" fmla="*/ 0 60000 65536"/>
                      <a:gd name="T18" fmla="*/ 0 60000 65536"/>
                      <a:gd name="T19" fmla="*/ 0 60000 65536"/>
                      <a:gd name="T20" fmla="*/ 0 60000 65536"/>
                      <a:gd name="T21" fmla="*/ 0 w 54"/>
                      <a:gd name="T22" fmla="*/ 0 h 53"/>
                      <a:gd name="T23" fmla="*/ 54 w 54"/>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3">
                        <a:moveTo>
                          <a:pt x="17" y="0"/>
                        </a:moveTo>
                        <a:lnTo>
                          <a:pt x="0" y="29"/>
                        </a:lnTo>
                        <a:lnTo>
                          <a:pt x="17" y="53"/>
                        </a:lnTo>
                        <a:lnTo>
                          <a:pt x="42" y="53"/>
                        </a:lnTo>
                        <a:lnTo>
                          <a:pt x="54" y="29"/>
                        </a:lnTo>
                        <a:lnTo>
                          <a:pt x="42" y="0"/>
                        </a:lnTo>
                        <a:lnTo>
                          <a:pt x="17" y="0"/>
                        </a:lnTo>
                        <a:close/>
                      </a:path>
                    </a:pathLst>
                  </a:custGeom>
                  <a:solidFill>
                    <a:srgbClr val="F5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6" name="Freeform 691">
                    <a:extLst>
                      <a:ext uri="{FF2B5EF4-FFF2-40B4-BE49-F238E27FC236}">
                        <a16:creationId xmlns:a16="http://schemas.microsoft.com/office/drawing/2014/main" id="{5C73092F-872F-3AA0-EC82-DF1E6172C559}"/>
                      </a:ext>
                    </a:extLst>
                  </p:cNvPr>
                  <p:cNvSpPr>
                    <a:spLocks/>
                  </p:cNvSpPr>
                  <p:nvPr/>
                </p:nvSpPr>
                <p:spPr bwMode="auto">
                  <a:xfrm>
                    <a:off x="5037" y="3082"/>
                    <a:ext cx="45" cy="37"/>
                  </a:xfrm>
                  <a:custGeom>
                    <a:avLst/>
                    <a:gdLst>
                      <a:gd name="T0" fmla="*/ 12 w 45"/>
                      <a:gd name="T1" fmla="*/ 0 h 37"/>
                      <a:gd name="T2" fmla="*/ 0 w 45"/>
                      <a:gd name="T3" fmla="*/ 21 h 37"/>
                      <a:gd name="T4" fmla="*/ 12 w 45"/>
                      <a:gd name="T5" fmla="*/ 37 h 37"/>
                      <a:gd name="T6" fmla="*/ 37 w 45"/>
                      <a:gd name="T7" fmla="*/ 37 h 37"/>
                      <a:gd name="T8" fmla="*/ 45 w 45"/>
                      <a:gd name="T9" fmla="*/ 21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1"/>
                        </a:lnTo>
                        <a:lnTo>
                          <a:pt x="12" y="37"/>
                        </a:lnTo>
                        <a:lnTo>
                          <a:pt x="37" y="37"/>
                        </a:lnTo>
                        <a:lnTo>
                          <a:pt x="45" y="21"/>
                        </a:lnTo>
                        <a:lnTo>
                          <a:pt x="37" y="0"/>
                        </a:lnTo>
                        <a:lnTo>
                          <a:pt x="12" y="0"/>
                        </a:lnTo>
                        <a:close/>
                      </a:path>
                    </a:pathLst>
                  </a:custGeom>
                  <a:solidFill>
                    <a:srgbClr val="F9FF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7" name="Freeform 692">
                    <a:extLst>
                      <a:ext uri="{FF2B5EF4-FFF2-40B4-BE49-F238E27FC236}">
                        <a16:creationId xmlns:a16="http://schemas.microsoft.com/office/drawing/2014/main" id="{A6D7220C-5DF3-073A-306F-2C89482E1684}"/>
                      </a:ext>
                    </a:extLst>
                  </p:cNvPr>
                  <p:cNvSpPr>
                    <a:spLocks/>
                  </p:cNvSpPr>
                  <p:nvPr/>
                </p:nvSpPr>
                <p:spPr bwMode="auto">
                  <a:xfrm>
                    <a:off x="5045" y="3086"/>
                    <a:ext cx="29" cy="29"/>
                  </a:xfrm>
                  <a:custGeom>
                    <a:avLst/>
                    <a:gdLst>
                      <a:gd name="T0" fmla="*/ 8 w 29"/>
                      <a:gd name="T1" fmla="*/ 0 h 29"/>
                      <a:gd name="T2" fmla="*/ 0 w 29"/>
                      <a:gd name="T3" fmla="*/ 17 h 29"/>
                      <a:gd name="T4" fmla="*/ 8 w 29"/>
                      <a:gd name="T5" fmla="*/ 29 h 29"/>
                      <a:gd name="T6" fmla="*/ 25 w 29"/>
                      <a:gd name="T7" fmla="*/ 29 h 29"/>
                      <a:gd name="T8" fmla="*/ 29 w 29"/>
                      <a:gd name="T9" fmla="*/ 17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7"/>
                        </a:lnTo>
                        <a:lnTo>
                          <a:pt x="8" y="29"/>
                        </a:lnTo>
                        <a:lnTo>
                          <a:pt x="25" y="29"/>
                        </a:lnTo>
                        <a:lnTo>
                          <a:pt x="29" y="17"/>
                        </a:lnTo>
                        <a:lnTo>
                          <a:pt x="25" y="0"/>
                        </a:lnTo>
                        <a:lnTo>
                          <a:pt x="8" y="0"/>
                        </a:lnTo>
                        <a:close/>
                      </a:path>
                    </a:pathLst>
                  </a:custGeom>
                  <a:solidFill>
                    <a:srgbClr val="FBFF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8" name="Freeform 693">
                    <a:extLst>
                      <a:ext uri="{FF2B5EF4-FFF2-40B4-BE49-F238E27FC236}">
                        <a16:creationId xmlns:a16="http://schemas.microsoft.com/office/drawing/2014/main" id="{070071FE-AB62-71AF-38FA-5E09DD25E0C1}"/>
                      </a:ext>
                    </a:extLst>
                  </p:cNvPr>
                  <p:cNvSpPr>
                    <a:spLocks/>
                  </p:cNvSpPr>
                  <p:nvPr/>
                </p:nvSpPr>
                <p:spPr bwMode="auto">
                  <a:xfrm>
                    <a:off x="5053" y="3094"/>
                    <a:ext cx="13" cy="13"/>
                  </a:xfrm>
                  <a:custGeom>
                    <a:avLst/>
                    <a:gdLst>
                      <a:gd name="T0" fmla="*/ 4 w 13"/>
                      <a:gd name="T1" fmla="*/ 0 h 13"/>
                      <a:gd name="T2" fmla="*/ 0 w 13"/>
                      <a:gd name="T3" fmla="*/ 9 h 13"/>
                      <a:gd name="T4" fmla="*/ 4 w 13"/>
                      <a:gd name="T5" fmla="*/ 13 h 13"/>
                      <a:gd name="T6" fmla="*/ 13 w 13"/>
                      <a:gd name="T7" fmla="*/ 13 h 13"/>
                      <a:gd name="T8" fmla="*/ 13 w 13"/>
                      <a:gd name="T9" fmla="*/ 9 h 13"/>
                      <a:gd name="T10" fmla="*/ 13 w 13"/>
                      <a:gd name="T11" fmla="*/ 0 h 13"/>
                      <a:gd name="T12" fmla="*/ 4 w 13"/>
                      <a:gd name="T13" fmla="*/ 0 h 13"/>
                      <a:gd name="T14" fmla="*/ 0 60000 65536"/>
                      <a:gd name="T15" fmla="*/ 0 60000 65536"/>
                      <a:gd name="T16" fmla="*/ 0 60000 65536"/>
                      <a:gd name="T17" fmla="*/ 0 60000 65536"/>
                      <a:gd name="T18" fmla="*/ 0 60000 65536"/>
                      <a:gd name="T19" fmla="*/ 0 60000 65536"/>
                      <a:gd name="T20" fmla="*/ 0 60000 65536"/>
                      <a:gd name="T21" fmla="*/ 0 w 13"/>
                      <a:gd name="T22" fmla="*/ 0 h 13"/>
                      <a:gd name="T23" fmla="*/ 13 w 13"/>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3">
                        <a:moveTo>
                          <a:pt x="4" y="0"/>
                        </a:moveTo>
                        <a:lnTo>
                          <a:pt x="0" y="9"/>
                        </a:lnTo>
                        <a:lnTo>
                          <a:pt x="4" y="13"/>
                        </a:lnTo>
                        <a:lnTo>
                          <a:pt x="13" y="13"/>
                        </a:lnTo>
                        <a:lnTo>
                          <a:pt x="13" y="9"/>
                        </a:lnTo>
                        <a:lnTo>
                          <a:pt x="13" y="0"/>
                        </a:lnTo>
                        <a:lnTo>
                          <a:pt x="4" y="0"/>
                        </a:lnTo>
                        <a:close/>
                      </a:path>
                    </a:pathLst>
                  </a:custGeom>
                  <a:solidFill>
                    <a:srgbClr val="FD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99" name="Freeform 694">
                    <a:extLst>
                      <a:ext uri="{FF2B5EF4-FFF2-40B4-BE49-F238E27FC236}">
                        <a16:creationId xmlns:a16="http://schemas.microsoft.com/office/drawing/2014/main" id="{F814AACC-C8C1-BFA1-8DD9-9576CD091D59}"/>
                      </a:ext>
                    </a:extLst>
                  </p:cNvPr>
                  <p:cNvSpPr>
                    <a:spLocks/>
                  </p:cNvSpPr>
                  <p:nvPr/>
                </p:nvSpPr>
                <p:spPr bwMode="auto">
                  <a:xfrm>
                    <a:off x="5057" y="3098"/>
                    <a:ext cx="4" cy="5"/>
                  </a:xfrm>
                  <a:custGeom>
                    <a:avLst/>
                    <a:gdLst>
                      <a:gd name="T0" fmla="*/ 4 w 4"/>
                      <a:gd name="T1" fmla="*/ 0 h 5"/>
                      <a:gd name="T2" fmla="*/ 0 w 4"/>
                      <a:gd name="T3" fmla="*/ 5 h 5"/>
                      <a:gd name="T4" fmla="*/ 4 w 4"/>
                      <a:gd name="T5" fmla="*/ 5 h 5"/>
                      <a:gd name="T6" fmla="*/ 4 w 4"/>
                      <a:gd name="T7" fmla="*/ 5 h 5"/>
                      <a:gd name="T8" fmla="*/ 4 w 4"/>
                      <a:gd name="T9" fmla="*/ 5 h 5"/>
                      <a:gd name="T10" fmla="*/ 4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4" y="0"/>
                        </a:moveTo>
                        <a:lnTo>
                          <a:pt x="0" y="5"/>
                        </a:lnTo>
                        <a:lnTo>
                          <a:pt x="4" y="5"/>
                        </a:lnTo>
                        <a:lnTo>
                          <a:pt x="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574" name="Freeform 696">
                  <a:extLst>
                    <a:ext uri="{FF2B5EF4-FFF2-40B4-BE49-F238E27FC236}">
                      <a16:creationId xmlns:a16="http://schemas.microsoft.com/office/drawing/2014/main" id="{25615866-EAA5-A81A-CEAB-5614925F45AD}"/>
                    </a:ext>
                  </a:extLst>
                </p:cNvPr>
                <p:cNvSpPr>
                  <a:spLocks noEditPoints="1"/>
                </p:cNvSpPr>
                <p:nvPr/>
              </p:nvSpPr>
              <p:spPr bwMode="auto">
                <a:xfrm>
                  <a:off x="4892" y="2954"/>
                  <a:ext cx="343" cy="306"/>
                </a:xfrm>
                <a:custGeom>
                  <a:avLst/>
                  <a:gdLst>
                    <a:gd name="T0" fmla="*/ 4 w 343"/>
                    <a:gd name="T1" fmla="*/ 153 h 306"/>
                    <a:gd name="T2" fmla="*/ 0 w 343"/>
                    <a:gd name="T3" fmla="*/ 153 h 306"/>
                    <a:gd name="T4" fmla="*/ 4 w 343"/>
                    <a:gd name="T5" fmla="*/ 157 h 306"/>
                    <a:gd name="T6" fmla="*/ 87 w 343"/>
                    <a:gd name="T7" fmla="*/ 306 h 306"/>
                    <a:gd name="T8" fmla="*/ 87 w 343"/>
                    <a:gd name="T9" fmla="*/ 306 h 306"/>
                    <a:gd name="T10" fmla="*/ 87 w 343"/>
                    <a:gd name="T11" fmla="*/ 306 h 306"/>
                    <a:gd name="T12" fmla="*/ 256 w 343"/>
                    <a:gd name="T13" fmla="*/ 306 h 306"/>
                    <a:gd name="T14" fmla="*/ 256 w 343"/>
                    <a:gd name="T15" fmla="*/ 306 h 306"/>
                    <a:gd name="T16" fmla="*/ 261 w 343"/>
                    <a:gd name="T17" fmla="*/ 306 h 306"/>
                    <a:gd name="T18" fmla="*/ 343 w 343"/>
                    <a:gd name="T19" fmla="*/ 157 h 306"/>
                    <a:gd name="T20" fmla="*/ 343 w 343"/>
                    <a:gd name="T21" fmla="*/ 153 h 306"/>
                    <a:gd name="T22" fmla="*/ 343 w 343"/>
                    <a:gd name="T23" fmla="*/ 153 h 306"/>
                    <a:gd name="T24" fmla="*/ 261 w 343"/>
                    <a:gd name="T25" fmla="*/ 4 h 306"/>
                    <a:gd name="T26" fmla="*/ 256 w 343"/>
                    <a:gd name="T27" fmla="*/ 0 h 306"/>
                    <a:gd name="T28" fmla="*/ 256 w 343"/>
                    <a:gd name="T29" fmla="*/ 0 h 306"/>
                    <a:gd name="T30" fmla="*/ 87 w 343"/>
                    <a:gd name="T31" fmla="*/ 0 h 306"/>
                    <a:gd name="T32" fmla="*/ 87 w 343"/>
                    <a:gd name="T33" fmla="*/ 0 h 306"/>
                    <a:gd name="T34" fmla="*/ 87 w 343"/>
                    <a:gd name="T35" fmla="*/ 4 h 306"/>
                    <a:gd name="T36" fmla="*/ 4 w 343"/>
                    <a:gd name="T37" fmla="*/ 153 h 306"/>
                    <a:gd name="T38" fmla="*/ 91 w 343"/>
                    <a:gd name="T39" fmla="*/ 8 h 306"/>
                    <a:gd name="T40" fmla="*/ 87 w 343"/>
                    <a:gd name="T41" fmla="*/ 4 h 306"/>
                    <a:gd name="T42" fmla="*/ 87 w 343"/>
                    <a:gd name="T43" fmla="*/ 8 h 306"/>
                    <a:gd name="T44" fmla="*/ 256 w 343"/>
                    <a:gd name="T45" fmla="*/ 8 h 306"/>
                    <a:gd name="T46" fmla="*/ 256 w 343"/>
                    <a:gd name="T47" fmla="*/ 4 h 306"/>
                    <a:gd name="T48" fmla="*/ 256 w 343"/>
                    <a:gd name="T49" fmla="*/ 8 h 306"/>
                    <a:gd name="T50" fmla="*/ 339 w 343"/>
                    <a:gd name="T51" fmla="*/ 157 h 306"/>
                    <a:gd name="T52" fmla="*/ 339 w 343"/>
                    <a:gd name="T53" fmla="*/ 153 h 306"/>
                    <a:gd name="T54" fmla="*/ 339 w 343"/>
                    <a:gd name="T55" fmla="*/ 153 h 306"/>
                    <a:gd name="T56" fmla="*/ 256 w 343"/>
                    <a:gd name="T57" fmla="*/ 302 h 306"/>
                    <a:gd name="T58" fmla="*/ 256 w 343"/>
                    <a:gd name="T59" fmla="*/ 302 h 306"/>
                    <a:gd name="T60" fmla="*/ 256 w 343"/>
                    <a:gd name="T61" fmla="*/ 298 h 306"/>
                    <a:gd name="T62" fmla="*/ 87 w 343"/>
                    <a:gd name="T63" fmla="*/ 298 h 306"/>
                    <a:gd name="T64" fmla="*/ 87 w 343"/>
                    <a:gd name="T65" fmla="*/ 302 h 306"/>
                    <a:gd name="T66" fmla="*/ 91 w 343"/>
                    <a:gd name="T67" fmla="*/ 302 h 306"/>
                    <a:gd name="T68" fmla="*/ 8 w 343"/>
                    <a:gd name="T69" fmla="*/ 153 h 306"/>
                    <a:gd name="T70" fmla="*/ 4 w 343"/>
                    <a:gd name="T71" fmla="*/ 153 h 306"/>
                    <a:gd name="T72" fmla="*/ 8 w 343"/>
                    <a:gd name="T73" fmla="*/ 157 h 306"/>
                    <a:gd name="T74" fmla="*/ 91 w 343"/>
                    <a:gd name="T75" fmla="*/ 8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06"/>
                    <a:gd name="T116" fmla="*/ 343 w 343"/>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06">
                      <a:moveTo>
                        <a:pt x="4" y="153"/>
                      </a:moveTo>
                      <a:lnTo>
                        <a:pt x="0" y="153"/>
                      </a:lnTo>
                      <a:lnTo>
                        <a:pt x="4" y="157"/>
                      </a:lnTo>
                      <a:lnTo>
                        <a:pt x="87" y="306"/>
                      </a:lnTo>
                      <a:lnTo>
                        <a:pt x="256" y="306"/>
                      </a:lnTo>
                      <a:lnTo>
                        <a:pt x="261" y="306"/>
                      </a:lnTo>
                      <a:lnTo>
                        <a:pt x="343" y="157"/>
                      </a:lnTo>
                      <a:lnTo>
                        <a:pt x="343" y="153"/>
                      </a:lnTo>
                      <a:lnTo>
                        <a:pt x="261" y="4"/>
                      </a:lnTo>
                      <a:lnTo>
                        <a:pt x="256" y="0"/>
                      </a:lnTo>
                      <a:lnTo>
                        <a:pt x="87" y="0"/>
                      </a:lnTo>
                      <a:lnTo>
                        <a:pt x="87" y="4"/>
                      </a:lnTo>
                      <a:lnTo>
                        <a:pt x="4" y="153"/>
                      </a:lnTo>
                      <a:close/>
                      <a:moveTo>
                        <a:pt x="91" y="8"/>
                      </a:moveTo>
                      <a:lnTo>
                        <a:pt x="87" y="4"/>
                      </a:lnTo>
                      <a:lnTo>
                        <a:pt x="87" y="8"/>
                      </a:lnTo>
                      <a:lnTo>
                        <a:pt x="256" y="8"/>
                      </a:lnTo>
                      <a:lnTo>
                        <a:pt x="256" y="4"/>
                      </a:lnTo>
                      <a:lnTo>
                        <a:pt x="256" y="8"/>
                      </a:lnTo>
                      <a:lnTo>
                        <a:pt x="339" y="157"/>
                      </a:lnTo>
                      <a:lnTo>
                        <a:pt x="339" y="153"/>
                      </a:lnTo>
                      <a:lnTo>
                        <a:pt x="256" y="302"/>
                      </a:lnTo>
                      <a:lnTo>
                        <a:pt x="256" y="298"/>
                      </a:lnTo>
                      <a:lnTo>
                        <a:pt x="87" y="298"/>
                      </a:lnTo>
                      <a:lnTo>
                        <a:pt x="87" y="302"/>
                      </a:lnTo>
                      <a:lnTo>
                        <a:pt x="91" y="302"/>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398" name="Rectangle 698">
                <a:extLst>
                  <a:ext uri="{FF2B5EF4-FFF2-40B4-BE49-F238E27FC236}">
                    <a16:creationId xmlns:a16="http://schemas.microsoft.com/office/drawing/2014/main" id="{DBE4BDA4-DDFA-D49D-B537-ACDBCF11940D}"/>
                  </a:ext>
                </a:extLst>
              </p:cNvPr>
              <p:cNvSpPr>
                <a:spLocks noChangeArrowheads="1"/>
              </p:cNvSpPr>
              <p:nvPr/>
            </p:nvSpPr>
            <p:spPr bwMode="auto">
              <a:xfrm>
                <a:off x="5037" y="3115"/>
                <a:ext cx="8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A</a:t>
                </a:r>
                <a:endParaRPr lang="en-US" altLang="en-US"/>
              </a:p>
            </p:txBody>
          </p:sp>
          <p:grpSp>
            <p:nvGrpSpPr>
              <p:cNvPr id="16399" name="Group 726">
                <a:extLst>
                  <a:ext uri="{FF2B5EF4-FFF2-40B4-BE49-F238E27FC236}">
                    <a16:creationId xmlns:a16="http://schemas.microsoft.com/office/drawing/2014/main" id="{A84A9C5B-9DAD-F635-F88B-A4585BC06EB8}"/>
                  </a:ext>
                </a:extLst>
              </p:cNvPr>
              <p:cNvGrpSpPr>
                <a:grpSpLocks/>
              </p:cNvGrpSpPr>
              <p:nvPr/>
            </p:nvGrpSpPr>
            <p:grpSpPr bwMode="auto">
              <a:xfrm>
                <a:off x="4892" y="2651"/>
                <a:ext cx="343" cy="307"/>
                <a:chOff x="4892" y="2651"/>
                <a:chExt cx="343" cy="307"/>
              </a:xfrm>
            </p:grpSpPr>
            <p:grpSp>
              <p:nvGrpSpPr>
                <p:cNvPr id="16546" name="Group 724">
                  <a:extLst>
                    <a:ext uri="{FF2B5EF4-FFF2-40B4-BE49-F238E27FC236}">
                      <a16:creationId xmlns:a16="http://schemas.microsoft.com/office/drawing/2014/main" id="{97D60DBC-5BC9-0BE2-E426-871818C9CB92}"/>
                    </a:ext>
                  </a:extLst>
                </p:cNvPr>
                <p:cNvGrpSpPr>
                  <a:grpSpLocks/>
                </p:cNvGrpSpPr>
                <p:nvPr/>
              </p:nvGrpSpPr>
              <p:grpSpPr bwMode="auto">
                <a:xfrm>
                  <a:off x="4896" y="2655"/>
                  <a:ext cx="335" cy="299"/>
                  <a:chOff x="4896" y="2655"/>
                  <a:chExt cx="335" cy="299"/>
                </a:xfrm>
              </p:grpSpPr>
              <p:sp>
                <p:nvSpPr>
                  <p:cNvPr id="16548" name="Freeform 699">
                    <a:extLst>
                      <a:ext uri="{FF2B5EF4-FFF2-40B4-BE49-F238E27FC236}">
                        <a16:creationId xmlns:a16="http://schemas.microsoft.com/office/drawing/2014/main" id="{F8E2DC7F-E92C-5A1D-55E5-F2728878A06E}"/>
                      </a:ext>
                    </a:extLst>
                  </p:cNvPr>
                  <p:cNvSpPr>
                    <a:spLocks/>
                  </p:cNvSpPr>
                  <p:nvPr/>
                </p:nvSpPr>
                <p:spPr bwMode="auto">
                  <a:xfrm>
                    <a:off x="4896" y="2655"/>
                    <a:ext cx="335" cy="299"/>
                  </a:xfrm>
                  <a:custGeom>
                    <a:avLst/>
                    <a:gdLst>
                      <a:gd name="T0" fmla="*/ 83 w 335"/>
                      <a:gd name="T1" fmla="*/ 0 h 299"/>
                      <a:gd name="T2" fmla="*/ 0 w 335"/>
                      <a:gd name="T3" fmla="*/ 149 h 299"/>
                      <a:gd name="T4" fmla="*/ 83 w 335"/>
                      <a:gd name="T5" fmla="*/ 299 h 299"/>
                      <a:gd name="T6" fmla="*/ 252 w 335"/>
                      <a:gd name="T7" fmla="*/ 299 h 299"/>
                      <a:gd name="T8" fmla="*/ 335 w 335"/>
                      <a:gd name="T9" fmla="*/ 149 h 299"/>
                      <a:gd name="T10" fmla="*/ 252 w 335"/>
                      <a:gd name="T11" fmla="*/ 0 h 299"/>
                      <a:gd name="T12" fmla="*/ 83 w 335"/>
                      <a:gd name="T13" fmla="*/ 0 h 299"/>
                      <a:gd name="T14" fmla="*/ 0 60000 65536"/>
                      <a:gd name="T15" fmla="*/ 0 60000 65536"/>
                      <a:gd name="T16" fmla="*/ 0 60000 65536"/>
                      <a:gd name="T17" fmla="*/ 0 60000 65536"/>
                      <a:gd name="T18" fmla="*/ 0 60000 65536"/>
                      <a:gd name="T19" fmla="*/ 0 60000 65536"/>
                      <a:gd name="T20" fmla="*/ 0 60000 65536"/>
                      <a:gd name="T21" fmla="*/ 0 w 335"/>
                      <a:gd name="T22" fmla="*/ 0 h 299"/>
                      <a:gd name="T23" fmla="*/ 335 w 335"/>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299">
                        <a:moveTo>
                          <a:pt x="83" y="0"/>
                        </a:moveTo>
                        <a:lnTo>
                          <a:pt x="0" y="149"/>
                        </a:lnTo>
                        <a:lnTo>
                          <a:pt x="83" y="299"/>
                        </a:lnTo>
                        <a:lnTo>
                          <a:pt x="252" y="299"/>
                        </a:lnTo>
                        <a:lnTo>
                          <a:pt x="335" y="149"/>
                        </a:lnTo>
                        <a:lnTo>
                          <a:pt x="252" y="0"/>
                        </a:lnTo>
                        <a:lnTo>
                          <a:pt x="83"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49" name="Freeform 700">
                    <a:extLst>
                      <a:ext uri="{FF2B5EF4-FFF2-40B4-BE49-F238E27FC236}">
                        <a16:creationId xmlns:a16="http://schemas.microsoft.com/office/drawing/2014/main" id="{BD0E09AB-EE56-FE18-7680-B62809646E2F}"/>
                      </a:ext>
                    </a:extLst>
                  </p:cNvPr>
                  <p:cNvSpPr>
                    <a:spLocks/>
                  </p:cNvSpPr>
                  <p:nvPr/>
                </p:nvSpPr>
                <p:spPr bwMode="auto">
                  <a:xfrm>
                    <a:off x="4896" y="2655"/>
                    <a:ext cx="327" cy="290"/>
                  </a:xfrm>
                  <a:custGeom>
                    <a:avLst/>
                    <a:gdLst>
                      <a:gd name="T0" fmla="*/ 83 w 327"/>
                      <a:gd name="T1" fmla="*/ 0 h 290"/>
                      <a:gd name="T2" fmla="*/ 0 w 327"/>
                      <a:gd name="T3" fmla="*/ 145 h 290"/>
                      <a:gd name="T4" fmla="*/ 83 w 327"/>
                      <a:gd name="T5" fmla="*/ 290 h 290"/>
                      <a:gd name="T6" fmla="*/ 244 w 327"/>
                      <a:gd name="T7" fmla="*/ 290 h 290"/>
                      <a:gd name="T8" fmla="*/ 327 w 327"/>
                      <a:gd name="T9" fmla="*/ 145 h 290"/>
                      <a:gd name="T10" fmla="*/ 244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4" y="290"/>
                        </a:lnTo>
                        <a:lnTo>
                          <a:pt x="327" y="145"/>
                        </a:lnTo>
                        <a:lnTo>
                          <a:pt x="244" y="0"/>
                        </a:lnTo>
                        <a:lnTo>
                          <a:pt x="83" y="0"/>
                        </a:lnTo>
                        <a:close/>
                      </a:path>
                    </a:pathLst>
                  </a:custGeom>
                  <a:solidFill>
                    <a:srgbClr val="19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0" name="Freeform 701">
                    <a:extLst>
                      <a:ext uri="{FF2B5EF4-FFF2-40B4-BE49-F238E27FC236}">
                        <a16:creationId xmlns:a16="http://schemas.microsoft.com/office/drawing/2014/main" id="{27D8CE2C-CF2D-9904-3D5C-D295853C1627}"/>
                      </a:ext>
                    </a:extLst>
                  </p:cNvPr>
                  <p:cNvSpPr>
                    <a:spLocks/>
                  </p:cNvSpPr>
                  <p:nvPr/>
                </p:nvSpPr>
                <p:spPr bwMode="auto">
                  <a:xfrm>
                    <a:off x="4904" y="2660"/>
                    <a:ext cx="311" cy="277"/>
                  </a:xfrm>
                  <a:custGeom>
                    <a:avLst/>
                    <a:gdLst>
                      <a:gd name="T0" fmla="*/ 79 w 311"/>
                      <a:gd name="T1" fmla="*/ 0 h 277"/>
                      <a:gd name="T2" fmla="*/ 0 w 311"/>
                      <a:gd name="T3" fmla="*/ 140 h 277"/>
                      <a:gd name="T4" fmla="*/ 79 w 311"/>
                      <a:gd name="T5" fmla="*/ 277 h 277"/>
                      <a:gd name="T6" fmla="*/ 232 w 311"/>
                      <a:gd name="T7" fmla="*/ 277 h 277"/>
                      <a:gd name="T8" fmla="*/ 311 w 311"/>
                      <a:gd name="T9" fmla="*/ 140 h 277"/>
                      <a:gd name="T10" fmla="*/ 232 w 311"/>
                      <a:gd name="T11" fmla="*/ 0 h 277"/>
                      <a:gd name="T12" fmla="*/ 79 w 311"/>
                      <a:gd name="T13" fmla="*/ 0 h 277"/>
                      <a:gd name="T14" fmla="*/ 0 60000 65536"/>
                      <a:gd name="T15" fmla="*/ 0 60000 65536"/>
                      <a:gd name="T16" fmla="*/ 0 60000 65536"/>
                      <a:gd name="T17" fmla="*/ 0 60000 65536"/>
                      <a:gd name="T18" fmla="*/ 0 60000 65536"/>
                      <a:gd name="T19" fmla="*/ 0 60000 65536"/>
                      <a:gd name="T20" fmla="*/ 0 60000 65536"/>
                      <a:gd name="T21" fmla="*/ 0 w 311"/>
                      <a:gd name="T22" fmla="*/ 0 h 277"/>
                      <a:gd name="T23" fmla="*/ 311 w 311"/>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7">
                        <a:moveTo>
                          <a:pt x="79" y="0"/>
                        </a:moveTo>
                        <a:lnTo>
                          <a:pt x="0" y="140"/>
                        </a:lnTo>
                        <a:lnTo>
                          <a:pt x="79" y="277"/>
                        </a:lnTo>
                        <a:lnTo>
                          <a:pt x="232" y="277"/>
                        </a:lnTo>
                        <a:lnTo>
                          <a:pt x="311" y="140"/>
                        </a:lnTo>
                        <a:lnTo>
                          <a:pt x="232" y="0"/>
                        </a:lnTo>
                        <a:lnTo>
                          <a:pt x="79" y="0"/>
                        </a:lnTo>
                        <a:close/>
                      </a:path>
                    </a:pathLst>
                  </a:custGeom>
                  <a:solidFill>
                    <a:srgbClr val="28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1" name="Freeform 702">
                    <a:extLst>
                      <a:ext uri="{FF2B5EF4-FFF2-40B4-BE49-F238E27FC236}">
                        <a16:creationId xmlns:a16="http://schemas.microsoft.com/office/drawing/2014/main" id="{FE57358B-C52A-554F-F8E8-03E594DCEF57}"/>
                      </a:ext>
                    </a:extLst>
                  </p:cNvPr>
                  <p:cNvSpPr>
                    <a:spLocks/>
                  </p:cNvSpPr>
                  <p:nvPr/>
                </p:nvSpPr>
                <p:spPr bwMode="auto">
                  <a:xfrm>
                    <a:off x="4912" y="2668"/>
                    <a:ext cx="294" cy="265"/>
                  </a:xfrm>
                  <a:custGeom>
                    <a:avLst/>
                    <a:gdLst>
                      <a:gd name="T0" fmla="*/ 75 w 294"/>
                      <a:gd name="T1" fmla="*/ 0 h 265"/>
                      <a:gd name="T2" fmla="*/ 0 w 294"/>
                      <a:gd name="T3" fmla="*/ 132 h 265"/>
                      <a:gd name="T4" fmla="*/ 75 w 294"/>
                      <a:gd name="T5" fmla="*/ 265 h 265"/>
                      <a:gd name="T6" fmla="*/ 220 w 294"/>
                      <a:gd name="T7" fmla="*/ 265 h 265"/>
                      <a:gd name="T8" fmla="*/ 294 w 294"/>
                      <a:gd name="T9" fmla="*/ 132 h 265"/>
                      <a:gd name="T10" fmla="*/ 220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2"/>
                        </a:lnTo>
                        <a:lnTo>
                          <a:pt x="75" y="265"/>
                        </a:lnTo>
                        <a:lnTo>
                          <a:pt x="220" y="265"/>
                        </a:lnTo>
                        <a:lnTo>
                          <a:pt x="294" y="132"/>
                        </a:lnTo>
                        <a:lnTo>
                          <a:pt x="220" y="0"/>
                        </a:lnTo>
                        <a:lnTo>
                          <a:pt x="75" y="0"/>
                        </a:lnTo>
                        <a:close/>
                      </a:path>
                    </a:pathLst>
                  </a:custGeom>
                  <a:solidFill>
                    <a:srgbClr val="35FF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2" name="Freeform 703">
                    <a:extLst>
                      <a:ext uri="{FF2B5EF4-FFF2-40B4-BE49-F238E27FC236}">
                        <a16:creationId xmlns:a16="http://schemas.microsoft.com/office/drawing/2014/main" id="{47628481-8EF6-C5F5-6027-EF8C54D9F06F}"/>
                      </a:ext>
                    </a:extLst>
                  </p:cNvPr>
                  <p:cNvSpPr>
                    <a:spLocks/>
                  </p:cNvSpPr>
                  <p:nvPr/>
                </p:nvSpPr>
                <p:spPr bwMode="auto">
                  <a:xfrm>
                    <a:off x="4917" y="2672"/>
                    <a:ext cx="285" cy="253"/>
                  </a:xfrm>
                  <a:custGeom>
                    <a:avLst/>
                    <a:gdLst>
                      <a:gd name="T0" fmla="*/ 70 w 285"/>
                      <a:gd name="T1" fmla="*/ 0 h 253"/>
                      <a:gd name="T2" fmla="*/ 0 w 285"/>
                      <a:gd name="T3" fmla="*/ 128 h 253"/>
                      <a:gd name="T4" fmla="*/ 70 w 285"/>
                      <a:gd name="T5" fmla="*/ 253 h 253"/>
                      <a:gd name="T6" fmla="*/ 215 w 285"/>
                      <a:gd name="T7" fmla="*/ 253 h 253"/>
                      <a:gd name="T8" fmla="*/ 285 w 285"/>
                      <a:gd name="T9" fmla="*/ 128 h 253"/>
                      <a:gd name="T10" fmla="*/ 215 w 285"/>
                      <a:gd name="T11" fmla="*/ 0 h 253"/>
                      <a:gd name="T12" fmla="*/ 70 w 285"/>
                      <a:gd name="T13" fmla="*/ 0 h 253"/>
                      <a:gd name="T14" fmla="*/ 0 60000 65536"/>
                      <a:gd name="T15" fmla="*/ 0 60000 65536"/>
                      <a:gd name="T16" fmla="*/ 0 60000 65536"/>
                      <a:gd name="T17" fmla="*/ 0 60000 65536"/>
                      <a:gd name="T18" fmla="*/ 0 60000 65536"/>
                      <a:gd name="T19" fmla="*/ 0 60000 65536"/>
                      <a:gd name="T20" fmla="*/ 0 60000 65536"/>
                      <a:gd name="T21" fmla="*/ 0 w 285"/>
                      <a:gd name="T22" fmla="*/ 0 h 253"/>
                      <a:gd name="T23" fmla="*/ 285 w 285"/>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5" h="253">
                        <a:moveTo>
                          <a:pt x="70" y="0"/>
                        </a:moveTo>
                        <a:lnTo>
                          <a:pt x="0" y="128"/>
                        </a:lnTo>
                        <a:lnTo>
                          <a:pt x="70" y="253"/>
                        </a:lnTo>
                        <a:lnTo>
                          <a:pt x="215" y="253"/>
                        </a:lnTo>
                        <a:lnTo>
                          <a:pt x="285" y="128"/>
                        </a:lnTo>
                        <a:lnTo>
                          <a:pt x="215" y="0"/>
                        </a:lnTo>
                        <a:lnTo>
                          <a:pt x="70" y="0"/>
                        </a:lnTo>
                        <a:close/>
                      </a:path>
                    </a:pathLst>
                  </a:custGeom>
                  <a:solidFill>
                    <a:srgbClr val="43F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3" name="Freeform 704">
                    <a:extLst>
                      <a:ext uri="{FF2B5EF4-FFF2-40B4-BE49-F238E27FC236}">
                        <a16:creationId xmlns:a16="http://schemas.microsoft.com/office/drawing/2014/main" id="{67645187-80AF-F7C8-FD4C-822B11C43930}"/>
                      </a:ext>
                    </a:extLst>
                  </p:cNvPr>
                  <p:cNvSpPr>
                    <a:spLocks/>
                  </p:cNvSpPr>
                  <p:nvPr/>
                </p:nvSpPr>
                <p:spPr bwMode="auto">
                  <a:xfrm>
                    <a:off x="4925" y="2680"/>
                    <a:ext cx="269" cy="240"/>
                  </a:xfrm>
                  <a:custGeom>
                    <a:avLst/>
                    <a:gdLst>
                      <a:gd name="T0" fmla="*/ 66 w 269"/>
                      <a:gd name="T1" fmla="*/ 0 h 240"/>
                      <a:gd name="T2" fmla="*/ 0 w 269"/>
                      <a:gd name="T3" fmla="*/ 120 h 240"/>
                      <a:gd name="T4" fmla="*/ 66 w 269"/>
                      <a:gd name="T5" fmla="*/ 240 h 240"/>
                      <a:gd name="T6" fmla="*/ 203 w 269"/>
                      <a:gd name="T7" fmla="*/ 240 h 240"/>
                      <a:gd name="T8" fmla="*/ 269 w 269"/>
                      <a:gd name="T9" fmla="*/ 120 h 240"/>
                      <a:gd name="T10" fmla="*/ 203 w 269"/>
                      <a:gd name="T11" fmla="*/ 0 h 240"/>
                      <a:gd name="T12" fmla="*/ 66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6" y="0"/>
                        </a:moveTo>
                        <a:lnTo>
                          <a:pt x="0" y="120"/>
                        </a:lnTo>
                        <a:lnTo>
                          <a:pt x="66" y="240"/>
                        </a:lnTo>
                        <a:lnTo>
                          <a:pt x="203" y="240"/>
                        </a:lnTo>
                        <a:lnTo>
                          <a:pt x="269" y="120"/>
                        </a:lnTo>
                        <a:lnTo>
                          <a:pt x="203" y="0"/>
                        </a:lnTo>
                        <a:lnTo>
                          <a:pt x="66" y="0"/>
                        </a:lnTo>
                        <a:close/>
                      </a:path>
                    </a:pathLst>
                  </a:custGeom>
                  <a:solidFill>
                    <a:srgbClr val="51FF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4" name="Freeform 705">
                    <a:extLst>
                      <a:ext uri="{FF2B5EF4-FFF2-40B4-BE49-F238E27FC236}">
                        <a16:creationId xmlns:a16="http://schemas.microsoft.com/office/drawing/2014/main" id="{6E438869-91CC-A75E-BA05-54BE9AA4B8C9}"/>
                      </a:ext>
                    </a:extLst>
                  </p:cNvPr>
                  <p:cNvSpPr>
                    <a:spLocks/>
                  </p:cNvSpPr>
                  <p:nvPr/>
                </p:nvSpPr>
                <p:spPr bwMode="auto">
                  <a:xfrm>
                    <a:off x="4933" y="2684"/>
                    <a:ext cx="253" cy="228"/>
                  </a:xfrm>
                  <a:custGeom>
                    <a:avLst/>
                    <a:gdLst>
                      <a:gd name="T0" fmla="*/ 62 w 253"/>
                      <a:gd name="T1" fmla="*/ 0 h 228"/>
                      <a:gd name="T2" fmla="*/ 0 w 253"/>
                      <a:gd name="T3" fmla="*/ 116 h 228"/>
                      <a:gd name="T4" fmla="*/ 62 w 253"/>
                      <a:gd name="T5" fmla="*/ 228 h 228"/>
                      <a:gd name="T6" fmla="*/ 191 w 253"/>
                      <a:gd name="T7" fmla="*/ 228 h 228"/>
                      <a:gd name="T8" fmla="*/ 253 w 253"/>
                      <a:gd name="T9" fmla="*/ 116 h 228"/>
                      <a:gd name="T10" fmla="*/ 191 w 253"/>
                      <a:gd name="T11" fmla="*/ 0 h 228"/>
                      <a:gd name="T12" fmla="*/ 62 w 253"/>
                      <a:gd name="T13" fmla="*/ 0 h 228"/>
                      <a:gd name="T14" fmla="*/ 0 60000 65536"/>
                      <a:gd name="T15" fmla="*/ 0 60000 65536"/>
                      <a:gd name="T16" fmla="*/ 0 60000 65536"/>
                      <a:gd name="T17" fmla="*/ 0 60000 65536"/>
                      <a:gd name="T18" fmla="*/ 0 60000 65536"/>
                      <a:gd name="T19" fmla="*/ 0 60000 65536"/>
                      <a:gd name="T20" fmla="*/ 0 60000 65536"/>
                      <a:gd name="T21" fmla="*/ 0 w 253"/>
                      <a:gd name="T22" fmla="*/ 0 h 228"/>
                      <a:gd name="T23" fmla="*/ 253 w 253"/>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8">
                        <a:moveTo>
                          <a:pt x="62" y="0"/>
                        </a:moveTo>
                        <a:lnTo>
                          <a:pt x="0" y="116"/>
                        </a:lnTo>
                        <a:lnTo>
                          <a:pt x="62" y="228"/>
                        </a:lnTo>
                        <a:lnTo>
                          <a:pt x="191" y="228"/>
                        </a:lnTo>
                        <a:lnTo>
                          <a:pt x="253" y="116"/>
                        </a:lnTo>
                        <a:lnTo>
                          <a:pt x="191" y="0"/>
                        </a:lnTo>
                        <a:lnTo>
                          <a:pt x="62" y="0"/>
                        </a:lnTo>
                        <a:close/>
                      </a:path>
                    </a:pathLst>
                  </a:custGeom>
                  <a:solidFill>
                    <a:srgbClr val="5FFF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5" name="Freeform 706">
                    <a:extLst>
                      <a:ext uri="{FF2B5EF4-FFF2-40B4-BE49-F238E27FC236}">
                        <a16:creationId xmlns:a16="http://schemas.microsoft.com/office/drawing/2014/main" id="{38AC4463-9E1F-C40A-DFA9-4E80CF93AFAA}"/>
                      </a:ext>
                    </a:extLst>
                  </p:cNvPr>
                  <p:cNvSpPr>
                    <a:spLocks/>
                  </p:cNvSpPr>
                  <p:nvPr/>
                </p:nvSpPr>
                <p:spPr bwMode="auto">
                  <a:xfrm>
                    <a:off x="4937" y="2693"/>
                    <a:ext cx="245" cy="215"/>
                  </a:xfrm>
                  <a:custGeom>
                    <a:avLst/>
                    <a:gdLst>
                      <a:gd name="T0" fmla="*/ 62 w 245"/>
                      <a:gd name="T1" fmla="*/ 0 h 215"/>
                      <a:gd name="T2" fmla="*/ 0 w 245"/>
                      <a:gd name="T3" fmla="*/ 107 h 215"/>
                      <a:gd name="T4" fmla="*/ 62 w 245"/>
                      <a:gd name="T5" fmla="*/ 215 h 215"/>
                      <a:gd name="T6" fmla="*/ 182 w 245"/>
                      <a:gd name="T7" fmla="*/ 215 h 215"/>
                      <a:gd name="T8" fmla="*/ 245 w 245"/>
                      <a:gd name="T9" fmla="*/ 107 h 215"/>
                      <a:gd name="T10" fmla="*/ 182 w 245"/>
                      <a:gd name="T11" fmla="*/ 0 h 215"/>
                      <a:gd name="T12" fmla="*/ 62 w 245"/>
                      <a:gd name="T13" fmla="*/ 0 h 215"/>
                      <a:gd name="T14" fmla="*/ 0 60000 65536"/>
                      <a:gd name="T15" fmla="*/ 0 60000 65536"/>
                      <a:gd name="T16" fmla="*/ 0 60000 65536"/>
                      <a:gd name="T17" fmla="*/ 0 60000 65536"/>
                      <a:gd name="T18" fmla="*/ 0 60000 65536"/>
                      <a:gd name="T19" fmla="*/ 0 60000 65536"/>
                      <a:gd name="T20" fmla="*/ 0 60000 65536"/>
                      <a:gd name="T21" fmla="*/ 0 w 245"/>
                      <a:gd name="T22" fmla="*/ 0 h 215"/>
                      <a:gd name="T23" fmla="*/ 245 w 245"/>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 h="215">
                        <a:moveTo>
                          <a:pt x="62" y="0"/>
                        </a:moveTo>
                        <a:lnTo>
                          <a:pt x="0" y="107"/>
                        </a:lnTo>
                        <a:lnTo>
                          <a:pt x="62" y="215"/>
                        </a:lnTo>
                        <a:lnTo>
                          <a:pt x="182" y="215"/>
                        </a:lnTo>
                        <a:lnTo>
                          <a:pt x="245" y="107"/>
                        </a:lnTo>
                        <a:lnTo>
                          <a:pt x="182" y="0"/>
                        </a:lnTo>
                        <a:lnTo>
                          <a:pt x="62" y="0"/>
                        </a:lnTo>
                        <a:close/>
                      </a:path>
                    </a:pathLst>
                  </a:custGeom>
                  <a:solidFill>
                    <a:srgbClr val="6EFF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6" name="Freeform 707">
                    <a:extLst>
                      <a:ext uri="{FF2B5EF4-FFF2-40B4-BE49-F238E27FC236}">
                        <a16:creationId xmlns:a16="http://schemas.microsoft.com/office/drawing/2014/main" id="{2AF869CB-3F1E-21EC-C127-B1D3F1A4041E}"/>
                      </a:ext>
                    </a:extLst>
                  </p:cNvPr>
                  <p:cNvSpPr>
                    <a:spLocks/>
                  </p:cNvSpPr>
                  <p:nvPr/>
                </p:nvSpPr>
                <p:spPr bwMode="auto">
                  <a:xfrm>
                    <a:off x="4946" y="2697"/>
                    <a:ext cx="227" cy="203"/>
                  </a:xfrm>
                  <a:custGeom>
                    <a:avLst/>
                    <a:gdLst>
                      <a:gd name="T0" fmla="*/ 57 w 227"/>
                      <a:gd name="T1" fmla="*/ 0 h 203"/>
                      <a:gd name="T2" fmla="*/ 0 w 227"/>
                      <a:gd name="T3" fmla="*/ 103 h 203"/>
                      <a:gd name="T4" fmla="*/ 57 w 227"/>
                      <a:gd name="T5" fmla="*/ 203 h 203"/>
                      <a:gd name="T6" fmla="*/ 169 w 227"/>
                      <a:gd name="T7" fmla="*/ 203 h 203"/>
                      <a:gd name="T8" fmla="*/ 227 w 227"/>
                      <a:gd name="T9" fmla="*/ 103 h 203"/>
                      <a:gd name="T10" fmla="*/ 169 w 227"/>
                      <a:gd name="T11" fmla="*/ 0 h 203"/>
                      <a:gd name="T12" fmla="*/ 57 w 227"/>
                      <a:gd name="T13" fmla="*/ 0 h 203"/>
                      <a:gd name="T14" fmla="*/ 0 60000 65536"/>
                      <a:gd name="T15" fmla="*/ 0 60000 65536"/>
                      <a:gd name="T16" fmla="*/ 0 60000 65536"/>
                      <a:gd name="T17" fmla="*/ 0 60000 65536"/>
                      <a:gd name="T18" fmla="*/ 0 60000 65536"/>
                      <a:gd name="T19" fmla="*/ 0 60000 65536"/>
                      <a:gd name="T20" fmla="*/ 0 60000 65536"/>
                      <a:gd name="T21" fmla="*/ 0 w 227"/>
                      <a:gd name="T22" fmla="*/ 0 h 203"/>
                      <a:gd name="T23" fmla="*/ 227 w 227"/>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7" h="203">
                        <a:moveTo>
                          <a:pt x="57" y="0"/>
                        </a:moveTo>
                        <a:lnTo>
                          <a:pt x="0" y="103"/>
                        </a:lnTo>
                        <a:lnTo>
                          <a:pt x="57" y="203"/>
                        </a:lnTo>
                        <a:lnTo>
                          <a:pt x="169" y="203"/>
                        </a:lnTo>
                        <a:lnTo>
                          <a:pt x="227" y="103"/>
                        </a:lnTo>
                        <a:lnTo>
                          <a:pt x="169" y="0"/>
                        </a:lnTo>
                        <a:lnTo>
                          <a:pt x="57" y="0"/>
                        </a:lnTo>
                        <a:close/>
                      </a:path>
                    </a:pathLst>
                  </a:custGeom>
                  <a:solidFill>
                    <a:srgbClr val="7DFF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7" name="Freeform 708">
                    <a:extLst>
                      <a:ext uri="{FF2B5EF4-FFF2-40B4-BE49-F238E27FC236}">
                        <a16:creationId xmlns:a16="http://schemas.microsoft.com/office/drawing/2014/main" id="{C95B44B3-986E-4410-6F6B-4F772DA262D0}"/>
                      </a:ext>
                    </a:extLst>
                  </p:cNvPr>
                  <p:cNvSpPr>
                    <a:spLocks/>
                  </p:cNvSpPr>
                  <p:nvPr/>
                </p:nvSpPr>
                <p:spPr bwMode="auto">
                  <a:xfrm>
                    <a:off x="4954" y="2705"/>
                    <a:ext cx="211" cy="191"/>
                  </a:xfrm>
                  <a:custGeom>
                    <a:avLst/>
                    <a:gdLst>
                      <a:gd name="T0" fmla="*/ 54 w 211"/>
                      <a:gd name="T1" fmla="*/ 0 h 191"/>
                      <a:gd name="T2" fmla="*/ 0 w 211"/>
                      <a:gd name="T3" fmla="*/ 95 h 191"/>
                      <a:gd name="T4" fmla="*/ 54 w 211"/>
                      <a:gd name="T5" fmla="*/ 191 h 191"/>
                      <a:gd name="T6" fmla="*/ 157 w 211"/>
                      <a:gd name="T7" fmla="*/ 191 h 191"/>
                      <a:gd name="T8" fmla="*/ 211 w 211"/>
                      <a:gd name="T9" fmla="*/ 95 h 191"/>
                      <a:gd name="T10" fmla="*/ 157 w 211"/>
                      <a:gd name="T11" fmla="*/ 0 h 191"/>
                      <a:gd name="T12" fmla="*/ 54 w 211"/>
                      <a:gd name="T13" fmla="*/ 0 h 191"/>
                      <a:gd name="T14" fmla="*/ 0 60000 65536"/>
                      <a:gd name="T15" fmla="*/ 0 60000 65536"/>
                      <a:gd name="T16" fmla="*/ 0 60000 65536"/>
                      <a:gd name="T17" fmla="*/ 0 60000 65536"/>
                      <a:gd name="T18" fmla="*/ 0 60000 65536"/>
                      <a:gd name="T19" fmla="*/ 0 60000 65536"/>
                      <a:gd name="T20" fmla="*/ 0 60000 65536"/>
                      <a:gd name="T21" fmla="*/ 0 w 211"/>
                      <a:gd name="T22" fmla="*/ 0 h 191"/>
                      <a:gd name="T23" fmla="*/ 211 w 211"/>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1">
                        <a:moveTo>
                          <a:pt x="54" y="0"/>
                        </a:moveTo>
                        <a:lnTo>
                          <a:pt x="0" y="95"/>
                        </a:lnTo>
                        <a:lnTo>
                          <a:pt x="54" y="191"/>
                        </a:lnTo>
                        <a:lnTo>
                          <a:pt x="157" y="191"/>
                        </a:lnTo>
                        <a:lnTo>
                          <a:pt x="211" y="95"/>
                        </a:lnTo>
                        <a:lnTo>
                          <a:pt x="157" y="0"/>
                        </a:lnTo>
                        <a:lnTo>
                          <a:pt x="54" y="0"/>
                        </a:lnTo>
                        <a:close/>
                      </a:path>
                    </a:pathLst>
                  </a:custGeom>
                  <a:solidFill>
                    <a:srgbClr val="8AFF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8" name="Freeform 709">
                    <a:extLst>
                      <a:ext uri="{FF2B5EF4-FFF2-40B4-BE49-F238E27FC236}">
                        <a16:creationId xmlns:a16="http://schemas.microsoft.com/office/drawing/2014/main" id="{F46F8FBC-E70C-D34F-7A8E-DFB336C421F8}"/>
                      </a:ext>
                    </a:extLst>
                  </p:cNvPr>
                  <p:cNvSpPr>
                    <a:spLocks/>
                  </p:cNvSpPr>
                  <p:nvPr/>
                </p:nvSpPr>
                <p:spPr bwMode="auto">
                  <a:xfrm>
                    <a:off x="4962" y="2709"/>
                    <a:ext cx="195" cy="178"/>
                  </a:xfrm>
                  <a:custGeom>
                    <a:avLst/>
                    <a:gdLst>
                      <a:gd name="T0" fmla="*/ 50 w 195"/>
                      <a:gd name="T1" fmla="*/ 0 h 178"/>
                      <a:gd name="T2" fmla="*/ 0 w 195"/>
                      <a:gd name="T3" fmla="*/ 91 h 178"/>
                      <a:gd name="T4" fmla="*/ 50 w 195"/>
                      <a:gd name="T5" fmla="*/ 178 h 178"/>
                      <a:gd name="T6" fmla="*/ 145 w 195"/>
                      <a:gd name="T7" fmla="*/ 178 h 178"/>
                      <a:gd name="T8" fmla="*/ 195 w 195"/>
                      <a:gd name="T9" fmla="*/ 91 h 178"/>
                      <a:gd name="T10" fmla="*/ 145 w 195"/>
                      <a:gd name="T11" fmla="*/ 0 h 178"/>
                      <a:gd name="T12" fmla="*/ 50 w 195"/>
                      <a:gd name="T13" fmla="*/ 0 h 178"/>
                      <a:gd name="T14" fmla="*/ 0 60000 65536"/>
                      <a:gd name="T15" fmla="*/ 0 60000 65536"/>
                      <a:gd name="T16" fmla="*/ 0 60000 65536"/>
                      <a:gd name="T17" fmla="*/ 0 60000 65536"/>
                      <a:gd name="T18" fmla="*/ 0 60000 65536"/>
                      <a:gd name="T19" fmla="*/ 0 60000 65536"/>
                      <a:gd name="T20" fmla="*/ 0 60000 65536"/>
                      <a:gd name="T21" fmla="*/ 0 w 195"/>
                      <a:gd name="T22" fmla="*/ 0 h 178"/>
                      <a:gd name="T23" fmla="*/ 195 w 195"/>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8">
                        <a:moveTo>
                          <a:pt x="50" y="0"/>
                        </a:moveTo>
                        <a:lnTo>
                          <a:pt x="0" y="91"/>
                        </a:lnTo>
                        <a:lnTo>
                          <a:pt x="50" y="178"/>
                        </a:lnTo>
                        <a:lnTo>
                          <a:pt x="145" y="178"/>
                        </a:lnTo>
                        <a:lnTo>
                          <a:pt x="195" y="91"/>
                        </a:lnTo>
                        <a:lnTo>
                          <a:pt x="145" y="0"/>
                        </a:lnTo>
                        <a:lnTo>
                          <a:pt x="50" y="0"/>
                        </a:lnTo>
                        <a:close/>
                      </a:path>
                    </a:pathLst>
                  </a:custGeom>
                  <a:solidFill>
                    <a:srgbClr val="99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59" name="Freeform 710">
                    <a:extLst>
                      <a:ext uri="{FF2B5EF4-FFF2-40B4-BE49-F238E27FC236}">
                        <a16:creationId xmlns:a16="http://schemas.microsoft.com/office/drawing/2014/main" id="{069CF950-50C8-B768-6541-A914E2CA2E22}"/>
                      </a:ext>
                    </a:extLst>
                  </p:cNvPr>
                  <p:cNvSpPr>
                    <a:spLocks/>
                  </p:cNvSpPr>
                  <p:nvPr/>
                </p:nvSpPr>
                <p:spPr bwMode="auto">
                  <a:xfrm>
                    <a:off x="4966" y="2718"/>
                    <a:ext cx="187" cy="165"/>
                  </a:xfrm>
                  <a:custGeom>
                    <a:avLst/>
                    <a:gdLst>
                      <a:gd name="T0" fmla="*/ 46 w 187"/>
                      <a:gd name="T1" fmla="*/ 0 h 165"/>
                      <a:gd name="T2" fmla="*/ 0 w 187"/>
                      <a:gd name="T3" fmla="*/ 82 h 165"/>
                      <a:gd name="T4" fmla="*/ 46 w 187"/>
                      <a:gd name="T5" fmla="*/ 165 h 165"/>
                      <a:gd name="T6" fmla="*/ 141 w 187"/>
                      <a:gd name="T7" fmla="*/ 165 h 165"/>
                      <a:gd name="T8" fmla="*/ 187 w 187"/>
                      <a:gd name="T9" fmla="*/ 82 h 165"/>
                      <a:gd name="T10" fmla="*/ 141 w 187"/>
                      <a:gd name="T11" fmla="*/ 0 h 165"/>
                      <a:gd name="T12" fmla="*/ 46 w 187"/>
                      <a:gd name="T13" fmla="*/ 0 h 165"/>
                      <a:gd name="T14" fmla="*/ 0 60000 65536"/>
                      <a:gd name="T15" fmla="*/ 0 60000 65536"/>
                      <a:gd name="T16" fmla="*/ 0 60000 65536"/>
                      <a:gd name="T17" fmla="*/ 0 60000 65536"/>
                      <a:gd name="T18" fmla="*/ 0 60000 65536"/>
                      <a:gd name="T19" fmla="*/ 0 60000 65536"/>
                      <a:gd name="T20" fmla="*/ 0 60000 65536"/>
                      <a:gd name="T21" fmla="*/ 0 w 187"/>
                      <a:gd name="T22" fmla="*/ 0 h 165"/>
                      <a:gd name="T23" fmla="*/ 187 w 187"/>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 h="165">
                        <a:moveTo>
                          <a:pt x="46" y="0"/>
                        </a:moveTo>
                        <a:lnTo>
                          <a:pt x="0" y="82"/>
                        </a:lnTo>
                        <a:lnTo>
                          <a:pt x="46" y="165"/>
                        </a:lnTo>
                        <a:lnTo>
                          <a:pt x="141" y="165"/>
                        </a:lnTo>
                        <a:lnTo>
                          <a:pt x="187" y="82"/>
                        </a:lnTo>
                        <a:lnTo>
                          <a:pt x="141" y="0"/>
                        </a:lnTo>
                        <a:lnTo>
                          <a:pt x="46" y="0"/>
                        </a:lnTo>
                        <a:close/>
                      </a:path>
                    </a:pathLst>
                  </a:custGeom>
                  <a:solidFill>
                    <a:srgbClr val="A7FF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0" name="Freeform 711">
                    <a:extLst>
                      <a:ext uri="{FF2B5EF4-FFF2-40B4-BE49-F238E27FC236}">
                        <a16:creationId xmlns:a16="http://schemas.microsoft.com/office/drawing/2014/main" id="{42CF8E37-86D6-9D30-733B-20C6E9898618}"/>
                      </a:ext>
                    </a:extLst>
                  </p:cNvPr>
                  <p:cNvSpPr>
                    <a:spLocks/>
                  </p:cNvSpPr>
                  <p:nvPr/>
                </p:nvSpPr>
                <p:spPr bwMode="auto">
                  <a:xfrm>
                    <a:off x="4975" y="2722"/>
                    <a:ext cx="169" cy="153"/>
                  </a:xfrm>
                  <a:custGeom>
                    <a:avLst/>
                    <a:gdLst>
                      <a:gd name="T0" fmla="*/ 41 w 169"/>
                      <a:gd name="T1" fmla="*/ 0 h 153"/>
                      <a:gd name="T2" fmla="*/ 0 w 169"/>
                      <a:gd name="T3" fmla="*/ 78 h 153"/>
                      <a:gd name="T4" fmla="*/ 41 w 169"/>
                      <a:gd name="T5" fmla="*/ 153 h 153"/>
                      <a:gd name="T6" fmla="*/ 128 w 169"/>
                      <a:gd name="T7" fmla="*/ 153 h 153"/>
                      <a:gd name="T8" fmla="*/ 169 w 169"/>
                      <a:gd name="T9" fmla="*/ 78 h 153"/>
                      <a:gd name="T10" fmla="*/ 128 w 169"/>
                      <a:gd name="T11" fmla="*/ 0 h 153"/>
                      <a:gd name="T12" fmla="*/ 41 w 169"/>
                      <a:gd name="T13" fmla="*/ 0 h 153"/>
                      <a:gd name="T14" fmla="*/ 0 60000 65536"/>
                      <a:gd name="T15" fmla="*/ 0 60000 65536"/>
                      <a:gd name="T16" fmla="*/ 0 60000 65536"/>
                      <a:gd name="T17" fmla="*/ 0 60000 65536"/>
                      <a:gd name="T18" fmla="*/ 0 60000 65536"/>
                      <a:gd name="T19" fmla="*/ 0 60000 65536"/>
                      <a:gd name="T20" fmla="*/ 0 60000 65536"/>
                      <a:gd name="T21" fmla="*/ 0 w 169"/>
                      <a:gd name="T22" fmla="*/ 0 h 153"/>
                      <a:gd name="T23" fmla="*/ 169 w 169"/>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53">
                        <a:moveTo>
                          <a:pt x="41" y="0"/>
                        </a:moveTo>
                        <a:lnTo>
                          <a:pt x="0" y="78"/>
                        </a:lnTo>
                        <a:lnTo>
                          <a:pt x="41" y="153"/>
                        </a:lnTo>
                        <a:lnTo>
                          <a:pt x="128" y="153"/>
                        </a:lnTo>
                        <a:lnTo>
                          <a:pt x="169" y="78"/>
                        </a:lnTo>
                        <a:lnTo>
                          <a:pt x="128" y="0"/>
                        </a:lnTo>
                        <a:lnTo>
                          <a:pt x="41" y="0"/>
                        </a:lnTo>
                        <a:close/>
                      </a:path>
                    </a:pathLst>
                  </a:custGeom>
                  <a:solidFill>
                    <a:srgbClr val="B3FFE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1" name="Freeform 712">
                    <a:extLst>
                      <a:ext uri="{FF2B5EF4-FFF2-40B4-BE49-F238E27FC236}">
                        <a16:creationId xmlns:a16="http://schemas.microsoft.com/office/drawing/2014/main" id="{E696B956-5263-F319-2C0D-AC925360A136}"/>
                      </a:ext>
                    </a:extLst>
                  </p:cNvPr>
                  <p:cNvSpPr>
                    <a:spLocks/>
                  </p:cNvSpPr>
                  <p:nvPr/>
                </p:nvSpPr>
                <p:spPr bwMode="auto">
                  <a:xfrm>
                    <a:off x="4983" y="2730"/>
                    <a:ext cx="153" cy="137"/>
                  </a:xfrm>
                  <a:custGeom>
                    <a:avLst/>
                    <a:gdLst>
                      <a:gd name="T0" fmla="*/ 41 w 153"/>
                      <a:gd name="T1" fmla="*/ 0 h 137"/>
                      <a:gd name="T2" fmla="*/ 0 w 153"/>
                      <a:gd name="T3" fmla="*/ 70 h 137"/>
                      <a:gd name="T4" fmla="*/ 41 w 153"/>
                      <a:gd name="T5" fmla="*/ 137 h 137"/>
                      <a:gd name="T6" fmla="*/ 116 w 153"/>
                      <a:gd name="T7" fmla="*/ 137 h 137"/>
                      <a:gd name="T8" fmla="*/ 153 w 153"/>
                      <a:gd name="T9" fmla="*/ 70 h 137"/>
                      <a:gd name="T10" fmla="*/ 116 w 153"/>
                      <a:gd name="T11" fmla="*/ 0 h 137"/>
                      <a:gd name="T12" fmla="*/ 41 w 153"/>
                      <a:gd name="T13" fmla="*/ 0 h 137"/>
                      <a:gd name="T14" fmla="*/ 0 60000 65536"/>
                      <a:gd name="T15" fmla="*/ 0 60000 65536"/>
                      <a:gd name="T16" fmla="*/ 0 60000 65536"/>
                      <a:gd name="T17" fmla="*/ 0 60000 65536"/>
                      <a:gd name="T18" fmla="*/ 0 60000 65536"/>
                      <a:gd name="T19" fmla="*/ 0 60000 65536"/>
                      <a:gd name="T20" fmla="*/ 0 60000 65536"/>
                      <a:gd name="T21" fmla="*/ 0 w 153"/>
                      <a:gd name="T22" fmla="*/ 0 h 137"/>
                      <a:gd name="T23" fmla="*/ 153 w 153"/>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7">
                        <a:moveTo>
                          <a:pt x="41" y="0"/>
                        </a:moveTo>
                        <a:lnTo>
                          <a:pt x="0" y="70"/>
                        </a:lnTo>
                        <a:lnTo>
                          <a:pt x="41" y="137"/>
                        </a:lnTo>
                        <a:lnTo>
                          <a:pt x="116" y="137"/>
                        </a:lnTo>
                        <a:lnTo>
                          <a:pt x="153" y="70"/>
                        </a:lnTo>
                        <a:lnTo>
                          <a:pt x="116" y="0"/>
                        </a:lnTo>
                        <a:lnTo>
                          <a:pt x="41" y="0"/>
                        </a:lnTo>
                        <a:close/>
                      </a:path>
                    </a:pathLst>
                  </a:custGeom>
                  <a:solidFill>
                    <a:srgbClr val="C0FF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2" name="Freeform 713">
                    <a:extLst>
                      <a:ext uri="{FF2B5EF4-FFF2-40B4-BE49-F238E27FC236}">
                        <a16:creationId xmlns:a16="http://schemas.microsoft.com/office/drawing/2014/main" id="{FB532AEF-D4A5-5FCC-FB89-108ADC507635}"/>
                      </a:ext>
                    </a:extLst>
                  </p:cNvPr>
                  <p:cNvSpPr>
                    <a:spLocks/>
                  </p:cNvSpPr>
                  <p:nvPr/>
                </p:nvSpPr>
                <p:spPr bwMode="auto">
                  <a:xfrm>
                    <a:off x="4987" y="2734"/>
                    <a:ext cx="145" cy="128"/>
                  </a:xfrm>
                  <a:custGeom>
                    <a:avLst/>
                    <a:gdLst>
                      <a:gd name="T0" fmla="*/ 37 w 145"/>
                      <a:gd name="T1" fmla="*/ 0 h 128"/>
                      <a:gd name="T2" fmla="*/ 0 w 145"/>
                      <a:gd name="T3" fmla="*/ 66 h 128"/>
                      <a:gd name="T4" fmla="*/ 37 w 145"/>
                      <a:gd name="T5" fmla="*/ 128 h 128"/>
                      <a:gd name="T6" fmla="*/ 112 w 145"/>
                      <a:gd name="T7" fmla="*/ 128 h 128"/>
                      <a:gd name="T8" fmla="*/ 145 w 145"/>
                      <a:gd name="T9" fmla="*/ 66 h 128"/>
                      <a:gd name="T10" fmla="*/ 112 w 145"/>
                      <a:gd name="T11" fmla="*/ 0 h 128"/>
                      <a:gd name="T12" fmla="*/ 37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7" y="0"/>
                        </a:moveTo>
                        <a:lnTo>
                          <a:pt x="0" y="66"/>
                        </a:lnTo>
                        <a:lnTo>
                          <a:pt x="37" y="128"/>
                        </a:lnTo>
                        <a:lnTo>
                          <a:pt x="112" y="128"/>
                        </a:lnTo>
                        <a:lnTo>
                          <a:pt x="145" y="66"/>
                        </a:lnTo>
                        <a:lnTo>
                          <a:pt x="112" y="0"/>
                        </a:lnTo>
                        <a:lnTo>
                          <a:pt x="37" y="0"/>
                        </a:lnTo>
                        <a:close/>
                      </a:path>
                    </a:pathLst>
                  </a:custGeom>
                  <a:solidFill>
                    <a:srgbClr val="CBFFD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3" name="Freeform 714">
                    <a:extLst>
                      <a:ext uri="{FF2B5EF4-FFF2-40B4-BE49-F238E27FC236}">
                        <a16:creationId xmlns:a16="http://schemas.microsoft.com/office/drawing/2014/main" id="{970703F7-D0EA-CA8A-9D93-B872A5B0B2BD}"/>
                      </a:ext>
                    </a:extLst>
                  </p:cNvPr>
                  <p:cNvSpPr>
                    <a:spLocks/>
                  </p:cNvSpPr>
                  <p:nvPr/>
                </p:nvSpPr>
                <p:spPr bwMode="auto">
                  <a:xfrm>
                    <a:off x="4995" y="2742"/>
                    <a:ext cx="129" cy="112"/>
                  </a:xfrm>
                  <a:custGeom>
                    <a:avLst/>
                    <a:gdLst>
                      <a:gd name="T0" fmla="*/ 33 w 129"/>
                      <a:gd name="T1" fmla="*/ 0 h 112"/>
                      <a:gd name="T2" fmla="*/ 0 w 129"/>
                      <a:gd name="T3" fmla="*/ 58 h 112"/>
                      <a:gd name="T4" fmla="*/ 33 w 129"/>
                      <a:gd name="T5" fmla="*/ 112 h 112"/>
                      <a:gd name="T6" fmla="*/ 100 w 129"/>
                      <a:gd name="T7" fmla="*/ 112 h 112"/>
                      <a:gd name="T8" fmla="*/ 129 w 129"/>
                      <a:gd name="T9" fmla="*/ 58 h 112"/>
                      <a:gd name="T10" fmla="*/ 100 w 129"/>
                      <a:gd name="T11" fmla="*/ 0 h 112"/>
                      <a:gd name="T12" fmla="*/ 33 w 129"/>
                      <a:gd name="T13" fmla="*/ 0 h 112"/>
                      <a:gd name="T14" fmla="*/ 0 60000 65536"/>
                      <a:gd name="T15" fmla="*/ 0 60000 65536"/>
                      <a:gd name="T16" fmla="*/ 0 60000 65536"/>
                      <a:gd name="T17" fmla="*/ 0 60000 65536"/>
                      <a:gd name="T18" fmla="*/ 0 60000 65536"/>
                      <a:gd name="T19" fmla="*/ 0 60000 65536"/>
                      <a:gd name="T20" fmla="*/ 0 60000 65536"/>
                      <a:gd name="T21" fmla="*/ 0 w 129"/>
                      <a:gd name="T22" fmla="*/ 0 h 112"/>
                      <a:gd name="T23" fmla="*/ 129 w 129"/>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2">
                        <a:moveTo>
                          <a:pt x="33" y="0"/>
                        </a:moveTo>
                        <a:lnTo>
                          <a:pt x="0" y="58"/>
                        </a:lnTo>
                        <a:lnTo>
                          <a:pt x="33" y="112"/>
                        </a:lnTo>
                        <a:lnTo>
                          <a:pt x="100" y="112"/>
                        </a:lnTo>
                        <a:lnTo>
                          <a:pt x="129" y="58"/>
                        </a:lnTo>
                        <a:lnTo>
                          <a:pt x="100" y="0"/>
                        </a:lnTo>
                        <a:lnTo>
                          <a:pt x="33" y="0"/>
                        </a:lnTo>
                        <a:close/>
                      </a:path>
                    </a:pathLst>
                  </a:custGeom>
                  <a:solidFill>
                    <a:srgbClr val="D5FF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4" name="Freeform 715">
                    <a:extLst>
                      <a:ext uri="{FF2B5EF4-FFF2-40B4-BE49-F238E27FC236}">
                        <a16:creationId xmlns:a16="http://schemas.microsoft.com/office/drawing/2014/main" id="{CAF3BC59-B8B0-B8AB-2715-F88A64DF4B1F}"/>
                      </a:ext>
                    </a:extLst>
                  </p:cNvPr>
                  <p:cNvSpPr>
                    <a:spLocks/>
                  </p:cNvSpPr>
                  <p:nvPr/>
                </p:nvSpPr>
                <p:spPr bwMode="auto">
                  <a:xfrm>
                    <a:off x="5003" y="2747"/>
                    <a:ext cx="112" cy="103"/>
                  </a:xfrm>
                  <a:custGeom>
                    <a:avLst/>
                    <a:gdLst>
                      <a:gd name="T0" fmla="*/ 29 w 112"/>
                      <a:gd name="T1" fmla="*/ 0 h 103"/>
                      <a:gd name="T2" fmla="*/ 0 w 112"/>
                      <a:gd name="T3" fmla="*/ 53 h 103"/>
                      <a:gd name="T4" fmla="*/ 29 w 112"/>
                      <a:gd name="T5" fmla="*/ 103 h 103"/>
                      <a:gd name="T6" fmla="*/ 87 w 112"/>
                      <a:gd name="T7" fmla="*/ 103 h 103"/>
                      <a:gd name="T8" fmla="*/ 112 w 112"/>
                      <a:gd name="T9" fmla="*/ 53 h 103"/>
                      <a:gd name="T10" fmla="*/ 87 w 112"/>
                      <a:gd name="T11" fmla="*/ 0 h 103"/>
                      <a:gd name="T12" fmla="*/ 29 w 112"/>
                      <a:gd name="T13" fmla="*/ 0 h 103"/>
                      <a:gd name="T14" fmla="*/ 0 60000 65536"/>
                      <a:gd name="T15" fmla="*/ 0 60000 65536"/>
                      <a:gd name="T16" fmla="*/ 0 60000 65536"/>
                      <a:gd name="T17" fmla="*/ 0 60000 65536"/>
                      <a:gd name="T18" fmla="*/ 0 60000 65536"/>
                      <a:gd name="T19" fmla="*/ 0 60000 65536"/>
                      <a:gd name="T20" fmla="*/ 0 60000 65536"/>
                      <a:gd name="T21" fmla="*/ 0 w 112"/>
                      <a:gd name="T22" fmla="*/ 0 h 103"/>
                      <a:gd name="T23" fmla="*/ 112 w 11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3">
                        <a:moveTo>
                          <a:pt x="29" y="0"/>
                        </a:moveTo>
                        <a:lnTo>
                          <a:pt x="0" y="53"/>
                        </a:lnTo>
                        <a:lnTo>
                          <a:pt x="29" y="103"/>
                        </a:lnTo>
                        <a:lnTo>
                          <a:pt x="87" y="103"/>
                        </a:lnTo>
                        <a:lnTo>
                          <a:pt x="112" y="53"/>
                        </a:lnTo>
                        <a:lnTo>
                          <a:pt x="87" y="0"/>
                        </a:lnTo>
                        <a:lnTo>
                          <a:pt x="29" y="0"/>
                        </a:lnTo>
                        <a:close/>
                      </a:path>
                    </a:pathLst>
                  </a:custGeom>
                  <a:solidFill>
                    <a:srgbClr val="DEFF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5" name="Freeform 716">
                    <a:extLst>
                      <a:ext uri="{FF2B5EF4-FFF2-40B4-BE49-F238E27FC236}">
                        <a16:creationId xmlns:a16="http://schemas.microsoft.com/office/drawing/2014/main" id="{2548797C-C98B-B558-897C-2EB0F3108FFB}"/>
                      </a:ext>
                    </a:extLst>
                  </p:cNvPr>
                  <p:cNvSpPr>
                    <a:spLocks/>
                  </p:cNvSpPr>
                  <p:nvPr/>
                </p:nvSpPr>
                <p:spPr bwMode="auto">
                  <a:xfrm>
                    <a:off x="5012" y="2755"/>
                    <a:ext cx="95" cy="87"/>
                  </a:xfrm>
                  <a:custGeom>
                    <a:avLst/>
                    <a:gdLst>
                      <a:gd name="T0" fmla="*/ 25 w 95"/>
                      <a:gd name="T1" fmla="*/ 0 h 87"/>
                      <a:gd name="T2" fmla="*/ 0 w 95"/>
                      <a:gd name="T3" fmla="*/ 45 h 87"/>
                      <a:gd name="T4" fmla="*/ 25 w 95"/>
                      <a:gd name="T5" fmla="*/ 87 h 87"/>
                      <a:gd name="T6" fmla="*/ 74 w 95"/>
                      <a:gd name="T7" fmla="*/ 87 h 87"/>
                      <a:gd name="T8" fmla="*/ 95 w 95"/>
                      <a:gd name="T9" fmla="*/ 45 h 87"/>
                      <a:gd name="T10" fmla="*/ 74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5"/>
                        </a:lnTo>
                        <a:lnTo>
                          <a:pt x="25" y="87"/>
                        </a:lnTo>
                        <a:lnTo>
                          <a:pt x="74" y="87"/>
                        </a:lnTo>
                        <a:lnTo>
                          <a:pt x="95" y="45"/>
                        </a:lnTo>
                        <a:lnTo>
                          <a:pt x="74" y="0"/>
                        </a:lnTo>
                        <a:lnTo>
                          <a:pt x="25" y="0"/>
                        </a:lnTo>
                        <a:close/>
                      </a:path>
                    </a:pathLst>
                  </a:custGeom>
                  <a:solidFill>
                    <a:srgbClr val="E6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6" name="Freeform 717">
                    <a:extLst>
                      <a:ext uri="{FF2B5EF4-FFF2-40B4-BE49-F238E27FC236}">
                        <a16:creationId xmlns:a16="http://schemas.microsoft.com/office/drawing/2014/main" id="{A49A0C76-C99C-9955-747D-030EDA9D79CF}"/>
                      </a:ext>
                    </a:extLst>
                  </p:cNvPr>
                  <p:cNvSpPr>
                    <a:spLocks/>
                  </p:cNvSpPr>
                  <p:nvPr/>
                </p:nvSpPr>
                <p:spPr bwMode="auto">
                  <a:xfrm>
                    <a:off x="5016" y="2759"/>
                    <a:ext cx="87" cy="79"/>
                  </a:xfrm>
                  <a:custGeom>
                    <a:avLst/>
                    <a:gdLst>
                      <a:gd name="T0" fmla="*/ 25 w 87"/>
                      <a:gd name="T1" fmla="*/ 0 h 79"/>
                      <a:gd name="T2" fmla="*/ 0 w 87"/>
                      <a:gd name="T3" fmla="*/ 41 h 79"/>
                      <a:gd name="T4" fmla="*/ 25 w 87"/>
                      <a:gd name="T5" fmla="*/ 79 h 79"/>
                      <a:gd name="T6" fmla="*/ 66 w 87"/>
                      <a:gd name="T7" fmla="*/ 79 h 79"/>
                      <a:gd name="T8" fmla="*/ 87 w 87"/>
                      <a:gd name="T9" fmla="*/ 41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6" y="79"/>
                        </a:lnTo>
                        <a:lnTo>
                          <a:pt x="87" y="41"/>
                        </a:lnTo>
                        <a:lnTo>
                          <a:pt x="66" y="0"/>
                        </a:lnTo>
                        <a:lnTo>
                          <a:pt x="25" y="0"/>
                        </a:lnTo>
                        <a:close/>
                      </a:path>
                    </a:pathLst>
                  </a:custGeom>
                  <a:solidFill>
                    <a:srgbClr val="ECFF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7" name="Freeform 718">
                    <a:extLst>
                      <a:ext uri="{FF2B5EF4-FFF2-40B4-BE49-F238E27FC236}">
                        <a16:creationId xmlns:a16="http://schemas.microsoft.com/office/drawing/2014/main" id="{244C076B-02CF-2796-A743-9AB10F4AF1A6}"/>
                      </a:ext>
                    </a:extLst>
                  </p:cNvPr>
                  <p:cNvSpPr>
                    <a:spLocks/>
                  </p:cNvSpPr>
                  <p:nvPr/>
                </p:nvSpPr>
                <p:spPr bwMode="auto">
                  <a:xfrm>
                    <a:off x="5024" y="2767"/>
                    <a:ext cx="71" cy="62"/>
                  </a:xfrm>
                  <a:custGeom>
                    <a:avLst/>
                    <a:gdLst>
                      <a:gd name="T0" fmla="*/ 21 w 71"/>
                      <a:gd name="T1" fmla="*/ 0 h 62"/>
                      <a:gd name="T2" fmla="*/ 0 w 71"/>
                      <a:gd name="T3" fmla="*/ 33 h 62"/>
                      <a:gd name="T4" fmla="*/ 21 w 71"/>
                      <a:gd name="T5" fmla="*/ 62 h 62"/>
                      <a:gd name="T6" fmla="*/ 54 w 71"/>
                      <a:gd name="T7" fmla="*/ 62 h 62"/>
                      <a:gd name="T8" fmla="*/ 71 w 71"/>
                      <a:gd name="T9" fmla="*/ 33 h 62"/>
                      <a:gd name="T10" fmla="*/ 54 w 71"/>
                      <a:gd name="T11" fmla="*/ 0 h 62"/>
                      <a:gd name="T12" fmla="*/ 21 w 71"/>
                      <a:gd name="T13" fmla="*/ 0 h 62"/>
                      <a:gd name="T14" fmla="*/ 0 60000 65536"/>
                      <a:gd name="T15" fmla="*/ 0 60000 65536"/>
                      <a:gd name="T16" fmla="*/ 0 60000 65536"/>
                      <a:gd name="T17" fmla="*/ 0 60000 65536"/>
                      <a:gd name="T18" fmla="*/ 0 60000 65536"/>
                      <a:gd name="T19" fmla="*/ 0 60000 65536"/>
                      <a:gd name="T20" fmla="*/ 0 60000 65536"/>
                      <a:gd name="T21" fmla="*/ 0 w 71"/>
                      <a:gd name="T22" fmla="*/ 0 h 62"/>
                      <a:gd name="T23" fmla="*/ 71 w 71"/>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62">
                        <a:moveTo>
                          <a:pt x="21" y="0"/>
                        </a:moveTo>
                        <a:lnTo>
                          <a:pt x="0" y="33"/>
                        </a:lnTo>
                        <a:lnTo>
                          <a:pt x="21" y="62"/>
                        </a:lnTo>
                        <a:lnTo>
                          <a:pt x="54" y="62"/>
                        </a:lnTo>
                        <a:lnTo>
                          <a:pt x="71" y="33"/>
                        </a:lnTo>
                        <a:lnTo>
                          <a:pt x="54" y="0"/>
                        </a:lnTo>
                        <a:lnTo>
                          <a:pt x="21" y="0"/>
                        </a:lnTo>
                        <a:close/>
                      </a:path>
                    </a:pathLst>
                  </a:custGeom>
                  <a:solidFill>
                    <a:srgbClr val="F1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8" name="Freeform 719">
                    <a:extLst>
                      <a:ext uri="{FF2B5EF4-FFF2-40B4-BE49-F238E27FC236}">
                        <a16:creationId xmlns:a16="http://schemas.microsoft.com/office/drawing/2014/main" id="{6CF710CB-6BCF-72E5-0992-B436BC0C4EF1}"/>
                      </a:ext>
                    </a:extLst>
                  </p:cNvPr>
                  <p:cNvSpPr>
                    <a:spLocks/>
                  </p:cNvSpPr>
                  <p:nvPr/>
                </p:nvSpPr>
                <p:spPr bwMode="auto">
                  <a:xfrm>
                    <a:off x="5032" y="2771"/>
                    <a:ext cx="54" cy="54"/>
                  </a:xfrm>
                  <a:custGeom>
                    <a:avLst/>
                    <a:gdLst>
                      <a:gd name="T0" fmla="*/ 17 w 54"/>
                      <a:gd name="T1" fmla="*/ 0 h 54"/>
                      <a:gd name="T2" fmla="*/ 0 w 54"/>
                      <a:gd name="T3" fmla="*/ 29 h 54"/>
                      <a:gd name="T4" fmla="*/ 17 w 54"/>
                      <a:gd name="T5" fmla="*/ 54 h 54"/>
                      <a:gd name="T6" fmla="*/ 42 w 54"/>
                      <a:gd name="T7" fmla="*/ 54 h 54"/>
                      <a:gd name="T8" fmla="*/ 54 w 54"/>
                      <a:gd name="T9" fmla="*/ 29 h 54"/>
                      <a:gd name="T10" fmla="*/ 42 w 54"/>
                      <a:gd name="T11" fmla="*/ 0 h 54"/>
                      <a:gd name="T12" fmla="*/ 17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7" y="0"/>
                        </a:moveTo>
                        <a:lnTo>
                          <a:pt x="0" y="29"/>
                        </a:lnTo>
                        <a:lnTo>
                          <a:pt x="17" y="54"/>
                        </a:lnTo>
                        <a:lnTo>
                          <a:pt x="42" y="54"/>
                        </a:lnTo>
                        <a:lnTo>
                          <a:pt x="54" y="29"/>
                        </a:lnTo>
                        <a:lnTo>
                          <a:pt x="42" y="0"/>
                        </a:lnTo>
                        <a:lnTo>
                          <a:pt x="17" y="0"/>
                        </a:lnTo>
                        <a:close/>
                      </a:path>
                    </a:pathLst>
                  </a:custGeom>
                  <a:solidFill>
                    <a:srgbClr val="F5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69" name="Freeform 720">
                    <a:extLst>
                      <a:ext uri="{FF2B5EF4-FFF2-40B4-BE49-F238E27FC236}">
                        <a16:creationId xmlns:a16="http://schemas.microsoft.com/office/drawing/2014/main" id="{3CC4F8C2-CB7F-D85E-DBEB-2CC0D1647B38}"/>
                      </a:ext>
                    </a:extLst>
                  </p:cNvPr>
                  <p:cNvSpPr>
                    <a:spLocks/>
                  </p:cNvSpPr>
                  <p:nvPr/>
                </p:nvSpPr>
                <p:spPr bwMode="auto">
                  <a:xfrm>
                    <a:off x="5037" y="2780"/>
                    <a:ext cx="45" cy="37"/>
                  </a:xfrm>
                  <a:custGeom>
                    <a:avLst/>
                    <a:gdLst>
                      <a:gd name="T0" fmla="*/ 12 w 45"/>
                      <a:gd name="T1" fmla="*/ 0 h 37"/>
                      <a:gd name="T2" fmla="*/ 0 w 45"/>
                      <a:gd name="T3" fmla="*/ 20 h 37"/>
                      <a:gd name="T4" fmla="*/ 12 w 45"/>
                      <a:gd name="T5" fmla="*/ 37 h 37"/>
                      <a:gd name="T6" fmla="*/ 37 w 45"/>
                      <a:gd name="T7" fmla="*/ 37 h 37"/>
                      <a:gd name="T8" fmla="*/ 45 w 45"/>
                      <a:gd name="T9" fmla="*/ 20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0"/>
                        </a:lnTo>
                        <a:lnTo>
                          <a:pt x="12" y="37"/>
                        </a:lnTo>
                        <a:lnTo>
                          <a:pt x="37" y="37"/>
                        </a:lnTo>
                        <a:lnTo>
                          <a:pt x="45" y="20"/>
                        </a:lnTo>
                        <a:lnTo>
                          <a:pt x="37" y="0"/>
                        </a:lnTo>
                        <a:lnTo>
                          <a:pt x="12" y="0"/>
                        </a:lnTo>
                        <a:close/>
                      </a:path>
                    </a:pathLst>
                  </a:custGeom>
                  <a:solidFill>
                    <a:srgbClr val="F9FF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70" name="Freeform 721">
                    <a:extLst>
                      <a:ext uri="{FF2B5EF4-FFF2-40B4-BE49-F238E27FC236}">
                        <a16:creationId xmlns:a16="http://schemas.microsoft.com/office/drawing/2014/main" id="{EB67B87F-DEA5-CC23-3A9A-CDD28369AC23}"/>
                      </a:ext>
                    </a:extLst>
                  </p:cNvPr>
                  <p:cNvSpPr>
                    <a:spLocks/>
                  </p:cNvSpPr>
                  <p:nvPr/>
                </p:nvSpPr>
                <p:spPr bwMode="auto">
                  <a:xfrm>
                    <a:off x="5045" y="2784"/>
                    <a:ext cx="29" cy="29"/>
                  </a:xfrm>
                  <a:custGeom>
                    <a:avLst/>
                    <a:gdLst>
                      <a:gd name="T0" fmla="*/ 8 w 29"/>
                      <a:gd name="T1" fmla="*/ 0 h 29"/>
                      <a:gd name="T2" fmla="*/ 0 w 29"/>
                      <a:gd name="T3" fmla="*/ 16 h 29"/>
                      <a:gd name="T4" fmla="*/ 8 w 29"/>
                      <a:gd name="T5" fmla="*/ 29 h 29"/>
                      <a:gd name="T6" fmla="*/ 25 w 29"/>
                      <a:gd name="T7" fmla="*/ 29 h 29"/>
                      <a:gd name="T8" fmla="*/ 29 w 29"/>
                      <a:gd name="T9" fmla="*/ 16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6"/>
                        </a:lnTo>
                        <a:lnTo>
                          <a:pt x="8" y="29"/>
                        </a:lnTo>
                        <a:lnTo>
                          <a:pt x="25" y="29"/>
                        </a:lnTo>
                        <a:lnTo>
                          <a:pt x="29" y="16"/>
                        </a:lnTo>
                        <a:lnTo>
                          <a:pt x="25" y="0"/>
                        </a:lnTo>
                        <a:lnTo>
                          <a:pt x="8" y="0"/>
                        </a:lnTo>
                        <a:close/>
                      </a:path>
                    </a:pathLst>
                  </a:custGeom>
                  <a:solidFill>
                    <a:srgbClr val="FBFF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71" name="Freeform 722">
                    <a:extLst>
                      <a:ext uri="{FF2B5EF4-FFF2-40B4-BE49-F238E27FC236}">
                        <a16:creationId xmlns:a16="http://schemas.microsoft.com/office/drawing/2014/main" id="{6F81AC95-817A-394D-D843-E70D3A3BE25F}"/>
                      </a:ext>
                    </a:extLst>
                  </p:cNvPr>
                  <p:cNvSpPr>
                    <a:spLocks/>
                  </p:cNvSpPr>
                  <p:nvPr/>
                </p:nvSpPr>
                <p:spPr bwMode="auto">
                  <a:xfrm>
                    <a:off x="5053" y="2792"/>
                    <a:ext cx="13" cy="12"/>
                  </a:xfrm>
                  <a:custGeom>
                    <a:avLst/>
                    <a:gdLst>
                      <a:gd name="T0" fmla="*/ 4 w 13"/>
                      <a:gd name="T1" fmla="*/ 0 h 12"/>
                      <a:gd name="T2" fmla="*/ 0 w 13"/>
                      <a:gd name="T3" fmla="*/ 8 h 12"/>
                      <a:gd name="T4" fmla="*/ 4 w 13"/>
                      <a:gd name="T5" fmla="*/ 12 h 12"/>
                      <a:gd name="T6" fmla="*/ 13 w 13"/>
                      <a:gd name="T7" fmla="*/ 12 h 12"/>
                      <a:gd name="T8" fmla="*/ 13 w 13"/>
                      <a:gd name="T9" fmla="*/ 8 h 12"/>
                      <a:gd name="T10" fmla="*/ 13 w 13"/>
                      <a:gd name="T11" fmla="*/ 0 h 12"/>
                      <a:gd name="T12" fmla="*/ 4 w 13"/>
                      <a:gd name="T13" fmla="*/ 0 h 12"/>
                      <a:gd name="T14" fmla="*/ 0 60000 65536"/>
                      <a:gd name="T15" fmla="*/ 0 60000 65536"/>
                      <a:gd name="T16" fmla="*/ 0 60000 65536"/>
                      <a:gd name="T17" fmla="*/ 0 60000 65536"/>
                      <a:gd name="T18" fmla="*/ 0 60000 65536"/>
                      <a:gd name="T19" fmla="*/ 0 60000 65536"/>
                      <a:gd name="T20" fmla="*/ 0 60000 65536"/>
                      <a:gd name="T21" fmla="*/ 0 w 13"/>
                      <a:gd name="T22" fmla="*/ 0 h 12"/>
                      <a:gd name="T23" fmla="*/ 13 w 13"/>
                      <a:gd name="T24" fmla="*/ 12 h 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2">
                        <a:moveTo>
                          <a:pt x="4" y="0"/>
                        </a:moveTo>
                        <a:lnTo>
                          <a:pt x="0" y="8"/>
                        </a:lnTo>
                        <a:lnTo>
                          <a:pt x="4" y="12"/>
                        </a:lnTo>
                        <a:lnTo>
                          <a:pt x="13" y="12"/>
                        </a:lnTo>
                        <a:lnTo>
                          <a:pt x="13" y="8"/>
                        </a:lnTo>
                        <a:lnTo>
                          <a:pt x="13" y="0"/>
                        </a:lnTo>
                        <a:lnTo>
                          <a:pt x="4" y="0"/>
                        </a:lnTo>
                        <a:close/>
                      </a:path>
                    </a:pathLst>
                  </a:custGeom>
                  <a:solidFill>
                    <a:srgbClr val="FD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72" name="Freeform 723">
                    <a:extLst>
                      <a:ext uri="{FF2B5EF4-FFF2-40B4-BE49-F238E27FC236}">
                        <a16:creationId xmlns:a16="http://schemas.microsoft.com/office/drawing/2014/main" id="{DD3C5F96-760D-8A9C-B908-1069ACBFCF97}"/>
                      </a:ext>
                    </a:extLst>
                  </p:cNvPr>
                  <p:cNvSpPr>
                    <a:spLocks/>
                  </p:cNvSpPr>
                  <p:nvPr/>
                </p:nvSpPr>
                <p:spPr bwMode="auto">
                  <a:xfrm>
                    <a:off x="5057" y="2796"/>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547" name="Freeform 725">
                  <a:extLst>
                    <a:ext uri="{FF2B5EF4-FFF2-40B4-BE49-F238E27FC236}">
                      <a16:creationId xmlns:a16="http://schemas.microsoft.com/office/drawing/2014/main" id="{C512B2F4-D638-116A-DA89-7AC42A8C7F22}"/>
                    </a:ext>
                  </a:extLst>
                </p:cNvPr>
                <p:cNvSpPr>
                  <a:spLocks noEditPoints="1"/>
                </p:cNvSpPr>
                <p:nvPr/>
              </p:nvSpPr>
              <p:spPr bwMode="auto">
                <a:xfrm>
                  <a:off x="4892" y="2651"/>
                  <a:ext cx="343" cy="307"/>
                </a:xfrm>
                <a:custGeom>
                  <a:avLst/>
                  <a:gdLst>
                    <a:gd name="T0" fmla="*/ 4 w 343"/>
                    <a:gd name="T1" fmla="*/ 153 h 307"/>
                    <a:gd name="T2" fmla="*/ 0 w 343"/>
                    <a:gd name="T3" fmla="*/ 153 h 307"/>
                    <a:gd name="T4" fmla="*/ 4 w 343"/>
                    <a:gd name="T5" fmla="*/ 158 h 307"/>
                    <a:gd name="T6" fmla="*/ 87 w 343"/>
                    <a:gd name="T7" fmla="*/ 307 h 307"/>
                    <a:gd name="T8" fmla="*/ 87 w 343"/>
                    <a:gd name="T9" fmla="*/ 307 h 307"/>
                    <a:gd name="T10" fmla="*/ 87 w 343"/>
                    <a:gd name="T11" fmla="*/ 307 h 307"/>
                    <a:gd name="T12" fmla="*/ 256 w 343"/>
                    <a:gd name="T13" fmla="*/ 307 h 307"/>
                    <a:gd name="T14" fmla="*/ 256 w 343"/>
                    <a:gd name="T15" fmla="*/ 307 h 307"/>
                    <a:gd name="T16" fmla="*/ 261 w 343"/>
                    <a:gd name="T17" fmla="*/ 307 h 307"/>
                    <a:gd name="T18" fmla="*/ 343 w 343"/>
                    <a:gd name="T19" fmla="*/ 158 h 307"/>
                    <a:gd name="T20" fmla="*/ 343 w 343"/>
                    <a:gd name="T21" fmla="*/ 153 h 307"/>
                    <a:gd name="T22" fmla="*/ 343 w 343"/>
                    <a:gd name="T23" fmla="*/ 153 h 307"/>
                    <a:gd name="T24" fmla="*/ 261 w 343"/>
                    <a:gd name="T25" fmla="*/ 4 h 307"/>
                    <a:gd name="T26" fmla="*/ 256 w 343"/>
                    <a:gd name="T27" fmla="*/ 0 h 307"/>
                    <a:gd name="T28" fmla="*/ 256 w 343"/>
                    <a:gd name="T29" fmla="*/ 0 h 307"/>
                    <a:gd name="T30" fmla="*/ 87 w 343"/>
                    <a:gd name="T31" fmla="*/ 0 h 307"/>
                    <a:gd name="T32" fmla="*/ 87 w 343"/>
                    <a:gd name="T33" fmla="*/ 0 h 307"/>
                    <a:gd name="T34" fmla="*/ 87 w 343"/>
                    <a:gd name="T35" fmla="*/ 4 h 307"/>
                    <a:gd name="T36" fmla="*/ 4 w 343"/>
                    <a:gd name="T37" fmla="*/ 153 h 307"/>
                    <a:gd name="T38" fmla="*/ 91 w 343"/>
                    <a:gd name="T39" fmla="*/ 9 h 307"/>
                    <a:gd name="T40" fmla="*/ 87 w 343"/>
                    <a:gd name="T41" fmla="*/ 4 h 307"/>
                    <a:gd name="T42" fmla="*/ 87 w 343"/>
                    <a:gd name="T43" fmla="*/ 9 h 307"/>
                    <a:gd name="T44" fmla="*/ 256 w 343"/>
                    <a:gd name="T45" fmla="*/ 9 h 307"/>
                    <a:gd name="T46" fmla="*/ 256 w 343"/>
                    <a:gd name="T47" fmla="*/ 4 h 307"/>
                    <a:gd name="T48" fmla="*/ 256 w 343"/>
                    <a:gd name="T49" fmla="*/ 9 h 307"/>
                    <a:gd name="T50" fmla="*/ 339 w 343"/>
                    <a:gd name="T51" fmla="*/ 158 h 307"/>
                    <a:gd name="T52" fmla="*/ 339 w 343"/>
                    <a:gd name="T53" fmla="*/ 153 h 307"/>
                    <a:gd name="T54" fmla="*/ 339 w 343"/>
                    <a:gd name="T55" fmla="*/ 153 h 307"/>
                    <a:gd name="T56" fmla="*/ 256 w 343"/>
                    <a:gd name="T57" fmla="*/ 303 h 307"/>
                    <a:gd name="T58" fmla="*/ 256 w 343"/>
                    <a:gd name="T59" fmla="*/ 303 h 307"/>
                    <a:gd name="T60" fmla="*/ 256 w 343"/>
                    <a:gd name="T61" fmla="*/ 298 h 307"/>
                    <a:gd name="T62" fmla="*/ 87 w 343"/>
                    <a:gd name="T63" fmla="*/ 298 h 307"/>
                    <a:gd name="T64" fmla="*/ 87 w 343"/>
                    <a:gd name="T65" fmla="*/ 303 h 307"/>
                    <a:gd name="T66" fmla="*/ 91 w 343"/>
                    <a:gd name="T67" fmla="*/ 303 h 307"/>
                    <a:gd name="T68" fmla="*/ 8 w 343"/>
                    <a:gd name="T69" fmla="*/ 153 h 307"/>
                    <a:gd name="T70" fmla="*/ 4 w 343"/>
                    <a:gd name="T71" fmla="*/ 153 h 307"/>
                    <a:gd name="T72" fmla="*/ 8 w 343"/>
                    <a:gd name="T73" fmla="*/ 158 h 307"/>
                    <a:gd name="T74" fmla="*/ 91 w 343"/>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07"/>
                    <a:gd name="T116" fmla="*/ 343 w 343"/>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07">
                      <a:moveTo>
                        <a:pt x="4" y="153"/>
                      </a:moveTo>
                      <a:lnTo>
                        <a:pt x="0" y="153"/>
                      </a:lnTo>
                      <a:lnTo>
                        <a:pt x="4" y="158"/>
                      </a:lnTo>
                      <a:lnTo>
                        <a:pt x="87" y="307"/>
                      </a:lnTo>
                      <a:lnTo>
                        <a:pt x="256" y="307"/>
                      </a:lnTo>
                      <a:lnTo>
                        <a:pt x="261" y="307"/>
                      </a:lnTo>
                      <a:lnTo>
                        <a:pt x="343" y="158"/>
                      </a:lnTo>
                      <a:lnTo>
                        <a:pt x="343" y="153"/>
                      </a:lnTo>
                      <a:lnTo>
                        <a:pt x="261" y="4"/>
                      </a:lnTo>
                      <a:lnTo>
                        <a:pt x="256" y="0"/>
                      </a:lnTo>
                      <a:lnTo>
                        <a:pt x="87" y="0"/>
                      </a:lnTo>
                      <a:lnTo>
                        <a:pt x="87" y="4"/>
                      </a:lnTo>
                      <a:lnTo>
                        <a:pt x="4" y="153"/>
                      </a:lnTo>
                      <a:close/>
                      <a:moveTo>
                        <a:pt x="91" y="9"/>
                      </a:moveTo>
                      <a:lnTo>
                        <a:pt x="87" y="4"/>
                      </a:lnTo>
                      <a:lnTo>
                        <a:pt x="87" y="9"/>
                      </a:lnTo>
                      <a:lnTo>
                        <a:pt x="256" y="9"/>
                      </a:lnTo>
                      <a:lnTo>
                        <a:pt x="256" y="4"/>
                      </a:lnTo>
                      <a:lnTo>
                        <a:pt x="256" y="9"/>
                      </a:lnTo>
                      <a:lnTo>
                        <a:pt x="339" y="158"/>
                      </a:lnTo>
                      <a:lnTo>
                        <a:pt x="339" y="153"/>
                      </a:lnTo>
                      <a:lnTo>
                        <a:pt x="256" y="303"/>
                      </a:lnTo>
                      <a:lnTo>
                        <a:pt x="256" y="298"/>
                      </a:lnTo>
                      <a:lnTo>
                        <a:pt x="87" y="298"/>
                      </a:lnTo>
                      <a:lnTo>
                        <a:pt x="87" y="303"/>
                      </a:lnTo>
                      <a:lnTo>
                        <a:pt x="91" y="303"/>
                      </a:lnTo>
                      <a:lnTo>
                        <a:pt x="8" y="153"/>
                      </a:lnTo>
                      <a:lnTo>
                        <a:pt x="4" y="153"/>
                      </a:lnTo>
                      <a:lnTo>
                        <a:pt x="8"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00" name="Rectangle 727">
                <a:extLst>
                  <a:ext uri="{FF2B5EF4-FFF2-40B4-BE49-F238E27FC236}">
                    <a16:creationId xmlns:a16="http://schemas.microsoft.com/office/drawing/2014/main" id="{F8FE2FE0-90A1-6C39-4417-E061F64F78D3}"/>
                  </a:ext>
                </a:extLst>
              </p:cNvPr>
              <p:cNvSpPr>
                <a:spLocks noChangeArrowheads="1"/>
              </p:cNvSpPr>
              <p:nvPr/>
            </p:nvSpPr>
            <p:spPr bwMode="auto">
              <a:xfrm>
                <a:off x="5037" y="2763"/>
                <a:ext cx="8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Times New Roman" panose="02020603050405020304" pitchFamily="18" charset="0"/>
                  </a:rPr>
                  <a:t>B</a:t>
                </a:r>
                <a:endParaRPr lang="en-US" altLang="en-US"/>
              </a:p>
            </p:txBody>
          </p:sp>
          <p:grpSp>
            <p:nvGrpSpPr>
              <p:cNvPr id="16401" name="Group 755">
                <a:extLst>
                  <a:ext uri="{FF2B5EF4-FFF2-40B4-BE49-F238E27FC236}">
                    <a16:creationId xmlns:a16="http://schemas.microsoft.com/office/drawing/2014/main" id="{9F83BC23-FEBD-7923-3B05-453B8FBDC13B}"/>
                  </a:ext>
                </a:extLst>
              </p:cNvPr>
              <p:cNvGrpSpPr>
                <a:grpSpLocks/>
              </p:cNvGrpSpPr>
              <p:nvPr/>
            </p:nvGrpSpPr>
            <p:grpSpPr bwMode="auto">
              <a:xfrm>
                <a:off x="5144" y="2800"/>
                <a:ext cx="344" cy="307"/>
                <a:chOff x="5144" y="2800"/>
                <a:chExt cx="344" cy="307"/>
              </a:xfrm>
            </p:grpSpPr>
            <p:grpSp>
              <p:nvGrpSpPr>
                <p:cNvPr id="16519" name="Group 753">
                  <a:extLst>
                    <a:ext uri="{FF2B5EF4-FFF2-40B4-BE49-F238E27FC236}">
                      <a16:creationId xmlns:a16="http://schemas.microsoft.com/office/drawing/2014/main" id="{B31D72AC-DEB1-BF8E-E393-A6E529D767FF}"/>
                    </a:ext>
                  </a:extLst>
                </p:cNvPr>
                <p:cNvGrpSpPr>
                  <a:grpSpLocks/>
                </p:cNvGrpSpPr>
                <p:nvPr/>
              </p:nvGrpSpPr>
              <p:grpSpPr bwMode="auto">
                <a:xfrm>
                  <a:off x="5148" y="2804"/>
                  <a:ext cx="336" cy="299"/>
                  <a:chOff x="5148" y="2804"/>
                  <a:chExt cx="336" cy="299"/>
                </a:xfrm>
              </p:grpSpPr>
              <p:sp>
                <p:nvSpPr>
                  <p:cNvPr id="16521" name="Freeform 728">
                    <a:extLst>
                      <a:ext uri="{FF2B5EF4-FFF2-40B4-BE49-F238E27FC236}">
                        <a16:creationId xmlns:a16="http://schemas.microsoft.com/office/drawing/2014/main" id="{268FD7C3-8145-5F48-AED4-0CFC5D84750B}"/>
                      </a:ext>
                    </a:extLst>
                  </p:cNvPr>
                  <p:cNvSpPr>
                    <a:spLocks/>
                  </p:cNvSpPr>
                  <p:nvPr/>
                </p:nvSpPr>
                <p:spPr bwMode="auto">
                  <a:xfrm>
                    <a:off x="5148" y="2804"/>
                    <a:ext cx="336" cy="299"/>
                  </a:xfrm>
                  <a:custGeom>
                    <a:avLst/>
                    <a:gdLst>
                      <a:gd name="T0" fmla="*/ 83 w 336"/>
                      <a:gd name="T1" fmla="*/ 0 h 299"/>
                      <a:gd name="T2" fmla="*/ 0 w 336"/>
                      <a:gd name="T3" fmla="*/ 150 h 299"/>
                      <a:gd name="T4" fmla="*/ 83 w 336"/>
                      <a:gd name="T5" fmla="*/ 299 h 299"/>
                      <a:gd name="T6" fmla="*/ 253 w 336"/>
                      <a:gd name="T7" fmla="*/ 299 h 299"/>
                      <a:gd name="T8" fmla="*/ 336 w 336"/>
                      <a:gd name="T9" fmla="*/ 150 h 299"/>
                      <a:gd name="T10" fmla="*/ 253 w 336"/>
                      <a:gd name="T11" fmla="*/ 0 h 299"/>
                      <a:gd name="T12" fmla="*/ 83 w 336"/>
                      <a:gd name="T13" fmla="*/ 0 h 299"/>
                      <a:gd name="T14" fmla="*/ 0 60000 65536"/>
                      <a:gd name="T15" fmla="*/ 0 60000 65536"/>
                      <a:gd name="T16" fmla="*/ 0 60000 65536"/>
                      <a:gd name="T17" fmla="*/ 0 60000 65536"/>
                      <a:gd name="T18" fmla="*/ 0 60000 65536"/>
                      <a:gd name="T19" fmla="*/ 0 60000 65536"/>
                      <a:gd name="T20" fmla="*/ 0 60000 65536"/>
                      <a:gd name="T21" fmla="*/ 0 w 336"/>
                      <a:gd name="T22" fmla="*/ 0 h 299"/>
                      <a:gd name="T23" fmla="*/ 336 w 336"/>
                      <a:gd name="T24" fmla="*/ 299 h 29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299">
                        <a:moveTo>
                          <a:pt x="83" y="0"/>
                        </a:moveTo>
                        <a:lnTo>
                          <a:pt x="0" y="150"/>
                        </a:lnTo>
                        <a:lnTo>
                          <a:pt x="83" y="299"/>
                        </a:lnTo>
                        <a:lnTo>
                          <a:pt x="253" y="299"/>
                        </a:lnTo>
                        <a:lnTo>
                          <a:pt x="336" y="150"/>
                        </a:lnTo>
                        <a:lnTo>
                          <a:pt x="253" y="0"/>
                        </a:lnTo>
                        <a:lnTo>
                          <a:pt x="83"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22" name="Freeform 729">
                    <a:extLst>
                      <a:ext uri="{FF2B5EF4-FFF2-40B4-BE49-F238E27FC236}">
                        <a16:creationId xmlns:a16="http://schemas.microsoft.com/office/drawing/2014/main" id="{0F0D8812-9160-C878-AE19-6A51846BEE50}"/>
                      </a:ext>
                    </a:extLst>
                  </p:cNvPr>
                  <p:cNvSpPr>
                    <a:spLocks/>
                  </p:cNvSpPr>
                  <p:nvPr/>
                </p:nvSpPr>
                <p:spPr bwMode="auto">
                  <a:xfrm>
                    <a:off x="5148" y="2804"/>
                    <a:ext cx="327" cy="290"/>
                  </a:xfrm>
                  <a:custGeom>
                    <a:avLst/>
                    <a:gdLst>
                      <a:gd name="T0" fmla="*/ 83 w 327"/>
                      <a:gd name="T1" fmla="*/ 0 h 290"/>
                      <a:gd name="T2" fmla="*/ 0 w 327"/>
                      <a:gd name="T3" fmla="*/ 145 h 290"/>
                      <a:gd name="T4" fmla="*/ 83 w 327"/>
                      <a:gd name="T5" fmla="*/ 290 h 290"/>
                      <a:gd name="T6" fmla="*/ 245 w 327"/>
                      <a:gd name="T7" fmla="*/ 290 h 290"/>
                      <a:gd name="T8" fmla="*/ 327 w 327"/>
                      <a:gd name="T9" fmla="*/ 145 h 290"/>
                      <a:gd name="T10" fmla="*/ 245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5" y="290"/>
                        </a:lnTo>
                        <a:lnTo>
                          <a:pt x="327" y="145"/>
                        </a:lnTo>
                        <a:lnTo>
                          <a:pt x="245" y="0"/>
                        </a:lnTo>
                        <a:lnTo>
                          <a:pt x="83" y="0"/>
                        </a:lnTo>
                        <a:close/>
                      </a:path>
                    </a:pathLst>
                  </a:custGeom>
                  <a:solidFill>
                    <a:srgbClr val="19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23" name="Freeform 730">
                    <a:extLst>
                      <a:ext uri="{FF2B5EF4-FFF2-40B4-BE49-F238E27FC236}">
                        <a16:creationId xmlns:a16="http://schemas.microsoft.com/office/drawing/2014/main" id="{AC4A3BFE-7259-7DD7-C8DF-D43BB1BD86F7}"/>
                      </a:ext>
                    </a:extLst>
                  </p:cNvPr>
                  <p:cNvSpPr>
                    <a:spLocks/>
                  </p:cNvSpPr>
                  <p:nvPr/>
                </p:nvSpPr>
                <p:spPr bwMode="auto">
                  <a:xfrm>
                    <a:off x="5157" y="2809"/>
                    <a:ext cx="310" cy="277"/>
                  </a:xfrm>
                  <a:custGeom>
                    <a:avLst/>
                    <a:gdLst>
                      <a:gd name="T0" fmla="*/ 78 w 310"/>
                      <a:gd name="T1" fmla="*/ 0 h 277"/>
                      <a:gd name="T2" fmla="*/ 0 w 310"/>
                      <a:gd name="T3" fmla="*/ 140 h 277"/>
                      <a:gd name="T4" fmla="*/ 78 w 310"/>
                      <a:gd name="T5" fmla="*/ 277 h 277"/>
                      <a:gd name="T6" fmla="*/ 232 w 310"/>
                      <a:gd name="T7" fmla="*/ 277 h 277"/>
                      <a:gd name="T8" fmla="*/ 310 w 310"/>
                      <a:gd name="T9" fmla="*/ 140 h 277"/>
                      <a:gd name="T10" fmla="*/ 232 w 310"/>
                      <a:gd name="T11" fmla="*/ 0 h 277"/>
                      <a:gd name="T12" fmla="*/ 78 w 310"/>
                      <a:gd name="T13" fmla="*/ 0 h 277"/>
                      <a:gd name="T14" fmla="*/ 0 60000 65536"/>
                      <a:gd name="T15" fmla="*/ 0 60000 65536"/>
                      <a:gd name="T16" fmla="*/ 0 60000 65536"/>
                      <a:gd name="T17" fmla="*/ 0 60000 65536"/>
                      <a:gd name="T18" fmla="*/ 0 60000 65536"/>
                      <a:gd name="T19" fmla="*/ 0 60000 65536"/>
                      <a:gd name="T20" fmla="*/ 0 60000 65536"/>
                      <a:gd name="T21" fmla="*/ 0 w 310"/>
                      <a:gd name="T22" fmla="*/ 0 h 277"/>
                      <a:gd name="T23" fmla="*/ 310 w 310"/>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7">
                        <a:moveTo>
                          <a:pt x="78" y="0"/>
                        </a:moveTo>
                        <a:lnTo>
                          <a:pt x="0" y="140"/>
                        </a:lnTo>
                        <a:lnTo>
                          <a:pt x="78" y="277"/>
                        </a:lnTo>
                        <a:lnTo>
                          <a:pt x="232" y="277"/>
                        </a:lnTo>
                        <a:lnTo>
                          <a:pt x="310" y="140"/>
                        </a:lnTo>
                        <a:lnTo>
                          <a:pt x="232" y="0"/>
                        </a:lnTo>
                        <a:lnTo>
                          <a:pt x="78" y="0"/>
                        </a:lnTo>
                        <a:close/>
                      </a:path>
                    </a:pathLst>
                  </a:custGeom>
                  <a:solidFill>
                    <a:srgbClr val="28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24" name="Freeform 731">
                    <a:extLst>
                      <a:ext uri="{FF2B5EF4-FFF2-40B4-BE49-F238E27FC236}">
                        <a16:creationId xmlns:a16="http://schemas.microsoft.com/office/drawing/2014/main" id="{09B7087E-EE12-ADED-70F3-714938D21BB0}"/>
                      </a:ext>
                    </a:extLst>
                  </p:cNvPr>
                  <p:cNvSpPr>
                    <a:spLocks/>
                  </p:cNvSpPr>
                  <p:nvPr/>
                </p:nvSpPr>
                <p:spPr bwMode="auto">
                  <a:xfrm>
                    <a:off x="5165" y="2817"/>
                    <a:ext cx="294" cy="265"/>
                  </a:xfrm>
                  <a:custGeom>
                    <a:avLst/>
                    <a:gdLst>
                      <a:gd name="T0" fmla="*/ 74 w 294"/>
                      <a:gd name="T1" fmla="*/ 0 h 265"/>
                      <a:gd name="T2" fmla="*/ 0 w 294"/>
                      <a:gd name="T3" fmla="*/ 132 h 265"/>
                      <a:gd name="T4" fmla="*/ 74 w 294"/>
                      <a:gd name="T5" fmla="*/ 265 h 265"/>
                      <a:gd name="T6" fmla="*/ 219 w 294"/>
                      <a:gd name="T7" fmla="*/ 265 h 265"/>
                      <a:gd name="T8" fmla="*/ 294 w 294"/>
                      <a:gd name="T9" fmla="*/ 132 h 265"/>
                      <a:gd name="T10" fmla="*/ 219 w 294"/>
                      <a:gd name="T11" fmla="*/ 0 h 265"/>
                      <a:gd name="T12" fmla="*/ 74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4" y="0"/>
                        </a:moveTo>
                        <a:lnTo>
                          <a:pt x="0" y="132"/>
                        </a:lnTo>
                        <a:lnTo>
                          <a:pt x="74" y="265"/>
                        </a:lnTo>
                        <a:lnTo>
                          <a:pt x="219" y="265"/>
                        </a:lnTo>
                        <a:lnTo>
                          <a:pt x="294" y="132"/>
                        </a:lnTo>
                        <a:lnTo>
                          <a:pt x="219" y="0"/>
                        </a:lnTo>
                        <a:lnTo>
                          <a:pt x="74" y="0"/>
                        </a:lnTo>
                        <a:close/>
                      </a:path>
                    </a:pathLst>
                  </a:custGeom>
                  <a:solidFill>
                    <a:srgbClr val="35FF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25" name="Freeform 732">
                    <a:extLst>
                      <a:ext uri="{FF2B5EF4-FFF2-40B4-BE49-F238E27FC236}">
                        <a16:creationId xmlns:a16="http://schemas.microsoft.com/office/drawing/2014/main" id="{25F3C0ED-C355-6ECA-EC1B-9FE25362C943}"/>
                      </a:ext>
                    </a:extLst>
                  </p:cNvPr>
                  <p:cNvSpPr>
                    <a:spLocks/>
                  </p:cNvSpPr>
                  <p:nvPr/>
                </p:nvSpPr>
                <p:spPr bwMode="auto">
                  <a:xfrm>
                    <a:off x="5169" y="2821"/>
                    <a:ext cx="286" cy="253"/>
                  </a:xfrm>
                  <a:custGeom>
                    <a:avLst/>
                    <a:gdLst>
                      <a:gd name="T0" fmla="*/ 70 w 286"/>
                      <a:gd name="T1" fmla="*/ 0 h 253"/>
                      <a:gd name="T2" fmla="*/ 0 w 286"/>
                      <a:gd name="T3" fmla="*/ 128 h 253"/>
                      <a:gd name="T4" fmla="*/ 70 w 286"/>
                      <a:gd name="T5" fmla="*/ 253 h 253"/>
                      <a:gd name="T6" fmla="*/ 215 w 286"/>
                      <a:gd name="T7" fmla="*/ 253 h 253"/>
                      <a:gd name="T8" fmla="*/ 286 w 286"/>
                      <a:gd name="T9" fmla="*/ 128 h 253"/>
                      <a:gd name="T10" fmla="*/ 215 w 286"/>
                      <a:gd name="T11" fmla="*/ 0 h 253"/>
                      <a:gd name="T12" fmla="*/ 70 w 286"/>
                      <a:gd name="T13" fmla="*/ 0 h 253"/>
                      <a:gd name="T14" fmla="*/ 0 60000 65536"/>
                      <a:gd name="T15" fmla="*/ 0 60000 65536"/>
                      <a:gd name="T16" fmla="*/ 0 60000 65536"/>
                      <a:gd name="T17" fmla="*/ 0 60000 65536"/>
                      <a:gd name="T18" fmla="*/ 0 60000 65536"/>
                      <a:gd name="T19" fmla="*/ 0 60000 65536"/>
                      <a:gd name="T20" fmla="*/ 0 60000 65536"/>
                      <a:gd name="T21" fmla="*/ 0 w 286"/>
                      <a:gd name="T22" fmla="*/ 0 h 253"/>
                      <a:gd name="T23" fmla="*/ 286 w 286"/>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3">
                        <a:moveTo>
                          <a:pt x="70" y="0"/>
                        </a:moveTo>
                        <a:lnTo>
                          <a:pt x="0" y="128"/>
                        </a:lnTo>
                        <a:lnTo>
                          <a:pt x="70" y="253"/>
                        </a:lnTo>
                        <a:lnTo>
                          <a:pt x="215" y="253"/>
                        </a:lnTo>
                        <a:lnTo>
                          <a:pt x="286" y="128"/>
                        </a:lnTo>
                        <a:lnTo>
                          <a:pt x="215" y="0"/>
                        </a:lnTo>
                        <a:lnTo>
                          <a:pt x="70" y="0"/>
                        </a:lnTo>
                        <a:close/>
                      </a:path>
                    </a:pathLst>
                  </a:custGeom>
                  <a:solidFill>
                    <a:srgbClr val="43F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26" name="Freeform 733">
                    <a:extLst>
                      <a:ext uri="{FF2B5EF4-FFF2-40B4-BE49-F238E27FC236}">
                        <a16:creationId xmlns:a16="http://schemas.microsoft.com/office/drawing/2014/main" id="{DB2A3DA8-7380-7391-90C9-3310BC893D88}"/>
                      </a:ext>
                    </a:extLst>
                  </p:cNvPr>
                  <p:cNvSpPr>
                    <a:spLocks/>
                  </p:cNvSpPr>
                  <p:nvPr/>
                </p:nvSpPr>
                <p:spPr bwMode="auto">
                  <a:xfrm>
                    <a:off x="5177" y="2829"/>
                    <a:ext cx="269" cy="240"/>
                  </a:xfrm>
                  <a:custGeom>
                    <a:avLst/>
                    <a:gdLst>
                      <a:gd name="T0" fmla="*/ 67 w 269"/>
                      <a:gd name="T1" fmla="*/ 0 h 240"/>
                      <a:gd name="T2" fmla="*/ 0 w 269"/>
                      <a:gd name="T3" fmla="*/ 120 h 240"/>
                      <a:gd name="T4" fmla="*/ 67 w 269"/>
                      <a:gd name="T5" fmla="*/ 240 h 240"/>
                      <a:gd name="T6" fmla="*/ 203 w 269"/>
                      <a:gd name="T7" fmla="*/ 240 h 240"/>
                      <a:gd name="T8" fmla="*/ 269 w 269"/>
                      <a:gd name="T9" fmla="*/ 120 h 240"/>
                      <a:gd name="T10" fmla="*/ 203 w 269"/>
                      <a:gd name="T11" fmla="*/ 0 h 240"/>
                      <a:gd name="T12" fmla="*/ 67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7" y="0"/>
                        </a:moveTo>
                        <a:lnTo>
                          <a:pt x="0" y="120"/>
                        </a:lnTo>
                        <a:lnTo>
                          <a:pt x="67" y="240"/>
                        </a:lnTo>
                        <a:lnTo>
                          <a:pt x="203" y="240"/>
                        </a:lnTo>
                        <a:lnTo>
                          <a:pt x="269" y="120"/>
                        </a:lnTo>
                        <a:lnTo>
                          <a:pt x="203" y="0"/>
                        </a:lnTo>
                        <a:lnTo>
                          <a:pt x="67" y="0"/>
                        </a:lnTo>
                        <a:close/>
                      </a:path>
                    </a:pathLst>
                  </a:custGeom>
                  <a:solidFill>
                    <a:srgbClr val="51FF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27" name="Freeform 734">
                    <a:extLst>
                      <a:ext uri="{FF2B5EF4-FFF2-40B4-BE49-F238E27FC236}">
                        <a16:creationId xmlns:a16="http://schemas.microsoft.com/office/drawing/2014/main" id="{A412254C-62BE-B24E-CA4A-B6DD5763AEBC}"/>
                      </a:ext>
                    </a:extLst>
                  </p:cNvPr>
                  <p:cNvSpPr>
                    <a:spLocks/>
                  </p:cNvSpPr>
                  <p:nvPr/>
                </p:nvSpPr>
                <p:spPr bwMode="auto">
                  <a:xfrm>
                    <a:off x="5186" y="2833"/>
                    <a:ext cx="252" cy="228"/>
                  </a:xfrm>
                  <a:custGeom>
                    <a:avLst/>
                    <a:gdLst>
                      <a:gd name="T0" fmla="*/ 62 w 252"/>
                      <a:gd name="T1" fmla="*/ 0 h 228"/>
                      <a:gd name="T2" fmla="*/ 0 w 252"/>
                      <a:gd name="T3" fmla="*/ 116 h 228"/>
                      <a:gd name="T4" fmla="*/ 62 w 252"/>
                      <a:gd name="T5" fmla="*/ 228 h 228"/>
                      <a:gd name="T6" fmla="*/ 190 w 252"/>
                      <a:gd name="T7" fmla="*/ 228 h 228"/>
                      <a:gd name="T8" fmla="*/ 252 w 252"/>
                      <a:gd name="T9" fmla="*/ 116 h 228"/>
                      <a:gd name="T10" fmla="*/ 190 w 252"/>
                      <a:gd name="T11" fmla="*/ 0 h 228"/>
                      <a:gd name="T12" fmla="*/ 62 w 252"/>
                      <a:gd name="T13" fmla="*/ 0 h 228"/>
                      <a:gd name="T14" fmla="*/ 0 60000 65536"/>
                      <a:gd name="T15" fmla="*/ 0 60000 65536"/>
                      <a:gd name="T16" fmla="*/ 0 60000 65536"/>
                      <a:gd name="T17" fmla="*/ 0 60000 65536"/>
                      <a:gd name="T18" fmla="*/ 0 60000 65536"/>
                      <a:gd name="T19" fmla="*/ 0 60000 65536"/>
                      <a:gd name="T20" fmla="*/ 0 60000 65536"/>
                      <a:gd name="T21" fmla="*/ 0 w 252"/>
                      <a:gd name="T22" fmla="*/ 0 h 228"/>
                      <a:gd name="T23" fmla="*/ 252 w 252"/>
                      <a:gd name="T24" fmla="*/ 228 h 2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28">
                        <a:moveTo>
                          <a:pt x="62" y="0"/>
                        </a:moveTo>
                        <a:lnTo>
                          <a:pt x="0" y="116"/>
                        </a:lnTo>
                        <a:lnTo>
                          <a:pt x="62" y="228"/>
                        </a:lnTo>
                        <a:lnTo>
                          <a:pt x="190" y="228"/>
                        </a:lnTo>
                        <a:lnTo>
                          <a:pt x="252" y="116"/>
                        </a:lnTo>
                        <a:lnTo>
                          <a:pt x="190" y="0"/>
                        </a:lnTo>
                        <a:lnTo>
                          <a:pt x="62" y="0"/>
                        </a:lnTo>
                        <a:close/>
                      </a:path>
                    </a:pathLst>
                  </a:custGeom>
                  <a:solidFill>
                    <a:srgbClr val="5FFF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28" name="Freeform 735">
                    <a:extLst>
                      <a:ext uri="{FF2B5EF4-FFF2-40B4-BE49-F238E27FC236}">
                        <a16:creationId xmlns:a16="http://schemas.microsoft.com/office/drawing/2014/main" id="{AD745550-C6C8-A644-5F7B-EB337C2BD86D}"/>
                      </a:ext>
                    </a:extLst>
                  </p:cNvPr>
                  <p:cNvSpPr>
                    <a:spLocks/>
                  </p:cNvSpPr>
                  <p:nvPr/>
                </p:nvSpPr>
                <p:spPr bwMode="auto">
                  <a:xfrm>
                    <a:off x="5190" y="2842"/>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6EFF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29" name="Freeform 736">
                    <a:extLst>
                      <a:ext uri="{FF2B5EF4-FFF2-40B4-BE49-F238E27FC236}">
                        <a16:creationId xmlns:a16="http://schemas.microsoft.com/office/drawing/2014/main" id="{8B84FCB8-CA24-101A-A571-78C36FD361D6}"/>
                      </a:ext>
                    </a:extLst>
                  </p:cNvPr>
                  <p:cNvSpPr>
                    <a:spLocks/>
                  </p:cNvSpPr>
                  <p:nvPr/>
                </p:nvSpPr>
                <p:spPr bwMode="auto">
                  <a:xfrm>
                    <a:off x="5198" y="2846"/>
                    <a:ext cx="228" cy="203"/>
                  </a:xfrm>
                  <a:custGeom>
                    <a:avLst/>
                    <a:gdLst>
                      <a:gd name="T0" fmla="*/ 58 w 228"/>
                      <a:gd name="T1" fmla="*/ 0 h 203"/>
                      <a:gd name="T2" fmla="*/ 0 w 228"/>
                      <a:gd name="T3" fmla="*/ 103 h 203"/>
                      <a:gd name="T4" fmla="*/ 58 w 228"/>
                      <a:gd name="T5" fmla="*/ 203 h 203"/>
                      <a:gd name="T6" fmla="*/ 170 w 228"/>
                      <a:gd name="T7" fmla="*/ 203 h 203"/>
                      <a:gd name="T8" fmla="*/ 228 w 228"/>
                      <a:gd name="T9" fmla="*/ 103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103"/>
                        </a:lnTo>
                        <a:lnTo>
                          <a:pt x="58" y="203"/>
                        </a:lnTo>
                        <a:lnTo>
                          <a:pt x="170" y="203"/>
                        </a:lnTo>
                        <a:lnTo>
                          <a:pt x="228" y="103"/>
                        </a:lnTo>
                        <a:lnTo>
                          <a:pt x="170" y="0"/>
                        </a:lnTo>
                        <a:lnTo>
                          <a:pt x="58" y="0"/>
                        </a:lnTo>
                        <a:close/>
                      </a:path>
                    </a:pathLst>
                  </a:custGeom>
                  <a:solidFill>
                    <a:srgbClr val="7DFF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0" name="Freeform 737">
                    <a:extLst>
                      <a:ext uri="{FF2B5EF4-FFF2-40B4-BE49-F238E27FC236}">
                        <a16:creationId xmlns:a16="http://schemas.microsoft.com/office/drawing/2014/main" id="{FB7DAD6E-9BC9-48E3-E1E9-EC6EA57C166A}"/>
                      </a:ext>
                    </a:extLst>
                  </p:cNvPr>
                  <p:cNvSpPr>
                    <a:spLocks/>
                  </p:cNvSpPr>
                  <p:nvPr/>
                </p:nvSpPr>
                <p:spPr bwMode="auto">
                  <a:xfrm>
                    <a:off x="5206" y="2854"/>
                    <a:ext cx="211" cy="191"/>
                  </a:xfrm>
                  <a:custGeom>
                    <a:avLst/>
                    <a:gdLst>
                      <a:gd name="T0" fmla="*/ 54 w 211"/>
                      <a:gd name="T1" fmla="*/ 0 h 191"/>
                      <a:gd name="T2" fmla="*/ 0 w 211"/>
                      <a:gd name="T3" fmla="*/ 95 h 191"/>
                      <a:gd name="T4" fmla="*/ 54 w 211"/>
                      <a:gd name="T5" fmla="*/ 191 h 191"/>
                      <a:gd name="T6" fmla="*/ 158 w 211"/>
                      <a:gd name="T7" fmla="*/ 191 h 191"/>
                      <a:gd name="T8" fmla="*/ 211 w 211"/>
                      <a:gd name="T9" fmla="*/ 95 h 191"/>
                      <a:gd name="T10" fmla="*/ 158 w 211"/>
                      <a:gd name="T11" fmla="*/ 0 h 191"/>
                      <a:gd name="T12" fmla="*/ 54 w 211"/>
                      <a:gd name="T13" fmla="*/ 0 h 191"/>
                      <a:gd name="T14" fmla="*/ 0 60000 65536"/>
                      <a:gd name="T15" fmla="*/ 0 60000 65536"/>
                      <a:gd name="T16" fmla="*/ 0 60000 65536"/>
                      <a:gd name="T17" fmla="*/ 0 60000 65536"/>
                      <a:gd name="T18" fmla="*/ 0 60000 65536"/>
                      <a:gd name="T19" fmla="*/ 0 60000 65536"/>
                      <a:gd name="T20" fmla="*/ 0 60000 65536"/>
                      <a:gd name="T21" fmla="*/ 0 w 211"/>
                      <a:gd name="T22" fmla="*/ 0 h 191"/>
                      <a:gd name="T23" fmla="*/ 211 w 211"/>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1">
                        <a:moveTo>
                          <a:pt x="54" y="0"/>
                        </a:moveTo>
                        <a:lnTo>
                          <a:pt x="0" y="95"/>
                        </a:lnTo>
                        <a:lnTo>
                          <a:pt x="54" y="191"/>
                        </a:lnTo>
                        <a:lnTo>
                          <a:pt x="158" y="191"/>
                        </a:lnTo>
                        <a:lnTo>
                          <a:pt x="211" y="95"/>
                        </a:lnTo>
                        <a:lnTo>
                          <a:pt x="158" y="0"/>
                        </a:lnTo>
                        <a:lnTo>
                          <a:pt x="54" y="0"/>
                        </a:lnTo>
                        <a:close/>
                      </a:path>
                    </a:pathLst>
                  </a:custGeom>
                  <a:solidFill>
                    <a:srgbClr val="8AFF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1" name="Freeform 738">
                    <a:extLst>
                      <a:ext uri="{FF2B5EF4-FFF2-40B4-BE49-F238E27FC236}">
                        <a16:creationId xmlns:a16="http://schemas.microsoft.com/office/drawing/2014/main" id="{65931E2D-4888-47A9-D8E7-2ED7DA7651C3}"/>
                      </a:ext>
                    </a:extLst>
                  </p:cNvPr>
                  <p:cNvSpPr>
                    <a:spLocks/>
                  </p:cNvSpPr>
                  <p:nvPr/>
                </p:nvSpPr>
                <p:spPr bwMode="auto">
                  <a:xfrm>
                    <a:off x="5215" y="2858"/>
                    <a:ext cx="194" cy="178"/>
                  </a:xfrm>
                  <a:custGeom>
                    <a:avLst/>
                    <a:gdLst>
                      <a:gd name="T0" fmla="*/ 49 w 194"/>
                      <a:gd name="T1" fmla="*/ 0 h 178"/>
                      <a:gd name="T2" fmla="*/ 0 w 194"/>
                      <a:gd name="T3" fmla="*/ 91 h 178"/>
                      <a:gd name="T4" fmla="*/ 49 w 194"/>
                      <a:gd name="T5" fmla="*/ 178 h 178"/>
                      <a:gd name="T6" fmla="*/ 145 w 194"/>
                      <a:gd name="T7" fmla="*/ 178 h 178"/>
                      <a:gd name="T8" fmla="*/ 194 w 194"/>
                      <a:gd name="T9" fmla="*/ 91 h 178"/>
                      <a:gd name="T10" fmla="*/ 145 w 194"/>
                      <a:gd name="T11" fmla="*/ 0 h 178"/>
                      <a:gd name="T12" fmla="*/ 49 w 194"/>
                      <a:gd name="T13" fmla="*/ 0 h 178"/>
                      <a:gd name="T14" fmla="*/ 0 60000 65536"/>
                      <a:gd name="T15" fmla="*/ 0 60000 65536"/>
                      <a:gd name="T16" fmla="*/ 0 60000 65536"/>
                      <a:gd name="T17" fmla="*/ 0 60000 65536"/>
                      <a:gd name="T18" fmla="*/ 0 60000 65536"/>
                      <a:gd name="T19" fmla="*/ 0 60000 65536"/>
                      <a:gd name="T20" fmla="*/ 0 60000 65536"/>
                      <a:gd name="T21" fmla="*/ 0 w 194"/>
                      <a:gd name="T22" fmla="*/ 0 h 178"/>
                      <a:gd name="T23" fmla="*/ 194 w 194"/>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78">
                        <a:moveTo>
                          <a:pt x="49" y="0"/>
                        </a:moveTo>
                        <a:lnTo>
                          <a:pt x="0" y="91"/>
                        </a:lnTo>
                        <a:lnTo>
                          <a:pt x="49" y="178"/>
                        </a:lnTo>
                        <a:lnTo>
                          <a:pt x="145" y="178"/>
                        </a:lnTo>
                        <a:lnTo>
                          <a:pt x="194" y="91"/>
                        </a:lnTo>
                        <a:lnTo>
                          <a:pt x="145" y="0"/>
                        </a:lnTo>
                        <a:lnTo>
                          <a:pt x="49" y="0"/>
                        </a:lnTo>
                        <a:close/>
                      </a:path>
                    </a:pathLst>
                  </a:custGeom>
                  <a:solidFill>
                    <a:srgbClr val="99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2" name="Freeform 739">
                    <a:extLst>
                      <a:ext uri="{FF2B5EF4-FFF2-40B4-BE49-F238E27FC236}">
                        <a16:creationId xmlns:a16="http://schemas.microsoft.com/office/drawing/2014/main" id="{76921FF6-6F3D-3E2D-7A89-8AEAF8F3E8A9}"/>
                      </a:ext>
                    </a:extLst>
                  </p:cNvPr>
                  <p:cNvSpPr>
                    <a:spLocks/>
                  </p:cNvSpPr>
                  <p:nvPr/>
                </p:nvSpPr>
                <p:spPr bwMode="auto">
                  <a:xfrm>
                    <a:off x="5219" y="2867"/>
                    <a:ext cx="186" cy="165"/>
                  </a:xfrm>
                  <a:custGeom>
                    <a:avLst/>
                    <a:gdLst>
                      <a:gd name="T0" fmla="*/ 45 w 186"/>
                      <a:gd name="T1" fmla="*/ 0 h 165"/>
                      <a:gd name="T2" fmla="*/ 0 w 186"/>
                      <a:gd name="T3" fmla="*/ 82 h 165"/>
                      <a:gd name="T4" fmla="*/ 45 w 186"/>
                      <a:gd name="T5" fmla="*/ 165 h 165"/>
                      <a:gd name="T6" fmla="*/ 141 w 186"/>
                      <a:gd name="T7" fmla="*/ 165 h 165"/>
                      <a:gd name="T8" fmla="*/ 186 w 186"/>
                      <a:gd name="T9" fmla="*/ 82 h 165"/>
                      <a:gd name="T10" fmla="*/ 141 w 186"/>
                      <a:gd name="T11" fmla="*/ 0 h 165"/>
                      <a:gd name="T12" fmla="*/ 45 w 186"/>
                      <a:gd name="T13" fmla="*/ 0 h 165"/>
                      <a:gd name="T14" fmla="*/ 0 60000 65536"/>
                      <a:gd name="T15" fmla="*/ 0 60000 65536"/>
                      <a:gd name="T16" fmla="*/ 0 60000 65536"/>
                      <a:gd name="T17" fmla="*/ 0 60000 65536"/>
                      <a:gd name="T18" fmla="*/ 0 60000 65536"/>
                      <a:gd name="T19" fmla="*/ 0 60000 65536"/>
                      <a:gd name="T20" fmla="*/ 0 60000 65536"/>
                      <a:gd name="T21" fmla="*/ 0 w 186"/>
                      <a:gd name="T22" fmla="*/ 0 h 165"/>
                      <a:gd name="T23" fmla="*/ 186 w 186"/>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5">
                        <a:moveTo>
                          <a:pt x="45" y="0"/>
                        </a:moveTo>
                        <a:lnTo>
                          <a:pt x="0" y="82"/>
                        </a:lnTo>
                        <a:lnTo>
                          <a:pt x="45" y="165"/>
                        </a:lnTo>
                        <a:lnTo>
                          <a:pt x="141" y="165"/>
                        </a:lnTo>
                        <a:lnTo>
                          <a:pt x="186" y="82"/>
                        </a:lnTo>
                        <a:lnTo>
                          <a:pt x="141" y="0"/>
                        </a:lnTo>
                        <a:lnTo>
                          <a:pt x="45" y="0"/>
                        </a:lnTo>
                        <a:close/>
                      </a:path>
                    </a:pathLst>
                  </a:custGeom>
                  <a:solidFill>
                    <a:srgbClr val="A7FF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3" name="Freeform 740">
                    <a:extLst>
                      <a:ext uri="{FF2B5EF4-FFF2-40B4-BE49-F238E27FC236}">
                        <a16:creationId xmlns:a16="http://schemas.microsoft.com/office/drawing/2014/main" id="{492A93B3-0BD3-2233-9CED-E287A733F0BC}"/>
                      </a:ext>
                    </a:extLst>
                  </p:cNvPr>
                  <p:cNvSpPr>
                    <a:spLocks/>
                  </p:cNvSpPr>
                  <p:nvPr/>
                </p:nvSpPr>
                <p:spPr bwMode="auto">
                  <a:xfrm>
                    <a:off x="5227" y="2871"/>
                    <a:ext cx="170" cy="153"/>
                  </a:xfrm>
                  <a:custGeom>
                    <a:avLst/>
                    <a:gdLst>
                      <a:gd name="T0" fmla="*/ 41 w 170"/>
                      <a:gd name="T1" fmla="*/ 0 h 153"/>
                      <a:gd name="T2" fmla="*/ 0 w 170"/>
                      <a:gd name="T3" fmla="*/ 78 h 153"/>
                      <a:gd name="T4" fmla="*/ 41 w 170"/>
                      <a:gd name="T5" fmla="*/ 153 h 153"/>
                      <a:gd name="T6" fmla="*/ 128 w 170"/>
                      <a:gd name="T7" fmla="*/ 153 h 153"/>
                      <a:gd name="T8" fmla="*/ 170 w 170"/>
                      <a:gd name="T9" fmla="*/ 78 h 153"/>
                      <a:gd name="T10" fmla="*/ 128 w 170"/>
                      <a:gd name="T11" fmla="*/ 0 h 153"/>
                      <a:gd name="T12" fmla="*/ 41 w 170"/>
                      <a:gd name="T13" fmla="*/ 0 h 153"/>
                      <a:gd name="T14" fmla="*/ 0 60000 65536"/>
                      <a:gd name="T15" fmla="*/ 0 60000 65536"/>
                      <a:gd name="T16" fmla="*/ 0 60000 65536"/>
                      <a:gd name="T17" fmla="*/ 0 60000 65536"/>
                      <a:gd name="T18" fmla="*/ 0 60000 65536"/>
                      <a:gd name="T19" fmla="*/ 0 60000 65536"/>
                      <a:gd name="T20" fmla="*/ 0 60000 65536"/>
                      <a:gd name="T21" fmla="*/ 0 w 170"/>
                      <a:gd name="T22" fmla="*/ 0 h 153"/>
                      <a:gd name="T23" fmla="*/ 170 w 170"/>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3">
                        <a:moveTo>
                          <a:pt x="41" y="0"/>
                        </a:moveTo>
                        <a:lnTo>
                          <a:pt x="0" y="78"/>
                        </a:lnTo>
                        <a:lnTo>
                          <a:pt x="41" y="153"/>
                        </a:lnTo>
                        <a:lnTo>
                          <a:pt x="128" y="153"/>
                        </a:lnTo>
                        <a:lnTo>
                          <a:pt x="170" y="78"/>
                        </a:lnTo>
                        <a:lnTo>
                          <a:pt x="128" y="0"/>
                        </a:lnTo>
                        <a:lnTo>
                          <a:pt x="41" y="0"/>
                        </a:lnTo>
                        <a:close/>
                      </a:path>
                    </a:pathLst>
                  </a:custGeom>
                  <a:solidFill>
                    <a:srgbClr val="B3FFE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4" name="Freeform 741">
                    <a:extLst>
                      <a:ext uri="{FF2B5EF4-FFF2-40B4-BE49-F238E27FC236}">
                        <a16:creationId xmlns:a16="http://schemas.microsoft.com/office/drawing/2014/main" id="{EBD7BCA7-EEB5-8CCC-8DE4-D4BDEDB13913}"/>
                      </a:ext>
                    </a:extLst>
                  </p:cNvPr>
                  <p:cNvSpPr>
                    <a:spLocks/>
                  </p:cNvSpPr>
                  <p:nvPr/>
                </p:nvSpPr>
                <p:spPr bwMode="auto">
                  <a:xfrm>
                    <a:off x="5235" y="2879"/>
                    <a:ext cx="154" cy="137"/>
                  </a:xfrm>
                  <a:custGeom>
                    <a:avLst/>
                    <a:gdLst>
                      <a:gd name="T0" fmla="*/ 42 w 154"/>
                      <a:gd name="T1" fmla="*/ 0 h 137"/>
                      <a:gd name="T2" fmla="*/ 0 w 154"/>
                      <a:gd name="T3" fmla="*/ 70 h 137"/>
                      <a:gd name="T4" fmla="*/ 42 w 154"/>
                      <a:gd name="T5" fmla="*/ 137 h 137"/>
                      <a:gd name="T6" fmla="*/ 116 w 154"/>
                      <a:gd name="T7" fmla="*/ 137 h 137"/>
                      <a:gd name="T8" fmla="*/ 154 w 154"/>
                      <a:gd name="T9" fmla="*/ 70 h 137"/>
                      <a:gd name="T10" fmla="*/ 116 w 154"/>
                      <a:gd name="T11" fmla="*/ 0 h 137"/>
                      <a:gd name="T12" fmla="*/ 42 w 154"/>
                      <a:gd name="T13" fmla="*/ 0 h 137"/>
                      <a:gd name="T14" fmla="*/ 0 60000 65536"/>
                      <a:gd name="T15" fmla="*/ 0 60000 65536"/>
                      <a:gd name="T16" fmla="*/ 0 60000 65536"/>
                      <a:gd name="T17" fmla="*/ 0 60000 65536"/>
                      <a:gd name="T18" fmla="*/ 0 60000 65536"/>
                      <a:gd name="T19" fmla="*/ 0 60000 65536"/>
                      <a:gd name="T20" fmla="*/ 0 60000 65536"/>
                      <a:gd name="T21" fmla="*/ 0 w 154"/>
                      <a:gd name="T22" fmla="*/ 0 h 137"/>
                      <a:gd name="T23" fmla="*/ 154 w 154"/>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4" h="137">
                        <a:moveTo>
                          <a:pt x="42" y="0"/>
                        </a:moveTo>
                        <a:lnTo>
                          <a:pt x="0" y="70"/>
                        </a:lnTo>
                        <a:lnTo>
                          <a:pt x="42" y="137"/>
                        </a:lnTo>
                        <a:lnTo>
                          <a:pt x="116" y="137"/>
                        </a:lnTo>
                        <a:lnTo>
                          <a:pt x="154" y="70"/>
                        </a:lnTo>
                        <a:lnTo>
                          <a:pt x="116" y="0"/>
                        </a:lnTo>
                        <a:lnTo>
                          <a:pt x="42" y="0"/>
                        </a:lnTo>
                        <a:close/>
                      </a:path>
                    </a:pathLst>
                  </a:custGeom>
                  <a:solidFill>
                    <a:srgbClr val="C0FF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5" name="Freeform 742">
                    <a:extLst>
                      <a:ext uri="{FF2B5EF4-FFF2-40B4-BE49-F238E27FC236}">
                        <a16:creationId xmlns:a16="http://schemas.microsoft.com/office/drawing/2014/main" id="{71518CC6-44E7-D13B-FEF5-42A4D118EEB5}"/>
                      </a:ext>
                    </a:extLst>
                  </p:cNvPr>
                  <p:cNvSpPr>
                    <a:spLocks/>
                  </p:cNvSpPr>
                  <p:nvPr/>
                </p:nvSpPr>
                <p:spPr bwMode="auto">
                  <a:xfrm>
                    <a:off x="5239" y="2883"/>
                    <a:ext cx="145" cy="128"/>
                  </a:xfrm>
                  <a:custGeom>
                    <a:avLst/>
                    <a:gdLst>
                      <a:gd name="T0" fmla="*/ 38 w 145"/>
                      <a:gd name="T1" fmla="*/ 0 h 128"/>
                      <a:gd name="T2" fmla="*/ 0 w 145"/>
                      <a:gd name="T3" fmla="*/ 66 h 128"/>
                      <a:gd name="T4" fmla="*/ 38 w 145"/>
                      <a:gd name="T5" fmla="*/ 128 h 128"/>
                      <a:gd name="T6" fmla="*/ 112 w 145"/>
                      <a:gd name="T7" fmla="*/ 128 h 128"/>
                      <a:gd name="T8" fmla="*/ 145 w 145"/>
                      <a:gd name="T9" fmla="*/ 66 h 128"/>
                      <a:gd name="T10" fmla="*/ 112 w 145"/>
                      <a:gd name="T11" fmla="*/ 0 h 128"/>
                      <a:gd name="T12" fmla="*/ 38 w 145"/>
                      <a:gd name="T13" fmla="*/ 0 h 128"/>
                      <a:gd name="T14" fmla="*/ 0 60000 65536"/>
                      <a:gd name="T15" fmla="*/ 0 60000 65536"/>
                      <a:gd name="T16" fmla="*/ 0 60000 65536"/>
                      <a:gd name="T17" fmla="*/ 0 60000 65536"/>
                      <a:gd name="T18" fmla="*/ 0 60000 65536"/>
                      <a:gd name="T19" fmla="*/ 0 60000 65536"/>
                      <a:gd name="T20" fmla="*/ 0 60000 65536"/>
                      <a:gd name="T21" fmla="*/ 0 w 145"/>
                      <a:gd name="T22" fmla="*/ 0 h 128"/>
                      <a:gd name="T23" fmla="*/ 145 w 145"/>
                      <a:gd name="T24" fmla="*/ 128 h 12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8">
                        <a:moveTo>
                          <a:pt x="38" y="0"/>
                        </a:moveTo>
                        <a:lnTo>
                          <a:pt x="0" y="66"/>
                        </a:lnTo>
                        <a:lnTo>
                          <a:pt x="38" y="128"/>
                        </a:lnTo>
                        <a:lnTo>
                          <a:pt x="112" y="128"/>
                        </a:lnTo>
                        <a:lnTo>
                          <a:pt x="145" y="66"/>
                        </a:lnTo>
                        <a:lnTo>
                          <a:pt x="112" y="0"/>
                        </a:lnTo>
                        <a:lnTo>
                          <a:pt x="38" y="0"/>
                        </a:lnTo>
                        <a:close/>
                      </a:path>
                    </a:pathLst>
                  </a:custGeom>
                  <a:solidFill>
                    <a:srgbClr val="CBFFD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6" name="Freeform 743">
                    <a:extLst>
                      <a:ext uri="{FF2B5EF4-FFF2-40B4-BE49-F238E27FC236}">
                        <a16:creationId xmlns:a16="http://schemas.microsoft.com/office/drawing/2014/main" id="{7B1A1E3B-C1BB-3F61-B2B9-BB313FB4EFA8}"/>
                      </a:ext>
                    </a:extLst>
                  </p:cNvPr>
                  <p:cNvSpPr>
                    <a:spLocks/>
                  </p:cNvSpPr>
                  <p:nvPr/>
                </p:nvSpPr>
                <p:spPr bwMode="auto">
                  <a:xfrm>
                    <a:off x="5248" y="2891"/>
                    <a:ext cx="128" cy="112"/>
                  </a:xfrm>
                  <a:custGeom>
                    <a:avLst/>
                    <a:gdLst>
                      <a:gd name="T0" fmla="*/ 33 w 128"/>
                      <a:gd name="T1" fmla="*/ 0 h 112"/>
                      <a:gd name="T2" fmla="*/ 0 w 128"/>
                      <a:gd name="T3" fmla="*/ 58 h 112"/>
                      <a:gd name="T4" fmla="*/ 33 w 128"/>
                      <a:gd name="T5" fmla="*/ 112 h 112"/>
                      <a:gd name="T6" fmla="*/ 99 w 128"/>
                      <a:gd name="T7" fmla="*/ 112 h 112"/>
                      <a:gd name="T8" fmla="*/ 128 w 128"/>
                      <a:gd name="T9" fmla="*/ 58 h 112"/>
                      <a:gd name="T10" fmla="*/ 99 w 128"/>
                      <a:gd name="T11" fmla="*/ 0 h 112"/>
                      <a:gd name="T12" fmla="*/ 33 w 128"/>
                      <a:gd name="T13" fmla="*/ 0 h 112"/>
                      <a:gd name="T14" fmla="*/ 0 60000 65536"/>
                      <a:gd name="T15" fmla="*/ 0 60000 65536"/>
                      <a:gd name="T16" fmla="*/ 0 60000 65536"/>
                      <a:gd name="T17" fmla="*/ 0 60000 65536"/>
                      <a:gd name="T18" fmla="*/ 0 60000 65536"/>
                      <a:gd name="T19" fmla="*/ 0 60000 65536"/>
                      <a:gd name="T20" fmla="*/ 0 60000 65536"/>
                      <a:gd name="T21" fmla="*/ 0 w 128"/>
                      <a:gd name="T22" fmla="*/ 0 h 112"/>
                      <a:gd name="T23" fmla="*/ 128 w 128"/>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2">
                        <a:moveTo>
                          <a:pt x="33" y="0"/>
                        </a:moveTo>
                        <a:lnTo>
                          <a:pt x="0" y="58"/>
                        </a:lnTo>
                        <a:lnTo>
                          <a:pt x="33" y="112"/>
                        </a:lnTo>
                        <a:lnTo>
                          <a:pt x="99" y="112"/>
                        </a:lnTo>
                        <a:lnTo>
                          <a:pt x="128" y="58"/>
                        </a:lnTo>
                        <a:lnTo>
                          <a:pt x="99" y="0"/>
                        </a:lnTo>
                        <a:lnTo>
                          <a:pt x="33" y="0"/>
                        </a:lnTo>
                        <a:close/>
                      </a:path>
                    </a:pathLst>
                  </a:custGeom>
                  <a:solidFill>
                    <a:srgbClr val="D5FF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7" name="Freeform 744">
                    <a:extLst>
                      <a:ext uri="{FF2B5EF4-FFF2-40B4-BE49-F238E27FC236}">
                        <a16:creationId xmlns:a16="http://schemas.microsoft.com/office/drawing/2014/main" id="{A1B5BC0C-17E0-020E-C6A0-D12015B23F6E}"/>
                      </a:ext>
                    </a:extLst>
                  </p:cNvPr>
                  <p:cNvSpPr>
                    <a:spLocks/>
                  </p:cNvSpPr>
                  <p:nvPr/>
                </p:nvSpPr>
                <p:spPr bwMode="auto">
                  <a:xfrm>
                    <a:off x="5256" y="2896"/>
                    <a:ext cx="112" cy="103"/>
                  </a:xfrm>
                  <a:custGeom>
                    <a:avLst/>
                    <a:gdLst>
                      <a:gd name="T0" fmla="*/ 29 w 112"/>
                      <a:gd name="T1" fmla="*/ 0 h 103"/>
                      <a:gd name="T2" fmla="*/ 0 w 112"/>
                      <a:gd name="T3" fmla="*/ 53 h 103"/>
                      <a:gd name="T4" fmla="*/ 29 w 112"/>
                      <a:gd name="T5" fmla="*/ 103 h 103"/>
                      <a:gd name="T6" fmla="*/ 87 w 112"/>
                      <a:gd name="T7" fmla="*/ 103 h 103"/>
                      <a:gd name="T8" fmla="*/ 112 w 112"/>
                      <a:gd name="T9" fmla="*/ 53 h 103"/>
                      <a:gd name="T10" fmla="*/ 87 w 112"/>
                      <a:gd name="T11" fmla="*/ 0 h 103"/>
                      <a:gd name="T12" fmla="*/ 29 w 112"/>
                      <a:gd name="T13" fmla="*/ 0 h 103"/>
                      <a:gd name="T14" fmla="*/ 0 60000 65536"/>
                      <a:gd name="T15" fmla="*/ 0 60000 65536"/>
                      <a:gd name="T16" fmla="*/ 0 60000 65536"/>
                      <a:gd name="T17" fmla="*/ 0 60000 65536"/>
                      <a:gd name="T18" fmla="*/ 0 60000 65536"/>
                      <a:gd name="T19" fmla="*/ 0 60000 65536"/>
                      <a:gd name="T20" fmla="*/ 0 60000 65536"/>
                      <a:gd name="T21" fmla="*/ 0 w 112"/>
                      <a:gd name="T22" fmla="*/ 0 h 103"/>
                      <a:gd name="T23" fmla="*/ 112 w 11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3">
                        <a:moveTo>
                          <a:pt x="29" y="0"/>
                        </a:moveTo>
                        <a:lnTo>
                          <a:pt x="0" y="53"/>
                        </a:lnTo>
                        <a:lnTo>
                          <a:pt x="29" y="103"/>
                        </a:lnTo>
                        <a:lnTo>
                          <a:pt x="87" y="103"/>
                        </a:lnTo>
                        <a:lnTo>
                          <a:pt x="112" y="53"/>
                        </a:lnTo>
                        <a:lnTo>
                          <a:pt x="87" y="0"/>
                        </a:lnTo>
                        <a:lnTo>
                          <a:pt x="29" y="0"/>
                        </a:lnTo>
                        <a:close/>
                      </a:path>
                    </a:pathLst>
                  </a:custGeom>
                  <a:solidFill>
                    <a:srgbClr val="DEFF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8" name="Freeform 745">
                    <a:extLst>
                      <a:ext uri="{FF2B5EF4-FFF2-40B4-BE49-F238E27FC236}">
                        <a16:creationId xmlns:a16="http://schemas.microsoft.com/office/drawing/2014/main" id="{86C5F12D-6A82-9ABB-1C11-21283C5247CE}"/>
                      </a:ext>
                    </a:extLst>
                  </p:cNvPr>
                  <p:cNvSpPr>
                    <a:spLocks/>
                  </p:cNvSpPr>
                  <p:nvPr/>
                </p:nvSpPr>
                <p:spPr bwMode="auto">
                  <a:xfrm>
                    <a:off x="5264" y="2904"/>
                    <a:ext cx="96" cy="87"/>
                  </a:xfrm>
                  <a:custGeom>
                    <a:avLst/>
                    <a:gdLst>
                      <a:gd name="T0" fmla="*/ 25 w 96"/>
                      <a:gd name="T1" fmla="*/ 0 h 87"/>
                      <a:gd name="T2" fmla="*/ 0 w 96"/>
                      <a:gd name="T3" fmla="*/ 45 h 87"/>
                      <a:gd name="T4" fmla="*/ 25 w 96"/>
                      <a:gd name="T5" fmla="*/ 87 h 87"/>
                      <a:gd name="T6" fmla="*/ 75 w 96"/>
                      <a:gd name="T7" fmla="*/ 87 h 87"/>
                      <a:gd name="T8" fmla="*/ 96 w 96"/>
                      <a:gd name="T9" fmla="*/ 45 h 87"/>
                      <a:gd name="T10" fmla="*/ 75 w 96"/>
                      <a:gd name="T11" fmla="*/ 0 h 87"/>
                      <a:gd name="T12" fmla="*/ 25 w 96"/>
                      <a:gd name="T13" fmla="*/ 0 h 87"/>
                      <a:gd name="T14" fmla="*/ 0 60000 65536"/>
                      <a:gd name="T15" fmla="*/ 0 60000 65536"/>
                      <a:gd name="T16" fmla="*/ 0 60000 65536"/>
                      <a:gd name="T17" fmla="*/ 0 60000 65536"/>
                      <a:gd name="T18" fmla="*/ 0 60000 65536"/>
                      <a:gd name="T19" fmla="*/ 0 60000 65536"/>
                      <a:gd name="T20" fmla="*/ 0 60000 65536"/>
                      <a:gd name="T21" fmla="*/ 0 w 96"/>
                      <a:gd name="T22" fmla="*/ 0 h 87"/>
                      <a:gd name="T23" fmla="*/ 96 w 96"/>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6" h="87">
                        <a:moveTo>
                          <a:pt x="25" y="0"/>
                        </a:moveTo>
                        <a:lnTo>
                          <a:pt x="0" y="45"/>
                        </a:lnTo>
                        <a:lnTo>
                          <a:pt x="25" y="87"/>
                        </a:lnTo>
                        <a:lnTo>
                          <a:pt x="75" y="87"/>
                        </a:lnTo>
                        <a:lnTo>
                          <a:pt x="96" y="45"/>
                        </a:lnTo>
                        <a:lnTo>
                          <a:pt x="75" y="0"/>
                        </a:lnTo>
                        <a:lnTo>
                          <a:pt x="25" y="0"/>
                        </a:lnTo>
                        <a:close/>
                      </a:path>
                    </a:pathLst>
                  </a:custGeom>
                  <a:solidFill>
                    <a:srgbClr val="E6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39" name="Freeform 746">
                    <a:extLst>
                      <a:ext uri="{FF2B5EF4-FFF2-40B4-BE49-F238E27FC236}">
                        <a16:creationId xmlns:a16="http://schemas.microsoft.com/office/drawing/2014/main" id="{48ECE95A-14C6-F36C-95BC-4B78DF13DDA3}"/>
                      </a:ext>
                    </a:extLst>
                  </p:cNvPr>
                  <p:cNvSpPr>
                    <a:spLocks/>
                  </p:cNvSpPr>
                  <p:nvPr/>
                </p:nvSpPr>
                <p:spPr bwMode="auto">
                  <a:xfrm>
                    <a:off x="5268" y="2908"/>
                    <a:ext cx="87" cy="79"/>
                  </a:xfrm>
                  <a:custGeom>
                    <a:avLst/>
                    <a:gdLst>
                      <a:gd name="T0" fmla="*/ 25 w 87"/>
                      <a:gd name="T1" fmla="*/ 0 h 79"/>
                      <a:gd name="T2" fmla="*/ 0 w 87"/>
                      <a:gd name="T3" fmla="*/ 41 h 79"/>
                      <a:gd name="T4" fmla="*/ 25 w 87"/>
                      <a:gd name="T5" fmla="*/ 79 h 79"/>
                      <a:gd name="T6" fmla="*/ 67 w 87"/>
                      <a:gd name="T7" fmla="*/ 79 h 79"/>
                      <a:gd name="T8" fmla="*/ 87 w 87"/>
                      <a:gd name="T9" fmla="*/ 41 h 79"/>
                      <a:gd name="T10" fmla="*/ 67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7" y="79"/>
                        </a:lnTo>
                        <a:lnTo>
                          <a:pt x="87" y="41"/>
                        </a:lnTo>
                        <a:lnTo>
                          <a:pt x="67" y="0"/>
                        </a:lnTo>
                        <a:lnTo>
                          <a:pt x="25" y="0"/>
                        </a:lnTo>
                        <a:close/>
                      </a:path>
                    </a:pathLst>
                  </a:custGeom>
                  <a:solidFill>
                    <a:srgbClr val="ECFF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40" name="Freeform 747">
                    <a:extLst>
                      <a:ext uri="{FF2B5EF4-FFF2-40B4-BE49-F238E27FC236}">
                        <a16:creationId xmlns:a16="http://schemas.microsoft.com/office/drawing/2014/main" id="{B8A218A2-D94F-89A9-6DC4-D8160630277F}"/>
                      </a:ext>
                    </a:extLst>
                  </p:cNvPr>
                  <p:cNvSpPr>
                    <a:spLocks/>
                  </p:cNvSpPr>
                  <p:nvPr/>
                </p:nvSpPr>
                <p:spPr bwMode="auto">
                  <a:xfrm>
                    <a:off x="5277" y="2916"/>
                    <a:ext cx="70" cy="62"/>
                  </a:xfrm>
                  <a:custGeom>
                    <a:avLst/>
                    <a:gdLst>
                      <a:gd name="T0" fmla="*/ 20 w 70"/>
                      <a:gd name="T1" fmla="*/ 0 h 62"/>
                      <a:gd name="T2" fmla="*/ 0 w 70"/>
                      <a:gd name="T3" fmla="*/ 33 h 62"/>
                      <a:gd name="T4" fmla="*/ 20 w 70"/>
                      <a:gd name="T5" fmla="*/ 62 h 62"/>
                      <a:gd name="T6" fmla="*/ 54 w 70"/>
                      <a:gd name="T7" fmla="*/ 62 h 62"/>
                      <a:gd name="T8" fmla="*/ 70 w 70"/>
                      <a:gd name="T9" fmla="*/ 33 h 62"/>
                      <a:gd name="T10" fmla="*/ 54 w 70"/>
                      <a:gd name="T11" fmla="*/ 0 h 62"/>
                      <a:gd name="T12" fmla="*/ 20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0" y="0"/>
                        </a:moveTo>
                        <a:lnTo>
                          <a:pt x="0" y="33"/>
                        </a:lnTo>
                        <a:lnTo>
                          <a:pt x="20" y="62"/>
                        </a:lnTo>
                        <a:lnTo>
                          <a:pt x="54" y="62"/>
                        </a:lnTo>
                        <a:lnTo>
                          <a:pt x="70" y="33"/>
                        </a:lnTo>
                        <a:lnTo>
                          <a:pt x="54" y="0"/>
                        </a:lnTo>
                        <a:lnTo>
                          <a:pt x="20" y="0"/>
                        </a:lnTo>
                        <a:close/>
                      </a:path>
                    </a:pathLst>
                  </a:custGeom>
                  <a:solidFill>
                    <a:srgbClr val="F1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41" name="Freeform 748">
                    <a:extLst>
                      <a:ext uri="{FF2B5EF4-FFF2-40B4-BE49-F238E27FC236}">
                        <a16:creationId xmlns:a16="http://schemas.microsoft.com/office/drawing/2014/main" id="{7E43793E-6C00-CF77-3D77-8BD62BBB29D3}"/>
                      </a:ext>
                    </a:extLst>
                  </p:cNvPr>
                  <p:cNvSpPr>
                    <a:spLocks/>
                  </p:cNvSpPr>
                  <p:nvPr/>
                </p:nvSpPr>
                <p:spPr bwMode="auto">
                  <a:xfrm>
                    <a:off x="5285" y="2920"/>
                    <a:ext cx="54" cy="54"/>
                  </a:xfrm>
                  <a:custGeom>
                    <a:avLst/>
                    <a:gdLst>
                      <a:gd name="T0" fmla="*/ 17 w 54"/>
                      <a:gd name="T1" fmla="*/ 0 h 54"/>
                      <a:gd name="T2" fmla="*/ 0 w 54"/>
                      <a:gd name="T3" fmla="*/ 29 h 54"/>
                      <a:gd name="T4" fmla="*/ 17 w 54"/>
                      <a:gd name="T5" fmla="*/ 54 h 54"/>
                      <a:gd name="T6" fmla="*/ 41 w 54"/>
                      <a:gd name="T7" fmla="*/ 54 h 54"/>
                      <a:gd name="T8" fmla="*/ 54 w 54"/>
                      <a:gd name="T9" fmla="*/ 29 h 54"/>
                      <a:gd name="T10" fmla="*/ 41 w 54"/>
                      <a:gd name="T11" fmla="*/ 0 h 54"/>
                      <a:gd name="T12" fmla="*/ 17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7" y="0"/>
                        </a:moveTo>
                        <a:lnTo>
                          <a:pt x="0" y="29"/>
                        </a:lnTo>
                        <a:lnTo>
                          <a:pt x="17" y="54"/>
                        </a:lnTo>
                        <a:lnTo>
                          <a:pt x="41" y="54"/>
                        </a:lnTo>
                        <a:lnTo>
                          <a:pt x="54" y="29"/>
                        </a:lnTo>
                        <a:lnTo>
                          <a:pt x="41" y="0"/>
                        </a:lnTo>
                        <a:lnTo>
                          <a:pt x="17" y="0"/>
                        </a:lnTo>
                        <a:close/>
                      </a:path>
                    </a:pathLst>
                  </a:custGeom>
                  <a:solidFill>
                    <a:srgbClr val="F5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42" name="Freeform 749">
                    <a:extLst>
                      <a:ext uri="{FF2B5EF4-FFF2-40B4-BE49-F238E27FC236}">
                        <a16:creationId xmlns:a16="http://schemas.microsoft.com/office/drawing/2014/main" id="{FAF69283-38F8-3E71-CDA4-6F3F9B3F2BEA}"/>
                      </a:ext>
                    </a:extLst>
                  </p:cNvPr>
                  <p:cNvSpPr>
                    <a:spLocks/>
                  </p:cNvSpPr>
                  <p:nvPr/>
                </p:nvSpPr>
                <p:spPr bwMode="auto">
                  <a:xfrm>
                    <a:off x="5289" y="2929"/>
                    <a:ext cx="46" cy="37"/>
                  </a:xfrm>
                  <a:custGeom>
                    <a:avLst/>
                    <a:gdLst>
                      <a:gd name="T0" fmla="*/ 13 w 46"/>
                      <a:gd name="T1" fmla="*/ 0 h 37"/>
                      <a:gd name="T2" fmla="*/ 0 w 46"/>
                      <a:gd name="T3" fmla="*/ 20 h 37"/>
                      <a:gd name="T4" fmla="*/ 13 w 46"/>
                      <a:gd name="T5" fmla="*/ 37 h 37"/>
                      <a:gd name="T6" fmla="*/ 37 w 46"/>
                      <a:gd name="T7" fmla="*/ 37 h 37"/>
                      <a:gd name="T8" fmla="*/ 46 w 46"/>
                      <a:gd name="T9" fmla="*/ 20 h 37"/>
                      <a:gd name="T10" fmla="*/ 37 w 46"/>
                      <a:gd name="T11" fmla="*/ 0 h 37"/>
                      <a:gd name="T12" fmla="*/ 13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3" y="0"/>
                        </a:moveTo>
                        <a:lnTo>
                          <a:pt x="0" y="20"/>
                        </a:lnTo>
                        <a:lnTo>
                          <a:pt x="13" y="37"/>
                        </a:lnTo>
                        <a:lnTo>
                          <a:pt x="37" y="37"/>
                        </a:lnTo>
                        <a:lnTo>
                          <a:pt x="46" y="20"/>
                        </a:lnTo>
                        <a:lnTo>
                          <a:pt x="37" y="0"/>
                        </a:lnTo>
                        <a:lnTo>
                          <a:pt x="13" y="0"/>
                        </a:lnTo>
                        <a:close/>
                      </a:path>
                    </a:pathLst>
                  </a:custGeom>
                  <a:solidFill>
                    <a:srgbClr val="F9FF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43" name="Freeform 750">
                    <a:extLst>
                      <a:ext uri="{FF2B5EF4-FFF2-40B4-BE49-F238E27FC236}">
                        <a16:creationId xmlns:a16="http://schemas.microsoft.com/office/drawing/2014/main" id="{33E4969D-B0F5-4A0B-ACD3-D7D92BEAEFBD}"/>
                      </a:ext>
                    </a:extLst>
                  </p:cNvPr>
                  <p:cNvSpPr>
                    <a:spLocks/>
                  </p:cNvSpPr>
                  <p:nvPr/>
                </p:nvSpPr>
                <p:spPr bwMode="auto">
                  <a:xfrm>
                    <a:off x="5297" y="2933"/>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FBFF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44" name="Freeform 751">
                    <a:extLst>
                      <a:ext uri="{FF2B5EF4-FFF2-40B4-BE49-F238E27FC236}">
                        <a16:creationId xmlns:a16="http://schemas.microsoft.com/office/drawing/2014/main" id="{C592E2DF-F215-6800-B9FB-66420A0C39B4}"/>
                      </a:ext>
                    </a:extLst>
                  </p:cNvPr>
                  <p:cNvSpPr>
                    <a:spLocks/>
                  </p:cNvSpPr>
                  <p:nvPr/>
                </p:nvSpPr>
                <p:spPr bwMode="auto">
                  <a:xfrm>
                    <a:off x="5306" y="2941"/>
                    <a:ext cx="12" cy="13"/>
                  </a:xfrm>
                  <a:custGeom>
                    <a:avLst/>
                    <a:gdLst>
                      <a:gd name="T0" fmla="*/ 4 w 12"/>
                      <a:gd name="T1" fmla="*/ 0 h 13"/>
                      <a:gd name="T2" fmla="*/ 0 w 12"/>
                      <a:gd name="T3" fmla="*/ 8 h 13"/>
                      <a:gd name="T4" fmla="*/ 4 w 12"/>
                      <a:gd name="T5" fmla="*/ 13 h 13"/>
                      <a:gd name="T6" fmla="*/ 12 w 12"/>
                      <a:gd name="T7" fmla="*/ 13 h 13"/>
                      <a:gd name="T8" fmla="*/ 12 w 12"/>
                      <a:gd name="T9" fmla="*/ 8 h 13"/>
                      <a:gd name="T10" fmla="*/ 12 w 12"/>
                      <a:gd name="T11" fmla="*/ 0 h 13"/>
                      <a:gd name="T12" fmla="*/ 4 w 12"/>
                      <a:gd name="T13" fmla="*/ 0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4" y="0"/>
                        </a:moveTo>
                        <a:lnTo>
                          <a:pt x="0" y="8"/>
                        </a:lnTo>
                        <a:lnTo>
                          <a:pt x="4" y="13"/>
                        </a:lnTo>
                        <a:lnTo>
                          <a:pt x="12" y="13"/>
                        </a:lnTo>
                        <a:lnTo>
                          <a:pt x="12" y="8"/>
                        </a:lnTo>
                        <a:lnTo>
                          <a:pt x="12" y="0"/>
                        </a:lnTo>
                        <a:lnTo>
                          <a:pt x="4" y="0"/>
                        </a:lnTo>
                        <a:close/>
                      </a:path>
                    </a:pathLst>
                  </a:custGeom>
                  <a:solidFill>
                    <a:srgbClr val="FD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45" name="Freeform 752">
                    <a:extLst>
                      <a:ext uri="{FF2B5EF4-FFF2-40B4-BE49-F238E27FC236}">
                        <a16:creationId xmlns:a16="http://schemas.microsoft.com/office/drawing/2014/main" id="{5BF2B34A-8975-D8EF-7304-0D63324B88FA}"/>
                      </a:ext>
                    </a:extLst>
                  </p:cNvPr>
                  <p:cNvSpPr>
                    <a:spLocks/>
                  </p:cNvSpPr>
                  <p:nvPr/>
                </p:nvSpPr>
                <p:spPr bwMode="auto">
                  <a:xfrm>
                    <a:off x="5310" y="2945"/>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520" name="Freeform 754">
                  <a:extLst>
                    <a:ext uri="{FF2B5EF4-FFF2-40B4-BE49-F238E27FC236}">
                      <a16:creationId xmlns:a16="http://schemas.microsoft.com/office/drawing/2014/main" id="{B0E2CCB6-5311-4A28-0A70-E77DD99C5BC8}"/>
                    </a:ext>
                  </a:extLst>
                </p:cNvPr>
                <p:cNvSpPr>
                  <a:spLocks noEditPoints="1"/>
                </p:cNvSpPr>
                <p:nvPr/>
              </p:nvSpPr>
              <p:spPr bwMode="auto">
                <a:xfrm>
                  <a:off x="5144" y="2800"/>
                  <a:ext cx="344" cy="307"/>
                </a:xfrm>
                <a:custGeom>
                  <a:avLst/>
                  <a:gdLst>
                    <a:gd name="T0" fmla="*/ 4 w 344"/>
                    <a:gd name="T1" fmla="*/ 154 h 307"/>
                    <a:gd name="T2" fmla="*/ 0 w 344"/>
                    <a:gd name="T3" fmla="*/ 154 h 307"/>
                    <a:gd name="T4" fmla="*/ 4 w 344"/>
                    <a:gd name="T5" fmla="*/ 158 h 307"/>
                    <a:gd name="T6" fmla="*/ 87 w 344"/>
                    <a:gd name="T7" fmla="*/ 307 h 307"/>
                    <a:gd name="T8" fmla="*/ 87 w 344"/>
                    <a:gd name="T9" fmla="*/ 307 h 307"/>
                    <a:gd name="T10" fmla="*/ 87 w 344"/>
                    <a:gd name="T11" fmla="*/ 307 h 307"/>
                    <a:gd name="T12" fmla="*/ 257 w 344"/>
                    <a:gd name="T13" fmla="*/ 307 h 307"/>
                    <a:gd name="T14" fmla="*/ 257 w 344"/>
                    <a:gd name="T15" fmla="*/ 307 h 307"/>
                    <a:gd name="T16" fmla="*/ 261 w 344"/>
                    <a:gd name="T17" fmla="*/ 307 h 307"/>
                    <a:gd name="T18" fmla="*/ 344 w 344"/>
                    <a:gd name="T19" fmla="*/ 158 h 307"/>
                    <a:gd name="T20" fmla="*/ 344 w 344"/>
                    <a:gd name="T21" fmla="*/ 154 h 307"/>
                    <a:gd name="T22" fmla="*/ 344 w 344"/>
                    <a:gd name="T23" fmla="*/ 154 h 307"/>
                    <a:gd name="T24" fmla="*/ 261 w 344"/>
                    <a:gd name="T25" fmla="*/ 4 h 307"/>
                    <a:gd name="T26" fmla="*/ 257 w 344"/>
                    <a:gd name="T27" fmla="*/ 0 h 307"/>
                    <a:gd name="T28" fmla="*/ 257 w 344"/>
                    <a:gd name="T29" fmla="*/ 0 h 307"/>
                    <a:gd name="T30" fmla="*/ 87 w 344"/>
                    <a:gd name="T31" fmla="*/ 0 h 307"/>
                    <a:gd name="T32" fmla="*/ 87 w 344"/>
                    <a:gd name="T33" fmla="*/ 0 h 307"/>
                    <a:gd name="T34" fmla="*/ 87 w 344"/>
                    <a:gd name="T35" fmla="*/ 4 h 307"/>
                    <a:gd name="T36" fmla="*/ 4 w 344"/>
                    <a:gd name="T37" fmla="*/ 154 h 307"/>
                    <a:gd name="T38" fmla="*/ 91 w 344"/>
                    <a:gd name="T39" fmla="*/ 9 h 307"/>
                    <a:gd name="T40" fmla="*/ 87 w 344"/>
                    <a:gd name="T41" fmla="*/ 4 h 307"/>
                    <a:gd name="T42" fmla="*/ 87 w 344"/>
                    <a:gd name="T43" fmla="*/ 9 h 307"/>
                    <a:gd name="T44" fmla="*/ 257 w 344"/>
                    <a:gd name="T45" fmla="*/ 9 h 307"/>
                    <a:gd name="T46" fmla="*/ 257 w 344"/>
                    <a:gd name="T47" fmla="*/ 4 h 307"/>
                    <a:gd name="T48" fmla="*/ 257 w 344"/>
                    <a:gd name="T49" fmla="*/ 9 h 307"/>
                    <a:gd name="T50" fmla="*/ 340 w 344"/>
                    <a:gd name="T51" fmla="*/ 158 h 307"/>
                    <a:gd name="T52" fmla="*/ 340 w 344"/>
                    <a:gd name="T53" fmla="*/ 154 h 307"/>
                    <a:gd name="T54" fmla="*/ 340 w 344"/>
                    <a:gd name="T55" fmla="*/ 154 h 307"/>
                    <a:gd name="T56" fmla="*/ 257 w 344"/>
                    <a:gd name="T57" fmla="*/ 303 h 307"/>
                    <a:gd name="T58" fmla="*/ 257 w 344"/>
                    <a:gd name="T59" fmla="*/ 303 h 307"/>
                    <a:gd name="T60" fmla="*/ 257 w 344"/>
                    <a:gd name="T61" fmla="*/ 298 h 307"/>
                    <a:gd name="T62" fmla="*/ 87 w 344"/>
                    <a:gd name="T63" fmla="*/ 298 h 307"/>
                    <a:gd name="T64" fmla="*/ 87 w 344"/>
                    <a:gd name="T65" fmla="*/ 303 h 307"/>
                    <a:gd name="T66" fmla="*/ 91 w 344"/>
                    <a:gd name="T67" fmla="*/ 303 h 307"/>
                    <a:gd name="T68" fmla="*/ 9 w 344"/>
                    <a:gd name="T69" fmla="*/ 154 h 307"/>
                    <a:gd name="T70" fmla="*/ 4 w 344"/>
                    <a:gd name="T71" fmla="*/ 154 h 307"/>
                    <a:gd name="T72" fmla="*/ 9 w 344"/>
                    <a:gd name="T73" fmla="*/ 158 h 307"/>
                    <a:gd name="T74" fmla="*/ 91 w 344"/>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07"/>
                    <a:gd name="T116" fmla="*/ 344 w 344"/>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07">
                      <a:moveTo>
                        <a:pt x="4" y="154"/>
                      </a:moveTo>
                      <a:lnTo>
                        <a:pt x="0" y="154"/>
                      </a:lnTo>
                      <a:lnTo>
                        <a:pt x="4" y="158"/>
                      </a:lnTo>
                      <a:lnTo>
                        <a:pt x="87" y="307"/>
                      </a:lnTo>
                      <a:lnTo>
                        <a:pt x="257" y="307"/>
                      </a:lnTo>
                      <a:lnTo>
                        <a:pt x="261" y="307"/>
                      </a:lnTo>
                      <a:lnTo>
                        <a:pt x="344" y="158"/>
                      </a:lnTo>
                      <a:lnTo>
                        <a:pt x="344" y="154"/>
                      </a:lnTo>
                      <a:lnTo>
                        <a:pt x="261" y="4"/>
                      </a:lnTo>
                      <a:lnTo>
                        <a:pt x="257" y="0"/>
                      </a:lnTo>
                      <a:lnTo>
                        <a:pt x="87" y="0"/>
                      </a:lnTo>
                      <a:lnTo>
                        <a:pt x="87" y="4"/>
                      </a:lnTo>
                      <a:lnTo>
                        <a:pt x="4" y="154"/>
                      </a:lnTo>
                      <a:close/>
                      <a:moveTo>
                        <a:pt x="91" y="9"/>
                      </a:moveTo>
                      <a:lnTo>
                        <a:pt x="87" y="4"/>
                      </a:lnTo>
                      <a:lnTo>
                        <a:pt x="87" y="9"/>
                      </a:lnTo>
                      <a:lnTo>
                        <a:pt x="257" y="9"/>
                      </a:lnTo>
                      <a:lnTo>
                        <a:pt x="257" y="4"/>
                      </a:lnTo>
                      <a:lnTo>
                        <a:pt x="257" y="9"/>
                      </a:lnTo>
                      <a:lnTo>
                        <a:pt x="340" y="158"/>
                      </a:lnTo>
                      <a:lnTo>
                        <a:pt x="340" y="154"/>
                      </a:lnTo>
                      <a:lnTo>
                        <a:pt x="257" y="303"/>
                      </a:lnTo>
                      <a:lnTo>
                        <a:pt x="257" y="298"/>
                      </a:lnTo>
                      <a:lnTo>
                        <a:pt x="87" y="298"/>
                      </a:lnTo>
                      <a:lnTo>
                        <a:pt x="87" y="303"/>
                      </a:lnTo>
                      <a:lnTo>
                        <a:pt x="91" y="303"/>
                      </a:lnTo>
                      <a:lnTo>
                        <a:pt x="9" y="154"/>
                      </a:lnTo>
                      <a:lnTo>
                        <a:pt x="4" y="154"/>
                      </a:lnTo>
                      <a:lnTo>
                        <a:pt x="9"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02" name="Rectangle 756">
                <a:extLst>
                  <a:ext uri="{FF2B5EF4-FFF2-40B4-BE49-F238E27FC236}">
                    <a16:creationId xmlns:a16="http://schemas.microsoft.com/office/drawing/2014/main" id="{0E9C320F-88C4-7340-4B7A-BD7E7DF10E36}"/>
                  </a:ext>
                </a:extLst>
              </p:cNvPr>
              <p:cNvSpPr>
                <a:spLocks noChangeArrowheads="1"/>
              </p:cNvSpPr>
              <p:nvPr/>
            </p:nvSpPr>
            <p:spPr bwMode="auto">
              <a:xfrm>
                <a:off x="5285" y="2908"/>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C</a:t>
                </a:r>
                <a:endParaRPr lang="en-US" altLang="en-US"/>
              </a:p>
            </p:txBody>
          </p:sp>
          <p:grpSp>
            <p:nvGrpSpPr>
              <p:cNvPr id="16403" name="Group 784">
                <a:extLst>
                  <a:ext uri="{FF2B5EF4-FFF2-40B4-BE49-F238E27FC236}">
                    <a16:creationId xmlns:a16="http://schemas.microsoft.com/office/drawing/2014/main" id="{BA0DDCFF-D793-020F-B581-9466ED079BED}"/>
                  </a:ext>
                </a:extLst>
              </p:cNvPr>
              <p:cNvGrpSpPr>
                <a:grpSpLocks/>
              </p:cNvGrpSpPr>
              <p:nvPr/>
            </p:nvGrpSpPr>
            <p:grpSpPr bwMode="auto">
              <a:xfrm>
                <a:off x="4639" y="2800"/>
                <a:ext cx="344" cy="311"/>
                <a:chOff x="4639" y="2800"/>
                <a:chExt cx="344" cy="311"/>
              </a:xfrm>
            </p:grpSpPr>
            <p:grpSp>
              <p:nvGrpSpPr>
                <p:cNvPr id="16492" name="Group 782">
                  <a:extLst>
                    <a:ext uri="{FF2B5EF4-FFF2-40B4-BE49-F238E27FC236}">
                      <a16:creationId xmlns:a16="http://schemas.microsoft.com/office/drawing/2014/main" id="{9286C607-33FD-E56B-AF8B-84CF8BC9A9E9}"/>
                    </a:ext>
                  </a:extLst>
                </p:cNvPr>
                <p:cNvGrpSpPr>
                  <a:grpSpLocks/>
                </p:cNvGrpSpPr>
                <p:nvPr/>
              </p:nvGrpSpPr>
              <p:grpSpPr bwMode="auto">
                <a:xfrm>
                  <a:off x="4643" y="2804"/>
                  <a:ext cx="336" cy="303"/>
                  <a:chOff x="4643" y="2804"/>
                  <a:chExt cx="336" cy="303"/>
                </a:xfrm>
              </p:grpSpPr>
              <p:sp>
                <p:nvSpPr>
                  <p:cNvPr id="16494" name="Freeform 757">
                    <a:extLst>
                      <a:ext uri="{FF2B5EF4-FFF2-40B4-BE49-F238E27FC236}">
                        <a16:creationId xmlns:a16="http://schemas.microsoft.com/office/drawing/2014/main" id="{3CBBCEA5-BA09-8856-5813-35272A5E433E}"/>
                      </a:ext>
                    </a:extLst>
                  </p:cNvPr>
                  <p:cNvSpPr>
                    <a:spLocks/>
                  </p:cNvSpPr>
                  <p:nvPr/>
                </p:nvSpPr>
                <p:spPr bwMode="auto">
                  <a:xfrm>
                    <a:off x="4643" y="2804"/>
                    <a:ext cx="336" cy="303"/>
                  </a:xfrm>
                  <a:custGeom>
                    <a:avLst/>
                    <a:gdLst>
                      <a:gd name="T0" fmla="*/ 83 w 336"/>
                      <a:gd name="T1" fmla="*/ 0 h 303"/>
                      <a:gd name="T2" fmla="*/ 0 w 336"/>
                      <a:gd name="T3" fmla="*/ 150 h 303"/>
                      <a:gd name="T4" fmla="*/ 83 w 336"/>
                      <a:gd name="T5" fmla="*/ 303 h 303"/>
                      <a:gd name="T6" fmla="*/ 253 w 336"/>
                      <a:gd name="T7" fmla="*/ 303 h 303"/>
                      <a:gd name="T8" fmla="*/ 336 w 336"/>
                      <a:gd name="T9" fmla="*/ 150 h 303"/>
                      <a:gd name="T10" fmla="*/ 253 w 336"/>
                      <a:gd name="T11" fmla="*/ 0 h 303"/>
                      <a:gd name="T12" fmla="*/ 83 w 336"/>
                      <a:gd name="T13" fmla="*/ 0 h 303"/>
                      <a:gd name="T14" fmla="*/ 0 60000 65536"/>
                      <a:gd name="T15" fmla="*/ 0 60000 65536"/>
                      <a:gd name="T16" fmla="*/ 0 60000 65536"/>
                      <a:gd name="T17" fmla="*/ 0 60000 65536"/>
                      <a:gd name="T18" fmla="*/ 0 60000 65536"/>
                      <a:gd name="T19" fmla="*/ 0 60000 65536"/>
                      <a:gd name="T20" fmla="*/ 0 60000 65536"/>
                      <a:gd name="T21" fmla="*/ 0 w 336"/>
                      <a:gd name="T22" fmla="*/ 0 h 303"/>
                      <a:gd name="T23" fmla="*/ 336 w 336"/>
                      <a:gd name="T24" fmla="*/ 303 h 3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6" h="303">
                        <a:moveTo>
                          <a:pt x="83" y="0"/>
                        </a:moveTo>
                        <a:lnTo>
                          <a:pt x="0" y="150"/>
                        </a:lnTo>
                        <a:lnTo>
                          <a:pt x="83" y="303"/>
                        </a:lnTo>
                        <a:lnTo>
                          <a:pt x="253" y="303"/>
                        </a:lnTo>
                        <a:lnTo>
                          <a:pt x="336" y="150"/>
                        </a:lnTo>
                        <a:lnTo>
                          <a:pt x="253" y="0"/>
                        </a:lnTo>
                        <a:lnTo>
                          <a:pt x="83"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95" name="Freeform 758">
                    <a:extLst>
                      <a:ext uri="{FF2B5EF4-FFF2-40B4-BE49-F238E27FC236}">
                        <a16:creationId xmlns:a16="http://schemas.microsoft.com/office/drawing/2014/main" id="{CA524E67-46AA-1B1A-BAC8-C3097208B1F6}"/>
                      </a:ext>
                    </a:extLst>
                  </p:cNvPr>
                  <p:cNvSpPr>
                    <a:spLocks/>
                  </p:cNvSpPr>
                  <p:nvPr/>
                </p:nvSpPr>
                <p:spPr bwMode="auto">
                  <a:xfrm>
                    <a:off x="4643" y="2804"/>
                    <a:ext cx="327" cy="294"/>
                  </a:xfrm>
                  <a:custGeom>
                    <a:avLst/>
                    <a:gdLst>
                      <a:gd name="T0" fmla="*/ 83 w 327"/>
                      <a:gd name="T1" fmla="*/ 0 h 294"/>
                      <a:gd name="T2" fmla="*/ 0 w 327"/>
                      <a:gd name="T3" fmla="*/ 145 h 294"/>
                      <a:gd name="T4" fmla="*/ 83 w 327"/>
                      <a:gd name="T5" fmla="*/ 294 h 294"/>
                      <a:gd name="T6" fmla="*/ 245 w 327"/>
                      <a:gd name="T7" fmla="*/ 294 h 294"/>
                      <a:gd name="T8" fmla="*/ 327 w 327"/>
                      <a:gd name="T9" fmla="*/ 145 h 294"/>
                      <a:gd name="T10" fmla="*/ 245 w 327"/>
                      <a:gd name="T11" fmla="*/ 0 h 294"/>
                      <a:gd name="T12" fmla="*/ 83 w 327"/>
                      <a:gd name="T13" fmla="*/ 0 h 294"/>
                      <a:gd name="T14" fmla="*/ 0 60000 65536"/>
                      <a:gd name="T15" fmla="*/ 0 60000 65536"/>
                      <a:gd name="T16" fmla="*/ 0 60000 65536"/>
                      <a:gd name="T17" fmla="*/ 0 60000 65536"/>
                      <a:gd name="T18" fmla="*/ 0 60000 65536"/>
                      <a:gd name="T19" fmla="*/ 0 60000 65536"/>
                      <a:gd name="T20" fmla="*/ 0 60000 65536"/>
                      <a:gd name="T21" fmla="*/ 0 w 327"/>
                      <a:gd name="T22" fmla="*/ 0 h 294"/>
                      <a:gd name="T23" fmla="*/ 327 w 327"/>
                      <a:gd name="T24" fmla="*/ 294 h 2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4">
                        <a:moveTo>
                          <a:pt x="83" y="0"/>
                        </a:moveTo>
                        <a:lnTo>
                          <a:pt x="0" y="145"/>
                        </a:lnTo>
                        <a:lnTo>
                          <a:pt x="83" y="294"/>
                        </a:lnTo>
                        <a:lnTo>
                          <a:pt x="245" y="294"/>
                        </a:lnTo>
                        <a:lnTo>
                          <a:pt x="327" y="145"/>
                        </a:lnTo>
                        <a:lnTo>
                          <a:pt x="245" y="0"/>
                        </a:lnTo>
                        <a:lnTo>
                          <a:pt x="83" y="0"/>
                        </a:lnTo>
                        <a:close/>
                      </a:path>
                    </a:pathLst>
                  </a:custGeom>
                  <a:solidFill>
                    <a:srgbClr val="19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96" name="Freeform 759">
                    <a:extLst>
                      <a:ext uri="{FF2B5EF4-FFF2-40B4-BE49-F238E27FC236}">
                        <a16:creationId xmlns:a16="http://schemas.microsoft.com/office/drawing/2014/main" id="{5E403FAF-0526-834A-13FB-69EF4923DD62}"/>
                      </a:ext>
                    </a:extLst>
                  </p:cNvPr>
                  <p:cNvSpPr>
                    <a:spLocks/>
                  </p:cNvSpPr>
                  <p:nvPr/>
                </p:nvSpPr>
                <p:spPr bwMode="auto">
                  <a:xfrm>
                    <a:off x="4652" y="2813"/>
                    <a:ext cx="310" cy="277"/>
                  </a:xfrm>
                  <a:custGeom>
                    <a:avLst/>
                    <a:gdLst>
                      <a:gd name="T0" fmla="*/ 78 w 310"/>
                      <a:gd name="T1" fmla="*/ 0 h 277"/>
                      <a:gd name="T2" fmla="*/ 0 w 310"/>
                      <a:gd name="T3" fmla="*/ 136 h 277"/>
                      <a:gd name="T4" fmla="*/ 78 w 310"/>
                      <a:gd name="T5" fmla="*/ 277 h 277"/>
                      <a:gd name="T6" fmla="*/ 231 w 310"/>
                      <a:gd name="T7" fmla="*/ 277 h 277"/>
                      <a:gd name="T8" fmla="*/ 310 w 310"/>
                      <a:gd name="T9" fmla="*/ 136 h 277"/>
                      <a:gd name="T10" fmla="*/ 231 w 310"/>
                      <a:gd name="T11" fmla="*/ 0 h 277"/>
                      <a:gd name="T12" fmla="*/ 78 w 310"/>
                      <a:gd name="T13" fmla="*/ 0 h 277"/>
                      <a:gd name="T14" fmla="*/ 0 60000 65536"/>
                      <a:gd name="T15" fmla="*/ 0 60000 65536"/>
                      <a:gd name="T16" fmla="*/ 0 60000 65536"/>
                      <a:gd name="T17" fmla="*/ 0 60000 65536"/>
                      <a:gd name="T18" fmla="*/ 0 60000 65536"/>
                      <a:gd name="T19" fmla="*/ 0 60000 65536"/>
                      <a:gd name="T20" fmla="*/ 0 60000 65536"/>
                      <a:gd name="T21" fmla="*/ 0 w 310"/>
                      <a:gd name="T22" fmla="*/ 0 h 277"/>
                      <a:gd name="T23" fmla="*/ 310 w 310"/>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0" h="277">
                        <a:moveTo>
                          <a:pt x="78" y="0"/>
                        </a:moveTo>
                        <a:lnTo>
                          <a:pt x="0" y="136"/>
                        </a:lnTo>
                        <a:lnTo>
                          <a:pt x="78" y="277"/>
                        </a:lnTo>
                        <a:lnTo>
                          <a:pt x="231" y="277"/>
                        </a:lnTo>
                        <a:lnTo>
                          <a:pt x="310" y="136"/>
                        </a:lnTo>
                        <a:lnTo>
                          <a:pt x="231" y="0"/>
                        </a:lnTo>
                        <a:lnTo>
                          <a:pt x="78" y="0"/>
                        </a:lnTo>
                        <a:close/>
                      </a:path>
                    </a:pathLst>
                  </a:custGeom>
                  <a:solidFill>
                    <a:srgbClr val="28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97" name="Freeform 760">
                    <a:extLst>
                      <a:ext uri="{FF2B5EF4-FFF2-40B4-BE49-F238E27FC236}">
                        <a16:creationId xmlns:a16="http://schemas.microsoft.com/office/drawing/2014/main" id="{20EB7E3A-2527-6AAE-6604-F1EAF5C56F5B}"/>
                      </a:ext>
                    </a:extLst>
                  </p:cNvPr>
                  <p:cNvSpPr>
                    <a:spLocks/>
                  </p:cNvSpPr>
                  <p:nvPr/>
                </p:nvSpPr>
                <p:spPr bwMode="auto">
                  <a:xfrm>
                    <a:off x="4660" y="2817"/>
                    <a:ext cx="294" cy="269"/>
                  </a:xfrm>
                  <a:custGeom>
                    <a:avLst/>
                    <a:gdLst>
                      <a:gd name="T0" fmla="*/ 74 w 294"/>
                      <a:gd name="T1" fmla="*/ 0 h 269"/>
                      <a:gd name="T2" fmla="*/ 0 w 294"/>
                      <a:gd name="T3" fmla="*/ 132 h 269"/>
                      <a:gd name="T4" fmla="*/ 74 w 294"/>
                      <a:gd name="T5" fmla="*/ 269 h 269"/>
                      <a:gd name="T6" fmla="*/ 219 w 294"/>
                      <a:gd name="T7" fmla="*/ 269 h 269"/>
                      <a:gd name="T8" fmla="*/ 294 w 294"/>
                      <a:gd name="T9" fmla="*/ 132 h 269"/>
                      <a:gd name="T10" fmla="*/ 219 w 294"/>
                      <a:gd name="T11" fmla="*/ 0 h 269"/>
                      <a:gd name="T12" fmla="*/ 74 w 294"/>
                      <a:gd name="T13" fmla="*/ 0 h 269"/>
                      <a:gd name="T14" fmla="*/ 0 60000 65536"/>
                      <a:gd name="T15" fmla="*/ 0 60000 65536"/>
                      <a:gd name="T16" fmla="*/ 0 60000 65536"/>
                      <a:gd name="T17" fmla="*/ 0 60000 65536"/>
                      <a:gd name="T18" fmla="*/ 0 60000 65536"/>
                      <a:gd name="T19" fmla="*/ 0 60000 65536"/>
                      <a:gd name="T20" fmla="*/ 0 60000 65536"/>
                      <a:gd name="T21" fmla="*/ 0 w 294"/>
                      <a:gd name="T22" fmla="*/ 0 h 269"/>
                      <a:gd name="T23" fmla="*/ 294 w 294"/>
                      <a:gd name="T24" fmla="*/ 269 h 2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9">
                        <a:moveTo>
                          <a:pt x="74" y="0"/>
                        </a:moveTo>
                        <a:lnTo>
                          <a:pt x="0" y="132"/>
                        </a:lnTo>
                        <a:lnTo>
                          <a:pt x="74" y="269"/>
                        </a:lnTo>
                        <a:lnTo>
                          <a:pt x="219" y="269"/>
                        </a:lnTo>
                        <a:lnTo>
                          <a:pt x="294" y="132"/>
                        </a:lnTo>
                        <a:lnTo>
                          <a:pt x="219" y="0"/>
                        </a:lnTo>
                        <a:lnTo>
                          <a:pt x="74" y="0"/>
                        </a:lnTo>
                        <a:close/>
                      </a:path>
                    </a:pathLst>
                  </a:custGeom>
                  <a:solidFill>
                    <a:srgbClr val="35FF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98" name="Freeform 761">
                    <a:extLst>
                      <a:ext uri="{FF2B5EF4-FFF2-40B4-BE49-F238E27FC236}">
                        <a16:creationId xmlns:a16="http://schemas.microsoft.com/office/drawing/2014/main" id="{12C0F745-CFFE-CBF3-AD45-CF9389DC73C7}"/>
                      </a:ext>
                    </a:extLst>
                  </p:cNvPr>
                  <p:cNvSpPr>
                    <a:spLocks/>
                  </p:cNvSpPr>
                  <p:nvPr/>
                </p:nvSpPr>
                <p:spPr bwMode="auto">
                  <a:xfrm>
                    <a:off x="4664" y="2825"/>
                    <a:ext cx="286" cy="253"/>
                  </a:xfrm>
                  <a:custGeom>
                    <a:avLst/>
                    <a:gdLst>
                      <a:gd name="T0" fmla="*/ 70 w 286"/>
                      <a:gd name="T1" fmla="*/ 0 h 253"/>
                      <a:gd name="T2" fmla="*/ 0 w 286"/>
                      <a:gd name="T3" fmla="*/ 124 h 253"/>
                      <a:gd name="T4" fmla="*/ 70 w 286"/>
                      <a:gd name="T5" fmla="*/ 253 h 253"/>
                      <a:gd name="T6" fmla="*/ 215 w 286"/>
                      <a:gd name="T7" fmla="*/ 253 h 253"/>
                      <a:gd name="T8" fmla="*/ 286 w 286"/>
                      <a:gd name="T9" fmla="*/ 124 h 253"/>
                      <a:gd name="T10" fmla="*/ 215 w 286"/>
                      <a:gd name="T11" fmla="*/ 0 h 253"/>
                      <a:gd name="T12" fmla="*/ 70 w 286"/>
                      <a:gd name="T13" fmla="*/ 0 h 253"/>
                      <a:gd name="T14" fmla="*/ 0 60000 65536"/>
                      <a:gd name="T15" fmla="*/ 0 60000 65536"/>
                      <a:gd name="T16" fmla="*/ 0 60000 65536"/>
                      <a:gd name="T17" fmla="*/ 0 60000 65536"/>
                      <a:gd name="T18" fmla="*/ 0 60000 65536"/>
                      <a:gd name="T19" fmla="*/ 0 60000 65536"/>
                      <a:gd name="T20" fmla="*/ 0 60000 65536"/>
                      <a:gd name="T21" fmla="*/ 0 w 286"/>
                      <a:gd name="T22" fmla="*/ 0 h 253"/>
                      <a:gd name="T23" fmla="*/ 286 w 286"/>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6" h="253">
                        <a:moveTo>
                          <a:pt x="70" y="0"/>
                        </a:moveTo>
                        <a:lnTo>
                          <a:pt x="0" y="124"/>
                        </a:lnTo>
                        <a:lnTo>
                          <a:pt x="70" y="253"/>
                        </a:lnTo>
                        <a:lnTo>
                          <a:pt x="215" y="253"/>
                        </a:lnTo>
                        <a:lnTo>
                          <a:pt x="286" y="124"/>
                        </a:lnTo>
                        <a:lnTo>
                          <a:pt x="215" y="0"/>
                        </a:lnTo>
                        <a:lnTo>
                          <a:pt x="70" y="0"/>
                        </a:lnTo>
                        <a:close/>
                      </a:path>
                    </a:pathLst>
                  </a:custGeom>
                  <a:solidFill>
                    <a:srgbClr val="43F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99" name="Freeform 762">
                    <a:extLst>
                      <a:ext uri="{FF2B5EF4-FFF2-40B4-BE49-F238E27FC236}">
                        <a16:creationId xmlns:a16="http://schemas.microsoft.com/office/drawing/2014/main" id="{DCC32B8C-4286-464E-3810-76D2303E1A06}"/>
                      </a:ext>
                    </a:extLst>
                  </p:cNvPr>
                  <p:cNvSpPr>
                    <a:spLocks/>
                  </p:cNvSpPr>
                  <p:nvPr/>
                </p:nvSpPr>
                <p:spPr bwMode="auto">
                  <a:xfrm>
                    <a:off x="4672" y="2829"/>
                    <a:ext cx="269" cy="245"/>
                  </a:xfrm>
                  <a:custGeom>
                    <a:avLst/>
                    <a:gdLst>
                      <a:gd name="T0" fmla="*/ 67 w 269"/>
                      <a:gd name="T1" fmla="*/ 0 h 245"/>
                      <a:gd name="T2" fmla="*/ 0 w 269"/>
                      <a:gd name="T3" fmla="*/ 120 h 245"/>
                      <a:gd name="T4" fmla="*/ 67 w 269"/>
                      <a:gd name="T5" fmla="*/ 245 h 245"/>
                      <a:gd name="T6" fmla="*/ 203 w 269"/>
                      <a:gd name="T7" fmla="*/ 245 h 245"/>
                      <a:gd name="T8" fmla="*/ 269 w 269"/>
                      <a:gd name="T9" fmla="*/ 120 h 245"/>
                      <a:gd name="T10" fmla="*/ 203 w 269"/>
                      <a:gd name="T11" fmla="*/ 0 h 245"/>
                      <a:gd name="T12" fmla="*/ 67 w 269"/>
                      <a:gd name="T13" fmla="*/ 0 h 245"/>
                      <a:gd name="T14" fmla="*/ 0 60000 65536"/>
                      <a:gd name="T15" fmla="*/ 0 60000 65536"/>
                      <a:gd name="T16" fmla="*/ 0 60000 65536"/>
                      <a:gd name="T17" fmla="*/ 0 60000 65536"/>
                      <a:gd name="T18" fmla="*/ 0 60000 65536"/>
                      <a:gd name="T19" fmla="*/ 0 60000 65536"/>
                      <a:gd name="T20" fmla="*/ 0 60000 65536"/>
                      <a:gd name="T21" fmla="*/ 0 w 269"/>
                      <a:gd name="T22" fmla="*/ 0 h 245"/>
                      <a:gd name="T23" fmla="*/ 269 w 269"/>
                      <a:gd name="T24" fmla="*/ 245 h 2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5">
                        <a:moveTo>
                          <a:pt x="67" y="0"/>
                        </a:moveTo>
                        <a:lnTo>
                          <a:pt x="0" y="120"/>
                        </a:lnTo>
                        <a:lnTo>
                          <a:pt x="67" y="245"/>
                        </a:lnTo>
                        <a:lnTo>
                          <a:pt x="203" y="245"/>
                        </a:lnTo>
                        <a:lnTo>
                          <a:pt x="269" y="120"/>
                        </a:lnTo>
                        <a:lnTo>
                          <a:pt x="203" y="0"/>
                        </a:lnTo>
                        <a:lnTo>
                          <a:pt x="67" y="0"/>
                        </a:lnTo>
                        <a:close/>
                      </a:path>
                    </a:pathLst>
                  </a:custGeom>
                  <a:solidFill>
                    <a:srgbClr val="51FF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0" name="Freeform 763">
                    <a:extLst>
                      <a:ext uri="{FF2B5EF4-FFF2-40B4-BE49-F238E27FC236}">
                        <a16:creationId xmlns:a16="http://schemas.microsoft.com/office/drawing/2014/main" id="{62D332DE-9786-A013-0E62-6EB5ED23A15D}"/>
                      </a:ext>
                    </a:extLst>
                  </p:cNvPr>
                  <p:cNvSpPr>
                    <a:spLocks/>
                  </p:cNvSpPr>
                  <p:nvPr/>
                </p:nvSpPr>
                <p:spPr bwMode="auto">
                  <a:xfrm>
                    <a:off x="4681" y="2838"/>
                    <a:ext cx="252" cy="227"/>
                  </a:xfrm>
                  <a:custGeom>
                    <a:avLst/>
                    <a:gdLst>
                      <a:gd name="T0" fmla="*/ 62 w 252"/>
                      <a:gd name="T1" fmla="*/ 0 h 227"/>
                      <a:gd name="T2" fmla="*/ 0 w 252"/>
                      <a:gd name="T3" fmla="*/ 111 h 227"/>
                      <a:gd name="T4" fmla="*/ 62 w 252"/>
                      <a:gd name="T5" fmla="*/ 227 h 227"/>
                      <a:gd name="T6" fmla="*/ 190 w 252"/>
                      <a:gd name="T7" fmla="*/ 227 h 227"/>
                      <a:gd name="T8" fmla="*/ 252 w 252"/>
                      <a:gd name="T9" fmla="*/ 111 h 227"/>
                      <a:gd name="T10" fmla="*/ 190 w 252"/>
                      <a:gd name="T11" fmla="*/ 0 h 227"/>
                      <a:gd name="T12" fmla="*/ 62 w 252"/>
                      <a:gd name="T13" fmla="*/ 0 h 227"/>
                      <a:gd name="T14" fmla="*/ 0 60000 65536"/>
                      <a:gd name="T15" fmla="*/ 0 60000 65536"/>
                      <a:gd name="T16" fmla="*/ 0 60000 65536"/>
                      <a:gd name="T17" fmla="*/ 0 60000 65536"/>
                      <a:gd name="T18" fmla="*/ 0 60000 65536"/>
                      <a:gd name="T19" fmla="*/ 0 60000 65536"/>
                      <a:gd name="T20" fmla="*/ 0 60000 65536"/>
                      <a:gd name="T21" fmla="*/ 0 w 252"/>
                      <a:gd name="T22" fmla="*/ 0 h 227"/>
                      <a:gd name="T23" fmla="*/ 252 w 252"/>
                      <a:gd name="T24" fmla="*/ 227 h 2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2" h="227">
                        <a:moveTo>
                          <a:pt x="62" y="0"/>
                        </a:moveTo>
                        <a:lnTo>
                          <a:pt x="0" y="111"/>
                        </a:lnTo>
                        <a:lnTo>
                          <a:pt x="62" y="227"/>
                        </a:lnTo>
                        <a:lnTo>
                          <a:pt x="190" y="227"/>
                        </a:lnTo>
                        <a:lnTo>
                          <a:pt x="252" y="111"/>
                        </a:lnTo>
                        <a:lnTo>
                          <a:pt x="190" y="0"/>
                        </a:lnTo>
                        <a:lnTo>
                          <a:pt x="62" y="0"/>
                        </a:lnTo>
                        <a:close/>
                      </a:path>
                    </a:pathLst>
                  </a:custGeom>
                  <a:solidFill>
                    <a:srgbClr val="5FFF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1" name="Freeform 764">
                    <a:extLst>
                      <a:ext uri="{FF2B5EF4-FFF2-40B4-BE49-F238E27FC236}">
                        <a16:creationId xmlns:a16="http://schemas.microsoft.com/office/drawing/2014/main" id="{3B85BA1E-88C0-765D-5438-2AA982C98A2E}"/>
                      </a:ext>
                    </a:extLst>
                  </p:cNvPr>
                  <p:cNvSpPr>
                    <a:spLocks/>
                  </p:cNvSpPr>
                  <p:nvPr/>
                </p:nvSpPr>
                <p:spPr bwMode="auto">
                  <a:xfrm>
                    <a:off x="4685" y="2842"/>
                    <a:ext cx="244" cy="219"/>
                  </a:xfrm>
                  <a:custGeom>
                    <a:avLst/>
                    <a:gdLst>
                      <a:gd name="T0" fmla="*/ 62 w 244"/>
                      <a:gd name="T1" fmla="*/ 0 h 219"/>
                      <a:gd name="T2" fmla="*/ 0 w 244"/>
                      <a:gd name="T3" fmla="*/ 107 h 219"/>
                      <a:gd name="T4" fmla="*/ 62 w 244"/>
                      <a:gd name="T5" fmla="*/ 219 h 219"/>
                      <a:gd name="T6" fmla="*/ 182 w 244"/>
                      <a:gd name="T7" fmla="*/ 219 h 219"/>
                      <a:gd name="T8" fmla="*/ 244 w 244"/>
                      <a:gd name="T9" fmla="*/ 107 h 219"/>
                      <a:gd name="T10" fmla="*/ 182 w 244"/>
                      <a:gd name="T11" fmla="*/ 0 h 219"/>
                      <a:gd name="T12" fmla="*/ 62 w 244"/>
                      <a:gd name="T13" fmla="*/ 0 h 219"/>
                      <a:gd name="T14" fmla="*/ 0 60000 65536"/>
                      <a:gd name="T15" fmla="*/ 0 60000 65536"/>
                      <a:gd name="T16" fmla="*/ 0 60000 65536"/>
                      <a:gd name="T17" fmla="*/ 0 60000 65536"/>
                      <a:gd name="T18" fmla="*/ 0 60000 65536"/>
                      <a:gd name="T19" fmla="*/ 0 60000 65536"/>
                      <a:gd name="T20" fmla="*/ 0 60000 65536"/>
                      <a:gd name="T21" fmla="*/ 0 w 244"/>
                      <a:gd name="T22" fmla="*/ 0 h 219"/>
                      <a:gd name="T23" fmla="*/ 244 w 244"/>
                      <a:gd name="T24" fmla="*/ 219 h 2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9">
                        <a:moveTo>
                          <a:pt x="62" y="0"/>
                        </a:moveTo>
                        <a:lnTo>
                          <a:pt x="0" y="107"/>
                        </a:lnTo>
                        <a:lnTo>
                          <a:pt x="62" y="219"/>
                        </a:lnTo>
                        <a:lnTo>
                          <a:pt x="182" y="219"/>
                        </a:lnTo>
                        <a:lnTo>
                          <a:pt x="244" y="107"/>
                        </a:lnTo>
                        <a:lnTo>
                          <a:pt x="182" y="0"/>
                        </a:lnTo>
                        <a:lnTo>
                          <a:pt x="62" y="0"/>
                        </a:lnTo>
                        <a:close/>
                      </a:path>
                    </a:pathLst>
                  </a:custGeom>
                  <a:solidFill>
                    <a:srgbClr val="6EFF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2" name="Freeform 765">
                    <a:extLst>
                      <a:ext uri="{FF2B5EF4-FFF2-40B4-BE49-F238E27FC236}">
                        <a16:creationId xmlns:a16="http://schemas.microsoft.com/office/drawing/2014/main" id="{211AE851-C474-2EED-A1F1-FE08CB105FA5}"/>
                      </a:ext>
                    </a:extLst>
                  </p:cNvPr>
                  <p:cNvSpPr>
                    <a:spLocks/>
                  </p:cNvSpPr>
                  <p:nvPr/>
                </p:nvSpPr>
                <p:spPr bwMode="auto">
                  <a:xfrm>
                    <a:off x="4693" y="2850"/>
                    <a:ext cx="228" cy="203"/>
                  </a:xfrm>
                  <a:custGeom>
                    <a:avLst/>
                    <a:gdLst>
                      <a:gd name="T0" fmla="*/ 58 w 228"/>
                      <a:gd name="T1" fmla="*/ 0 h 203"/>
                      <a:gd name="T2" fmla="*/ 0 w 228"/>
                      <a:gd name="T3" fmla="*/ 99 h 203"/>
                      <a:gd name="T4" fmla="*/ 58 w 228"/>
                      <a:gd name="T5" fmla="*/ 203 h 203"/>
                      <a:gd name="T6" fmla="*/ 170 w 228"/>
                      <a:gd name="T7" fmla="*/ 203 h 203"/>
                      <a:gd name="T8" fmla="*/ 228 w 228"/>
                      <a:gd name="T9" fmla="*/ 99 h 203"/>
                      <a:gd name="T10" fmla="*/ 170 w 228"/>
                      <a:gd name="T11" fmla="*/ 0 h 203"/>
                      <a:gd name="T12" fmla="*/ 58 w 228"/>
                      <a:gd name="T13" fmla="*/ 0 h 203"/>
                      <a:gd name="T14" fmla="*/ 0 60000 65536"/>
                      <a:gd name="T15" fmla="*/ 0 60000 65536"/>
                      <a:gd name="T16" fmla="*/ 0 60000 65536"/>
                      <a:gd name="T17" fmla="*/ 0 60000 65536"/>
                      <a:gd name="T18" fmla="*/ 0 60000 65536"/>
                      <a:gd name="T19" fmla="*/ 0 60000 65536"/>
                      <a:gd name="T20" fmla="*/ 0 60000 65536"/>
                      <a:gd name="T21" fmla="*/ 0 w 228"/>
                      <a:gd name="T22" fmla="*/ 0 h 203"/>
                      <a:gd name="T23" fmla="*/ 228 w 228"/>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8" h="203">
                        <a:moveTo>
                          <a:pt x="58" y="0"/>
                        </a:moveTo>
                        <a:lnTo>
                          <a:pt x="0" y="99"/>
                        </a:lnTo>
                        <a:lnTo>
                          <a:pt x="58" y="203"/>
                        </a:lnTo>
                        <a:lnTo>
                          <a:pt x="170" y="203"/>
                        </a:lnTo>
                        <a:lnTo>
                          <a:pt x="228" y="99"/>
                        </a:lnTo>
                        <a:lnTo>
                          <a:pt x="170" y="0"/>
                        </a:lnTo>
                        <a:lnTo>
                          <a:pt x="58" y="0"/>
                        </a:lnTo>
                        <a:close/>
                      </a:path>
                    </a:pathLst>
                  </a:custGeom>
                  <a:solidFill>
                    <a:srgbClr val="7DFF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3" name="Freeform 766">
                    <a:extLst>
                      <a:ext uri="{FF2B5EF4-FFF2-40B4-BE49-F238E27FC236}">
                        <a16:creationId xmlns:a16="http://schemas.microsoft.com/office/drawing/2014/main" id="{3C09B689-CDF1-5929-F6A2-7C0147200B61}"/>
                      </a:ext>
                    </a:extLst>
                  </p:cNvPr>
                  <p:cNvSpPr>
                    <a:spLocks/>
                  </p:cNvSpPr>
                  <p:nvPr/>
                </p:nvSpPr>
                <p:spPr bwMode="auto">
                  <a:xfrm>
                    <a:off x="4701" y="2854"/>
                    <a:ext cx="211" cy="195"/>
                  </a:xfrm>
                  <a:custGeom>
                    <a:avLst/>
                    <a:gdLst>
                      <a:gd name="T0" fmla="*/ 54 w 211"/>
                      <a:gd name="T1" fmla="*/ 0 h 195"/>
                      <a:gd name="T2" fmla="*/ 0 w 211"/>
                      <a:gd name="T3" fmla="*/ 95 h 195"/>
                      <a:gd name="T4" fmla="*/ 54 w 211"/>
                      <a:gd name="T5" fmla="*/ 195 h 195"/>
                      <a:gd name="T6" fmla="*/ 158 w 211"/>
                      <a:gd name="T7" fmla="*/ 195 h 195"/>
                      <a:gd name="T8" fmla="*/ 211 w 211"/>
                      <a:gd name="T9" fmla="*/ 95 h 195"/>
                      <a:gd name="T10" fmla="*/ 158 w 211"/>
                      <a:gd name="T11" fmla="*/ 0 h 195"/>
                      <a:gd name="T12" fmla="*/ 54 w 211"/>
                      <a:gd name="T13" fmla="*/ 0 h 195"/>
                      <a:gd name="T14" fmla="*/ 0 60000 65536"/>
                      <a:gd name="T15" fmla="*/ 0 60000 65536"/>
                      <a:gd name="T16" fmla="*/ 0 60000 65536"/>
                      <a:gd name="T17" fmla="*/ 0 60000 65536"/>
                      <a:gd name="T18" fmla="*/ 0 60000 65536"/>
                      <a:gd name="T19" fmla="*/ 0 60000 65536"/>
                      <a:gd name="T20" fmla="*/ 0 60000 65536"/>
                      <a:gd name="T21" fmla="*/ 0 w 211"/>
                      <a:gd name="T22" fmla="*/ 0 h 195"/>
                      <a:gd name="T23" fmla="*/ 211 w 211"/>
                      <a:gd name="T24" fmla="*/ 195 h 19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5">
                        <a:moveTo>
                          <a:pt x="54" y="0"/>
                        </a:moveTo>
                        <a:lnTo>
                          <a:pt x="0" y="95"/>
                        </a:lnTo>
                        <a:lnTo>
                          <a:pt x="54" y="195"/>
                        </a:lnTo>
                        <a:lnTo>
                          <a:pt x="158" y="195"/>
                        </a:lnTo>
                        <a:lnTo>
                          <a:pt x="211" y="95"/>
                        </a:lnTo>
                        <a:lnTo>
                          <a:pt x="158" y="0"/>
                        </a:lnTo>
                        <a:lnTo>
                          <a:pt x="54" y="0"/>
                        </a:lnTo>
                        <a:close/>
                      </a:path>
                    </a:pathLst>
                  </a:custGeom>
                  <a:solidFill>
                    <a:srgbClr val="8AFF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4" name="Freeform 767">
                    <a:extLst>
                      <a:ext uri="{FF2B5EF4-FFF2-40B4-BE49-F238E27FC236}">
                        <a16:creationId xmlns:a16="http://schemas.microsoft.com/office/drawing/2014/main" id="{3D00463E-85AD-29D9-797B-075715AC5356}"/>
                      </a:ext>
                    </a:extLst>
                  </p:cNvPr>
                  <p:cNvSpPr>
                    <a:spLocks/>
                  </p:cNvSpPr>
                  <p:nvPr/>
                </p:nvSpPr>
                <p:spPr bwMode="auto">
                  <a:xfrm>
                    <a:off x="4710" y="2862"/>
                    <a:ext cx="194" cy="178"/>
                  </a:xfrm>
                  <a:custGeom>
                    <a:avLst/>
                    <a:gdLst>
                      <a:gd name="T0" fmla="*/ 49 w 194"/>
                      <a:gd name="T1" fmla="*/ 0 h 178"/>
                      <a:gd name="T2" fmla="*/ 0 w 194"/>
                      <a:gd name="T3" fmla="*/ 87 h 178"/>
                      <a:gd name="T4" fmla="*/ 49 w 194"/>
                      <a:gd name="T5" fmla="*/ 178 h 178"/>
                      <a:gd name="T6" fmla="*/ 144 w 194"/>
                      <a:gd name="T7" fmla="*/ 178 h 178"/>
                      <a:gd name="T8" fmla="*/ 194 w 194"/>
                      <a:gd name="T9" fmla="*/ 87 h 178"/>
                      <a:gd name="T10" fmla="*/ 144 w 194"/>
                      <a:gd name="T11" fmla="*/ 0 h 178"/>
                      <a:gd name="T12" fmla="*/ 49 w 194"/>
                      <a:gd name="T13" fmla="*/ 0 h 178"/>
                      <a:gd name="T14" fmla="*/ 0 60000 65536"/>
                      <a:gd name="T15" fmla="*/ 0 60000 65536"/>
                      <a:gd name="T16" fmla="*/ 0 60000 65536"/>
                      <a:gd name="T17" fmla="*/ 0 60000 65536"/>
                      <a:gd name="T18" fmla="*/ 0 60000 65536"/>
                      <a:gd name="T19" fmla="*/ 0 60000 65536"/>
                      <a:gd name="T20" fmla="*/ 0 60000 65536"/>
                      <a:gd name="T21" fmla="*/ 0 w 194"/>
                      <a:gd name="T22" fmla="*/ 0 h 178"/>
                      <a:gd name="T23" fmla="*/ 194 w 194"/>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4" h="178">
                        <a:moveTo>
                          <a:pt x="49" y="0"/>
                        </a:moveTo>
                        <a:lnTo>
                          <a:pt x="0" y="87"/>
                        </a:lnTo>
                        <a:lnTo>
                          <a:pt x="49" y="178"/>
                        </a:lnTo>
                        <a:lnTo>
                          <a:pt x="144" y="178"/>
                        </a:lnTo>
                        <a:lnTo>
                          <a:pt x="194" y="87"/>
                        </a:lnTo>
                        <a:lnTo>
                          <a:pt x="144" y="0"/>
                        </a:lnTo>
                        <a:lnTo>
                          <a:pt x="49" y="0"/>
                        </a:lnTo>
                        <a:close/>
                      </a:path>
                    </a:pathLst>
                  </a:custGeom>
                  <a:solidFill>
                    <a:srgbClr val="99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5" name="Freeform 768">
                    <a:extLst>
                      <a:ext uri="{FF2B5EF4-FFF2-40B4-BE49-F238E27FC236}">
                        <a16:creationId xmlns:a16="http://schemas.microsoft.com/office/drawing/2014/main" id="{DE3B4BFE-F07C-1FF1-4384-70B8F736E269}"/>
                      </a:ext>
                    </a:extLst>
                  </p:cNvPr>
                  <p:cNvSpPr>
                    <a:spLocks/>
                  </p:cNvSpPr>
                  <p:nvPr/>
                </p:nvSpPr>
                <p:spPr bwMode="auto">
                  <a:xfrm>
                    <a:off x="4714" y="2867"/>
                    <a:ext cx="186" cy="169"/>
                  </a:xfrm>
                  <a:custGeom>
                    <a:avLst/>
                    <a:gdLst>
                      <a:gd name="T0" fmla="*/ 45 w 186"/>
                      <a:gd name="T1" fmla="*/ 0 h 169"/>
                      <a:gd name="T2" fmla="*/ 0 w 186"/>
                      <a:gd name="T3" fmla="*/ 82 h 169"/>
                      <a:gd name="T4" fmla="*/ 45 w 186"/>
                      <a:gd name="T5" fmla="*/ 169 h 169"/>
                      <a:gd name="T6" fmla="*/ 140 w 186"/>
                      <a:gd name="T7" fmla="*/ 169 h 169"/>
                      <a:gd name="T8" fmla="*/ 186 w 186"/>
                      <a:gd name="T9" fmla="*/ 82 h 169"/>
                      <a:gd name="T10" fmla="*/ 140 w 186"/>
                      <a:gd name="T11" fmla="*/ 0 h 169"/>
                      <a:gd name="T12" fmla="*/ 45 w 186"/>
                      <a:gd name="T13" fmla="*/ 0 h 169"/>
                      <a:gd name="T14" fmla="*/ 0 60000 65536"/>
                      <a:gd name="T15" fmla="*/ 0 60000 65536"/>
                      <a:gd name="T16" fmla="*/ 0 60000 65536"/>
                      <a:gd name="T17" fmla="*/ 0 60000 65536"/>
                      <a:gd name="T18" fmla="*/ 0 60000 65536"/>
                      <a:gd name="T19" fmla="*/ 0 60000 65536"/>
                      <a:gd name="T20" fmla="*/ 0 60000 65536"/>
                      <a:gd name="T21" fmla="*/ 0 w 186"/>
                      <a:gd name="T22" fmla="*/ 0 h 169"/>
                      <a:gd name="T23" fmla="*/ 186 w 186"/>
                      <a:gd name="T24" fmla="*/ 169 h 16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9">
                        <a:moveTo>
                          <a:pt x="45" y="0"/>
                        </a:moveTo>
                        <a:lnTo>
                          <a:pt x="0" y="82"/>
                        </a:lnTo>
                        <a:lnTo>
                          <a:pt x="45" y="169"/>
                        </a:lnTo>
                        <a:lnTo>
                          <a:pt x="140" y="169"/>
                        </a:lnTo>
                        <a:lnTo>
                          <a:pt x="186" y="82"/>
                        </a:lnTo>
                        <a:lnTo>
                          <a:pt x="140" y="0"/>
                        </a:lnTo>
                        <a:lnTo>
                          <a:pt x="45" y="0"/>
                        </a:lnTo>
                        <a:close/>
                      </a:path>
                    </a:pathLst>
                  </a:custGeom>
                  <a:solidFill>
                    <a:srgbClr val="A7FF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6" name="Freeform 769">
                    <a:extLst>
                      <a:ext uri="{FF2B5EF4-FFF2-40B4-BE49-F238E27FC236}">
                        <a16:creationId xmlns:a16="http://schemas.microsoft.com/office/drawing/2014/main" id="{66C02E8A-4D5C-0328-50B1-14FCA7D367E5}"/>
                      </a:ext>
                    </a:extLst>
                  </p:cNvPr>
                  <p:cNvSpPr>
                    <a:spLocks/>
                  </p:cNvSpPr>
                  <p:nvPr/>
                </p:nvSpPr>
                <p:spPr bwMode="auto">
                  <a:xfrm>
                    <a:off x="4722" y="2875"/>
                    <a:ext cx="170" cy="153"/>
                  </a:xfrm>
                  <a:custGeom>
                    <a:avLst/>
                    <a:gdLst>
                      <a:gd name="T0" fmla="*/ 41 w 170"/>
                      <a:gd name="T1" fmla="*/ 0 h 153"/>
                      <a:gd name="T2" fmla="*/ 0 w 170"/>
                      <a:gd name="T3" fmla="*/ 74 h 153"/>
                      <a:gd name="T4" fmla="*/ 41 w 170"/>
                      <a:gd name="T5" fmla="*/ 153 h 153"/>
                      <a:gd name="T6" fmla="*/ 128 w 170"/>
                      <a:gd name="T7" fmla="*/ 153 h 153"/>
                      <a:gd name="T8" fmla="*/ 170 w 170"/>
                      <a:gd name="T9" fmla="*/ 74 h 153"/>
                      <a:gd name="T10" fmla="*/ 128 w 170"/>
                      <a:gd name="T11" fmla="*/ 0 h 153"/>
                      <a:gd name="T12" fmla="*/ 41 w 170"/>
                      <a:gd name="T13" fmla="*/ 0 h 153"/>
                      <a:gd name="T14" fmla="*/ 0 60000 65536"/>
                      <a:gd name="T15" fmla="*/ 0 60000 65536"/>
                      <a:gd name="T16" fmla="*/ 0 60000 65536"/>
                      <a:gd name="T17" fmla="*/ 0 60000 65536"/>
                      <a:gd name="T18" fmla="*/ 0 60000 65536"/>
                      <a:gd name="T19" fmla="*/ 0 60000 65536"/>
                      <a:gd name="T20" fmla="*/ 0 60000 65536"/>
                      <a:gd name="T21" fmla="*/ 0 w 170"/>
                      <a:gd name="T22" fmla="*/ 0 h 153"/>
                      <a:gd name="T23" fmla="*/ 170 w 170"/>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0" h="153">
                        <a:moveTo>
                          <a:pt x="41" y="0"/>
                        </a:moveTo>
                        <a:lnTo>
                          <a:pt x="0" y="74"/>
                        </a:lnTo>
                        <a:lnTo>
                          <a:pt x="41" y="153"/>
                        </a:lnTo>
                        <a:lnTo>
                          <a:pt x="128" y="153"/>
                        </a:lnTo>
                        <a:lnTo>
                          <a:pt x="170" y="74"/>
                        </a:lnTo>
                        <a:lnTo>
                          <a:pt x="128" y="0"/>
                        </a:lnTo>
                        <a:lnTo>
                          <a:pt x="41" y="0"/>
                        </a:lnTo>
                        <a:close/>
                      </a:path>
                    </a:pathLst>
                  </a:custGeom>
                  <a:solidFill>
                    <a:srgbClr val="B3FFE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7" name="Freeform 770">
                    <a:extLst>
                      <a:ext uri="{FF2B5EF4-FFF2-40B4-BE49-F238E27FC236}">
                        <a16:creationId xmlns:a16="http://schemas.microsoft.com/office/drawing/2014/main" id="{EB9E4BBF-CEFB-4FE9-C844-B8633BFFB630}"/>
                      </a:ext>
                    </a:extLst>
                  </p:cNvPr>
                  <p:cNvSpPr>
                    <a:spLocks/>
                  </p:cNvSpPr>
                  <p:nvPr/>
                </p:nvSpPr>
                <p:spPr bwMode="auto">
                  <a:xfrm>
                    <a:off x="4730" y="2883"/>
                    <a:ext cx="153" cy="137"/>
                  </a:xfrm>
                  <a:custGeom>
                    <a:avLst/>
                    <a:gdLst>
                      <a:gd name="T0" fmla="*/ 42 w 153"/>
                      <a:gd name="T1" fmla="*/ 0 h 137"/>
                      <a:gd name="T2" fmla="*/ 0 w 153"/>
                      <a:gd name="T3" fmla="*/ 71 h 137"/>
                      <a:gd name="T4" fmla="*/ 42 w 153"/>
                      <a:gd name="T5" fmla="*/ 137 h 137"/>
                      <a:gd name="T6" fmla="*/ 116 w 153"/>
                      <a:gd name="T7" fmla="*/ 137 h 137"/>
                      <a:gd name="T8" fmla="*/ 153 w 153"/>
                      <a:gd name="T9" fmla="*/ 71 h 137"/>
                      <a:gd name="T10" fmla="*/ 116 w 153"/>
                      <a:gd name="T11" fmla="*/ 0 h 137"/>
                      <a:gd name="T12" fmla="*/ 42 w 153"/>
                      <a:gd name="T13" fmla="*/ 0 h 137"/>
                      <a:gd name="T14" fmla="*/ 0 60000 65536"/>
                      <a:gd name="T15" fmla="*/ 0 60000 65536"/>
                      <a:gd name="T16" fmla="*/ 0 60000 65536"/>
                      <a:gd name="T17" fmla="*/ 0 60000 65536"/>
                      <a:gd name="T18" fmla="*/ 0 60000 65536"/>
                      <a:gd name="T19" fmla="*/ 0 60000 65536"/>
                      <a:gd name="T20" fmla="*/ 0 60000 65536"/>
                      <a:gd name="T21" fmla="*/ 0 w 153"/>
                      <a:gd name="T22" fmla="*/ 0 h 137"/>
                      <a:gd name="T23" fmla="*/ 153 w 153"/>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7">
                        <a:moveTo>
                          <a:pt x="42" y="0"/>
                        </a:moveTo>
                        <a:lnTo>
                          <a:pt x="0" y="71"/>
                        </a:lnTo>
                        <a:lnTo>
                          <a:pt x="42" y="137"/>
                        </a:lnTo>
                        <a:lnTo>
                          <a:pt x="116" y="137"/>
                        </a:lnTo>
                        <a:lnTo>
                          <a:pt x="153" y="71"/>
                        </a:lnTo>
                        <a:lnTo>
                          <a:pt x="116" y="0"/>
                        </a:lnTo>
                        <a:lnTo>
                          <a:pt x="42" y="0"/>
                        </a:lnTo>
                        <a:close/>
                      </a:path>
                    </a:pathLst>
                  </a:custGeom>
                  <a:solidFill>
                    <a:srgbClr val="C0FF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8" name="Freeform 771">
                    <a:extLst>
                      <a:ext uri="{FF2B5EF4-FFF2-40B4-BE49-F238E27FC236}">
                        <a16:creationId xmlns:a16="http://schemas.microsoft.com/office/drawing/2014/main" id="{7ED18F11-1203-C2D2-EC8D-3014ECC894D5}"/>
                      </a:ext>
                    </a:extLst>
                  </p:cNvPr>
                  <p:cNvSpPr>
                    <a:spLocks/>
                  </p:cNvSpPr>
                  <p:nvPr/>
                </p:nvSpPr>
                <p:spPr bwMode="auto">
                  <a:xfrm>
                    <a:off x="4734" y="2887"/>
                    <a:ext cx="145" cy="129"/>
                  </a:xfrm>
                  <a:custGeom>
                    <a:avLst/>
                    <a:gdLst>
                      <a:gd name="T0" fmla="*/ 38 w 145"/>
                      <a:gd name="T1" fmla="*/ 0 h 129"/>
                      <a:gd name="T2" fmla="*/ 0 w 145"/>
                      <a:gd name="T3" fmla="*/ 67 h 129"/>
                      <a:gd name="T4" fmla="*/ 38 w 145"/>
                      <a:gd name="T5" fmla="*/ 129 h 129"/>
                      <a:gd name="T6" fmla="*/ 112 w 145"/>
                      <a:gd name="T7" fmla="*/ 129 h 129"/>
                      <a:gd name="T8" fmla="*/ 145 w 145"/>
                      <a:gd name="T9" fmla="*/ 67 h 129"/>
                      <a:gd name="T10" fmla="*/ 112 w 145"/>
                      <a:gd name="T11" fmla="*/ 0 h 129"/>
                      <a:gd name="T12" fmla="*/ 38 w 145"/>
                      <a:gd name="T13" fmla="*/ 0 h 129"/>
                      <a:gd name="T14" fmla="*/ 0 60000 65536"/>
                      <a:gd name="T15" fmla="*/ 0 60000 65536"/>
                      <a:gd name="T16" fmla="*/ 0 60000 65536"/>
                      <a:gd name="T17" fmla="*/ 0 60000 65536"/>
                      <a:gd name="T18" fmla="*/ 0 60000 65536"/>
                      <a:gd name="T19" fmla="*/ 0 60000 65536"/>
                      <a:gd name="T20" fmla="*/ 0 60000 65536"/>
                      <a:gd name="T21" fmla="*/ 0 w 145"/>
                      <a:gd name="T22" fmla="*/ 0 h 129"/>
                      <a:gd name="T23" fmla="*/ 145 w 145"/>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9">
                        <a:moveTo>
                          <a:pt x="38" y="0"/>
                        </a:moveTo>
                        <a:lnTo>
                          <a:pt x="0" y="67"/>
                        </a:lnTo>
                        <a:lnTo>
                          <a:pt x="38" y="129"/>
                        </a:lnTo>
                        <a:lnTo>
                          <a:pt x="112" y="129"/>
                        </a:lnTo>
                        <a:lnTo>
                          <a:pt x="145" y="67"/>
                        </a:lnTo>
                        <a:lnTo>
                          <a:pt x="112" y="0"/>
                        </a:lnTo>
                        <a:lnTo>
                          <a:pt x="38" y="0"/>
                        </a:lnTo>
                        <a:close/>
                      </a:path>
                    </a:pathLst>
                  </a:custGeom>
                  <a:solidFill>
                    <a:srgbClr val="CBFFD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09" name="Freeform 772">
                    <a:extLst>
                      <a:ext uri="{FF2B5EF4-FFF2-40B4-BE49-F238E27FC236}">
                        <a16:creationId xmlns:a16="http://schemas.microsoft.com/office/drawing/2014/main" id="{184EE0F1-CF1C-9935-DFAD-38F4B74C25D2}"/>
                      </a:ext>
                    </a:extLst>
                  </p:cNvPr>
                  <p:cNvSpPr>
                    <a:spLocks/>
                  </p:cNvSpPr>
                  <p:nvPr/>
                </p:nvSpPr>
                <p:spPr bwMode="auto">
                  <a:xfrm>
                    <a:off x="4743" y="2896"/>
                    <a:ext cx="128" cy="111"/>
                  </a:xfrm>
                  <a:custGeom>
                    <a:avLst/>
                    <a:gdLst>
                      <a:gd name="T0" fmla="*/ 33 w 128"/>
                      <a:gd name="T1" fmla="*/ 0 h 111"/>
                      <a:gd name="T2" fmla="*/ 0 w 128"/>
                      <a:gd name="T3" fmla="*/ 58 h 111"/>
                      <a:gd name="T4" fmla="*/ 33 w 128"/>
                      <a:gd name="T5" fmla="*/ 111 h 111"/>
                      <a:gd name="T6" fmla="*/ 99 w 128"/>
                      <a:gd name="T7" fmla="*/ 111 h 111"/>
                      <a:gd name="T8" fmla="*/ 128 w 128"/>
                      <a:gd name="T9" fmla="*/ 58 h 111"/>
                      <a:gd name="T10" fmla="*/ 99 w 128"/>
                      <a:gd name="T11" fmla="*/ 0 h 111"/>
                      <a:gd name="T12" fmla="*/ 33 w 128"/>
                      <a:gd name="T13" fmla="*/ 0 h 111"/>
                      <a:gd name="T14" fmla="*/ 0 60000 65536"/>
                      <a:gd name="T15" fmla="*/ 0 60000 65536"/>
                      <a:gd name="T16" fmla="*/ 0 60000 65536"/>
                      <a:gd name="T17" fmla="*/ 0 60000 65536"/>
                      <a:gd name="T18" fmla="*/ 0 60000 65536"/>
                      <a:gd name="T19" fmla="*/ 0 60000 65536"/>
                      <a:gd name="T20" fmla="*/ 0 60000 65536"/>
                      <a:gd name="T21" fmla="*/ 0 w 128"/>
                      <a:gd name="T22" fmla="*/ 0 h 111"/>
                      <a:gd name="T23" fmla="*/ 128 w 128"/>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1">
                        <a:moveTo>
                          <a:pt x="33" y="0"/>
                        </a:moveTo>
                        <a:lnTo>
                          <a:pt x="0" y="58"/>
                        </a:lnTo>
                        <a:lnTo>
                          <a:pt x="33" y="111"/>
                        </a:lnTo>
                        <a:lnTo>
                          <a:pt x="99" y="111"/>
                        </a:lnTo>
                        <a:lnTo>
                          <a:pt x="128" y="58"/>
                        </a:lnTo>
                        <a:lnTo>
                          <a:pt x="99" y="0"/>
                        </a:lnTo>
                        <a:lnTo>
                          <a:pt x="33" y="0"/>
                        </a:lnTo>
                        <a:close/>
                      </a:path>
                    </a:pathLst>
                  </a:custGeom>
                  <a:solidFill>
                    <a:srgbClr val="D5FF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10" name="Freeform 773">
                    <a:extLst>
                      <a:ext uri="{FF2B5EF4-FFF2-40B4-BE49-F238E27FC236}">
                        <a16:creationId xmlns:a16="http://schemas.microsoft.com/office/drawing/2014/main" id="{14670CF5-D096-5B37-E137-CF147A8DD9DF}"/>
                      </a:ext>
                    </a:extLst>
                  </p:cNvPr>
                  <p:cNvSpPr>
                    <a:spLocks/>
                  </p:cNvSpPr>
                  <p:nvPr/>
                </p:nvSpPr>
                <p:spPr bwMode="auto">
                  <a:xfrm>
                    <a:off x="4751" y="2900"/>
                    <a:ext cx="112" cy="103"/>
                  </a:xfrm>
                  <a:custGeom>
                    <a:avLst/>
                    <a:gdLst>
                      <a:gd name="T0" fmla="*/ 29 w 112"/>
                      <a:gd name="T1" fmla="*/ 0 h 103"/>
                      <a:gd name="T2" fmla="*/ 0 w 112"/>
                      <a:gd name="T3" fmla="*/ 54 h 103"/>
                      <a:gd name="T4" fmla="*/ 29 w 112"/>
                      <a:gd name="T5" fmla="*/ 103 h 103"/>
                      <a:gd name="T6" fmla="*/ 87 w 112"/>
                      <a:gd name="T7" fmla="*/ 103 h 103"/>
                      <a:gd name="T8" fmla="*/ 112 w 112"/>
                      <a:gd name="T9" fmla="*/ 54 h 103"/>
                      <a:gd name="T10" fmla="*/ 87 w 112"/>
                      <a:gd name="T11" fmla="*/ 0 h 103"/>
                      <a:gd name="T12" fmla="*/ 29 w 112"/>
                      <a:gd name="T13" fmla="*/ 0 h 103"/>
                      <a:gd name="T14" fmla="*/ 0 60000 65536"/>
                      <a:gd name="T15" fmla="*/ 0 60000 65536"/>
                      <a:gd name="T16" fmla="*/ 0 60000 65536"/>
                      <a:gd name="T17" fmla="*/ 0 60000 65536"/>
                      <a:gd name="T18" fmla="*/ 0 60000 65536"/>
                      <a:gd name="T19" fmla="*/ 0 60000 65536"/>
                      <a:gd name="T20" fmla="*/ 0 60000 65536"/>
                      <a:gd name="T21" fmla="*/ 0 w 112"/>
                      <a:gd name="T22" fmla="*/ 0 h 103"/>
                      <a:gd name="T23" fmla="*/ 112 w 11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3">
                        <a:moveTo>
                          <a:pt x="29" y="0"/>
                        </a:moveTo>
                        <a:lnTo>
                          <a:pt x="0" y="54"/>
                        </a:lnTo>
                        <a:lnTo>
                          <a:pt x="29" y="103"/>
                        </a:lnTo>
                        <a:lnTo>
                          <a:pt x="87" y="103"/>
                        </a:lnTo>
                        <a:lnTo>
                          <a:pt x="112" y="54"/>
                        </a:lnTo>
                        <a:lnTo>
                          <a:pt x="87" y="0"/>
                        </a:lnTo>
                        <a:lnTo>
                          <a:pt x="29" y="0"/>
                        </a:lnTo>
                        <a:close/>
                      </a:path>
                    </a:pathLst>
                  </a:custGeom>
                  <a:solidFill>
                    <a:srgbClr val="DEFF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11" name="Freeform 774">
                    <a:extLst>
                      <a:ext uri="{FF2B5EF4-FFF2-40B4-BE49-F238E27FC236}">
                        <a16:creationId xmlns:a16="http://schemas.microsoft.com/office/drawing/2014/main" id="{48FAFEB4-D945-7F58-4EA2-C6CA953B59FF}"/>
                      </a:ext>
                    </a:extLst>
                  </p:cNvPr>
                  <p:cNvSpPr>
                    <a:spLocks/>
                  </p:cNvSpPr>
                  <p:nvPr/>
                </p:nvSpPr>
                <p:spPr bwMode="auto">
                  <a:xfrm>
                    <a:off x="4759" y="2908"/>
                    <a:ext cx="95" cy="87"/>
                  </a:xfrm>
                  <a:custGeom>
                    <a:avLst/>
                    <a:gdLst>
                      <a:gd name="T0" fmla="*/ 25 w 95"/>
                      <a:gd name="T1" fmla="*/ 0 h 87"/>
                      <a:gd name="T2" fmla="*/ 0 w 95"/>
                      <a:gd name="T3" fmla="*/ 46 h 87"/>
                      <a:gd name="T4" fmla="*/ 25 w 95"/>
                      <a:gd name="T5" fmla="*/ 87 h 87"/>
                      <a:gd name="T6" fmla="*/ 75 w 95"/>
                      <a:gd name="T7" fmla="*/ 87 h 87"/>
                      <a:gd name="T8" fmla="*/ 95 w 95"/>
                      <a:gd name="T9" fmla="*/ 46 h 87"/>
                      <a:gd name="T10" fmla="*/ 75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6"/>
                        </a:lnTo>
                        <a:lnTo>
                          <a:pt x="25" y="87"/>
                        </a:lnTo>
                        <a:lnTo>
                          <a:pt x="75" y="87"/>
                        </a:lnTo>
                        <a:lnTo>
                          <a:pt x="95" y="46"/>
                        </a:lnTo>
                        <a:lnTo>
                          <a:pt x="75" y="0"/>
                        </a:lnTo>
                        <a:lnTo>
                          <a:pt x="25" y="0"/>
                        </a:lnTo>
                        <a:close/>
                      </a:path>
                    </a:pathLst>
                  </a:custGeom>
                  <a:solidFill>
                    <a:srgbClr val="E6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12" name="Freeform 775">
                    <a:extLst>
                      <a:ext uri="{FF2B5EF4-FFF2-40B4-BE49-F238E27FC236}">
                        <a16:creationId xmlns:a16="http://schemas.microsoft.com/office/drawing/2014/main" id="{267EF302-388E-A79E-12D1-5CDDE6771471}"/>
                      </a:ext>
                    </a:extLst>
                  </p:cNvPr>
                  <p:cNvSpPr>
                    <a:spLocks/>
                  </p:cNvSpPr>
                  <p:nvPr/>
                </p:nvSpPr>
                <p:spPr bwMode="auto">
                  <a:xfrm>
                    <a:off x="4763" y="2912"/>
                    <a:ext cx="87" cy="79"/>
                  </a:xfrm>
                  <a:custGeom>
                    <a:avLst/>
                    <a:gdLst>
                      <a:gd name="T0" fmla="*/ 25 w 87"/>
                      <a:gd name="T1" fmla="*/ 0 h 79"/>
                      <a:gd name="T2" fmla="*/ 0 w 87"/>
                      <a:gd name="T3" fmla="*/ 42 h 79"/>
                      <a:gd name="T4" fmla="*/ 25 w 87"/>
                      <a:gd name="T5" fmla="*/ 79 h 79"/>
                      <a:gd name="T6" fmla="*/ 67 w 87"/>
                      <a:gd name="T7" fmla="*/ 79 h 79"/>
                      <a:gd name="T8" fmla="*/ 87 w 87"/>
                      <a:gd name="T9" fmla="*/ 42 h 79"/>
                      <a:gd name="T10" fmla="*/ 67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2"/>
                        </a:lnTo>
                        <a:lnTo>
                          <a:pt x="25" y="79"/>
                        </a:lnTo>
                        <a:lnTo>
                          <a:pt x="67" y="79"/>
                        </a:lnTo>
                        <a:lnTo>
                          <a:pt x="87" y="42"/>
                        </a:lnTo>
                        <a:lnTo>
                          <a:pt x="67" y="0"/>
                        </a:lnTo>
                        <a:lnTo>
                          <a:pt x="25" y="0"/>
                        </a:lnTo>
                        <a:close/>
                      </a:path>
                    </a:pathLst>
                  </a:custGeom>
                  <a:solidFill>
                    <a:srgbClr val="ECFF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13" name="Freeform 776">
                    <a:extLst>
                      <a:ext uri="{FF2B5EF4-FFF2-40B4-BE49-F238E27FC236}">
                        <a16:creationId xmlns:a16="http://schemas.microsoft.com/office/drawing/2014/main" id="{B4499DD1-3043-DFE1-FC24-17D6F0F2BEEE}"/>
                      </a:ext>
                    </a:extLst>
                  </p:cNvPr>
                  <p:cNvSpPr>
                    <a:spLocks/>
                  </p:cNvSpPr>
                  <p:nvPr/>
                </p:nvSpPr>
                <p:spPr bwMode="auto">
                  <a:xfrm>
                    <a:off x="4772" y="2920"/>
                    <a:ext cx="70" cy="63"/>
                  </a:xfrm>
                  <a:custGeom>
                    <a:avLst/>
                    <a:gdLst>
                      <a:gd name="T0" fmla="*/ 20 w 70"/>
                      <a:gd name="T1" fmla="*/ 0 h 63"/>
                      <a:gd name="T2" fmla="*/ 0 w 70"/>
                      <a:gd name="T3" fmla="*/ 34 h 63"/>
                      <a:gd name="T4" fmla="*/ 20 w 70"/>
                      <a:gd name="T5" fmla="*/ 63 h 63"/>
                      <a:gd name="T6" fmla="*/ 53 w 70"/>
                      <a:gd name="T7" fmla="*/ 63 h 63"/>
                      <a:gd name="T8" fmla="*/ 70 w 70"/>
                      <a:gd name="T9" fmla="*/ 34 h 63"/>
                      <a:gd name="T10" fmla="*/ 53 w 70"/>
                      <a:gd name="T11" fmla="*/ 0 h 63"/>
                      <a:gd name="T12" fmla="*/ 20 w 70"/>
                      <a:gd name="T13" fmla="*/ 0 h 63"/>
                      <a:gd name="T14" fmla="*/ 0 60000 65536"/>
                      <a:gd name="T15" fmla="*/ 0 60000 65536"/>
                      <a:gd name="T16" fmla="*/ 0 60000 65536"/>
                      <a:gd name="T17" fmla="*/ 0 60000 65536"/>
                      <a:gd name="T18" fmla="*/ 0 60000 65536"/>
                      <a:gd name="T19" fmla="*/ 0 60000 65536"/>
                      <a:gd name="T20" fmla="*/ 0 60000 65536"/>
                      <a:gd name="T21" fmla="*/ 0 w 70"/>
                      <a:gd name="T22" fmla="*/ 0 h 63"/>
                      <a:gd name="T23" fmla="*/ 70 w 70"/>
                      <a:gd name="T24" fmla="*/ 63 h 6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3">
                        <a:moveTo>
                          <a:pt x="20" y="0"/>
                        </a:moveTo>
                        <a:lnTo>
                          <a:pt x="0" y="34"/>
                        </a:lnTo>
                        <a:lnTo>
                          <a:pt x="20" y="63"/>
                        </a:lnTo>
                        <a:lnTo>
                          <a:pt x="53" y="63"/>
                        </a:lnTo>
                        <a:lnTo>
                          <a:pt x="70" y="34"/>
                        </a:lnTo>
                        <a:lnTo>
                          <a:pt x="53" y="0"/>
                        </a:lnTo>
                        <a:lnTo>
                          <a:pt x="20" y="0"/>
                        </a:lnTo>
                        <a:close/>
                      </a:path>
                    </a:pathLst>
                  </a:custGeom>
                  <a:solidFill>
                    <a:srgbClr val="F1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14" name="Freeform 777">
                    <a:extLst>
                      <a:ext uri="{FF2B5EF4-FFF2-40B4-BE49-F238E27FC236}">
                        <a16:creationId xmlns:a16="http://schemas.microsoft.com/office/drawing/2014/main" id="{A52CCD46-BEC4-BB6F-A09A-7A393FCC072C}"/>
                      </a:ext>
                    </a:extLst>
                  </p:cNvPr>
                  <p:cNvSpPr>
                    <a:spLocks/>
                  </p:cNvSpPr>
                  <p:nvPr/>
                </p:nvSpPr>
                <p:spPr bwMode="auto">
                  <a:xfrm>
                    <a:off x="4780" y="2925"/>
                    <a:ext cx="54" cy="53"/>
                  </a:xfrm>
                  <a:custGeom>
                    <a:avLst/>
                    <a:gdLst>
                      <a:gd name="T0" fmla="*/ 16 w 54"/>
                      <a:gd name="T1" fmla="*/ 0 h 53"/>
                      <a:gd name="T2" fmla="*/ 0 w 54"/>
                      <a:gd name="T3" fmla="*/ 29 h 53"/>
                      <a:gd name="T4" fmla="*/ 16 w 54"/>
                      <a:gd name="T5" fmla="*/ 53 h 53"/>
                      <a:gd name="T6" fmla="*/ 41 w 54"/>
                      <a:gd name="T7" fmla="*/ 53 h 53"/>
                      <a:gd name="T8" fmla="*/ 54 w 54"/>
                      <a:gd name="T9" fmla="*/ 29 h 53"/>
                      <a:gd name="T10" fmla="*/ 41 w 54"/>
                      <a:gd name="T11" fmla="*/ 0 h 53"/>
                      <a:gd name="T12" fmla="*/ 16 w 54"/>
                      <a:gd name="T13" fmla="*/ 0 h 53"/>
                      <a:gd name="T14" fmla="*/ 0 60000 65536"/>
                      <a:gd name="T15" fmla="*/ 0 60000 65536"/>
                      <a:gd name="T16" fmla="*/ 0 60000 65536"/>
                      <a:gd name="T17" fmla="*/ 0 60000 65536"/>
                      <a:gd name="T18" fmla="*/ 0 60000 65536"/>
                      <a:gd name="T19" fmla="*/ 0 60000 65536"/>
                      <a:gd name="T20" fmla="*/ 0 60000 65536"/>
                      <a:gd name="T21" fmla="*/ 0 w 54"/>
                      <a:gd name="T22" fmla="*/ 0 h 53"/>
                      <a:gd name="T23" fmla="*/ 54 w 54"/>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3">
                        <a:moveTo>
                          <a:pt x="16" y="0"/>
                        </a:moveTo>
                        <a:lnTo>
                          <a:pt x="0" y="29"/>
                        </a:lnTo>
                        <a:lnTo>
                          <a:pt x="16" y="53"/>
                        </a:lnTo>
                        <a:lnTo>
                          <a:pt x="41" y="53"/>
                        </a:lnTo>
                        <a:lnTo>
                          <a:pt x="54" y="29"/>
                        </a:lnTo>
                        <a:lnTo>
                          <a:pt x="41" y="0"/>
                        </a:lnTo>
                        <a:lnTo>
                          <a:pt x="16" y="0"/>
                        </a:lnTo>
                        <a:close/>
                      </a:path>
                    </a:pathLst>
                  </a:custGeom>
                  <a:solidFill>
                    <a:srgbClr val="F5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15" name="Freeform 778">
                    <a:extLst>
                      <a:ext uri="{FF2B5EF4-FFF2-40B4-BE49-F238E27FC236}">
                        <a16:creationId xmlns:a16="http://schemas.microsoft.com/office/drawing/2014/main" id="{6BBFA157-462C-733B-B3DD-F46F6E9E3B5C}"/>
                      </a:ext>
                    </a:extLst>
                  </p:cNvPr>
                  <p:cNvSpPr>
                    <a:spLocks/>
                  </p:cNvSpPr>
                  <p:nvPr/>
                </p:nvSpPr>
                <p:spPr bwMode="auto">
                  <a:xfrm>
                    <a:off x="4784" y="2933"/>
                    <a:ext cx="46" cy="37"/>
                  </a:xfrm>
                  <a:custGeom>
                    <a:avLst/>
                    <a:gdLst>
                      <a:gd name="T0" fmla="*/ 12 w 46"/>
                      <a:gd name="T1" fmla="*/ 0 h 37"/>
                      <a:gd name="T2" fmla="*/ 0 w 46"/>
                      <a:gd name="T3" fmla="*/ 21 h 37"/>
                      <a:gd name="T4" fmla="*/ 12 w 46"/>
                      <a:gd name="T5" fmla="*/ 37 h 37"/>
                      <a:gd name="T6" fmla="*/ 37 w 46"/>
                      <a:gd name="T7" fmla="*/ 37 h 37"/>
                      <a:gd name="T8" fmla="*/ 46 w 46"/>
                      <a:gd name="T9" fmla="*/ 21 h 37"/>
                      <a:gd name="T10" fmla="*/ 37 w 46"/>
                      <a:gd name="T11" fmla="*/ 0 h 37"/>
                      <a:gd name="T12" fmla="*/ 12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2" y="0"/>
                        </a:moveTo>
                        <a:lnTo>
                          <a:pt x="0" y="21"/>
                        </a:lnTo>
                        <a:lnTo>
                          <a:pt x="12" y="37"/>
                        </a:lnTo>
                        <a:lnTo>
                          <a:pt x="37" y="37"/>
                        </a:lnTo>
                        <a:lnTo>
                          <a:pt x="46" y="21"/>
                        </a:lnTo>
                        <a:lnTo>
                          <a:pt x="37" y="0"/>
                        </a:lnTo>
                        <a:lnTo>
                          <a:pt x="12" y="0"/>
                        </a:lnTo>
                        <a:close/>
                      </a:path>
                    </a:pathLst>
                  </a:custGeom>
                  <a:solidFill>
                    <a:srgbClr val="F9FF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16" name="Freeform 779">
                    <a:extLst>
                      <a:ext uri="{FF2B5EF4-FFF2-40B4-BE49-F238E27FC236}">
                        <a16:creationId xmlns:a16="http://schemas.microsoft.com/office/drawing/2014/main" id="{707B1319-E86C-10F5-E674-8AC1064EF6F9}"/>
                      </a:ext>
                    </a:extLst>
                  </p:cNvPr>
                  <p:cNvSpPr>
                    <a:spLocks/>
                  </p:cNvSpPr>
                  <p:nvPr/>
                </p:nvSpPr>
                <p:spPr bwMode="auto">
                  <a:xfrm>
                    <a:off x="4792" y="2937"/>
                    <a:ext cx="29" cy="29"/>
                  </a:xfrm>
                  <a:custGeom>
                    <a:avLst/>
                    <a:gdLst>
                      <a:gd name="T0" fmla="*/ 9 w 29"/>
                      <a:gd name="T1" fmla="*/ 0 h 29"/>
                      <a:gd name="T2" fmla="*/ 0 w 29"/>
                      <a:gd name="T3" fmla="*/ 17 h 29"/>
                      <a:gd name="T4" fmla="*/ 9 w 29"/>
                      <a:gd name="T5" fmla="*/ 29 h 29"/>
                      <a:gd name="T6" fmla="*/ 25 w 29"/>
                      <a:gd name="T7" fmla="*/ 29 h 29"/>
                      <a:gd name="T8" fmla="*/ 29 w 29"/>
                      <a:gd name="T9" fmla="*/ 17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7"/>
                        </a:lnTo>
                        <a:lnTo>
                          <a:pt x="9" y="29"/>
                        </a:lnTo>
                        <a:lnTo>
                          <a:pt x="25" y="29"/>
                        </a:lnTo>
                        <a:lnTo>
                          <a:pt x="29" y="17"/>
                        </a:lnTo>
                        <a:lnTo>
                          <a:pt x="25" y="0"/>
                        </a:lnTo>
                        <a:lnTo>
                          <a:pt x="9" y="0"/>
                        </a:lnTo>
                        <a:close/>
                      </a:path>
                    </a:pathLst>
                  </a:custGeom>
                  <a:solidFill>
                    <a:srgbClr val="FBFF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17" name="Freeform 780">
                    <a:extLst>
                      <a:ext uri="{FF2B5EF4-FFF2-40B4-BE49-F238E27FC236}">
                        <a16:creationId xmlns:a16="http://schemas.microsoft.com/office/drawing/2014/main" id="{B66488E1-768D-9C09-1C94-6F45291E0A7D}"/>
                      </a:ext>
                    </a:extLst>
                  </p:cNvPr>
                  <p:cNvSpPr>
                    <a:spLocks/>
                  </p:cNvSpPr>
                  <p:nvPr/>
                </p:nvSpPr>
                <p:spPr bwMode="auto">
                  <a:xfrm>
                    <a:off x="4801" y="2945"/>
                    <a:ext cx="12" cy="13"/>
                  </a:xfrm>
                  <a:custGeom>
                    <a:avLst/>
                    <a:gdLst>
                      <a:gd name="T0" fmla="*/ 4 w 12"/>
                      <a:gd name="T1" fmla="*/ 0 h 13"/>
                      <a:gd name="T2" fmla="*/ 0 w 12"/>
                      <a:gd name="T3" fmla="*/ 9 h 13"/>
                      <a:gd name="T4" fmla="*/ 4 w 12"/>
                      <a:gd name="T5" fmla="*/ 13 h 13"/>
                      <a:gd name="T6" fmla="*/ 12 w 12"/>
                      <a:gd name="T7" fmla="*/ 13 h 13"/>
                      <a:gd name="T8" fmla="*/ 12 w 12"/>
                      <a:gd name="T9" fmla="*/ 9 h 13"/>
                      <a:gd name="T10" fmla="*/ 12 w 12"/>
                      <a:gd name="T11" fmla="*/ 0 h 13"/>
                      <a:gd name="T12" fmla="*/ 4 w 12"/>
                      <a:gd name="T13" fmla="*/ 0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4" y="0"/>
                        </a:moveTo>
                        <a:lnTo>
                          <a:pt x="0" y="9"/>
                        </a:lnTo>
                        <a:lnTo>
                          <a:pt x="4" y="13"/>
                        </a:lnTo>
                        <a:lnTo>
                          <a:pt x="12" y="13"/>
                        </a:lnTo>
                        <a:lnTo>
                          <a:pt x="12" y="9"/>
                        </a:lnTo>
                        <a:lnTo>
                          <a:pt x="12" y="0"/>
                        </a:lnTo>
                        <a:lnTo>
                          <a:pt x="4" y="0"/>
                        </a:lnTo>
                        <a:close/>
                      </a:path>
                    </a:pathLst>
                  </a:custGeom>
                  <a:solidFill>
                    <a:srgbClr val="FD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518" name="Freeform 781">
                    <a:extLst>
                      <a:ext uri="{FF2B5EF4-FFF2-40B4-BE49-F238E27FC236}">
                        <a16:creationId xmlns:a16="http://schemas.microsoft.com/office/drawing/2014/main" id="{5FDF87BB-9BC7-55E6-FA23-F8132E1A345B}"/>
                      </a:ext>
                    </a:extLst>
                  </p:cNvPr>
                  <p:cNvSpPr>
                    <a:spLocks/>
                  </p:cNvSpPr>
                  <p:nvPr/>
                </p:nvSpPr>
                <p:spPr bwMode="auto">
                  <a:xfrm>
                    <a:off x="4805" y="2949"/>
                    <a:ext cx="4" cy="5"/>
                  </a:xfrm>
                  <a:custGeom>
                    <a:avLst/>
                    <a:gdLst>
                      <a:gd name="T0" fmla="*/ 4 w 4"/>
                      <a:gd name="T1" fmla="*/ 0 h 5"/>
                      <a:gd name="T2" fmla="*/ 0 w 4"/>
                      <a:gd name="T3" fmla="*/ 5 h 5"/>
                      <a:gd name="T4" fmla="*/ 4 w 4"/>
                      <a:gd name="T5" fmla="*/ 5 h 5"/>
                      <a:gd name="T6" fmla="*/ 4 w 4"/>
                      <a:gd name="T7" fmla="*/ 5 h 5"/>
                      <a:gd name="T8" fmla="*/ 4 w 4"/>
                      <a:gd name="T9" fmla="*/ 5 h 5"/>
                      <a:gd name="T10" fmla="*/ 4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4" y="0"/>
                        </a:moveTo>
                        <a:lnTo>
                          <a:pt x="0" y="5"/>
                        </a:lnTo>
                        <a:lnTo>
                          <a:pt x="4" y="5"/>
                        </a:lnTo>
                        <a:lnTo>
                          <a:pt x="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93" name="Freeform 783">
                  <a:extLst>
                    <a:ext uri="{FF2B5EF4-FFF2-40B4-BE49-F238E27FC236}">
                      <a16:creationId xmlns:a16="http://schemas.microsoft.com/office/drawing/2014/main" id="{3C965F15-603E-D7B4-AA93-FB9DF0958BA3}"/>
                    </a:ext>
                  </a:extLst>
                </p:cNvPr>
                <p:cNvSpPr>
                  <a:spLocks noEditPoints="1"/>
                </p:cNvSpPr>
                <p:nvPr/>
              </p:nvSpPr>
              <p:spPr bwMode="auto">
                <a:xfrm>
                  <a:off x="4639" y="2800"/>
                  <a:ext cx="344" cy="311"/>
                </a:xfrm>
                <a:custGeom>
                  <a:avLst/>
                  <a:gdLst>
                    <a:gd name="T0" fmla="*/ 4 w 344"/>
                    <a:gd name="T1" fmla="*/ 154 h 311"/>
                    <a:gd name="T2" fmla="*/ 0 w 344"/>
                    <a:gd name="T3" fmla="*/ 154 h 311"/>
                    <a:gd name="T4" fmla="*/ 4 w 344"/>
                    <a:gd name="T5" fmla="*/ 158 h 311"/>
                    <a:gd name="T6" fmla="*/ 87 w 344"/>
                    <a:gd name="T7" fmla="*/ 311 h 311"/>
                    <a:gd name="T8" fmla="*/ 87 w 344"/>
                    <a:gd name="T9" fmla="*/ 311 h 311"/>
                    <a:gd name="T10" fmla="*/ 87 w 344"/>
                    <a:gd name="T11" fmla="*/ 311 h 311"/>
                    <a:gd name="T12" fmla="*/ 257 w 344"/>
                    <a:gd name="T13" fmla="*/ 311 h 311"/>
                    <a:gd name="T14" fmla="*/ 257 w 344"/>
                    <a:gd name="T15" fmla="*/ 311 h 311"/>
                    <a:gd name="T16" fmla="*/ 261 w 344"/>
                    <a:gd name="T17" fmla="*/ 311 h 311"/>
                    <a:gd name="T18" fmla="*/ 344 w 344"/>
                    <a:gd name="T19" fmla="*/ 158 h 311"/>
                    <a:gd name="T20" fmla="*/ 344 w 344"/>
                    <a:gd name="T21" fmla="*/ 154 h 311"/>
                    <a:gd name="T22" fmla="*/ 344 w 344"/>
                    <a:gd name="T23" fmla="*/ 154 h 311"/>
                    <a:gd name="T24" fmla="*/ 261 w 344"/>
                    <a:gd name="T25" fmla="*/ 4 h 311"/>
                    <a:gd name="T26" fmla="*/ 257 w 344"/>
                    <a:gd name="T27" fmla="*/ 0 h 311"/>
                    <a:gd name="T28" fmla="*/ 257 w 344"/>
                    <a:gd name="T29" fmla="*/ 0 h 311"/>
                    <a:gd name="T30" fmla="*/ 87 w 344"/>
                    <a:gd name="T31" fmla="*/ 0 h 311"/>
                    <a:gd name="T32" fmla="*/ 87 w 344"/>
                    <a:gd name="T33" fmla="*/ 0 h 311"/>
                    <a:gd name="T34" fmla="*/ 87 w 344"/>
                    <a:gd name="T35" fmla="*/ 4 h 311"/>
                    <a:gd name="T36" fmla="*/ 4 w 344"/>
                    <a:gd name="T37" fmla="*/ 154 h 311"/>
                    <a:gd name="T38" fmla="*/ 91 w 344"/>
                    <a:gd name="T39" fmla="*/ 9 h 311"/>
                    <a:gd name="T40" fmla="*/ 87 w 344"/>
                    <a:gd name="T41" fmla="*/ 4 h 311"/>
                    <a:gd name="T42" fmla="*/ 87 w 344"/>
                    <a:gd name="T43" fmla="*/ 9 h 311"/>
                    <a:gd name="T44" fmla="*/ 257 w 344"/>
                    <a:gd name="T45" fmla="*/ 9 h 311"/>
                    <a:gd name="T46" fmla="*/ 257 w 344"/>
                    <a:gd name="T47" fmla="*/ 4 h 311"/>
                    <a:gd name="T48" fmla="*/ 257 w 344"/>
                    <a:gd name="T49" fmla="*/ 9 h 311"/>
                    <a:gd name="T50" fmla="*/ 340 w 344"/>
                    <a:gd name="T51" fmla="*/ 158 h 311"/>
                    <a:gd name="T52" fmla="*/ 340 w 344"/>
                    <a:gd name="T53" fmla="*/ 154 h 311"/>
                    <a:gd name="T54" fmla="*/ 340 w 344"/>
                    <a:gd name="T55" fmla="*/ 154 h 311"/>
                    <a:gd name="T56" fmla="*/ 257 w 344"/>
                    <a:gd name="T57" fmla="*/ 307 h 311"/>
                    <a:gd name="T58" fmla="*/ 257 w 344"/>
                    <a:gd name="T59" fmla="*/ 307 h 311"/>
                    <a:gd name="T60" fmla="*/ 257 w 344"/>
                    <a:gd name="T61" fmla="*/ 303 h 311"/>
                    <a:gd name="T62" fmla="*/ 87 w 344"/>
                    <a:gd name="T63" fmla="*/ 303 h 311"/>
                    <a:gd name="T64" fmla="*/ 87 w 344"/>
                    <a:gd name="T65" fmla="*/ 307 h 311"/>
                    <a:gd name="T66" fmla="*/ 91 w 344"/>
                    <a:gd name="T67" fmla="*/ 307 h 311"/>
                    <a:gd name="T68" fmla="*/ 8 w 344"/>
                    <a:gd name="T69" fmla="*/ 154 h 311"/>
                    <a:gd name="T70" fmla="*/ 4 w 344"/>
                    <a:gd name="T71" fmla="*/ 154 h 311"/>
                    <a:gd name="T72" fmla="*/ 8 w 344"/>
                    <a:gd name="T73" fmla="*/ 158 h 311"/>
                    <a:gd name="T74" fmla="*/ 91 w 344"/>
                    <a:gd name="T75" fmla="*/ 9 h 31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4"/>
                    <a:gd name="T115" fmla="*/ 0 h 311"/>
                    <a:gd name="T116" fmla="*/ 344 w 344"/>
                    <a:gd name="T117" fmla="*/ 311 h 31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4" h="311">
                      <a:moveTo>
                        <a:pt x="4" y="154"/>
                      </a:moveTo>
                      <a:lnTo>
                        <a:pt x="0" y="154"/>
                      </a:lnTo>
                      <a:lnTo>
                        <a:pt x="4" y="158"/>
                      </a:lnTo>
                      <a:lnTo>
                        <a:pt x="87" y="311"/>
                      </a:lnTo>
                      <a:lnTo>
                        <a:pt x="257" y="311"/>
                      </a:lnTo>
                      <a:lnTo>
                        <a:pt x="261" y="311"/>
                      </a:lnTo>
                      <a:lnTo>
                        <a:pt x="344" y="158"/>
                      </a:lnTo>
                      <a:lnTo>
                        <a:pt x="344" y="154"/>
                      </a:lnTo>
                      <a:lnTo>
                        <a:pt x="261" y="4"/>
                      </a:lnTo>
                      <a:lnTo>
                        <a:pt x="257" y="0"/>
                      </a:lnTo>
                      <a:lnTo>
                        <a:pt x="87" y="0"/>
                      </a:lnTo>
                      <a:lnTo>
                        <a:pt x="87" y="4"/>
                      </a:lnTo>
                      <a:lnTo>
                        <a:pt x="4" y="154"/>
                      </a:lnTo>
                      <a:close/>
                      <a:moveTo>
                        <a:pt x="91" y="9"/>
                      </a:moveTo>
                      <a:lnTo>
                        <a:pt x="87" y="4"/>
                      </a:lnTo>
                      <a:lnTo>
                        <a:pt x="87" y="9"/>
                      </a:lnTo>
                      <a:lnTo>
                        <a:pt x="257" y="9"/>
                      </a:lnTo>
                      <a:lnTo>
                        <a:pt x="257" y="4"/>
                      </a:lnTo>
                      <a:lnTo>
                        <a:pt x="257" y="9"/>
                      </a:lnTo>
                      <a:lnTo>
                        <a:pt x="340" y="158"/>
                      </a:lnTo>
                      <a:lnTo>
                        <a:pt x="340" y="154"/>
                      </a:lnTo>
                      <a:lnTo>
                        <a:pt x="257" y="307"/>
                      </a:lnTo>
                      <a:lnTo>
                        <a:pt x="257" y="303"/>
                      </a:lnTo>
                      <a:lnTo>
                        <a:pt x="87" y="303"/>
                      </a:lnTo>
                      <a:lnTo>
                        <a:pt x="87" y="307"/>
                      </a:lnTo>
                      <a:lnTo>
                        <a:pt x="91" y="307"/>
                      </a:lnTo>
                      <a:lnTo>
                        <a:pt x="8" y="154"/>
                      </a:lnTo>
                      <a:lnTo>
                        <a:pt x="4" y="154"/>
                      </a:lnTo>
                      <a:lnTo>
                        <a:pt x="8"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04" name="Rectangle 785">
                <a:extLst>
                  <a:ext uri="{FF2B5EF4-FFF2-40B4-BE49-F238E27FC236}">
                    <a16:creationId xmlns:a16="http://schemas.microsoft.com/office/drawing/2014/main" id="{48FA7BAA-E5B8-379C-9904-D01D9BC17078}"/>
                  </a:ext>
                </a:extLst>
              </p:cNvPr>
              <p:cNvSpPr>
                <a:spLocks noChangeArrowheads="1"/>
              </p:cNvSpPr>
              <p:nvPr/>
            </p:nvSpPr>
            <p:spPr bwMode="auto">
              <a:xfrm>
                <a:off x="4780" y="2916"/>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Times New Roman" panose="02020603050405020304" pitchFamily="18" charset="0"/>
                  </a:rPr>
                  <a:t>G</a:t>
                </a:r>
                <a:endParaRPr lang="en-US" altLang="en-US"/>
              </a:p>
            </p:txBody>
          </p:sp>
          <p:grpSp>
            <p:nvGrpSpPr>
              <p:cNvPr id="16405" name="Group 813">
                <a:extLst>
                  <a:ext uri="{FF2B5EF4-FFF2-40B4-BE49-F238E27FC236}">
                    <a16:creationId xmlns:a16="http://schemas.microsoft.com/office/drawing/2014/main" id="{D42540DA-0467-6D48-C380-1473C25FDECA}"/>
                  </a:ext>
                </a:extLst>
              </p:cNvPr>
              <p:cNvGrpSpPr>
                <a:grpSpLocks/>
              </p:cNvGrpSpPr>
              <p:nvPr/>
            </p:nvGrpSpPr>
            <p:grpSpPr bwMode="auto">
              <a:xfrm>
                <a:off x="4635" y="3103"/>
                <a:ext cx="348" cy="306"/>
                <a:chOff x="4635" y="3103"/>
                <a:chExt cx="348" cy="306"/>
              </a:xfrm>
            </p:grpSpPr>
            <p:grpSp>
              <p:nvGrpSpPr>
                <p:cNvPr id="16465" name="Group 811">
                  <a:extLst>
                    <a:ext uri="{FF2B5EF4-FFF2-40B4-BE49-F238E27FC236}">
                      <a16:creationId xmlns:a16="http://schemas.microsoft.com/office/drawing/2014/main" id="{62B0B5DB-233A-71D8-EA7A-333E00B2EAA9}"/>
                    </a:ext>
                  </a:extLst>
                </p:cNvPr>
                <p:cNvGrpSpPr>
                  <a:grpSpLocks/>
                </p:cNvGrpSpPr>
                <p:nvPr/>
              </p:nvGrpSpPr>
              <p:grpSpPr bwMode="auto">
                <a:xfrm>
                  <a:off x="4639" y="3107"/>
                  <a:ext cx="340" cy="298"/>
                  <a:chOff x="4639" y="3107"/>
                  <a:chExt cx="340" cy="298"/>
                </a:xfrm>
              </p:grpSpPr>
              <p:sp>
                <p:nvSpPr>
                  <p:cNvPr id="16467" name="Freeform 786">
                    <a:extLst>
                      <a:ext uri="{FF2B5EF4-FFF2-40B4-BE49-F238E27FC236}">
                        <a16:creationId xmlns:a16="http://schemas.microsoft.com/office/drawing/2014/main" id="{FF9A0331-AB35-F868-6C61-7116B29F90F6}"/>
                      </a:ext>
                    </a:extLst>
                  </p:cNvPr>
                  <p:cNvSpPr>
                    <a:spLocks/>
                  </p:cNvSpPr>
                  <p:nvPr/>
                </p:nvSpPr>
                <p:spPr bwMode="auto">
                  <a:xfrm>
                    <a:off x="4639" y="3107"/>
                    <a:ext cx="340" cy="298"/>
                  </a:xfrm>
                  <a:custGeom>
                    <a:avLst/>
                    <a:gdLst>
                      <a:gd name="T0" fmla="*/ 83 w 340"/>
                      <a:gd name="T1" fmla="*/ 0 h 298"/>
                      <a:gd name="T2" fmla="*/ 0 w 340"/>
                      <a:gd name="T3" fmla="*/ 149 h 298"/>
                      <a:gd name="T4" fmla="*/ 83 w 340"/>
                      <a:gd name="T5" fmla="*/ 298 h 298"/>
                      <a:gd name="T6" fmla="*/ 253 w 340"/>
                      <a:gd name="T7" fmla="*/ 298 h 298"/>
                      <a:gd name="T8" fmla="*/ 340 w 340"/>
                      <a:gd name="T9" fmla="*/ 149 h 298"/>
                      <a:gd name="T10" fmla="*/ 253 w 340"/>
                      <a:gd name="T11" fmla="*/ 0 h 298"/>
                      <a:gd name="T12" fmla="*/ 83 w 340"/>
                      <a:gd name="T13" fmla="*/ 0 h 298"/>
                      <a:gd name="T14" fmla="*/ 0 60000 65536"/>
                      <a:gd name="T15" fmla="*/ 0 60000 65536"/>
                      <a:gd name="T16" fmla="*/ 0 60000 65536"/>
                      <a:gd name="T17" fmla="*/ 0 60000 65536"/>
                      <a:gd name="T18" fmla="*/ 0 60000 65536"/>
                      <a:gd name="T19" fmla="*/ 0 60000 65536"/>
                      <a:gd name="T20" fmla="*/ 0 60000 65536"/>
                      <a:gd name="T21" fmla="*/ 0 w 340"/>
                      <a:gd name="T22" fmla="*/ 0 h 298"/>
                      <a:gd name="T23" fmla="*/ 340 w 340"/>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0" h="298">
                        <a:moveTo>
                          <a:pt x="83" y="0"/>
                        </a:moveTo>
                        <a:lnTo>
                          <a:pt x="0" y="149"/>
                        </a:lnTo>
                        <a:lnTo>
                          <a:pt x="83" y="298"/>
                        </a:lnTo>
                        <a:lnTo>
                          <a:pt x="253" y="298"/>
                        </a:lnTo>
                        <a:lnTo>
                          <a:pt x="340" y="149"/>
                        </a:lnTo>
                        <a:lnTo>
                          <a:pt x="253" y="0"/>
                        </a:lnTo>
                        <a:lnTo>
                          <a:pt x="83"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68" name="Freeform 787">
                    <a:extLst>
                      <a:ext uri="{FF2B5EF4-FFF2-40B4-BE49-F238E27FC236}">
                        <a16:creationId xmlns:a16="http://schemas.microsoft.com/office/drawing/2014/main" id="{F08280F1-1C8E-9B4E-BB4E-0F6564E1E5A3}"/>
                      </a:ext>
                    </a:extLst>
                  </p:cNvPr>
                  <p:cNvSpPr>
                    <a:spLocks/>
                  </p:cNvSpPr>
                  <p:nvPr/>
                </p:nvSpPr>
                <p:spPr bwMode="auto">
                  <a:xfrm>
                    <a:off x="4639" y="3107"/>
                    <a:ext cx="331" cy="290"/>
                  </a:xfrm>
                  <a:custGeom>
                    <a:avLst/>
                    <a:gdLst>
                      <a:gd name="T0" fmla="*/ 83 w 331"/>
                      <a:gd name="T1" fmla="*/ 0 h 290"/>
                      <a:gd name="T2" fmla="*/ 0 w 331"/>
                      <a:gd name="T3" fmla="*/ 145 h 290"/>
                      <a:gd name="T4" fmla="*/ 83 w 331"/>
                      <a:gd name="T5" fmla="*/ 290 h 290"/>
                      <a:gd name="T6" fmla="*/ 244 w 331"/>
                      <a:gd name="T7" fmla="*/ 290 h 290"/>
                      <a:gd name="T8" fmla="*/ 331 w 331"/>
                      <a:gd name="T9" fmla="*/ 145 h 290"/>
                      <a:gd name="T10" fmla="*/ 244 w 331"/>
                      <a:gd name="T11" fmla="*/ 0 h 290"/>
                      <a:gd name="T12" fmla="*/ 83 w 331"/>
                      <a:gd name="T13" fmla="*/ 0 h 290"/>
                      <a:gd name="T14" fmla="*/ 0 60000 65536"/>
                      <a:gd name="T15" fmla="*/ 0 60000 65536"/>
                      <a:gd name="T16" fmla="*/ 0 60000 65536"/>
                      <a:gd name="T17" fmla="*/ 0 60000 65536"/>
                      <a:gd name="T18" fmla="*/ 0 60000 65536"/>
                      <a:gd name="T19" fmla="*/ 0 60000 65536"/>
                      <a:gd name="T20" fmla="*/ 0 60000 65536"/>
                      <a:gd name="T21" fmla="*/ 0 w 331"/>
                      <a:gd name="T22" fmla="*/ 0 h 290"/>
                      <a:gd name="T23" fmla="*/ 331 w 331"/>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1" h="290">
                        <a:moveTo>
                          <a:pt x="83" y="0"/>
                        </a:moveTo>
                        <a:lnTo>
                          <a:pt x="0" y="145"/>
                        </a:lnTo>
                        <a:lnTo>
                          <a:pt x="83" y="290"/>
                        </a:lnTo>
                        <a:lnTo>
                          <a:pt x="244" y="290"/>
                        </a:lnTo>
                        <a:lnTo>
                          <a:pt x="331" y="145"/>
                        </a:lnTo>
                        <a:lnTo>
                          <a:pt x="244" y="0"/>
                        </a:lnTo>
                        <a:lnTo>
                          <a:pt x="83" y="0"/>
                        </a:lnTo>
                        <a:close/>
                      </a:path>
                    </a:pathLst>
                  </a:custGeom>
                  <a:solidFill>
                    <a:srgbClr val="19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69" name="Freeform 788">
                    <a:extLst>
                      <a:ext uri="{FF2B5EF4-FFF2-40B4-BE49-F238E27FC236}">
                        <a16:creationId xmlns:a16="http://schemas.microsoft.com/office/drawing/2014/main" id="{0E7F139A-A3A1-A933-CD9F-8FBA4EA19BD0}"/>
                      </a:ext>
                    </a:extLst>
                  </p:cNvPr>
                  <p:cNvSpPr>
                    <a:spLocks/>
                  </p:cNvSpPr>
                  <p:nvPr/>
                </p:nvSpPr>
                <p:spPr bwMode="auto">
                  <a:xfrm>
                    <a:off x="4647" y="3111"/>
                    <a:ext cx="315" cy="277"/>
                  </a:xfrm>
                  <a:custGeom>
                    <a:avLst/>
                    <a:gdLst>
                      <a:gd name="T0" fmla="*/ 79 w 315"/>
                      <a:gd name="T1" fmla="*/ 0 h 277"/>
                      <a:gd name="T2" fmla="*/ 0 w 315"/>
                      <a:gd name="T3" fmla="*/ 141 h 277"/>
                      <a:gd name="T4" fmla="*/ 79 w 315"/>
                      <a:gd name="T5" fmla="*/ 277 h 277"/>
                      <a:gd name="T6" fmla="*/ 232 w 315"/>
                      <a:gd name="T7" fmla="*/ 277 h 277"/>
                      <a:gd name="T8" fmla="*/ 315 w 315"/>
                      <a:gd name="T9" fmla="*/ 141 h 277"/>
                      <a:gd name="T10" fmla="*/ 232 w 315"/>
                      <a:gd name="T11" fmla="*/ 0 h 277"/>
                      <a:gd name="T12" fmla="*/ 79 w 315"/>
                      <a:gd name="T13" fmla="*/ 0 h 277"/>
                      <a:gd name="T14" fmla="*/ 0 60000 65536"/>
                      <a:gd name="T15" fmla="*/ 0 60000 65536"/>
                      <a:gd name="T16" fmla="*/ 0 60000 65536"/>
                      <a:gd name="T17" fmla="*/ 0 60000 65536"/>
                      <a:gd name="T18" fmla="*/ 0 60000 65536"/>
                      <a:gd name="T19" fmla="*/ 0 60000 65536"/>
                      <a:gd name="T20" fmla="*/ 0 60000 65536"/>
                      <a:gd name="T21" fmla="*/ 0 w 315"/>
                      <a:gd name="T22" fmla="*/ 0 h 277"/>
                      <a:gd name="T23" fmla="*/ 315 w 315"/>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5" h="277">
                        <a:moveTo>
                          <a:pt x="79" y="0"/>
                        </a:moveTo>
                        <a:lnTo>
                          <a:pt x="0" y="141"/>
                        </a:lnTo>
                        <a:lnTo>
                          <a:pt x="79" y="277"/>
                        </a:lnTo>
                        <a:lnTo>
                          <a:pt x="232" y="277"/>
                        </a:lnTo>
                        <a:lnTo>
                          <a:pt x="315" y="141"/>
                        </a:lnTo>
                        <a:lnTo>
                          <a:pt x="232" y="0"/>
                        </a:lnTo>
                        <a:lnTo>
                          <a:pt x="79" y="0"/>
                        </a:lnTo>
                        <a:close/>
                      </a:path>
                    </a:pathLst>
                  </a:custGeom>
                  <a:solidFill>
                    <a:srgbClr val="28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0" name="Freeform 789">
                    <a:extLst>
                      <a:ext uri="{FF2B5EF4-FFF2-40B4-BE49-F238E27FC236}">
                        <a16:creationId xmlns:a16="http://schemas.microsoft.com/office/drawing/2014/main" id="{86A06D4A-E9ED-1983-FA3C-108D0999D488}"/>
                      </a:ext>
                    </a:extLst>
                  </p:cNvPr>
                  <p:cNvSpPr>
                    <a:spLocks/>
                  </p:cNvSpPr>
                  <p:nvPr/>
                </p:nvSpPr>
                <p:spPr bwMode="auto">
                  <a:xfrm>
                    <a:off x="4656" y="3119"/>
                    <a:ext cx="298" cy="265"/>
                  </a:xfrm>
                  <a:custGeom>
                    <a:avLst/>
                    <a:gdLst>
                      <a:gd name="T0" fmla="*/ 74 w 298"/>
                      <a:gd name="T1" fmla="*/ 0 h 265"/>
                      <a:gd name="T2" fmla="*/ 0 w 298"/>
                      <a:gd name="T3" fmla="*/ 133 h 265"/>
                      <a:gd name="T4" fmla="*/ 74 w 298"/>
                      <a:gd name="T5" fmla="*/ 265 h 265"/>
                      <a:gd name="T6" fmla="*/ 219 w 298"/>
                      <a:gd name="T7" fmla="*/ 265 h 265"/>
                      <a:gd name="T8" fmla="*/ 298 w 298"/>
                      <a:gd name="T9" fmla="*/ 133 h 265"/>
                      <a:gd name="T10" fmla="*/ 219 w 298"/>
                      <a:gd name="T11" fmla="*/ 0 h 265"/>
                      <a:gd name="T12" fmla="*/ 74 w 298"/>
                      <a:gd name="T13" fmla="*/ 0 h 265"/>
                      <a:gd name="T14" fmla="*/ 0 60000 65536"/>
                      <a:gd name="T15" fmla="*/ 0 60000 65536"/>
                      <a:gd name="T16" fmla="*/ 0 60000 65536"/>
                      <a:gd name="T17" fmla="*/ 0 60000 65536"/>
                      <a:gd name="T18" fmla="*/ 0 60000 65536"/>
                      <a:gd name="T19" fmla="*/ 0 60000 65536"/>
                      <a:gd name="T20" fmla="*/ 0 60000 65536"/>
                      <a:gd name="T21" fmla="*/ 0 w 298"/>
                      <a:gd name="T22" fmla="*/ 0 h 265"/>
                      <a:gd name="T23" fmla="*/ 298 w 298"/>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265">
                        <a:moveTo>
                          <a:pt x="74" y="0"/>
                        </a:moveTo>
                        <a:lnTo>
                          <a:pt x="0" y="133"/>
                        </a:lnTo>
                        <a:lnTo>
                          <a:pt x="74" y="265"/>
                        </a:lnTo>
                        <a:lnTo>
                          <a:pt x="219" y="265"/>
                        </a:lnTo>
                        <a:lnTo>
                          <a:pt x="298" y="133"/>
                        </a:lnTo>
                        <a:lnTo>
                          <a:pt x="219" y="0"/>
                        </a:lnTo>
                        <a:lnTo>
                          <a:pt x="74" y="0"/>
                        </a:lnTo>
                        <a:close/>
                      </a:path>
                    </a:pathLst>
                  </a:custGeom>
                  <a:solidFill>
                    <a:srgbClr val="35FF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1" name="Freeform 790">
                    <a:extLst>
                      <a:ext uri="{FF2B5EF4-FFF2-40B4-BE49-F238E27FC236}">
                        <a16:creationId xmlns:a16="http://schemas.microsoft.com/office/drawing/2014/main" id="{2A4239EA-62F0-38D9-6B0B-0F66E0AD49CD}"/>
                      </a:ext>
                    </a:extLst>
                  </p:cNvPr>
                  <p:cNvSpPr>
                    <a:spLocks/>
                  </p:cNvSpPr>
                  <p:nvPr/>
                </p:nvSpPr>
                <p:spPr bwMode="auto">
                  <a:xfrm>
                    <a:off x="4660" y="3123"/>
                    <a:ext cx="290" cy="253"/>
                  </a:xfrm>
                  <a:custGeom>
                    <a:avLst/>
                    <a:gdLst>
                      <a:gd name="T0" fmla="*/ 70 w 290"/>
                      <a:gd name="T1" fmla="*/ 0 h 253"/>
                      <a:gd name="T2" fmla="*/ 0 w 290"/>
                      <a:gd name="T3" fmla="*/ 129 h 253"/>
                      <a:gd name="T4" fmla="*/ 70 w 290"/>
                      <a:gd name="T5" fmla="*/ 253 h 253"/>
                      <a:gd name="T6" fmla="*/ 215 w 290"/>
                      <a:gd name="T7" fmla="*/ 253 h 253"/>
                      <a:gd name="T8" fmla="*/ 290 w 290"/>
                      <a:gd name="T9" fmla="*/ 129 h 253"/>
                      <a:gd name="T10" fmla="*/ 215 w 290"/>
                      <a:gd name="T11" fmla="*/ 0 h 253"/>
                      <a:gd name="T12" fmla="*/ 70 w 290"/>
                      <a:gd name="T13" fmla="*/ 0 h 253"/>
                      <a:gd name="T14" fmla="*/ 0 60000 65536"/>
                      <a:gd name="T15" fmla="*/ 0 60000 65536"/>
                      <a:gd name="T16" fmla="*/ 0 60000 65536"/>
                      <a:gd name="T17" fmla="*/ 0 60000 65536"/>
                      <a:gd name="T18" fmla="*/ 0 60000 65536"/>
                      <a:gd name="T19" fmla="*/ 0 60000 65536"/>
                      <a:gd name="T20" fmla="*/ 0 60000 65536"/>
                      <a:gd name="T21" fmla="*/ 0 w 290"/>
                      <a:gd name="T22" fmla="*/ 0 h 253"/>
                      <a:gd name="T23" fmla="*/ 290 w 290"/>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253">
                        <a:moveTo>
                          <a:pt x="70" y="0"/>
                        </a:moveTo>
                        <a:lnTo>
                          <a:pt x="0" y="129"/>
                        </a:lnTo>
                        <a:lnTo>
                          <a:pt x="70" y="253"/>
                        </a:lnTo>
                        <a:lnTo>
                          <a:pt x="215" y="253"/>
                        </a:lnTo>
                        <a:lnTo>
                          <a:pt x="290" y="129"/>
                        </a:lnTo>
                        <a:lnTo>
                          <a:pt x="215" y="0"/>
                        </a:lnTo>
                        <a:lnTo>
                          <a:pt x="70" y="0"/>
                        </a:lnTo>
                        <a:close/>
                      </a:path>
                    </a:pathLst>
                  </a:custGeom>
                  <a:solidFill>
                    <a:srgbClr val="43F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2" name="Freeform 791">
                    <a:extLst>
                      <a:ext uri="{FF2B5EF4-FFF2-40B4-BE49-F238E27FC236}">
                        <a16:creationId xmlns:a16="http://schemas.microsoft.com/office/drawing/2014/main" id="{B5981016-AD25-4BE6-5FB0-4F0FD3DB3F09}"/>
                      </a:ext>
                    </a:extLst>
                  </p:cNvPr>
                  <p:cNvSpPr>
                    <a:spLocks/>
                  </p:cNvSpPr>
                  <p:nvPr/>
                </p:nvSpPr>
                <p:spPr bwMode="auto">
                  <a:xfrm>
                    <a:off x="4668" y="3132"/>
                    <a:ext cx="273" cy="240"/>
                  </a:xfrm>
                  <a:custGeom>
                    <a:avLst/>
                    <a:gdLst>
                      <a:gd name="T0" fmla="*/ 66 w 273"/>
                      <a:gd name="T1" fmla="*/ 0 h 240"/>
                      <a:gd name="T2" fmla="*/ 0 w 273"/>
                      <a:gd name="T3" fmla="*/ 120 h 240"/>
                      <a:gd name="T4" fmla="*/ 66 w 273"/>
                      <a:gd name="T5" fmla="*/ 240 h 240"/>
                      <a:gd name="T6" fmla="*/ 203 w 273"/>
                      <a:gd name="T7" fmla="*/ 240 h 240"/>
                      <a:gd name="T8" fmla="*/ 273 w 273"/>
                      <a:gd name="T9" fmla="*/ 120 h 240"/>
                      <a:gd name="T10" fmla="*/ 203 w 273"/>
                      <a:gd name="T11" fmla="*/ 0 h 240"/>
                      <a:gd name="T12" fmla="*/ 66 w 273"/>
                      <a:gd name="T13" fmla="*/ 0 h 240"/>
                      <a:gd name="T14" fmla="*/ 0 60000 65536"/>
                      <a:gd name="T15" fmla="*/ 0 60000 65536"/>
                      <a:gd name="T16" fmla="*/ 0 60000 65536"/>
                      <a:gd name="T17" fmla="*/ 0 60000 65536"/>
                      <a:gd name="T18" fmla="*/ 0 60000 65536"/>
                      <a:gd name="T19" fmla="*/ 0 60000 65536"/>
                      <a:gd name="T20" fmla="*/ 0 60000 65536"/>
                      <a:gd name="T21" fmla="*/ 0 w 273"/>
                      <a:gd name="T22" fmla="*/ 0 h 240"/>
                      <a:gd name="T23" fmla="*/ 273 w 273"/>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3" h="240">
                        <a:moveTo>
                          <a:pt x="66" y="0"/>
                        </a:moveTo>
                        <a:lnTo>
                          <a:pt x="0" y="120"/>
                        </a:lnTo>
                        <a:lnTo>
                          <a:pt x="66" y="240"/>
                        </a:lnTo>
                        <a:lnTo>
                          <a:pt x="203" y="240"/>
                        </a:lnTo>
                        <a:lnTo>
                          <a:pt x="273" y="120"/>
                        </a:lnTo>
                        <a:lnTo>
                          <a:pt x="203" y="0"/>
                        </a:lnTo>
                        <a:lnTo>
                          <a:pt x="66" y="0"/>
                        </a:lnTo>
                        <a:close/>
                      </a:path>
                    </a:pathLst>
                  </a:custGeom>
                  <a:solidFill>
                    <a:srgbClr val="51FF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3" name="Freeform 792">
                    <a:extLst>
                      <a:ext uri="{FF2B5EF4-FFF2-40B4-BE49-F238E27FC236}">
                        <a16:creationId xmlns:a16="http://schemas.microsoft.com/office/drawing/2014/main" id="{030AE823-B39E-B323-606C-2C8AD19A0097}"/>
                      </a:ext>
                    </a:extLst>
                  </p:cNvPr>
                  <p:cNvSpPr>
                    <a:spLocks/>
                  </p:cNvSpPr>
                  <p:nvPr/>
                </p:nvSpPr>
                <p:spPr bwMode="auto">
                  <a:xfrm>
                    <a:off x="4676" y="3136"/>
                    <a:ext cx="257" cy="227"/>
                  </a:xfrm>
                  <a:custGeom>
                    <a:avLst/>
                    <a:gdLst>
                      <a:gd name="T0" fmla="*/ 63 w 257"/>
                      <a:gd name="T1" fmla="*/ 0 h 227"/>
                      <a:gd name="T2" fmla="*/ 0 w 257"/>
                      <a:gd name="T3" fmla="*/ 116 h 227"/>
                      <a:gd name="T4" fmla="*/ 63 w 257"/>
                      <a:gd name="T5" fmla="*/ 227 h 227"/>
                      <a:gd name="T6" fmla="*/ 191 w 257"/>
                      <a:gd name="T7" fmla="*/ 227 h 227"/>
                      <a:gd name="T8" fmla="*/ 257 w 257"/>
                      <a:gd name="T9" fmla="*/ 116 h 227"/>
                      <a:gd name="T10" fmla="*/ 191 w 257"/>
                      <a:gd name="T11" fmla="*/ 0 h 227"/>
                      <a:gd name="T12" fmla="*/ 63 w 257"/>
                      <a:gd name="T13" fmla="*/ 0 h 227"/>
                      <a:gd name="T14" fmla="*/ 0 60000 65536"/>
                      <a:gd name="T15" fmla="*/ 0 60000 65536"/>
                      <a:gd name="T16" fmla="*/ 0 60000 65536"/>
                      <a:gd name="T17" fmla="*/ 0 60000 65536"/>
                      <a:gd name="T18" fmla="*/ 0 60000 65536"/>
                      <a:gd name="T19" fmla="*/ 0 60000 65536"/>
                      <a:gd name="T20" fmla="*/ 0 60000 65536"/>
                      <a:gd name="T21" fmla="*/ 0 w 257"/>
                      <a:gd name="T22" fmla="*/ 0 h 227"/>
                      <a:gd name="T23" fmla="*/ 257 w 257"/>
                      <a:gd name="T24" fmla="*/ 227 h 2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7" h="227">
                        <a:moveTo>
                          <a:pt x="63" y="0"/>
                        </a:moveTo>
                        <a:lnTo>
                          <a:pt x="0" y="116"/>
                        </a:lnTo>
                        <a:lnTo>
                          <a:pt x="63" y="227"/>
                        </a:lnTo>
                        <a:lnTo>
                          <a:pt x="191" y="227"/>
                        </a:lnTo>
                        <a:lnTo>
                          <a:pt x="257" y="116"/>
                        </a:lnTo>
                        <a:lnTo>
                          <a:pt x="191" y="0"/>
                        </a:lnTo>
                        <a:lnTo>
                          <a:pt x="63" y="0"/>
                        </a:lnTo>
                        <a:close/>
                      </a:path>
                    </a:pathLst>
                  </a:custGeom>
                  <a:solidFill>
                    <a:srgbClr val="5FFF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4" name="Freeform 793">
                    <a:extLst>
                      <a:ext uri="{FF2B5EF4-FFF2-40B4-BE49-F238E27FC236}">
                        <a16:creationId xmlns:a16="http://schemas.microsoft.com/office/drawing/2014/main" id="{35EE67BA-2974-1D7E-BAA6-75FB5AFB32A2}"/>
                      </a:ext>
                    </a:extLst>
                  </p:cNvPr>
                  <p:cNvSpPr>
                    <a:spLocks/>
                  </p:cNvSpPr>
                  <p:nvPr/>
                </p:nvSpPr>
                <p:spPr bwMode="auto">
                  <a:xfrm>
                    <a:off x="4681" y="3144"/>
                    <a:ext cx="244" cy="215"/>
                  </a:xfrm>
                  <a:custGeom>
                    <a:avLst/>
                    <a:gdLst>
                      <a:gd name="T0" fmla="*/ 62 w 244"/>
                      <a:gd name="T1" fmla="*/ 0 h 215"/>
                      <a:gd name="T2" fmla="*/ 0 w 244"/>
                      <a:gd name="T3" fmla="*/ 108 h 215"/>
                      <a:gd name="T4" fmla="*/ 62 w 244"/>
                      <a:gd name="T5" fmla="*/ 215 h 215"/>
                      <a:gd name="T6" fmla="*/ 182 w 244"/>
                      <a:gd name="T7" fmla="*/ 215 h 215"/>
                      <a:gd name="T8" fmla="*/ 244 w 244"/>
                      <a:gd name="T9" fmla="*/ 108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8"/>
                        </a:lnTo>
                        <a:lnTo>
                          <a:pt x="62" y="215"/>
                        </a:lnTo>
                        <a:lnTo>
                          <a:pt x="182" y="215"/>
                        </a:lnTo>
                        <a:lnTo>
                          <a:pt x="244" y="108"/>
                        </a:lnTo>
                        <a:lnTo>
                          <a:pt x="182" y="0"/>
                        </a:lnTo>
                        <a:lnTo>
                          <a:pt x="62" y="0"/>
                        </a:lnTo>
                        <a:close/>
                      </a:path>
                    </a:pathLst>
                  </a:custGeom>
                  <a:solidFill>
                    <a:srgbClr val="6EFF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5" name="Freeform 794">
                    <a:extLst>
                      <a:ext uri="{FF2B5EF4-FFF2-40B4-BE49-F238E27FC236}">
                        <a16:creationId xmlns:a16="http://schemas.microsoft.com/office/drawing/2014/main" id="{E50CB2E8-24CD-9A0F-1DB4-E265C5031805}"/>
                      </a:ext>
                    </a:extLst>
                  </p:cNvPr>
                  <p:cNvSpPr>
                    <a:spLocks/>
                  </p:cNvSpPr>
                  <p:nvPr/>
                </p:nvSpPr>
                <p:spPr bwMode="auto">
                  <a:xfrm>
                    <a:off x="4689" y="3148"/>
                    <a:ext cx="232" cy="203"/>
                  </a:xfrm>
                  <a:custGeom>
                    <a:avLst/>
                    <a:gdLst>
                      <a:gd name="T0" fmla="*/ 58 w 232"/>
                      <a:gd name="T1" fmla="*/ 0 h 203"/>
                      <a:gd name="T2" fmla="*/ 0 w 232"/>
                      <a:gd name="T3" fmla="*/ 104 h 203"/>
                      <a:gd name="T4" fmla="*/ 58 w 232"/>
                      <a:gd name="T5" fmla="*/ 203 h 203"/>
                      <a:gd name="T6" fmla="*/ 174 w 232"/>
                      <a:gd name="T7" fmla="*/ 203 h 203"/>
                      <a:gd name="T8" fmla="*/ 232 w 232"/>
                      <a:gd name="T9" fmla="*/ 104 h 203"/>
                      <a:gd name="T10" fmla="*/ 174 w 232"/>
                      <a:gd name="T11" fmla="*/ 0 h 203"/>
                      <a:gd name="T12" fmla="*/ 58 w 232"/>
                      <a:gd name="T13" fmla="*/ 0 h 203"/>
                      <a:gd name="T14" fmla="*/ 0 60000 65536"/>
                      <a:gd name="T15" fmla="*/ 0 60000 65536"/>
                      <a:gd name="T16" fmla="*/ 0 60000 65536"/>
                      <a:gd name="T17" fmla="*/ 0 60000 65536"/>
                      <a:gd name="T18" fmla="*/ 0 60000 65536"/>
                      <a:gd name="T19" fmla="*/ 0 60000 65536"/>
                      <a:gd name="T20" fmla="*/ 0 60000 65536"/>
                      <a:gd name="T21" fmla="*/ 0 w 232"/>
                      <a:gd name="T22" fmla="*/ 0 h 203"/>
                      <a:gd name="T23" fmla="*/ 232 w 232"/>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 h="203">
                        <a:moveTo>
                          <a:pt x="58" y="0"/>
                        </a:moveTo>
                        <a:lnTo>
                          <a:pt x="0" y="104"/>
                        </a:lnTo>
                        <a:lnTo>
                          <a:pt x="58" y="203"/>
                        </a:lnTo>
                        <a:lnTo>
                          <a:pt x="174" y="203"/>
                        </a:lnTo>
                        <a:lnTo>
                          <a:pt x="232" y="104"/>
                        </a:lnTo>
                        <a:lnTo>
                          <a:pt x="174" y="0"/>
                        </a:lnTo>
                        <a:lnTo>
                          <a:pt x="58" y="0"/>
                        </a:lnTo>
                        <a:close/>
                      </a:path>
                    </a:pathLst>
                  </a:custGeom>
                  <a:solidFill>
                    <a:srgbClr val="7DFF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6" name="Freeform 795">
                    <a:extLst>
                      <a:ext uri="{FF2B5EF4-FFF2-40B4-BE49-F238E27FC236}">
                        <a16:creationId xmlns:a16="http://schemas.microsoft.com/office/drawing/2014/main" id="{DEEB5587-9591-0612-91BF-9E71E88B0B86}"/>
                      </a:ext>
                    </a:extLst>
                  </p:cNvPr>
                  <p:cNvSpPr>
                    <a:spLocks/>
                  </p:cNvSpPr>
                  <p:nvPr/>
                </p:nvSpPr>
                <p:spPr bwMode="auto">
                  <a:xfrm>
                    <a:off x="4697" y="3156"/>
                    <a:ext cx="215" cy="191"/>
                  </a:xfrm>
                  <a:custGeom>
                    <a:avLst/>
                    <a:gdLst>
                      <a:gd name="T0" fmla="*/ 54 w 215"/>
                      <a:gd name="T1" fmla="*/ 0 h 191"/>
                      <a:gd name="T2" fmla="*/ 0 w 215"/>
                      <a:gd name="T3" fmla="*/ 96 h 191"/>
                      <a:gd name="T4" fmla="*/ 54 w 215"/>
                      <a:gd name="T5" fmla="*/ 191 h 191"/>
                      <a:gd name="T6" fmla="*/ 162 w 215"/>
                      <a:gd name="T7" fmla="*/ 191 h 191"/>
                      <a:gd name="T8" fmla="*/ 215 w 215"/>
                      <a:gd name="T9" fmla="*/ 96 h 191"/>
                      <a:gd name="T10" fmla="*/ 162 w 215"/>
                      <a:gd name="T11" fmla="*/ 0 h 191"/>
                      <a:gd name="T12" fmla="*/ 54 w 215"/>
                      <a:gd name="T13" fmla="*/ 0 h 191"/>
                      <a:gd name="T14" fmla="*/ 0 60000 65536"/>
                      <a:gd name="T15" fmla="*/ 0 60000 65536"/>
                      <a:gd name="T16" fmla="*/ 0 60000 65536"/>
                      <a:gd name="T17" fmla="*/ 0 60000 65536"/>
                      <a:gd name="T18" fmla="*/ 0 60000 65536"/>
                      <a:gd name="T19" fmla="*/ 0 60000 65536"/>
                      <a:gd name="T20" fmla="*/ 0 60000 65536"/>
                      <a:gd name="T21" fmla="*/ 0 w 215"/>
                      <a:gd name="T22" fmla="*/ 0 h 191"/>
                      <a:gd name="T23" fmla="*/ 215 w 215"/>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5" h="191">
                        <a:moveTo>
                          <a:pt x="54" y="0"/>
                        </a:moveTo>
                        <a:lnTo>
                          <a:pt x="0" y="96"/>
                        </a:lnTo>
                        <a:lnTo>
                          <a:pt x="54" y="191"/>
                        </a:lnTo>
                        <a:lnTo>
                          <a:pt x="162" y="191"/>
                        </a:lnTo>
                        <a:lnTo>
                          <a:pt x="215" y="96"/>
                        </a:lnTo>
                        <a:lnTo>
                          <a:pt x="162" y="0"/>
                        </a:lnTo>
                        <a:lnTo>
                          <a:pt x="54" y="0"/>
                        </a:lnTo>
                        <a:close/>
                      </a:path>
                    </a:pathLst>
                  </a:custGeom>
                  <a:solidFill>
                    <a:srgbClr val="8AFF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7" name="Freeform 796">
                    <a:extLst>
                      <a:ext uri="{FF2B5EF4-FFF2-40B4-BE49-F238E27FC236}">
                        <a16:creationId xmlns:a16="http://schemas.microsoft.com/office/drawing/2014/main" id="{F3FC0A04-A1B0-C0A7-A3D5-97A585F3915B}"/>
                      </a:ext>
                    </a:extLst>
                  </p:cNvPr>
                  <p:cNvSpPr>
                    <a:spLocks/>
                  </p:cNvSpPr>
                  <p:nvPr/>
                </p:nvSpPr>
                <p:spPr bwMode="auto">
                  <a:xfrm>
                    <a:off x="4705" y="3161"/>
                    <a:ext cx="199" cy="178"/>
                  </a:xfrm>
                  <a:custGeom>
                    <a:avLst/>
                    <a:gdLst>
                      <a:gd name="T0" fmla="*/ 50 w 199"/>
                      <a:gd name="T1" fmla="*/ 0 h 178"/>
                      <a:gd name="T2" fmla="*/ 0 w 199"/>
                      <a:gd name="T3" fmla="*/ 91 h 178"/>
                      <a:gd name="T4" fmla="*/ 50 w 199"/>
                      <a:gd name="T5" fmla="*/ 178 h 178"/>
                      <a:gd name="T6" fmla="*/ 149 w 199"/>
                      <a:gd name="T7" fmla="*/ 178 h 178"/>
                      <a:gd name="T8" fmla="*/ 199 w 199"/>
                      <a:gd name="T9" fmla="*/ 91 h 178"/>
                      <a:gd name="T10" fmla="*/ 149 w 199"/>
                      <a:gd name="T11" fmla="*/ 0 h 178"/>
                      <a:gd name="T12" fmla="*/ 50 w 199"/>
                      <a:gd name="T13" fmla="*/ 0 h 178"/>
                      <a:gd name="T14" fmla="*/ 0 60000 65536"/>
                      <a:gd name="T15" fmla="*/ 0 60000 65536"/>
                      <a:gd name="T16" fmla="*/ 0 60000 65536"/>
                      <a:gd name="T17" fmla="*/ 0 60000 65536"/>
                      <a:gd name="T18" fmla="*/ 0 60000 65536"/>
                      <a:gd name="T19" fmla="*/ 0 60000 65536"/>
                      <a:gd name="T20" fmla="*/ 0 60000 65536"/>
                      <a:gd name="T21" fmla="*/ 0 w 199"/>
                      <a:gd name="T22" fmla="*/ 0 h 178"/>
                      <a:gd name="T23" fmla="*/ 199 w 199"/>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9" h="178">
                        <a:moveTo>
                          <a:pt x="50" y="0"/>
                        </a:moveTo>
                        <a:lnTo>
                          <a:pt x="0" y="91"/>
                        </a:lnTo>
                        <a:lnTo>
                          <a:pt x="50" y="178"/>
                        </a:lnTo>
                        <a:lnTo>
                          <a:pt x="149" y="178"/>
                        </a:lnTo>
                        <a:lnTo>
                          <a:pt x="199" y="91"/>
                        </a:lnTo>
                        <a:lnTo>
                          <a:pt x="149" y="0"/>
                        </a:lnTo>
                        <a:lnTo>
                          <a:pt x="50" y="0"/>
                        </a:lnTo>
                        <a:close/>
                      </a:path>
                    </a:pathLst>
                  </a:custGeom>
                  <a:solidFill>
                    <a:srgbClr val="99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8" name="Freeform 797">
                    <a:extLst>
                      <a:ext uri="{FF2B5EF4-FFF2-40B4-BE49-F238E27FC236}">
                        <a16:creationId xmlns:a16="http://schemas.microsoft.com/office/drawing/2014/main" id="{D0F31FC7-151E-96C8-6B9F-31737C6C25C7}"/>
                      </a:ext>
                    </a:extLst>
                  </p:cNvPr>
                  <p:cNvSpPr>
                    <a:spLocks/>
                  </p:cNvSpPr>
                  <p:nvPr/>
                </p:nvSpPr>
                <p:spPr bwMode="auto">
                  <a:xfrm>
                    <a:off x="4710" y="3169"/>
                    <a:ext cx="186" cy="165"/>
                  </a:xfrm>
                  <a:custGeom>
                    <a:avLst/>
                    <a:gdLst>
                      <a:gd name="T0" fmla="*/ 45 w 186"/>
                      <a:gd name="T1" fmla="*/ 0 h 165"/>
                      <a:gd name="T2" fmla="*/ 0 w 186"/>
                      <a:gd name="T3" fmla="*/ 83 h 165"/>
                      <a:gd name="T4" fmla="*/ 45 w 186"/>
                      <a:gd name="T5" fmla="*/ 165 h 165"/>
                      <a:gd name="T6" fmla="*/ 140 w 186"/>
                      <a:gd name="T7" fmla="*/ 165 h 165"/>
                      <a:gd name="T8" fmla="*/ 186 w 186"/>
                      <a:gd name="T9" fmla="*/ 83 h 165"/>
                      <a:gd name="T10" fmla="*/ 140 w 186"/>
                      <a:gd name="T11" fmla="*/ 0 h 165"/>
                      <a:gd name="T12" fmla="*/ 45 w 186"/>
                      <a:gd name="T13" fmla="*/ 0 h 165"/>
                      <a:gd name="T14" fmla="*/ 0 60000 65536"/>
                      <a:gd name="T15" fmla="*/ 0 60000 65536"/>
                      <a:gd name="T16" fmla="*/ 0 60000 65536"/>
                      <a:gd name="T17" fmla="*/ 0 60000 65536"/>
                      <a:gd name="T18" fmla="*/ 0 60000 65536"/>
                      <a:gd name="T19" fmla="*/ 0 60000 65536"/>
                      <a:gd name="T20" fmla="*/ 0 60000 65536"/>
                      <a:gd name="T21" fmla="*/ 0 w 186"/>
                      <a:gd name="T22" fmla="*/ 0 h 165"/>
                      <a:gd name="T23" fmla="*/ 186 w 186"/>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5">
                        <a:moveTo>
                          <a:pt x="45" y="0"/>
                        </a:moveTo>
                        <a:lnTo>
                          <a:pt x="0" y="83"/>
                        </a:lnTo>
                        <a:lnTo>
                          <a:pt x="45" y="165"/>
                        </a:lnTo>
                        <a:lnTo>
                          <a:pt x="140" y="165"/>
                        </a:lnTo>
                        <a:lnTo>
                          <a:pt x="186" y="83"/>
                        </a:lnTo>
                        <a:lnTo>
                          <a:pt x="140" y="0"/>
                        </a:lnTo>
                        <a:lnTo>
                          <a:pt x="45" y="0"/>
                        </a:lnTo>
                        <a:close/>
                      </a:path>
                    </a:pathLst>
                  </a:custGeom>
                  <a:solidFill>
                    <a:srgbClr val="A7FF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79" name="Freeform 798">
                    <a:extLst>
                      <a:ext uri="{FF2B5EF4-FFF2-40B4-BE49-F238E27FC236}">
                        <a16:creationId xmlns:a16="http://schemas.microsoft.com/office/drawing/2014/main" id="{FB28F660-8092-41B7-6D53-421FC9C0967E}"/>
                      </a:ext>
                    </a:extLst>
                  </p:cNvPr>
                  <p:cNvSpPr>
                    <a:spLocks/>
                  </p:cNvSpPr>
                  <p:nvPr/>
                </p:nvSpPr>
                <p:spPr bwMode="auto">
                  <a:xfrm>
                    <a:off x="4718" y="3173"/>
                    <a:ext cx="174" cy="153"/>
                  </a:xfrm>
                  <a:custGeom>
                    <a:avLst/>
                    <a:gdLst>
                      <a:gd name="T0" fmla="*/ 45 w 174"/>
                      <a:gd name="T1" fmla="*/ 0 h 153"/>
                      <a:gd name="T2" fmla="*/ 0 w 174"/>
                      <a:gd name="T3" fmla="*/ 79 h 153"/>
                      <a:gd name="T4" fmla="*/ 45 w 174"/>
                      <a:gd name="T5" fmla="*/ 153 h 153"/>
                      <a:gd name="T6" fmla="*/ 128 w 174"/>
                      <a:gd name="T7" fmla="*/ 153 h 153"/>
                      <a:gd name="T8" fmla="*/ 174 w 174"/>
                      <a:gd name="T9" fmla="*/ 79 h 153"/>
                      <a:gd name="T10" fmla="*/ 128 w 174"/>
                      <a:gd name="T11" fmla="*/ 0 h 153"/>
                      <a:gd name="T12" fmla="*/ 45 w 174"/>
                      <a:gd name="T13" fmla="*/ 0 h 153"/>
                      <a:gd name="T14" fmla="*/ 0 60000 65536"/>
                      <a:gd name="T15" fmla="*/ 0 60000 65536"/>
                      <a:gd name="T16" fmla="*/ 0 60000 65536"/>
                      <a:gd name="T17" fmla="*/ 0 60000 65536"/>
                      <a:gd name="T18" fmla="*/ 0 60000 65536"/>
                      <a:gd name="T19" fmla="*/ 0 60000 65536"/>
                      <a:gd name="T20" fmla="*/ 0 60000 65536"/>
                      <a:gd name="T21" fmla="*/ 0 w 174"/>
                      <a:gd name="T22" fmla="*/ 0 h 153"/>
                      <a:gd name="T23" fmla="*/ 174 w 174"/>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53">
                        <a:moveTo>
                          <a:pt x="45" y="0"/>
                        </a:moveTo>
                        <a:lnTo>
                          <a:pt x="0" y="79"/>
                        </a:lnTo>
                        <a:lnTo>
                          <a:pt x="45" y="153"/>
                        </a:lnTo>
                        <a:lnTo>
                          <a:pt x="128" y="153"/>
                        </a:lnTo>
                        <a:lnTo>
                          <a:pt x="174" y="79"/>
                        </a:lnTo>
                        <a:lnTo>
                          <a:pt x="128" y="0"/>
                        </a:lnTo>
                        <a:lnTo>
                          <a:pt x="45" y="0"/>
                        </a:lnTo>
                        <a:close/>
                      </a:path>
                    </a:pathLst>
                  </a:custGeom>
                  <a:solidFill>
                    <a:srgbClr val="B3FFE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0" name="Freeform 799">
                    <a:extLst>
                      <a:ext uri="{FF2B5EF4-FFF2-40B4-BE49-F238E27FC236}">
                        <a16:creationId xmlns:a16="http://schemas.microsoft.com/office/drawing/2014/main" id="{AB3F7F0F-169A-834E-4627-AD7486A8103D}"/>
                      </a:ext>
                    </a:extLst>
                  </p:cNvPr>
                  <p:cNvSpPr>
                    <a:spLocks/>
                  </p:cNvSpPr>
                  <p:nvPr/>
                </p:nvSpPr>
                <p:spPr bwMode="auto">
                  <a:xfrm>
                    <a:off x="4726" y="3181"/>
                    <a:ext cx="157" cy="137"/>
                  </a:xfrm>
                  <a:custGeom>
                    <a:avLst/>
                    <a:gdLst>
                      <a:gd name="T0" fmla="*/ 42 w 157"/>
                      <a:gd name="T1" fmla="*/ 0 h 137"/>
                      <a:gd name="T2" fmla="*/ 0 w 157"/>
                      <a:gd name="T3" fmla="*/ 71 h 137"/>
                      <a:gd name="T4" fmla="*/ 42 w 157"/>
                      <a:gd name="T5" fmla="*/ 137 h 137"/>
                      <a:gd name="T6" fmla="*/ 116 w 157"/>
                      <a:gd name="T7" fmla="*/ 137 h 137"/>
                      <a:gd name="T8" fmla="*/ 157 w 157"/>
                      <a:gd name="T9" fmla="*/ 71 h 137"/>
                      <a:gd name="T10" fmla="*/ 116 w 157"/>
                      <a:gd name="T11" fmla="*/ 0 h 137"/>
                      <a:gd name="T12" fmla="*/ 42 w 157"/>
                      <a:gd name="T13" fmla="*/ 0 h 137"/>
                      <a:gd name="T14" fmla="*/ 0 60000 65536"/>
                      <a:gd name="T15" fmla="*/ 0 60000 65536"/>
                      <a:gd name="T16" fmla="*/ 0 60000 65536"/>
                      <a:gd name="T17" fmla="*/ 0 60000 65536"/>
                      <a:gd name="T18" fmla="*/ 0 60000 65536"/>
                      <a:gd name="T19" fmla="*/ 0 60000 65536"/>
                      <a:gd name="T20" fmla="*/ 0 60000 65536"/>
                      <a:gd name="T21" fmla="*/ 0 w 157"/>
                      <a:gd name="T22" fmla="*/ 0 h 137"/>
                      <a:gd name="T23" fmla="*/ 157 w 157"/>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7" h="137">
                        <a:moveTo>
                          <a:pt x="42" y="0"/>
                        </a:moveTo>
                        <a:lnTo>
                          <a:pt x="0" y="71"/>
                        </a:lnTo>
                        <a:lnTo>
                          <a:pt x="42" y="137"/>
                        </a:lnTo>
                        <a:lnTo>
                          <a:pt x="116" y="137"/>
                        </a:lnTo>
                        <a:lnTo>
                          <a:pt x="157" y="71"/>
                        </a:lnTo>
                        <a:lnTo>
                          <a:pt x="116" y="0"/>
                        </a:lnTo>
                        <a:lnTo>
                          <a:pt x="42" y="0"/>
                        </a:lnTo>
                        <a:close/>
                      </a:path>
                    </a:pathLst>
                  </a:custGeom>
                  <a:solidFill>
                    <a:srgbClr val="C0FF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1" name="Freeform 800">
                    <a:extLst>
                      <a:ext uri="{FF2B5EF4-FFF2-40B4-BE49-F238E27FC236}">
                        <a16:creationId xmlns:a16="http://schemas.microsoft.com/office/drawing/2014/main" id="{063D5E36-99BE-86A8-9954-1D6B60AB471A}"/>
                      </a:ext>
                    </a:extLst>
                  </p:cNvPr>
                  <p:cNvSpPr>
                    <a:spLocks/>
                  </p:cNvSpPr>
                  <p:nvPr/>
                </p:nvSpPr>
                <p:spPr bwMode="auto">
                  <a:xfrm>
                    <a:off x="4730" y="3185"/>
                    <a:ext cx="145" cy="129"/>
                  </a:xfrm>
                  <a:custGeom>
                    <a:avLst/>
                    <a:gdLst>
                      <a:gd name="T0" fmla="*/ 38 w 145"/>
                      <a:gd name="T1" fmla="*/ 0 h 129"/>
                      <a:gd name="T2" fmla="*/ 0 w 145"/>
                      <a:gd name="T3" fmla="*/ 67 h 129"/>
                      <a:gd name="T4" fmla="*/ 38 w 145"/>
                      <a:gd name="T5" fmla="*/ 129 h 129"/>
                      <a:gd name="T6" fmla="*/ 108 w 145"/>
                      <a:gd name="T7" fmla="*/ 129 h 129"/>
                      <a:gd name="T8" fmla="*/ 145 w 145"/>
                      <a:gd name="T9" fmla="*/ 67 h 129"/>
                      <a:gd name="T10" fmla="*/ 108 w 145"/>
                      <a:gd name="T11" fmla="*/ 0 h 129"/>
                      <a:gd name="T12" fmla="*/ 38 w 145"/>
                      <a:gd name="T13" fmla="*/ 0 h 129"/>
                      <a:gd name="T14" fmla="*/ 0 60000 65536"/>
                      <a:gd name="T15" fmla="*/ 0 60000 65536"/>
                      <a:gd name="T16" fmla="*/ 0 60000 65536"/>
                      <a:gd name="T17" fmla="*/ 0 60000 65536"/>
                      <a:gd name="T18" fmla="*/ 0 60000 65536"/>
                      <a:gd name="T19" fmla="*/ 0 60000 65536"/>
                      <a:gd name="T20" fmla="*/ 0 60000 65536"/>
                      <a:gd name="T21" fmla="*/ 0 w 145"/>
                      <a:gd name="T22" fmla="*/ 0 h 129"/>
                      <a:gd name="T23" fmla="*/ 145 w 145"/>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9">
                        <a:moveTo>
                          <a:pt x="38" y="0"/>
                        </a:moveTo>
                        <a:lnTo>
                          <a:pt x="0" y="67"/>
                        </a:lnTo>
                        <a:lnTo>
                          <a:pt x="38" y="129"/>
                        </a:lnTo>
                        <a:lnTo>
                          <a:pt x="108" y="129"/>
                        </a:lnTo>
                        <a:lnTo>
                          <a:pt x="145" y="67"/>
                        </a:lnTo>
                        <a:lnTo>
                          <a:pt x="108" y="0"/>
                        </a:lnTo>
                        <a:lnTo>
                          <a:pt x="38" y="0"/>
                        </a:lnTo>
                        <a:close/>
                      </a:path>
                    </a:pathLst>
                  </a:custGeom>
                  <a:solidFill>
                    <a:srgbClr val="CBFFD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2" name="Freeform 801">
                    <a:extLst>
                      <a:ext uri="{FF2B5EF4-FFF2-40B4-BE49-F238E27FC236}">
                        <a16:creationId xmlns:a16="http://schemas.microsoft.com/office/drawing/2014/main" id="{1C1B4876-6200-3CCF-9901-C9F7B303401B}"/>
                      </a:ext>
                    </a:extLst>
                  </p:cNvPr>
                  <p:cNvSpPr>
                    <a:spLocks/>
                  </p:cNvSpPr>
                  <p:nvPr/>
                </p:nvSpPr>
                <p:spPr bwMode="auto">
                  <a:xfrm>
                    <a:off x="4739" y="3194"/>
                    <a:ext cx="128" cy="111"/>
                  </a:xfrm>
                  <a:custGeom>
                    <a:avLst/>
                    <a:gdLst>
                      <a:gd name="T0" fmla="*/ 33 w 128"/>
                      <a:gd name="T1" fmla="*/ 0 h 111"/>
                      <a:gd name="T2" fmla="*/ 0 w 128"/>
                      <a:gd name="T3" fmla="*/ 58 h 111"/>
                      <a:gd name="T4" fmla="*/ 33 w 128"/>
                      <a:gd name="T5" fmla="*/ 111 h 111"/>
                      <a:gd name="T6" fmla="*/ 95 w 128"/>
                      <a:gd name="T7" fmla="*/ 111 h 111"/>
                      <a:gd name="T8" fmla="*/ 128 w 128"/>
                      <a:gd name="T9" fmla="*/ 58 h 111"/>
                      <a:gd name="T10" fmla="*/ 95 w 128"/>
                      <a:gd name="T11" fmla="*/ 0 h 111"/>
                      <a:gd name="T12" fmla="*/ 33 w 128"/>
                      <a:gd name="T13" fmla="*/ 0 h 111"/>
                      <a:gd name="T14" fmla="*/ 0 60000 65536"/>
                      <a:gd name="T15" fmla="*/ 0 60000 65536"/>
                      <a:gd name="T16" fmla="*/ 0 60000 65536"/>
                      <a:gd name="T17" fmla="*/ 0 60000 65536"/>
                      <a:gd name="T18" fmla="*/ 0 60000 65536"/>
                      <a:gd name="T19" fmla="*/ 0 60000 65536"/>
                      <a:gd name="T20" fmla="*/ 0 60000 65536"/>
                      <a:gd name="T21" fmla="*/ 0 w 128"/>
                      <a:gd name="T22" fmla="*/ 0 h 111"/>
                      <a:gd name="T23" fmla="*/ 128 w 128"/>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1">
                        <a:moveTo>
                          <a:pt x="33" y="0"/>
                        </a:moveTo>
                        <a:lnTo>
                          <a:pt x="0" y="58"/>
                        </a:lnTo>
                        <a:lnTo>
                          <a:pt x="33" y="111"/>
                        </a:lnTo>
                        <a:lnTo>
                          <a:pt x="95" y="111"/>
                        </a:lnTo>
                        <a:lnTo>
                          <a:pt x="128" y="58"/>
                        </a:lnTo>
                        <a:lnTo>
                          <a:pt x="95" y="0"/>
                        </a:lnTo>
                        <a:lnTo>
                          <a:pt x="33" y="0"/>
                        </a:lnTo>
                        <a:close/>
                      </a:path>
                    </a:pathLst>
                  </a:custGeom>
                  <a:solidFill>
                    <a:srgbClr val="D5FF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3" name="Freeform 802">
                    <a:extLst>
                      <a:ext uri="{FF2B5EF4-FFF2-40B4-BE49-F238E27FC236}">
                        <a16:creationId xmlns:a16="http://schemas.microsoft.com/office/drawing/2014/main" id="{44A82933-E0E1-B695-5FC8-E209B37B8952}"/>
                      </a:ext>
                    </a:extLst>
                  </p:cNvPr>
                  <p:cNvSpPr>
                    <a:spLocks/>
                  </p:cNvSpPr>
                  <p:nvPr/>
                </p:nvSpPr>
                <p:spPr bwMode="auto">
                  <a:xfrm>
                    <a:off x="4747" y="3198"/>
                    <a:ext cx="116" cy="103"/>
                  </a:xfrm>
                  <a:custGeom>
                    <a:avLst/>
                    <a:gdLst>
                      <a:gd name="T0" fmla="*/ 29 w 116"/>
                      <a:gd name="T1" fmla="*/ 0 h 103"/>
                      <a:gd name="T2" fmla="*/ 0 w 116"/>
                      <a:gd name="T3" fmla="*/ 54 h 103"/>
                      <a:gd name="T4" fmla="*/ 29 w 116"/>
                      <a:gd name="T5" fmla="*/ 103 h 103"/>
                      <a:gd name="T6" fmla="*/ 87 w 116"/>
                      <a:gd name="T7" fmla="*/ 103 h 103"/>
                      <a:gd name="T8" fmla="*/ 116 w 116"/>
                      <a:gd name="T9" fmla="*/ 54 h 103"/>
                      <a:gd name="T10" fmla="*/ 87 w 116"/>
                      <a:gd name="T11" fmla="*/ 0 h 103"/>
                      <a:gd name="T12" fmla="*/ 29 w 116"/>
                      <a:gd name="T13" fmla="*/ 0 h 103"/>
                      <a:gd name="T14" fmla="*/ 0 60000 65536"/>
                      <a:gd name="T15" fmla="*/ 0 60000 65536"/>
                      <a:gd name="T16" fmla="*/ 0 60000 65536"/>
                      <a:gd name="T17" fmla="*/ 0 60000 65536"/>
                      <a:gd name="T18" fmla="*/ 0 60000 65536"/>
                      <a:gd name="T19" fmla="*/ 0 60000 65536"/>
                      <a:gd name="T20" fmla="*/ 0 60000 65536"/>
                      <a:gd name="T21" fmla="*/ 0 w 116"/>
                      <a:gd name="T22" fmla="*/ 0 h 103"/>
                      <a:gd name="T23" fmla="*/ 116 w 11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03">
                        <a:moveTo>
                          <a:pt x="29" y="0"/>
                        </a:moveTo>
                        <a:lnTo>
                          <a:pt x="0" y="54"/>
                        </a:lnTo>
                        <a:lnTo>
                          <a:pt x="29" y="103"/>
                        </a:lnTo>
                        <a:lnTo>
                          <a:pt x="87" y="103"/>
                        </a:lnTo>
                        <a:lnTo>
                          <a:pt x="116" y="54"/>
                        </a:lnTo>
                        <a:lnTo>
                          <a:pt x="87" y="0"/>
                        </a:lnTo>
                        <a:lnTo>
                          <a:pt x="29" y="0"/>
                        </a:lnTo>
                        <a:close/>
                      </a:path>
                    </a:pathLst>
                  </a:custGeom>
                  <a:solidFill>
                    <a:srgbClr val="DEFF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4" name="Freeform 803">
                    <a:extLst>
                      <a:ext uri="{FF2B5EF4-FFF2-40B4-BE49-F238E27FC236}">
                        <a16:creationId xmlns:a16="http://schemas.microsoft.com/office/drawing/2014/main" id="{5C0240BC-B58D-A2C8-614A-A1A4190A593E}"/>
                      </a:ext>
                    </a:extLst>
                  </p:cNvPr>
                  <p:cNvSpPr>
                    <a:spLocks/>
                  </p:cNvSpPr>
                  <p:nvPr/>
                </p:nvSpPr>
                <p:spPr bwMode="auto">
                  <a:xfrm>
                    <a:off x="4755" y="3206"/>
                    <a:ext cx="99" cy="87"/>
                  </a:xfrm>
                  <a:custGeom>
                    <a:avLst/>
                    <a:gdLst>
                      <a:gd name="T0" fmla="*/ 25 w 99"/>
                      <a:gd name="T1" fmla="*/ 0 h 87"/>
                      <a:gd name="T2" fmla="*/ 0 w 99"/>
                      <a:gd name="T3" fmla="*/ 46 h 87"/>
                      <a:gd name="T4" fmla="*/ 25 w 99"/>
                      <a:gd name="T5" fmla="*/ 87 h 87"/>
                      <a:gd name="T6" fmla="*/ 75 w 99"/>
                      <a:gd name="T7" fmla="*/ 87 h 87"/>
                      <a:gd name="T8" fmla="*/ 99 w 99"/>
                      <a:gd name="T9" fmla="*/ 46 h 87"/>
                      <a:gd name="T10" fmla="*/ 75 w 99"/>
                      <a:gd name="T11" fmla="*/ 0 h 87"/>
                      <a:gd name="T12" fmla="*/ 25 w 99"/>
                      <a:gd name="T13" fmla="*/ 0 h 87"/>
                      <a:gd name="T14" fmla="*/ 0 60000 65536"/>
                      <a:gd name="T15" fmla="*/ 0 60000 65536"/>
                      <a:gd name="T16" fmla="*/ 0 60000 65536"/>
                      <a:gd name="T17" fmla="*/ 0 60000 65536"/>
                      <a:gd name="T18" fmla="*/ 0 60000 65536"/>
                      <a:gd name="T19" fmla="*/ 0 60000 65536"/>
                      <a:gd name="T20" fmla="*/ 0 60000 65536"/>
                      <a:gd name="T21" fmla="*/ 0 w 99"/>
                      <a:gd name="T22" fmla="*/ 0 h 87"/>
                      <a:gd name="T23" fmla="*/ 99 w 99"/>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9" h="87">
                        <a:moveTo>
                          <a:pt x="25" y="0"/>
                        </a:moveTo>
                        <a:lnTo>
                          <a:pt x="0" y="46"/>
                        </a:lnTo>
                        <a:lnTo>
                          <a:pt x="25" y="87"/>
                        </a:lnTo>
                        <a:lnTo>
                          <a:pt x="75" y="87"/>
                        </a:lnTo>
                        <a:lnTo>
                          <a:pt x="99" y="46"/>
                        </a:lnTo>
                        <a:lnTo>
                          <a:pt x="75" y="0"/>
                        </a:lnTo>
                        <a:lnTo>
                          <a:pt x="25" y="0"/>
                        </a:lnTo>
                        <a:close/>
                      </a:path>
                    </a:pathLst>
                  </a:custGeom>
                  <a:solidFill>
                    <a:srgbClr val="E6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5" name="Freeform 804">
                    <a:extLst>
                      <a:ext uri="{FF2B5EF4-FFF2-40B4-BE49-F238E27FC236}">
                        <a16:creationId xmlns:a16="http://schemas.microsoft.com/office/drawing/2014/main" id="{6D94438B-00DE-82B4-CF3A-191A0B991ACE}"/>
                      </a:ext>
                    </a:extLst>
                  </p:cNvPr>
                  <p:cNvSpPr>
                    <a:spLocks/>
                  </p:cNvSpPr>
                  <p:nvPr/>
                </p:nvSpPr>
                <p:spPr bwMode="auto">
                  <a:xfrm>
                    <a:off x="4759" y="3210"/>
                    <a:ext cx="87" cy="79"/>
                  </a:xfrm>
                  <a:custGeom>
                    <a:avLst/>
                    <a:gdLst>
                      <a:gd name="T0" fmla="*/ 25 w 87"/>
                      <a:gd name="T1" fmla="*/ 0 h 79"/>
                      <a:gd name="T2" fmla="*/ 0 w 87"/>
                      <a:gd name="T3" fmla="*/ 42 h 79"/>
                      <a:gd name="T4" fmla="*/ 25 w 87"/>
                      <a:gd name="T5" fmla="*/ 79 h 79"/>
                      <a:gd name="T6" fmla="*/ 66 w 87"/>
                      <a:gd name="T7" fmla="*/ 79 h 79"/>
                      <a:gd name="T8" fmla="*/ 87 w 87"/>
                      <a:gd name="T9" fmla="*/ 42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2"/>
                        </a:lnTo>
                        <a:lnTo>
                          <a:pt x="25" y="79"/>
                        </a:lnTo>
                        <a:lnTo>
                          <a:pt x="66" y="79"/>
                        </a:lnTo>
                        <a:lnTo>
                          <a:pt x="87" y="42"/>
                        </a:lnTo>
                        <a:lnTo>
                          <a:pt x="66" y="0"/>
                        </a:lnTo>
                        <a:lnTo>
                          <a:pt x="25" y="0"/>
                        </a:lnTo>
                        <a:close/>
                      </a:path>
                    </a:pathLst>
                  </a:custGeom>
                  <a:solidFill>
                    <a:srgbClr val="ECFF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6" name="Freeform 805">
                    <a:extLst>
                      <a:ext uri="{FF2B5EF4-FFF2-40B4-BE49-F238E27FC236}">
                        <a16:creationId xmlns:a16="http://schemas.microsoft.com/office/drawing/2014/main" id="{6C51353D-C9ED-42BC-874D-C52E38E869C7}"/>
                      </a:ext>
                    </a:extLst>
                  </p:cNvPr>
                  <p:cNvSpPr>
                    <a:spLocks/>
                  </p:cNvSpPr>
                  <p:nvPr/>
                </p:nvSpPr>
                <p:spPr bwMode="auto">
                  <a:xfrm>
                    <a:off x="4768" y="3219"/>
                    <a:ext cx="70" cy="62"/>
                  </a:xfrm>
                  <a:custGeom>
                    <a:avLst/>
                    <a:gdLst>
                      <a:gd name="T0" fmla="*/ 20 w 70"/>
                      <a:gd name="T1" fmla="*/ 0 h 62"/>
                      <a:gd name="T2" fmla="*/ 0 w 70"/>
                      <a:gd name="T3" fmla="*/ 33 h 62"/>
                      <a:gd name="T4" fmla="*/ 20 w 70"/>
                      <a:gd name="T5" fmla="*/ 62 h 62"/>
                      <a:gd name="T6" fmla="*/ 53 w 70"/>
                      <a:gd name="T7" fmla="*/ 62 h 62"/>
                      <a:gd name="T8" fmla="*/ 70 w 70"/>
                      <a:gd name="T9" fmla="*/ 33 h 62"/>
                      <a:gd name="T10" fmla="*/ 53 w 70"/>
                      <a:gd name="T11" fmla="*/ 0 h 62"/>
                      <a:gd name="T12" fmla="*/ 20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0" y="0"/>
                        </a:moveTo>
                        <a:lnTo>
                          <a:pt x="0" y="33"/>
                        </a:lnTo>
                        <a:lnTo>
                          <a:pt x="20" y="62"/>
                        </a:lnTo>
                        <a:lnTo>
                          <a:pt x="53" y="62"/>
                        </a:lnTo>
                        <a:lnTo>
                          <a:pt x="70" y="33"/>
                        </a:lnTo>
                        <a:lnTo>
                          <a:pt x="53" y="0"/>
                        </a:lnTo>
                        <a:lnTo>
                          <a:pt x="20" y="0"/>
                        </a:lnTo>
                        <a:close/>
                      </a:path>
                    </a:pathLst>
                  </a:custGeom>
                  <a:solidFill>
                    <a:srgbClr val="F1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7" name="Freeform 806">
                    <a:extLst>
                      <a:ext uri="{FF2B5EF4-FFF2-40B4-BE49-F238E27FC236}">
                        <a16:creationId xmlns:a16="http://schemas.microsoft.com/office/drawing/2014/main" id="{C297B4E9-5B61-BB51-FED7-1747B8D295D7}"/>
                      </a:ext>
                    </a:extLst>
                  </p:cNvPr>
                  <p:cNvSpPr>
                    <a:spLocks/>
                  </p:cNvSpPr>
                  <p:nvPr/>
                </p:nvSpPr>
                <p:spPr bwMode="auto">
                  <a:xfrm>
                    <a:off x="4776" y="3223"/>
                    <a:ext cx="58" cy="53"/>
                  </a:xfrm>
                  <a:custGeom>
                    <a:avLst/>
                    <a:gdLst>
                      <a:gd name="T0" fmla="*/ 16 w 58"/>
                      <a:gd name="T1" fmla="*/ 0 h 53"/>
                      <a:gd name="T2" fmla="*/ 0 w 58"/>
                      <a:gd name="T3" fmla="*/ 29 h 53"/>
                      <a:gd name="T4" fmla="*/ 16 w 58"/>
                      <a:gd name="T5" fmla="*/ 53 h 53"/>
                      <a:gd name="T6" fmla="*/ 45 w 58"/>
                      <a:gd name="T7" fmla="*/ 53 h 53"/>
                      <a:gd name="T8" fmla="*/ 58 w 58"/>
                      <a:gd name="T9" fmla="*/ 29 h 53"/>
                      <a:gd name="T10" fmla="*/ 45 w 58"/>
                      <a:gd name="T11" fmla="*/ 0 h 53"/>
                      <a:gd name="T12" fmla="*/ 16 w 58"/>
                      <a:gd name="T13" fmla="*/ 0 h 53"/>
                      <a:gd name="T14" fmla="*/ 0 60000 65536"/>
                      <a:gd name="T15" fmla="*/ 0 60000 65536"/>
                      <a:gd name="T16" fmla="*/ 0 60000 65536"/>
                      <a:gd name="T17" fmla="*/ 0 60000 65536"/>
                      <a:gd name="T18" fmla="*/ 0 60000 65536"/>
                      <a:gd name="T19" fmla="*/ 0 60000 65536"/>
                      <a:gd name="T20" fmla="*/ 0 60000 65536"/>
                      <a:gd name="T21" fmla="*/ 0 w 58"/>
                      <a:gd name="T22" fmla="*/ 0 h 53"/>
                      <a:gd name="T23" fmla="*/ 58 w 5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53">
                        <a:moveTo>
                          <a:pt x="16" y="0"/>
                        </a:moveTo>
                        <a:lnTo>
                          <a:pt x="0" y="29"/>
                        </a:lnTo>
                        <a:lnTo>
                          <a:pt x="16" y="53"/>
                        </a:lnTo>
                        <a:lnTo>
                          <a:pt x="45" y="53"/>
                        </a:lnTo>
                        <a:lnTo>
                          <a:pt x="58" y="29"/>
                        </a:lnTo>
                        <a:lnTo>
                          <a:pt x="45" y="0"/>
                        </a:lnTo>
                        <a:lnTo>
                          <a:pt x="16" y="0"/>
                        </a:lnTo>
                        <a:close/>
                      </a:path>
                    </a:pathLst>
                  </a:custGeom>
                  <a:solidFill>
                    <a:srgbClr val="F5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8" name="Freeform 807">
                    <a:extLst>
                      <a:ext uri="{FF2B5EF4-FFF2-40B4-BE49-F238E27FC236}">
                        <a16:creationId xmlns:a16="http://schemas.microsoft.com/office/drawing/2014/main" id="{5A679FA3-BDB0-FA0D-E886-7F0134A2BE97}"/>
                      </a:ext>
                    </a:extLst>
                  </p:cNvPr>
                  <p:cNvSpPr>
                    <a:spLocks/>
                  </p:cNvSpPr>
                  <p:nvPr/>
                </p:nvSpPr>
                <p:spPr bwMode="auto">
                  <a:xfrm>
                    <a:off x="4780" y="3231"/>
                    <a:ext cx="45" cy="37"/>
                  </a:xfrm>
                  <a:custGeom>
                    <a:avLst/>
                    <a:gdLst>
                      <a:gd name="T0" fmla="*/ 12 w 45"/>
                      <a:gd name="T1" fmla="*/ 0 h 37"/>
                      <a:gd name="T2" fmla="*/ 0 w 45"/>
                      <a:gd name="T3" fmla="*/ 21 h 37"/>
                      <a:gd name="T4" fmla="*/ 12 w 45"/>
                      <a:gd name="T5" fmla="*/ 37 h 37"/>
                      <a:gd name="T6" fmla="*/ 37 w 45"/>
                      <a:gd name="T7" fmla="*/ 37 h 37"/>
                      <a:gd name="T8" fmla="*/ 45 w 45"/>
                      <a:gd name="T9" fmla="*/ 21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1"/>
                        </a:lnTo>
                        <a:lnTo>
                          <a:pt x="12" y="37"/>
                        </a:lnTo>
                        <a:lnTo>
                          <a:pt x="37" y="37"/>
                        </a:lnTo>
                        <a:lnTo>
                          <a:pt x="45" y="21"/>
                        </a:lnTo>
                        <a:lnTo>
                          <a:pt x="37" y="0"/>
                        </a:lnTo>
                        <a:lnTo>
                          <a:pt x="12" y="0"/>
                        </a:lnTo>
                        <a:close/>
                      </a:path>
                    </a:pathLst>
                  </a:custGeom>
                  <a:solidFill>
                    <a:srgbClr val="F9FF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89" name="Freeform 808">
                    <a:extLst>
                      <a:ext uri="{FF2B5EF4-FFF2-40B4-BE49-F238E27FC236}">
                        <a16:creationId xmlns:a16="http://schemas.microsoft.com/office/drawing/2014/main" id="{37045D77-8F70-AE94-65F2-53105766DCFF}"/>
                      </a:ext>
                    </a:extLst>
                  </p:cNvPr>
                  <p:cNvSpPr>
                    <a:spLocks/>
                  </p:cNvSpPr>
                  <p:nvPr/>
                </p:nvSpPr>
                <p:spPr bwMode="auto">
                  <a:xfrm>
                    <a:off x="4788" y="3235"/>
                    <a:ext cx="29" cy="29"/>
                  </a:xfrm>
                  <a:custGeom>
                    <a:avLst/>
                    <a:gdLst>
                      <a:gd name="T0" fmla="*/ 8 w 29"/>
                      <a:gd name="T1" fmla="*/ 0 h 29"/>
                      <a:gd name="T2" fmla="*/ 0 w 29"/>
                      <a:gd name="T3" fmla="*/ 17 h 29"/>
                      <a:gd name="T4" fmla="*/ 8 w 29"/>
                      <a:gd name="T5" fmla="*/ 29 h 29"/>
                      <a:gd name="T6" fmla="*/ 25 w 29"/>
                      <a:gd name="T7" fmla="*/ 29 h 29"/>
                      <a:gd name="T8" fmla="*/ 29 w 29"/>
                      <a:gd name="T9" fmla="*/ 17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7"/>
                        </a:lnTo>
                        <a:lnTo>
                          <a:pt x="8" y="29"/>
                        </a:lnTo>
                        <a:lnTo>
                          <a:pt x="25" y="29"/>
                        </a:lnTo>
                        <a:lnTo>
                          <a:pt x="29" y="17"/>
                        </a:lnTo>
                        <a:lnTo>
                          <a:pt x="25" y="0"/>
                        </a:lnTo>
                        <a:lnTo>
                          <a:pt x="8" y="0"/>
                        </a:lnTo>
                        <a:close/>
                      </a:path>
                    </a:pathLst>
                  </a:custGeom>
                  <a:solidFill>
                    <a:srgbClr val="FBFF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90" name="Freeform 809">
                    <a:extLst>
                      <a:ext uri="{FF2B5EF4-FFF2-40B4-BE49-F238E27FC236}">
                        <a16:creationId xmlns:a16="http://schemas.microsoft.com/office/drawing/2014/main" id="{709D4E26-0070-0E67-051A-61FA78A04E46}"/>
                      </a:ext>
                    </a:extLst>
                  </p:cNvPr>
                  <p:cNvSpPr>
                    <a:spLocks/>
                  </p:cNvSpPr>
                  <p:nvPr/>
                </p:nvSpPr>
                <p:spPr bwMode="auto">
                  <a:xfrm>
                    <a:off x="4796" y="3243"/>
                    <a:ext cx="13" cy="13"/>
                  </a:xfrm>
                  <a:custGeom>
                    <a:avLst/>
                    <a:gdLst>
                      <a:gd name="T0" fmla="*/ 5 w 13"/>
                      <a:gd name="T1" fmla="*/ 0 h 13"/>
                      <a:gd name="T2" fmla="*/ 0 w 13"/>
                      <a:gd name="T3" fmla="*/ 9 h 13"/>
                      <a:gd name="T4" fmla="*/ 5 w 13"/>
                      <a:gd name="T5" fmla="*/ 13 h 13"/>
                      <a:gd name="T6" fmla="*/ 13 w 13"/>
                      <a:gd name="T7" fmla="*/ 13 h 13"/>
                      <a:gd name="T8" fmla="*/ 13 w 13"/>
                      <a:gd name="T9" fmla="*/ 9 h 13"/>
                      <a:gd name="T10" fmla="*/ 13 w 13"/>
                      <a:gd name="T11" fmla="*/ 0 h 13"/>
                      <a:gd name="T12" fmla="*/ 5 w 13"/>
                      <a:gd name="T13" fmla="*/ 0 h 13"/>
                      <a:gd name="T14" fmla="*/ 0 60000 65536"/>
                      <a:gd name="T15" fmla="*/ 0 60000 65536"/>
                      <a:gd name="T16" fmla="*/ 0 60000 65536"/>
                      <a:gd name="T17" fmla="*/ 0 60000 65536"/>
                      <a:gd name="T18" fmla="*/ 0 60000 65536"/>
                      <a:gd name="T19" fmla="*/ 0 60000 65536"/>
                      <a:gd name="T20" fmla="*/ 0 60000 65536"/>
                      <a:gd name="T21" fmla="*/ 0 w 13"/>
                      <a:gd name="T22" fmla="*/ 0 h 13"/>
                      <a:gd name="T23" fmla="*/ 13 w 13"/>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3">
                        <a:moveTo>
                          <a:pt x="5" y="0"/>
                        </a:moveTo>
                        <a:lnTo>
                          <a:pt x="0" y="9"/>
                        </a:lnTo>
                        <a:lnTo>
                          <a:pt x="5" y="13"/>
                        </a:lnTo>
                        <a:lnTo>
                          <a:pt x="13" y="13"/>
                        </a:lnTo>
                        <a:lnTo>
                          <a:pt x="13" y="9"/>
                        </a:lnTo>
                        <a:lnTo>
                          <a:pt x="13" y="0"/>
                        </a:lnTo>
                        <a:lnTo>
                          <a:pt x="5" y="0"/>
                        </a:lnTo>
                        <a:close/>
                      </a:path>
                    </a:pathLst>
                  </a:custGeom>
                  <a:solidFill>
                    <a:srgbClr val="FD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91" name="Freeform 810">
                    <a:extLst>
                      <a:ext uri="{FF2B5EF4-FFF2-40B4-BE49-F238E27FC236}">
                        <a16:creationId xmlns:a16="http://schemas.microsoft.com/office/drawing/2014/main" id="{EAF83E88-D43A-606E-62B7-007AA8832E3D}"/>
                      </a:ext>
                    </a:extLst>
                  </p:cNvPr>
                  <p:cNvSpPr>
                    <a:spLocks/>
                  </p:cNvSpPr>
                  <p:nvPr/>
                </p:nvSpPr>
                <p:spPr bwMode="auto">
                  <a:xfrm>
                    <a:off x="4801" y="3247"/>
                    <a:ext cx="4" cy="5"/>
                  </a:xfrm>
                  <a:custGeom>
                    <a:avLst/>
                    <a:gdLst>
                      <a:gd name="T0" fmla="*/ 4 w 4"/>
                      <a:gd name="T1" fmla="*/ 0 h 5"/>
                      <a:gd name="T2" fmla="*/ 0 w 4"/>
                      <a:gd name="T3" fmla="*/ 5 h 5"/>
                      <a:gd name="T4" fmla="*/ 4 w 4"/>
                      <a:gd name="T5" fmla="*/ 5 h 5"/>
                      <a:gd name="T6" fmla="*/ 4 w 4"/>
                      <a:gd name="T7" fmla="*/ 5 h 5"/>
                      <a:gd name="T8" fmla="*/ 4 w 4"/>
                      <a:gd name="T9" fmla="*/ 5 h 5"/>
                      <a:gd name="T10" fmla="*/ 4 w 4"/>
                      <a:gd name="T11" fmla="*/ 0 h 5"/>
                      <a:gd name="T12" fmla="*/ 0 60000 65536"/>
                      <a:gd name="T13" fmla="*/ 0 60000 65536"/>
                      <a:gd name="T14" fmla="*/ 0 60000 65536"/>
                      <a:gd name="T15" fmla="*/ 0 60000 65536"/>
                      <a:gd name="T16" fmla="*/ 0 60000 65536"/>
                      <a:gd name="T17" fmla="*/ 0 60000 65536"/>
                      <a:gd name="T18" fmla="*/ 0 w 4"/>
                      <a:gd name="T19" fmla="*/ 0 h 5"/>
                      <a:gd name="T20" fmla="*/ 4 w 4"/>
                      <a:gd name="T21" fmla="*/ 5 h 5"/>
                    </a:gdLst>
                    <a:ahLst/>
                    <a:cxnLst>
                      <a:cxn ang="T12">
                        <a:pos x="T0" y="T1"/>
                      </a:cxn>
                      <a:cxn ang="T13">
                        <a:pos x="T2" y="T3"/>
                      </a:cxn>
                      <a:cxn ang="T14">
                        <a:pos x="T4" y="T5"/>
                      </a:cxn>
                      <a:cxn ang="T15">
                        <a:pos x="T6" y="T7"/>
                      </a:cxn>
                      <a:cxn ang="T16">
                        <a:pos x="T8" y="T9"/>
                      </a:cxn>
                      <a:cxn ang="T17">
                        <a:pos x="T10" y="T11"/>
                      </a:cxn>
                    </a:cxnLst>
                    <a:rect l="T18" t="T19" r="T20" b="T21"/>
                    <a:pathLst>
                      <a:path w="4" h="5">
                        <a:moveTo>
                          <a:pt x="4" y="0"/>
                        </a:moveTo>
                        <a:lnTo>
                          <a:pt x="0" y="5"/>
                        </a:lnTo>
                        <a:lnTo>
                          <a:pt x="4" y="5"/>
                        </a:lnTo>
                        <a:lnTo>
                          <a:pt x="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66" name="Freeform 812">
                  <a:extLst>
                    <a:ext uri="{FF2B5EF4-FFF2-40B4-BE49-F238E27FC236}">
                      <a16:creationId xmlns:a16="http://schemas.microsoft.com/office/drawing/2014/main" id="{A4C8D755-29D5-EE5E-F6F0-E20487E7CBF0}"/>
                    </a:ext>
                  </a:extLst>
                </p:cNvPr>
                <p:cNvSpPr>
                  <a:spLocks noEditPoints="1"/>
                </p:cNvSpPr>
                <p:nvPr/>
              </p:nvSpPr>
              <p:spPr bwMode="auto">
                <a:xfrm>
                  <a:off x="4635" y="3103"/>
                  <a:ext cx="348" cy="306"/>
                </a:xfrm>
                <a:custGeom>
                  <a:avLst/>
                  <a:gdLst>
                    <a:gd name="T0" fmla="*/ 4 w 348"/>
                    <a:gd name="T1" fmla="*/ 153 h 306"/>
                    <a:gd name="T2" fmla="*/ 0 w 348"/>
                    <a:gd name="T3" fmla="*/ 153 h 306"/>
                    <a:gd name="T4" fmla="*/ 4 w 348"/>
                    <a:gd name="T5" fmla="*/ 157 h 306"/>
                    <a:gd name="T6" fmla="*/ 87 w 348"/>
                    <a:gd name="T7" fmla="*/ 306 h 306"/>
                    <a:gd name="T8" fmla="*/ 87 w 348"/>
                    <a:gd name="T9" fmla="*/ 306 h 306"/>
                    <a:gd name="T10" fmla="*/ 87 w 348"/>
                    <a:gd name="T11" fmla="*/ 306 h 306"/>
                    <a:gd name="T12" fmla="*/ 257 w 348"/>
                    <a:gd name="T13" fmla="*/ 306 h 306"/>
                    <a:gd name="T14" fmla="*/ 257 w 348"/>
                    <a:gd name="T15" fmla="*/ 306 h 306"/>
                    <a:gd name="T16" fmla="*/ 261 w 348"/>
                    <a:gd name="T17" fmla="*/ 306 h 306"/>
                    <a:gd name="T18" fmla="*/ 348 w 348"/>
                    <a:gd name="T19" fmla="*/ 157 h 306"/>
                    <a:gd name="T20" fmla="*/ 348 w 348"/>
                    <a:gd name="T21" fmla="*/ 153 h 306"/>
                    <a:gd name="T22" fmla="*/ 348 w 348"/>
                    <a:gd name="T23" fmla="*/ 153 h 306"/>
                    <a:gd name="T24" fmla="*/ 261 w 348"/>
                    <a:gd name="T25" fmla="*/ 4 h 306"/>
                    <a:gd name="T26" fmla="*/ 257 w 348"/>
                    <a:gd name="T27" fmla="*/ 0 h 306"/>
                    <a:gd name="T28" fmla="*/ 257 w 348"/>
                    <a:gd name="T29" fmla="*/ 0 h 306"/>
                    <a:gd name="T30" fmla="*/ 87 w 348"/>
                    <a:gd name="T31" fmla="*/ 0 h 306"/>
                    <a:gd name="T32" fmla="*/ 87 w 348"/>
                    <a:gd name="T33" fmla="*/ 0 h 306"/>
                    <a:gd name="T34" fmla="*/ 87 w 348"/>
                    <a:gd name="T35" fmla="*/ 4 h 306"/>
                    <a:gd name="T36" fmla="*/ 4 w 348"/>
                    <a:gd name="T37" fmla="*/ 153 h 306"/>
                    <a:gd name="T38" fmla="*/ 91 w 348"/>
                    <a:gd name="T39" fmla="*/ 8 h 306"/>
                    <a:gd name="T40" fmla="*/ 87 w 348"/>
                    <a:gd name="T41" fmla="*/ 4 h 306"/>
                    <a:gd name="T42" fmla="*/ 87 w 348"/>
                    <a:gd name="T43" fmla="*/ 8 h 306"/>
                    <a:gd name="T44" fmla="*/ 257 w 348"/>
                    <a:gd name="T45" fmla="*/ 8 h 306"/>
                    <a:gd name="T46" fmla="*/ 257 w 348"/>
                    <a:gd name="T47" fmla="*/ 4 h 306"/>
                    <a:gd name="T48" fmla="*/ 257 w 348"/>
                    <a:gd name="T49" fmla="*/ 8 h 306"/>
                    <a:gd name="T50" fmla="*/ 344 w 348"/>
                    <a:gd name="T51" fmla="*/ 157 h 306"/>
                    <a:gd name="T52" fmla="*/ 344 w 348"/>
                    <a:gd name="T53" fmla="*/ 153 h 306"/>
                    <a:gd name="T54" fmla="*/ 344 w 348"/>
                    <a:gd name="T55" fmla="*/ 153 h 306"/>
                    <a:gd name="T56" fmla="*/ 257 w 348"/>
                    <a:gd name="T57" fmla="*/ 302 h 306"/>
                    <a:gd name="T58" fmla="*/ 257 w 348"/>
                    <a:gd name="T59" fmla="*/ 302 h 306"/>
                    <a:gd name="T60" fmla="*/ 257 w 348"/>
                    <a:gd name="T61" fmla="*/ 298 h 306"/>
                    <a:gd name="T62" fmla="*/ 87 w 348"/>
                    <a:gd name="T63" fmla="*/ 298 h 306"/>
                    <a:gd name="T64" fmla="*/ 87 w 348"/>
                    <a:gd name="T65" fmla="*/ 302 h 306"/>
                    <a:gd name="T66" fmla="*/ 91 w 348"/>
                    <a:gd name="T67" fmla="*/ 302 h 306"/>
                    <a:gd name="T68" fmla="*/ 8 w 348"/>
                    <a:gd name="T69" fmla="*/ 153 h 306"/>
                    <a:gd name="T70" fmla="*/ 4 w 348"/>
                    <a:gd name="T71" fmla="*/ 153 h 306"/>
                    <a:gd name="T72" fmla="*/ 8 w 348"/>
                    <a:gd name="T73" fmla="*/ 157 h 306"/>
                    <a:gd name="T74" fmla="*/ 91 w 348"/>
                    <a:gd name="T75" fmla="*/ 8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8"/>
                    <a:gd name="T115" fmla="*/ 0 h 306"/>
                    <a:gd name="T116" fmla="*/ 348 w 348"/>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8" h="306">
                      <a:moveTo>
                        <a:pt x="4" y="153"/>
                      </a:moveTo>
                      <a:lnTo>
                        <a:pt x="0" y="153"/>
                      </a:lnTo>
                      <a:lnTo>
                        <a:pt x="4" y="157"/>
                      </a:lnTo>
                      <a:lnTo>
                        <a:pt x="87" y="306"/>
                      </a:lnTo>
                      <a:lnTo>
                        <a:pt x="257" y="306"/>
                      </a:lnTo>
                      <a:lnTo>
                        <a:pt x="261" y="306"/>
                      </a:lnTo>
                      <a:lnTo>
                        <a:pt x="348" y="157"/>
                      </a:lnTo>
                      <a:lnTo>
                        <a:pt x="348" y="153"/>
                      </a:lnTo>
                      <a:lnTo>
                        <a:pt x="261" y="4"/>
                      </a:lnTo>
                      <a:lnTo>
                        <a:pt x="257" y="0"/>
                      </a:lnTo>
                      <a:lnTo>
                        <a:pt x="87" y="0"/>
                      </a:lnTo>
                      <a:lnTo>
                        <a:pt x="87" y="4"/>
                      </a:lnTo>
                      <a:lnTo>
                        <a:pt x="4" y="153"/>
                      </a:lnTo>
                      <a:close/>
                      <a:moveTo>
                        <a:pt x="91" y="8"/>
                      </a:moveTo>
                      <a:lnTo>
                        <a:pt x="87" y="4"/>
                      </a:lnTo>
                      <a:lnTo>
                        <a:pt x="87" y="8"/>
                      </a:lnTo>
                      <a:lnTo>
                        <a:pt x="257" y="8"/>
                      </a:lnTo>
                      <a:lnTo>
                        <a:pt x="257" y="4"/>
                      </a:lnTo>
                      <a:lnTo>
                        <a:pt x="257" y="8"/>
                      </a:lnTo>
                      <a:lnTo>
                        <a:pt x="344" y="157"/>
                      </a:lnTo>
                      <a:lnTo>
                        <a:pt x="344" y="153"/>
                      </a:lnTo>
                      <a:lnTo>
                        <a:pt x="257" y="302"/>
                      </a:lnTo>
                      <a:lnTo>
                        <a:pt x="257" y="298"/>
                      </a:lnTo>
                      <a:lnTo>
                        <a:pt x="87" y="298"/>
                      </a:lnTo>
                      <a:lnTo>
                        <a:pt x="87" y="302"/>
                      </a:lnTo>
                      <a:lnTo>
                        <a:pt x="91" y="302"/>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06" name="Rectangle 814">
                <a:extLst>
                  <a:ext uri="{FF2B5EF4-FFF2-40B4-BE49-F238E27FC236}">
                    <a16:creationId xmlns:a16="http://schemas.microsoft.com/office/drawing/2014/main" id="{F74BC5E7-E73A-B763-3AEA-DDACA6E0259D}"/>
                  </a:ext>
                </a:extLst>
              </p:cNvPr>
              <p:cNvSpPr>
                <a:spLocks noChangeArrowheads="1"/>
              </p:cNvSpPr>
              <p:nvPr/>
            </p:nvSpPr>
            <p:spPr bwMode="auto">
              <a:xfrm>
                <a:off x="4784" y="3210"/>
                <a:ext cx="83"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F</a:t>
                </a:r>
                <a:endParaRPr lang="en-US" altLang="en-US"/>
              </a:p>
            </p:txBody>
          </p:sp>
          <p:grpSp>
            <p:nvGrpSpPr>
              <p:cNvPr id="16407" name="Group 842">
                <a:extLst>
                  <a:ext uri="{FF2B5EF4-FFF2-40B4-BE49-F238E27FC236}">
                    <a16:creationId xmlns:a16="http://schemas.microsoft.com/office/drawing/2014/main" id="{9CD2454A-E4AC-ED6F-ED18-87DF2A58FD1F}"/>
                  </a:ext>
                </a:extLst>
              </p:cNvPr>
              <p:cNvGrpSpPr>
                <a:grpSpLocks/>
              </p:cNvGrpSpPr>
              <p:nvPr/>
            </p:nvGrpSpPr>
            <p:grpSpPr bwMode="auto">
              <a:xfrm>
                <a:off x="4892" y="3252"/>
                <a:ext cx="343" cy="306"/>
                <a:chOff x="4892" y="3252"/>
                <a:chExt cx="343" cy="306"/>
              </a:xfrm>
            </p:grpSpPr>
            <p:grpSp>
              <p:nvGrpSpPr>
                <p:cNvPr id="16438" name="Group 840">
                  <a:extLst>
                    <a:ext uri="{FF2B5EF4-FFF2-40B4-BE49-F238E27FC236}">
                      <a16:creationId xmlns:a16="http://schemas.microsoft.com/office/drawing/2014/main" id="{3D73399D-9348-B8C3-2F0A-029C4B3A2F20}"/>
                    </a:ext>
                  </a:extLst>
                </p:cNvPr>
                <p:cNvGrpSpPr>
                  <a:grpSpLocks/>
                </p:cNvGrpSpPr>
                <p:nvPr/>
              </p:nvGrpSpPr>
              <p:grpSpPr bwMode="auto">
                <a:xfrm>
                  <a:off x="4896" y="3256"/>
                  <a:ext cx="335" cy="298"/>
                  <a:chOff x="4896" y="3256"/>
                  <a:chExt cx="335" cy="298"/>
                </a:xfrm>
              </p:grpSpPr>
              <p:sp>
                <p:nvSpPr>
                  <p:cNvPr id="16440" name="Freeform 815">
                    <a:extLst>
                      <a:ext uri="{FF2B5EF4-FFF2-40B4-BE49-F238E27FC236}">
                        <a16:creationId xmlns:a16="http://schemas.microsoft.com/office/drawing/2014/main" id="{3882633D-4747-FCAD-E279-43AF814DEFD0}"/>
                      </a:ext>
                    </a:extLst>
                  </p:cNvPr>
                  <p:cNvSpPr>
                    <a:spLocks/>
                  </p:cNvSpPr>
                  <p:nvPr/>
                </p:nvSpPr>
                <p:spPr bwMode="auto">
                  <a:xfrm>
                    <a:off x="4896" y="3256"/>
                    <a:ext cx="335" cy="298"/>
                  </a:xfrm>
                  <a:custGeom>
                    <a:avLst/>
                    <a:gdLst>
                      <a:gd name="T0" fmla="*/ 83 w 335"/>
                      <a:gd name="T1" fmla="*/ 0 h 298"/>
                      <a:gd name="T2" fmla="*/ 0 w 335"/>
                      <a:gd name="T3" fmla="*/ 149 h 298"/>
                      <a:gd name="T4" fmla="*/ 83 w 335"/>
                      <a:gd name="T5" fmla="*/ 298 h 298"/>
                      <a:gd name="T6" fmla="*/ 252 w 335"/>
                      <a:gd name="T7" fmla="*/ 298 h 298"/>
                      <a:gd name="T8" fmla="*/ 335 w 335"/>
                      <a:gd name="T9" fmla="*/ 149 h 298"/>
                      <a:gd name="T10" fmla="*/ 252 w 335"/>
                      <a:gd name="T11" fmla="*/ 0 h 298"/>
                      <a:gd name="T12" fmla="*/ 83 w 335"/>
                      <a:gd name="T13" fmla="*/ 0 h 298"/>
                      <a:gd name="T14" fmla="*/ 0 60000 65536"/>
                      <a:gd name="T15" fmla="*/ 0 60000 65536"/>
                      <a:gd name="T16" fmla="*/ 0 60000 65536"/>
                      <a:gd name="T17" fmla="*/ 0 60000 65536"/>
                      <a:gd name="T18" fmla="*/ 0 60000 65536"/>
                      <a:gd name="T19" fmla="*/ 0 60000 65536"/>
                      <a:gd name="T20" fmla="*/ 0 60000 65536"/>
                      <a:gd name="T21" fmla="*/ 0 w 335"/>
                      <a:gd name="T22" fmla="*/ 0 h 298"/>
                      <a:gd name="T23" fmla="*/ 335 w 335"/>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5" h="298">
                        <a:moveTo>
                          <a:pt x="83" y="0"/>
                        </a:moveTo>
                        <a:lnTo>
                          <a:pt x="0" y="149"/>
                        </a:lnTo>
                        <a:lnTo>
                          <a:pt x="83" y="298"/>
                        </a:lnTo>
                        <a:lnTo>
                          <a:pt x="252" y="298"/>
                        </a:lnTo>
                        <a:lnTo>
                          <a:pt x="335" y="149"/>
                        </a:lnTo>
                        <a:lnTo>
                          <a:pt x="252" y="0"/>
                        </a:lnTo>
                        <a:lnTo>
                          <a:pt x="83"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41" name="Freeform 816">
                    <a:extLst>
                      <a:ext uri="{FF2B5EF4-FFF2-40B4-BE49-F238E27FC236}">
                        <a16:creationId xmlns:a16="http://schemas.microsoft.com/office/drawing/2014/main" id="{06C71AC3-1C05-05BB-4FDC-1CA191EFB339}"/>
                      </a:ext>
                    </a:extLst>
                  </p:cNvPr>
                  <p:cNvSpPr>
                    <a:spLocks/>
                  </p:cNvSpPr>
                  <p:nvPr/>
                </p:nvSpPr>
                <p:spPr bwMode="auto">
                  <a:xfrm>
                    <a:off x="4896" y="3256"/>
                    <a:ext cx="327" cy="290"/>
                  </a:xfrm>
                  <a:custGeom>
                    <a:avLst/>
                    <a:gdLst>
                      <a:gd name="T0" fmla="*/ 83 w 327"/>
                      <a:gd name="T1" fmla="*/ 0 h 290"/>
                      <a:gd name="T2" fmla="*/ 0 w 327"/>
                      <a:gd name="T3" fmla="*/ 145 h 290"/>
                      <a:gd name="T4" fmla="*/ 83 w 327"/>
                      <a:gd name="T5" fmla="*/ 290 h 290"/>
                      <a:gd name="T6" fmla="*/ 244 w 327"/>
                      <a:gd name="T7" fmla="*/ 290 h 290"/>
                      <a:gd name="T8" fmla="*/ 327 w 327"/>
                      <a:gd name="T9" fmla="*/ 145 h 290"/>
                      <a:gd name="T10" fmla="*/ 244 w 327"/>
                      <a:gd name="T11" fmla="*/ 0 h 290"/>
                      <a:gd name="T12" fmla="*/ 83 w 327"/>
                      <a:gd name="T13" fmla="*/ 0 h 290"/>
                      <a:gd name="T14" fmla="*/ 0 60000 65536"/>
                      <a:gd name="T15" fmla="*/ 0 60000 65536"/>
                      <a:gd name="T16" fmla="*/ 0 60000 65536"/>
                      <a:gd name="T17" fmla="*/ 0 60000 65536"/>
                      <a:gd name="T18" fmla="*/ 0 60000 65536"/>
                      <a:gd name="T19" fmla="*/ 0 60000 65536"/>
                      <a:gd name="T20" fmla="*/ 0 60000 65536"/>
                      <a:gd name="T21" fmla="*/ 0 w 327"/>
                      <a:gd name="T22" fmla="*/ 0 h 290"/>
                      <a:gd name="T23" fmla="*/ 327 w 327"/>
                      <a:gd name="T24" fmla="*/ 290 h 2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27" h="290">
                        <a:moveTo>
                          <a:pt x="83" y="0"/>
                        </a:moveTo>
                        <a:lnTo>
                          <a:pt x="0" y="145"/>
                        </a:lnTo>
                        <a:lnTo>
                          <a:pt x="83" y="290"/>
                        </a:lnTo>
                        <a:lnTo>
                          <a:pt x="244" y="290"/>
                        </a:lnTo>
                        <a:lnTo>
                          <a:pt x="327" y="145"/>
                        </a:lnTo>
                        <a:lnTo>
                          <a:pt x="244" y="0"/>
                        </a:lnTo>
                        <a:lnTo>
                          <a:pt x="83" y="0"/>
                        </a:lnTo>
                        <a:close/>
                      </a:path>
                    </a:pathLst>
                  </a:custGeom>
                  <a:solidFill>
                    <a:srgbClr val="19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42" name="Freeform 817">
                    <a:extLst>
                      <a:ext uri="{FF2B5EF4-FFF2-40B4-BE49-F238E27FC236}">
                        <a16:creationId xmlns:a16="http://schemas.microsoft.com/office/drawing/2014/main" id="{69908801-9FAE-CCAE-15B9-856FD4218426}"/>
                      </a:ext>
                    </a:extLst>
                  </p:cNvPr>
                  <p:cNvSpPr>
                    <a:spLocks/>
                  </p:cNvSpPr>
                  <p:nvPr/>
                </p:nvSpPr>
                <p:spPr bwMode="auto">
                  <a:xfrm>
                    <a:off x="4904" y="3260"/>
                    <a:ext cx="311" cy="277"/>
                  </a:xfrm>
                  <a:custGeom>
                    <a:avLst/>
                    <a:gdLst>
                      <a:gd name="T0" fmla="*/ 79 w 311"/>
                      <a:gd name="T1" fmla="*/ 0 h 277"/>
                      <a:gd name="T2" fmla="*/ 0 w 311"/>
                      <a:gd name="T3" fmla="*/ 141 h 277"/>
                      <a:gd name="T4" fmla="*/ 79 w 311"/>
                      <a:gd name="T5" fmla="*/ 277 h 277"/>
                      <a:gd name="T6" fmla="*/ 232 w 311"/>
                      <a:gd name="T7" fmla="*/ 277 h 277"/>
                      <a:gd name="T8" fmla="*/ 311 w 311"/>
                      <a:gd name="T9" fmla="*/ 141 h 277"/>
                      <a:gd name="T10" fmla="*/ 232 w 311"/>
                      <a:gd name="T11" fmla="*/ 0 h 277"/>
                      <a:gd name="T12" fmla="*/ 79 w 311"/>
                      <a:gd name="T13" fmla="*/ 0 h 277"/>
                      <a:gd name="T14" fmla="*/ 0 60000 65536"/>
                      <a:gd name="T15" fmla="*/ 0 60000 65536"/>
                      <a:gd name="T16" fmla="*/ 0 60000 65536"/>
                      <a:gd name="T17" fmla="*/ 0 60000 65536"/>
                      <a:gd name="T18" fmla="*/ 0 60000 65536"/>
                      <a:gd name="T19" fmla="*/ 0 60000 65536"/>
                      <a:gd name="T20" fmla="*/ 0 60000 65536"/>
                      <a:gd name="T21" fmla="*/ 0 w 311"/>
                      <a:gd name="T22" fmla="*/ 0 h 277"/>
                      <a:gd name="T23" fmla="*/ 311 w 311"/>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1" h="277">
                        <a:moveTo>
                          <a:pt x="79" y="0"/>
                        </a:moveTo>
                        <a:lnTo>
                          <a:pt x="0" y="141"/>
                        </a:lnTo>
                        <a:lnTo>
                          <a:pt x="79" y="277"/>
                        </a:lnTo>
                        <a:lnTo>
                          <a:pt x="232" y="277"/>
                        </a:lnTo>
                        <a:lnTo>
                          <a:pt x="311" y="141"/>
                        </a:lnTo>
                        <a:lnTo>
                          <a:pt x="232" y="0"/>
                        </a:lnTo>
                        <a:lnTo>
                          <a:pt x="79" y="0"/>
                        </a:lnTo>
                        <a:close/>
                      </a:path>
                    </a:pathLst>
                  </a:custGeom>
                  <a:solidFill>
                    <a:srgbClr val="28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43" name="Freeform 818">
                    <a:extLst>
                      <a:ext uri="{FF2B5EF4-FFF2-40B4-BE49-F238E27FC236}">
                        <a16:creationId xmlns:a16="http://schemas.microsoft.com/office/drawing/2014/main" id="{4F3C3269-E3B1-0EA5-1250-2A95F1763C09}"/>
                      </a:ext>
                    </a:extLst>
                  </p:cNvPr>
                  <p:cNvSpPr>
                    <a:spLocks/>
                  </p:cNvSpPr>
                  <p:nvPr/>
                </p:nvSpPr>
                <p:spPr bwMode="auto">
                  <a:xfrm>
                    <a:off x="4912" y="3268"/>
                    <a:ext cx="294" cy="265"/>
                  </a:xfrm>
                  <a:custGeom>
                    <a:avLst/>
                    <a:gdLst>
                      <a:gd name="T0" fmla="*/ 75 w 294"/>
                      <a:gd name="T1" fmla="*/ 0 h 265"/>
                      <a:gd name="T2" fmla="*/ 0 w 294"/>
                      <a:gd name="T3" fmla="*/ 133 h 265"/>
                      <a:gd name="T4" fmla="*/ 75 w 294"/>
                      <a:gd name="T5" fmla="*/ 265 h 265"/>
                      <a:gd name="T6" fmla="*/ 220 w 294"/>
                      <a:gd name="T7" fmla="*/ 265 h 265"/>
                      <a:gd name="T8" fmla="*/ 294 w 294"/>
                      <a:gd name="T9" fmla="*/ 133 h 265"/>
                      <a:gd name="T10" fmla="*/ 220 w 294"/>
                      <a:gd name="T11" fmla="*/ 0 h 265"/>
                      <a:gd name="T12" fmla="*/ 75 w 294"/>
                      <a:gd name="T13" fmla="*/ 0 h 265"/>
                      <a:gd name="T14" fmla="*/ 0 60000 65536"/>
                      <a:gd name="T15" fmla="*/ 0 60000 65536"/>
                      <a:gd name="T16" fmla="*/ 0 60000 65536"/>
                      <a:gd name="T17" fmla="*/ 0 60000 65536"/>
                      <a:gd name="T18" fmla="*/ 0 60000 65536"/>
                      <a:gd name="T19" fmla="*/ 0 60000 65536"/>
                      <a:gd name="T20" fmla="*/ 0 60000 65536"/>
                      <a:gd name="T21" fmla="*/ 0 w 294"/>
                      <a:gd name="T22" fmla="*/ 0 h 265"/>
                      <a:gd name="T23" fmla="*/ 294 w 294"/>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4" h="265">
                        <a:moveTo>
                          <a:pt x="75" y="0"/>
                        </a:moveTo>
                        <a:lnTo>
                          <a:pt x="0" y="133"/>
                        </a:lnTo>
                        <a:lnTo>
                          <a:pt x="75" y="265"/>
                        </a:lnTo>
                        <a:lnTo>
                          <a:pt x="220" y="265"/>
                        </a:lnTo>
                        <a:lnTo>
                          <a:pt x="294" y="133"/>
                        </a:lnTo>
                        <a:lnTo>
                          <a:pt x="220" y="0"/>
                        </a:lnTo>
                        <a:lnTo>
                          <a:pt x="75" y="0"/>
                        </a:lnTo>
                        <a:close/>
                      </a:path>
                    </a:pathLst>
                  </a:custGeom>
                  <a:solidFill>
                    <a:srgbClr val="35FF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44" name="Freeform 819">
                    <a:extLst>
                      <a:ext uri="{FF2B5EF4-FFF2-40B4-BE49-F238E27FC236}">
                        <a16:creationId xmlns:a16="http://schemas.microsoft.com/office/drawing/2014/main" id="{2A317E28-1BE3-1562-C68B-6CC0FA3A18A0}"/>
                      </a:ext>
                    </a:extLst>
                  </p:cNvPr>
                  <p:cNvSpPr>
                    <a:spLocks/>
                  </p:cNvSpPr>
                  <p:nvPr/>
                </p:nvSpPr>
                <p:spPr bwMode="auto">
                  <a:xfrm>
                    <a:off x="4917" y="3272"/>
                    <a:ext cx="285" cy="253"/>
                  </a:xfrm>
                  <a:custGeom>
                    <a:avLst/>
                    <a:gdLst>
                      <a:gd name="T0" fmla="*/ 70 w 285"/>
                      <a:gd name="T1" fmla="*/ 0 h 253"/>
                      <a:gd name="T2" fmla="*/ 0 w 285"/>
                      <a:gd name="T3" fmla="*/ 129 h 253"/>
                      <a:gd name="T4" fmla="*/ 70 w 285"/>
                      <a:gd name="T5" fmla="*/ 253 h 253"/>
                      <a:gd name="T6" fmla="*/ 215 w 285"/>
                      <a:gd name="T7" fmla="*/ 253 h 253"/>
                      <a:gd name="T8" fmla="*/ 285 w 285"/>
                      <a:gd name="T9" fmla="*/ 129 h 253"/>
                      <a:gd name="T10" fmla="*/ 215 w 285"/>
                      <a:gd name="T11" fmla="*/ 0 h 253"/>
                      <a:gd name="T12" fmla="*/ 70 w 285"/>
                      <a:gd name="T13" fmla="*/ 0 h 253"/>
                      <a:gd name="T14" fmla="*/ 0 60000 65536"/>
                      <a:gd name="T15" fmla="*/ 0 60000 65536"/>
                      <a:gd name="T16" fmla="*/ 0 60000 65536"/>
                      <a:gd name="T17" fmla="*/ 0 60000 65536"/>
                      <a:gd name="T18" fmla="*/ 0 60000 65536"/>
                      <a:gd name="T19" fmla="*/ 0 60000 65536"/>
                      <a:gd name="T20" fmla="*/ 0 60000 65536"/>
                      <a:gd name="T21" fmla="*/ 0 w 285"/>
                      <a:gd name="T22" fmla="*/ 0 h 253"/>
                      <a:gd name="T23" fmla="*/ 285 w 285"/>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85" h="253">
                        <a:moveTo>
                          <a:pt x="70" y="0"/>
                        </a:moveTo>
                        <a:lnTo>
                          <a:pt x="0" y="129"/>
                        </a:lnTo>
                        <a:lnTo>
                          <a:pt x="70" y="253"/>
                        </a:lnTo>
                        <a:lnTo>
                          <a:pt x="215" y="253"/>
                        </a:lnTo>
                        <a:lnTo>
                          <a:pt x="285" y="129"/>
                        </a:lnTo>
                        <a:lnTo>
                          <a:pt x="215" y="0"/>
                        </a:lnTo>
                        <a:lnTo>
                          <a:pt x="70" y="0"/>
                        </a:lnTo>
                        <a:close/>
                      </a:path>
                    </a:pathLst>
                  </a:custGeom>
                  <a:solidFill>
                    <a:srgbClr val="43F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45" name="Freeform 820">
                    <a:extLst>
                      <a:ext uri="{FF2B5EF4-FFF2-40B4-BE49-F238E27FC236}">
                        <a16:creationId xmlns:a16="http://schemas.microsoft.com/office/drawing/2014/main" id="{A64E1E94-34F3-8987-C0CB-65F1860DE894}"/>
                      </a:ext>
                    </a:extLst>
                  </p:cNvPr>
                  <p:cNvSpPr>
                    <a:spLocks/>
                  </p:cNvSpPr>
                  <p:nvPr/>
                </p:nvSpPr>
                <p:spPr bwMode="auto">
                  <a:xfrm>
                    <a:off x="4925" y="3281"/>
                    <a:ext cx="269" cy="240"/>
                  </a:xfrm>
                  <a:custGeom>
                    <a:avLst/>
                    <a:gdLst>
                      <a:gd name="T0" fmla="*/ 66 w 269"/>
                      <a:gd name="T1" fmla="*/ 0 h 240"/>
                      <a:gd name="T2" fmla="*/ 0 w 269"/>
                      <a:gd name="T3" fmla="*/ 120 h 240"/>
                      <a:gd name="T4" fmla="*/ 66 w 269"/>
                      <a:gd name="T5" fmla="*/ 240 h 240"/>
                      <a:gd name="T6" fmla="*/ 203 w 269"/>
                      <a:gd name="T7" fmla="*/ 240 h 240"/>
                      <a:gd name="T8" fmla="*/ 269 w 269"/>
                      <a:gd name="T9" fmla="*/ 120 h 240"/>
                      <a:gd name="T10" fmla="*/ 203 w 269"/>
                      <a:gd name="T11" fmla="*/ 0 h 240"/>
                      <a:gd name="T12" fmla="*/ 66 w 269"/>
                      <a:gd name="T13" fmla="*/ 0 h 240"/>
                      <a:gd name="T14" fmla="*/ 0 60000 65536"/>
                      <a:gd name="T15" fmla="*/ 0 60000 65536"/>
                      <a:gd name="T16" fmla="*/ 0 60000 65536"/>
                      <a:gd name="T17" fmla="*/ 0 60000 65536"/>
                      <a:gd name="T18" fmla="*/ 0 60000 65536"/>
                      <a:gd name="T19" fmla="*/ 0 60000 65536"/>
                      <a:gd name="T20" fmla="*/ 0 60000 65536"/>
                      <a:gd name="T21" fmla="*/ 0 w 269"/>
                      <a:gd name="T22" fmla="*/ 0 h 240"/>
                      <a:gd name="T23" fmla="*/ 269 w 269"/>
                      <a:gd name="T24" fmla="*/ 240 h 24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69" h="240">
                        <a:moveTo>
                          <a:pt x="66" y="0"/>
                        </a:moveTo>
                        <a:lnTo>
                          <a:pt x="0" y="120"/>
                        </a:lnTo>
                        <a:lnTo>
                          <a:pt x="66" y="240"/>
                        </a:lnTo>
                        <a:lnTo>
                          <a:pt x="203" y="240"/>
                        </a:lnTo>
                        <a:lnTo>
                          <a:pt x="269" y="120"/>
                        </a:lnTo>
                        <a:lnTo>
                          <a:pt x="203" y="0"/>
                        </a:lnTo>
                        <a:lnTo>
                          <a:pt x="66" y="0"/>
                        </a:lnTo>
                        <a:close/>
                      </a:path>
                    </a:pathLst>
                  </a:custGeom>
                  <a:solidFill>
                    <a:srgbClr val="51FF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46" name="Freeform 821">
                    <a:extLst>
                      <a:ext uri="{FF2B5EF4-FFF2-40B4-BE49-F238E27FC236}">
                        <a16:creationId xmlns:a16="http://schemas.microsoft.com/office/drawing/2014/main" id="{7894227F-B554-2612-4BF7-7C5AFA4B2AB9}"/>
                      </a:ext>
                    </a:extLst>
                  </p:cNvPr>
                  <p:cNvSpPr>
                    <a:spLocks/>
                  </p:cNvSpPr>
                  <p:nvPr/>
                </p:nvSpPr>
                <p:spPr bwMode="auto">
                  <a:xfrm>
                    <a:off x="4933" y="3285"/>
                    <a:ext cx="253" cy="227"/>
                  </a:xfrm>
                  <a:custGeom>
                    <a:avLst/>
                    <a:gdLst>
                      <a:gd name="T0" fmla="*/ 62 w 253"/>
                      <a:gd name="T1" fmla="*/ 0 h 227"/>
                      <a:gd name="T2" fmla="*/ 0 w 253"/>
                      <a:gd name="T3" fmla="*/ 116 h 227"/>
                      <a:gd name="T4" fmla="*/ 62 w 253"/>
                      <a:gd name="T5" fmla="*/ 227 h 227"/>
                      <a:gd name="T6" fmla="*/ 191 w 253"/>
                      <a:gd name="T7" fmla="*/ 227 h 227"/>
                      <a:gd name="T8" fmla="*/ 253 w 253"/>
                      <a:gd name="T9" fmla="*/ 116 h 227"/>
                      <a:gd name="T10" fmla="*/ 191 w 253"/>
                      <a:gd name="T11" fmla="*/ 0 h 227"/>
                      <a:gd name="T12" fmla="*/ 62 w 253"/>
                      <a:gd name="T13" fmla="*/ 0 h 227"/>
                      <a:gd name="T14" fmla="*/ 0 60000 65536"/>
                      <a:gd name="T15" fmla="*/ 0 60000 65536"/>
                      <a:gd name="T16" fmla="*/ 0 60000 65536"/>
                      <a:gd name="T17" fmla="*/ 0 60000 65536"/>
                      <a:gd name="T18" fmla="*/ 0 60000 65536"/>
                      <a:gd name="T19" fmla="*/ 0 60000 65536"/>
                      <a:gd name="T20" fmla="*/ 0 60000 65536"/>
                      <a:gd name="T21" fmla="*/ 0 w 253"/>
                      <a:gd name="T22" fmla="*/ 0 h 227"/>
                      <a:gd name="T23" fmla="*/ 253 w 253"/>
                      <a:gd name="T24" fmla="*/ 227 h 2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3" h="227">
                        <a:moveTo>
                          <a:pt x="62" y="0"/>
                        </a:moveTo>
                        <a:lnTo>
                          <a:pt x="0" y="116"/>
                        </a:lnTo>
                        <a:lnTo>
                          <a:pt x="62" y="227"/>
                        </a:lnTo>
                        <a:lnTo>
                          <a:pt x="191" y="227"/>
                        </a:lnTo>
                        <a:lnTo>
                          <a:pt x="253" y="116"/>
                        </a:lnTo>
                        <a:lnTo>
                          <a:pt x="191" y="0"/>
                        </a:lnTo>
                        <a:lnTo>
                          <a:pt x="62" y="0"/>
                        </a:lnTo>
                        <a:close/>
                      </a:path>
                    </a:pathLst>
                  </a:custGeom>
                  <a:solidFill>
                    <a:srgbClr val="5FFF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47" name="Freeform 822">
                    <a:extLst>
                      <a:ext uri="{FF2B5EF4-FFF2-40B4-BE49-F238E27FC236}">
                        <a16:creationId xmlns:a16="http://schemas.microsoft.com/office/drawing/2014/main" id="{9005DCBC-6F70-5DA4-7A73-036DF2A645F0}"/>
                      </a:ext>
                    </a:extLst>
                  </p:cNvPr>
                  <p:cNvSpPr>
                    <a:spLocks/>
                  </p:cNvSpPr>
                  <p:nvPr/>
                </p:nvSpPr>
                <p:spPr bwMode="auto">
                  <a:xfrm>
                    <a:off x="4937" y="3293"/>
                    <a:ext cx="245" cy="215"/>
                  </a:xfrm>
                  <a:custGeom>
                    <a:avLst/>
                    <a:gdLst>
                      <a:gd name="T0" fmla="*/ 62 w 245"/>
                      <a:gd name="T1" fmla="*/ 0 h 215"/>
                      <a:gd name="T2" fmla="*/ 0 w 245"/>
                      <a:gd name="T3" fmla="*/ 108 h 215"/>
                      <a:gd name="T4" fmla="*/ 62 w 245"/>
                      <a:gd name="T5" fmla="*/ 215 h 215"/>
                      <a:gd name="T6" fmla="*/ 182 w 245"/>
                      <a:gd name="T7" fmla="*/ 215 h 215"/>
                      <a:gd name="T8" fmla="*/ 245 w 245"/>
                      <a:gd name="T9" fmla="*/ 108 h 215"/>
                      <a:gd name="T10" fmla="*/ 182 w 245"/>
                      <a:gd name="T11" fmla="*/ 0 h 215"/>
                      <a:gd name="T12" fmla="*/ 62 w 245"/>
                      <a:gd name="T13" fmla="*/ 0 h 215"/>
                      <a:gd name="T14" fmla="*/ 0 60000 65536"/>
                      <a:gd name="T15" fmla="*/ 0 60000 65536"/>
                      <a:gd name="T16" fmla="*/ 0 60000 65536"/>
                      <a:gd name="T17" fmla="*/ 0 60000 65536"/>
                      <a:gd name="T18" fmla="*/ 0 60000 65536"/>
                      <a:gd name="T19" fmla="*/ 0 60000 65536"/>
                      <a:gd name="T20" fmla="*/ 0 60000 65536"/>
                      <a:gd name="T21" fmla="*/ 0 w 245"/>
                      <a:gd name="T22" fmla="*/ 0 h 215"/>
                      <a:gd name="T23" fmla="*/ 245 w 245"/>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5" h="215">
                        <a:moveTo>
                          <a:pt x="62" y="0"/>
                        </a:moveTo>
                        <a:lnTo>
                          <a:pt x="0" y="108"/>
                        </a:lnTo>
                        <a:lnTo>
                          <a:pt x="62" y="215"/>
                        </a:lnTo>
                        <a:lnTo>
                          <a:pt x="182" y="215"/>
                        </a:lnTo>
                        <a:lnTo>
                          <a:pt x="245" y="108"/>
                        </a:lnTo>
                        <a:lnTo>
                          <a:pt x="182" y="0"/>
                        </a:lnTo>
                        <a:lnTo>
                          <a:pt x="62" y="0"/>
                        </a:lnTo>
                        <a:close/>
                      </a:path>
                    </a:pathLst>
                  </a:custGeom>
                  <a:solidFill>
                    <a:srgbClr val="6EFF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48" name="Freeform 823">
                    <a:extLst>
                      <a:ext uri="{FF2B5EF4-FFF2-40B4-BE49-F238E27FC236}">
                        <a16:creationId xmlns:a16="http://schemas.microsoft.com/office/drawing/2014/main" id="{91BD0EB2-4026-AB2C-6EAE-EE216EA5E93B}"/>
                      </a:ext>
                    </a:extLst>
                  </p:cNvPr>
                  <p:cNvSpPr>
                    <a:spLocks/>
                  </p:cNvSpPr>
                  <p:nvPr/>
                </p:nvSpPr>
                <p:spPr bwMode="auto">
                  <a:xfrm>
                    <a:off x="4946" y="3297"/>
                    <a:ext cx="227" cy="203"/>
                  </a:xfrm>
                  <a:custGeom>
                    <a:avLst/>
                    <a:gdLst>
                      <a:gd name="T0" fmla="*/ 57 w 227"/>
                      <a:gd name="T1" fmla="*/ 0 h 203"/>
                      <a:gd name="T2" fmla="*/ 0 w 227"/>
                      <a:gd name="T3" fmla="*/ 104 h 203"/>
                      <a:gd name="T4" fmla="*/ 57 w 227"/>
                      <a:gd name="T5" fmla="*/ 203 h 203"/>
                      <a:gd name="T6" fmla="*/ 169 w 227"/>
                      <a:gd name="T7" fmla="*/ 203 h 203"/>
                      <a:gd name="T8" fmla="*/ 227 w 227"/>
                      <a:gd name="T9" fmla="*/ 104 h 203"/>
                      <a:gd name="T10" fmla="*/ 169 w 227"/>
                      <a:gd name="T11" fmla="*/ 0 h 203"/>
                      <a:gd name="T12" fmla="*/ 57 w 227"/>
                      <a:gd name="T13" fmla="*/ 0 h 203"/>
                      <a:gd name="T14" fmla="*/ 0 60000 65536"/>
                      <a:gd name="T15" fmla="*/ 0 60000 65536"/>
                      <a:gd name="T16" fmla="*/ 0 60000 65536"/>
                      <a:gd name="T17" fmla="*/ 0 60000 65536"/>
                      <a:gd name="T18" fmla="*/ 0 60000 65536"/>
                      <a:gd name="T19" fmla="*/ 0 60000 65536"/>
                      <a:gd name="T20" fmla="*/ 0 60000 65536"/>
                      <a:gd name="T21" fmla="*/ 0 w 227"/>
                      <a:gd name="T22" fmla="*/ 0 h 203"/>
                      <a:gd name="T23" fmla="*/ 227 w 227"/>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7" h="203">
                        <a:moveTo>
                          <a:pt x="57" y="0"/>
                        </a:moveTo>
                        <a:lnTo>
                          <a:pt x="0" y="104"/>
                        </a:lnTo>
                        <a:lnTo>
                          <a:pt x="57" y="203"/>
                        </a:lnTo>
                        <a:lnTo>
                          <a:pt x="169" y="203"/>
                        </a:lnTo>
                        <a:lnTo>
                          <a:pt x="227" y="104"/>
                        </a:lnTo>
                        <a:lnTo>
                          <a:pt x="169" y="0"/>
                        </a:lnTo>
                        <a:lnTo>
                          <a:pt x="57" y="0"/>
                        </a:lnTo>
                        <a:close/>
                      </a:path>
                    </a:pathLst>
                  </a:custGeom>
                  <a:solidFill>
                    <a:srgbClr val="7DFF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49" name="Freeform 824">
                    <a:extLst>
                      <a:ext uri="{FF2B5EF4-FFF2-40B4-BE49-F238E27FC236}">
                        <a16:creationId xmlns:a16="http://schemas.microsoft.com/office/drawing/2014/main" id="{7099C5C5-E9C9-EA0A-8288-02460A2D94A3}"/>
                      </a:ext>
                    </a:extLst>
                  </p:cNvPr>
                  <p:cNvSpPr>
                    <a:spLocks/>
                  </p:cNvSpPr>
                  <p:nvPr/>
                </p:nvSpPr>
                <p:spPr bwMode="auto">
                  <a:xfrm>
                    <a:off x="4954" y="3305"/>
                    <a:ext cx="211" cy="191"/>
                  </a:xfrm>
                  <a:custGeom>
                    <a:avLst/>
                    <a:gdLst>
                      <a:gd name="T0" fmla="*/ 54 w 211"/>
                      <a:gd name="T1" fmla="*/ 0 h 191"/>
                      <a:gd name="T2" fmla="*/ 0 w 211"/>
                      <a:gd name="T3" fmla="*/ 96 h 191"/>
                      <a:gd name="T4" fmla="*/ 54 w 211"/>
                      <a:gd name="T5" fmla="*/ 191 h 191"/>
                      <a:gd name="T6" fmla="*/ 157 w 211"/>
                      <a:gd name="T7" fmla="*/ 191 h 191"/>
                      <a:gd name="T8" fmla="*/ 211 w 211"/>
                      <a:gd name="T9" fmla="*/ 96 h 191"/>
                      <a:gd name="T10" fmla="*/ 157 w 211"/>
                      <a:gd name="T11" fmla="*/ 0 h 191"/>
                      <a:gd name="T12" fmla="*/ 54 w 211"/>
                      <a:gd name="T13" fmla="*/ 0 h 191"/>
                      <a:gd name="T14" fmla="*/ 0 60000 65536"/>
                      <a:gd name="T15" fmla="*/ 0 60000 65536"/>
                      <a:gd name="T16" fmla="*/ 0 60000 65536"/>
                      <a:gd name="T17" fmla="*/ 0 60000 65536"/>
                      <a:gd name="T18" fmla="*/ 0 60000 65536"/>
                      <a:gd name="T19" fmla="*/ 0 60000 65536"/>
                      <a:gd name="T20" fmla="*/ 0 60000 65536"/>
                      <a:gd name="T21" fmla="*/ 0 w 211"/>
                      <a:gd name="T22" fmla="*/ 0 h 191"/>
                      <a:gd name="T23" fmla="*/ 211 w 211"/>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1" h="191">
                        <a:moveTo>
                          <a:pt x="54" y="0"/>
                        </a:moveTo>
                        <a:lnTo>
                          <a:pt x="0" y="96"/>
                        </a:lnTo>
                        <a:lnTo>
                          <a:pt x="54" y="191"/>
                        </a:lnTo>
                        <a:lnTo>
                          <a:pt x="157" y="191"/>
                        </a:lnTo>
                        <a:lnTo>
                          <a:pt x="211" y="96"/>
                        </a:lnTo>
                        <a:lnTo>
                          <a:pt x="157" y="0"/>
                        </a:lnTo>
                        <a:lnTo>
                          <a:pt x="54" y="0"/>
                        </a:lnTo>
                        <a:close/>
                      </a:path>
                    </a:pathLst>
                  </a:custGeom>
                  <a:solidFill>
                    <a:srgbClr val="8AFF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0" name="Freeform 825">
                    <a:extLst>
                      <a:ext uri="{FF2B5EF4-FFF2-40B4-BE49-F238E27FC236}">
                        <a16:creationId xmlns:a16="http://schemas.microsoft.com/office/drawing/2014/main" id="{56597E05-B16B-0E2F-A917-276987D7E969}"/>
                      </a:ext>
                    </a:extLst>
                  </p:cNvPr>
                  <p:cNvSpPr>
                    <a:spLocks/>
                  </p:cNvSpPr>
                  <p:nvPr/>
                </p:nvSpPr>
                <p:spPr bwMode="auto">
                  <a:xfrm>
                    <a:off x="4962" y="3310"/>
                    <a:ext cx="195" cy="178"/>
                  </a:xfrm>
                  <a:custGeom>
                    <a:avLst/>
                    <a:gdLst>
                      <a:gd name="T0" fmla="*/ 50 w 195"/>
                      <a:gd name="T1" fmla="*/ 0 h 178"/>
                      <a:gd name="T2" fmla="*/ 0 w 195"/>
                      <a:gd name="T3" fmla="*/ 91 h 178"/>
                      <a:gd name="T4" fmla="*/ 50 w 195"/>
                      <a:gd name="T5" fmla="*/ 178 h 178"/>
                      <a:gd name="T6" fmla="*/ 145 w 195"/>
                      <a:gd name="T7" fmla="*/ 178 h 178"/>
                      <a:gd name="T8" fmla="*/ 195 w 195"/>
                      <a:gd name="T9" fmla="*/ 91 h 178"/>
                      <a:gd name="T10" fmla="*/ 145 w 195"/>
                      <a:gd name="T11" fmla="*/ 0 h 178"/>
                      <a:gd name="T12" fmla="*/ 50 w 195"/>
                      <a:gd name="T13" fmla="*/ 0 h 178"/>
                      <a:gd name="T14" fmla="*/ 0 60000 65536"/>
                      <a:gd name="T15" fmla="*/ 0 60000 65536"/>
                      <a:gd name="T16" fmla="*/ 0 60000 65536"/>
                      <a:gd name="T17" fmla="*/ 0 60000 65536"/>
                      <a:gd name="T18" fmla="*/ 0 60000 65536"/>
                      <a:gd name="T19" fmla="*/ 0 60000 65536"/>
                      <a:gd name="T20" fmla="*/ 0 60000 65536"/>
                      <a:gd name="T21" fmla="*/ 0 w 195"/>
                      <a:gd name="T22" fmla="*/ 0 h 178"/>
                      <a:gd name="T23" fmla="*/ 195 w 195"/>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5" h="178">
                        <a:moveTo>
                          <a:pt x="50" y="0"/>
                        </a:moveTo>
                        <a:lnTo>
                          <a:pt x="0" y="91"/>
                        </a:lnTo>
                        <a:lnTo>
                          <a:pt x="50" y="178"/>
                        </a:lnTo>
                        <a:lnTo>
                          <a:pt x="145" y="178"/>
                        </a:lnTo>
                        <a:lnTo>
                          <a:pt x="195" y="91"/>
                        </a:lnTo>
                        <a:lnTo>
                          <a:pt x="145" y="0"/>
                        </a:lnTo>
                        <a:lnTo>
                          <a:pt x="50" y="0"/>
                        </a:lnTo>
                        <a:close/>
                      </a:path>
                    </a:pathLst>
                  </a:custGeom>
                  <a:solidFill>
                    <a:srgbClr val="99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1" name="Freeform 826">
                    <a:extLst>
                      <a:ext uri="{FF2B5EF4-FFF2-40B4-BE49-F238E27FC236}">
                        <a16:creationId xmlns:a16="http://schemas.microsoft.com/office/drawing/2014/main" id="{BEFECFF8-1C13-AAAC-E07F-3E8B717BDDC7}"/>
                      </a:ext>
                    </a:extLst>
                  </p:cNvPr>
                  <p:cNvSpPr>
                    <a:spLocks/>
                  </p:cNvSpPr>
                  <p:nvPr/>
                </p:nvSpPr>
                <p:spPr bwMode="auto">
                  <a:xfrm>
                    <a:off x="4966" y="3318"/>
                    <a:ext cx="187" cy="165"/>
                  </a:xfrm>
                  <a:custGeom>
                    <a:avLst/>
                    <a:gdLst>
                      <a:gd name="T0" fmla="*/ 46 w 187"/>
                      <a:gd name="T1" fmla="*/ 0 h 165"/>
                      <a:gd name="T2" fmla="*/ 0 w 187"/>
                      <a:gd name="T3" fmla="*/ 83 h 165"/>
                      <a:gd name="T4" fmla="*/ 46 w 187"/>
                      <a:gd name="T5" fmla="*/ 165 h 165"/>
                      <a:gd name="T6" fmla="*/ 141 w 187"/>
                      <a:gd name="T7" fmla="*/ 165 h 165"/>
                      <a:gd name="T8" fmla="*/ 187 w 187"/>
                      <a:gd name="T9" fmla="*/ 83 h 165"/>
                      <a:gd name="T10" fmla="*/ 141 w 187"/>
                      <a:gd name="T11" fmla="*/ 0 h 165"/>
                      <a:gd name="T12" fmla="*/ 46 w 187"/>
                      <a:gd name="T13" fmla="*/ 0 h 165"/>
                      <a:gd name="T14" fmla="*/ 0 60000 65536"/>
                      <a:gd name="T15" fmla="*/ 0 60000 65536"/>
                      <a:gd name="T16" fmla="*/ 0 60000 65536"/>
                      <a:gd name="T17" fmla="*/ 0 60000 65536"/>
                      <a:gd name="T18" fmla="*/ 0 60000 65536"/>
                      <a:gd name="T19" fmla="*/ 0 60000 65536"/>
                      <a:gd name="T20" fmla="*/ 0 60000 65536"/>
                      <a:gd name="T21" fmla="*/ 0 w 187"/>
                      <a:gd name="T22" fmla="*/ 0 h 165"/>
                      <a:gd name="T23" fmla="*/ 187 w 187"/>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7" h="165">
                        <a:moveTo>
                          <a:pt x="46" y="0"/>
                        </a:moveTo>
                        <a:lnTo>
                          <a:pt x="0" y="83"/>
                        </a:lnTo>
                        <a:lnTo>
                          <a:pt x="46" y="165"/>
                        </a:lnTo>
                        <a:lnTo>
                          <a:pt x="141" y="165"/>
                        </a:lnTo>
                        <a:lnTo>
                          <a:pt x="187" y="83"/>
                        </a:lnTo>
                        <a:lnTo>
                          <a:pt x="141" y="0"/>
                        </a:lnTo>
                        <a:lnTo>
                          <a:pt x="46" y="0"/>
                        </a:lnTo>
                        <a:close/>
                      </a:path>
                    </a:pathLst>
                  </a:custGeom>
                  <a:solidFill>
                    <a:srgbClr val="A7FF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2" name="Freeform 827">
                    <a:extLst>
                      <a:ext uri="{FF2B5EF4-FFF2-40B4-BE49-F238E27FC236}">
                        <a16:creationId xmlns:a16="http://schemas.microsoft.com/office/drawing/2014/main" id="{138247CC-5410-9146-FD2B-5DDDF88F7C9B}"/>
                      </a:ext>
                    </a:extLst>
                  </p:cNvPr>
                  <p:cNvSpPr>
                    <a:spLocks/>
                  </p:cNvSpPr>
                  <p:nvPr/>
                </p:nvSpPr>
                <p:spPr bwMode="auto">
                  <a:xfrm>
                    <a:off x="4975" y="3322"/>
                    <a:ext cx="169" cy="153"/>
                  </a:xfrm>
                  <a:custGeom>
                    <a:avLst/>
                    <a:gdLst>
                      <a:gd name="T0" fmla="*/ 41 w 169"/>
                      <a:gd name="T1" fmla="*/ 0 h 153"/>
                      <a:gd name="T2" fmla="*/ 0 w 169"/>
                      <a:gd name="T3" fmla="*/ 79 h 153"/>
                      <a:gd name="T4" fmla="*/ 41 w 169"/>
                      <a:gd name="T5" fmla="*/ 153 h 153"/>
                      <a:gd name="T6" fmla="*/ 128 w 169"/>
                      <a:gd name="T7" fmla="*/ 153 h 153"/>
                      <a:gd name="T8" fmla="*/ 169 w 169"/>
                      <a:gd name="T9" fmla="*/ 79 h 153"/>
                      <a:gd name="T10" fmla="*/ 128 w 169"/>
                      <a:gd name="T11" fmla="*/ 0 h 153"/>
                      <a:gd name="T12" fmla="*/ 41 w 169"/>
                      <a:gd name="T13" fmla="*/ 0 h 153"/>
                      <a:gd name="T14" fmla="*/ 0 60000 65536"/>
                      <a:gd name="T15" fmla="*/ 0 60000 65536"/>
                      <a:gd name="T16" fmla="*/ 0 60000 65536"/>
                      <a:gd name="T17" fmla="*/ 0 60000 65536"/>
                      <a:gd name="T18" fmla="*/ 0 60000 65536"/>
                      <a:gd name="T19" fmla="*/ 0 60000 65536"/>
                      <a:gd name="T20" fmla="*/ 0 60000 65536"/>
                      <a:gd name="T21" fmla="*/ 0 w 169"/>
                      <a:gd name="T22" fmla="*/ 0 h 153"/>
                      <a:gd name="T23" fmla="*/ 169 w 169"/>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9" h="153">
                        <a:moveTo>
                          <a:pt x="41" y="0"/>
                        </a:moveTo>
                        <a:lnTo>
                          <a:pt x="0" y="79"/>
                        </a:lnTo>
                        <a:lnTo>
                          <a:pt x="41" y="153"/>
                        </a:lnTo>
                        <a:lnTo>
                          <a:pt x="128" y="153"/>
                        </a:lnTo>
                        <a:lnTo>
                          <a:pt x="169" y="79"/>
                        </a:lnTo>
                        <a:lnTo>
                          <a:pt x="128" y="0"/>
                        </a:lnTo>
                        <a:lnTo>
                          <a:pt x="41" y="0"/>
                        </a:lnTo>
                        <a:close/>
                      </a:path>
                    </a:pathLst>
                  </a:custGeom>
                  <a:solidFill>
                    <a:srgbClr val="B3FFE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3" name="Freeform 828">
                    <a:extLst>
                      <a:ext uri="{FF2B5EF4-FFF2-40B4-BE49-F238E27FC236}">
                        <a16:creationId xmlns:a16="http://schemas.microsoft.com/office/drawing/2014/main" id="{C2D8C71E-604D-8A6A-9005-1D421AF9A00E}"/>
                      </a:ext>
                    </a:extLst>
                  </p:cNvPr>
                  <p:cNvSpPr>
                    <a:spLocks/>
                  </p:cNvSpPr>
                  <p:nvPr/>
                </p:nvSpPr>
                <p:spPr bwMode="auto">
                  <a:xfrm>
                    <a:off x="4983" y="3330"/>
                    <a:ext cx="153" cy="137"/>
                  </a:xfrm>
                  <a:custGeom>
                    <a:avLst/>
                    <a:gdLst>
                      <a:gd name="T0" fmla="*/ 41 w 153"/>
                      <a:gd name="T1" fmla="*/ 0 h 137"/>
                      <a:gd name="T2" fmla="*/ 0 w 153"/>
                      <a:gd name="T3" fmla="*/ 71 h 137"/>
                      <a:gd name="T4" fmla="*/ 41 w 153"/>
                      <a:gd name="T5" fmla="*/ 137 h 137"/>
                      <a:gd name="T6" fmla="*/ 116 w 153"/>
                      <a:gd name="T7" fmla="*/ 137 h 137"/>
                      <a:gd name="T8" fmla="*/ 153 w 153"/>
                      <a:gd name="T9" fmla="*/ 71 h 137"/>
                      <a:gd name="T10" fmla="*/ 116 w 153"/>
                      <a:gd name="T11" fmla="*/ 0 h 137"/>
                      <a:gd name="T12" fmla="*/ 41 w 153"/>
                      <a:gd name="T13" fmla="*/ 0 h 137"/>
                      <a:gd name="T14" fmla="*/ 0 60000 65536"/>
                      <a:gd name="T15" fmla="*/ 0 60000 65536"/>
                      <a:gd name="T16" fmla="*/ 0 60000 65536"/>
                      <a:gd name="T17" fmla="*/ 0 60000 65536"/>
                      <a:gd name="T18" fmla="*/ 0 60000 65536"/>
                      <a:gd name="T19" fmla="*/ 0 60000 65536"/>
                      <a:gd name="T20" fmla="*/ 0 60000 65536"/>
                      <a:gd name="T21" fmla="*/ 0 w 153"/>
                      <a:gd name="T22" fmla="*/ 0 h 137"/>
                      <a:gd name="T23" fmla="*/ 153 w 153"/>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3" h="137">
                        <a:moveTo>
                          <a:pt x="41" y="0"/>
                        </a:moveTo>
                        <a:lnTo>
                          <a:pt x="0" y="71"/>
                        </a:lnTo>
                        <a:lnTo>
                          <a:pt x="41" y="137"/>
                        </a:lnTo>
                        <a:lnTo>
                          <a:pt x="116" y="137"/>
                        </a:lnTo>
                        <a:lnTo>
                          <a:pt x="153" y="71"/>
                        </a:lnTo>
                        <a:lnTo>
                          <a:pt x="116" y="0"/>
                        </a:lnTo>
                        <a:lnTo>
                          <a:pt x="41" y="0"/>
                        </a:lnTo>
                        <a:close/>
                      </a:path>
                    </a:pathLst>
                  </a:custGeom>
                  <a:solidFill>
                    <a:srgbClr val="C0FF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4" name="Freeform 829">
                    <a:extLst>
                      <a:ext uri="{FF2B5EF4-FFF2-40B4-BE49-F238E27FC236}">
                        <a16:creationId xmlns:a16="http://schemas.microsoft.com/office/drawing/2014/main" id="{B2389B35-B6B6-354C-8702-88B3B861B8A0}"/>
                      </a:ext>
                    </a:extLst>
                  </p:cNvPr>
                  <p:cNvSpPr>
                    <a:spLocks/>
                  </p:cNvSpPr>
                  <p:nvPr/>
                </p:nvSpPr>
                <p:spPr bwMode="auto">
                  <a:xfrm>
                    <a:off x="4987" y="3334"/>
                    <a:ext cx="145" cy="129"/>
                  </a:xfrm>
                  <a:custGeom>
                    <a:avLst/>
                    <a:gdLst>
                      <a:gd name="T0" fmla="*/ 37 w 145"/>
                      <a:gd name="T1" fmla="*/ 0 h 129"/>
                      <a:gd name="T2" fmla="*/ 0 w 145"/>
                      <a:gd name="T3" fmla="*/ 67 h 129"/>
                      <a:gd name="T4" fmla="*/ 37 w 145"/>
                      <a:gd name="T5" fmla="*/ 129 h 129"/>
                      <a:gd name="T6" fmla="*/ 112 w 145"/>
                      <a:gd name="T7" fmla="*/ 129 h 129"/>
                      <a:gd name="T8" fmla="*/ 145 w 145"/>
                      <a:gd name="T9" fmla="*/ 67 h 129"/>
                      <a:gd name="T10" fmla="*/ 112 w 145"/>
                      <a:gd name="T11" fmla="*/ 0 h 129"/>
                      <a:gd name="T12" fmla="*/ 37 w 145"/>
                      <a:gd name="T13" fmla="*/ 0 h 129"/>
                      <a:gd name="T14" fmla="*/ 0 60000 65536"/>
                      <a:gd name="T15" fmla="*/ 0 60000 65536"/>
                      <a:gd name="T16" fmla="*/ 0 60000 65536"/>
                      <a:gd name="T17" fmla="*/ 0 60000 65536"/>
                      <a:gd name="T18" fmla="*/ 0 60000 65536"/>
                      <a:gd name="T19" fmla="*/ 0 60000 65536"/>
                      <a:gd name="T20" fmla="*/ 0 60000 65536"/>
                      <a:gd name="T21" fmla="*/ 0 w 145"/>
                      <a:gd name="T22" fmla="*/ 0 h 129"/>
                      <a:gd name="T23" fmla="*/ 145 w 145"/>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9">
                        <a:moveTo>
                          <a:pt x="37" y="0"/>
                        </a:moveTo>
                        <a:lnTo>
                          <a:pt x="0" y="67"/>
                        </a:lnTo>
                        <a:lnTo>
                          <a:pt x="37" y="129"/>
                        </a:lnTo>
                        <a:lnTo>
                          <a:pt x="112" y="129"/>
                        </a:lnTo>
                        <a:lnTo>
                          <a:pt x="145" y="67"/>
                        </a:lnTo>
                        <a:lnTo>
                          <a:pt x="112" y="0"/>
                        </a:lnTo>
                        <a:lnTo>
                          <a:pt x="37" y="0"/>
                        </a:lnTo>
                        <a:close/>
                      </a:path>
                    </a:pathLst>
                  </a:custGeom>
                  <a:solidFill>
                    <a:srgbClr val="CBFFD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5" name="Freeform 830">
                    <a:extLst>
                      <a:ext uri="{FF2B5EF4-FFF2-40B4-BE49-F238E27FC236}">
                        <a16:creationId xmlns:a16="http://schemas.microsoft.com/office/drawing/2014/main" id="{9B6CC20F-2B14-B38B-542B-94415FF85470}"/>
                      </a:ext>
                    </a:extLst>
                  </p:cNvPr>
                  <p:cNvSpPr>
                    <a:spLocks/>
                  </p:cNvSpPr>
                  <p:nvPr/>
                </p:nvSpPr>
                <p:spPr bwMode="auto">
                  <a:xfrm>
                    <a:off x="4995" y="3343"/>
                    <a:ext cx="129" cy="112"/>
                  </a:xfrm>
                  <a:custGeom>
                    <a:avLst/>
                    <a:gdLst>
                      <a:gd name="T0" fmla="*/ 33 w 129"/>
                      <a:gd name="T1" fmla="*/ 0 h 112"/>
                      <a:gd name="T2" fmla="*/ 0 w 129"/>
                      <a:gd name="T3" fmla="*/ 58 h 112"/>
                      <a:gd name="T4" fmla="*/ 33 w 129"/>
                      <a:gd name="T5" fmla="*/ 112 h 112"/>
                      <a:gd name="T6" fmla="*/ 100 w 129"/>
                      <a:gd name="T7" fmla="*/ 112 h 112"/>
                      <a:gd name="T8" fmla="*/ 129 w 129"/>
                      <a:gd name="T9" fmla="*/ 58 h 112"/>
                      <a:gd name="T10" fmla="*/ 100 w 129"/>
                      <a:gd name="T11" fmla="*/ 0 h 112"/>
                      <a:gd name="T12" fmla="*/ 33 w 129"/>
                      <a:gd name="T13" fmla="*/ 0 h 112"/>
                      <a:gd name="T14" fmla="*/ 0 60000 65536"/>
                      <a:gd name="T15" fmla="*/ 0 60000 65536"/>
                      <a:gd name="T16" fmla="*/ 0 60000 65536"/>
                      <a:gd name="T17" fmla="*/ 0 60000 65536"/>
                      <a:gd name="T18" fmla="*/ 0 60000 65536"/>
                      <a:gd name="T19" fmla="*/ 0 60000 65536"/>
                      <a:gd name="T20" fmla="*/ 0 60000 65536"/>
                      <a:gd name="T21" fmla="*/ 0 w 129"/>
                      <a:gd name="T22" fmla="*/ 0 h 112"/>
                      <a:gd name="T23" fmla="*/ 129 w 129"/>
                      <a:gd name="T24" fmla="*/ 112 h 11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 h="112">
                        <a:moveTo>
                          <a:pt x="33" y="0"/>
                        </a:moveTo>
                        <a:lnTo>
                          <a:pt x="0" y="58"/>
                        </a:lnTo>
                        <a:lnTo>
                          <a:pt x="33" y="112"/>
                        </a:lnTo>
                        <a:lnTo>
                          <a:pt x="100" y="112"/>
                        </a:lnTo>
                        <a:lnTo>
                          <a:pt x="129" y="58"/>
                        </a:lnTo>
                        <a:lnTo>
                          <a:pt x="100" y="0"/>
                        </a:lnTo>
                        <a:lnTo>
                          <a:pt x="33" y="0"/>
                        </a:lnTo>
                        <a:close/>
                      </a:path>
                    </a:pathLst>
                  </a:custGeom>
                  <a:solidFill>
                    <a:srgbClr val="D5FF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6" name="Freeform 831">
                    <a:extLst>
                      <a:ext uri="{FF2B5EF4-FFF2-40B4-BE49-F238E27FC236}">
                        <a16:creationId xmlns:a16="http://schemas.microsoft.com/office/drawing/2014/main" id="{A11E7049-936E-6D7D-E9B2-471AE265E21F}"/>
                      </a:ext>
                    </a:extLst>
                  </p:cNvPr>
                  <p:cNvSpPr>
                    <a:spLocks/>
                  </p:cNvSpPr>
                  <p:nvPr/>
                </p:nvSpPr>
                <p:spPr bwMode="auto">
                  <a:xfrm>
                    <a:off x="5003" y="3347"/>
                    <a:ext cx="112" cy="103"/>
                  </a:xfrm>
                  <a:custGeom>
                    <a:avLst/>
                    <a:gdLst>
                      <a:gd name="T0" fmla="*/ 29 w 112"/>
                      <a:gd name="T1" fmla="*/ 0 h 103"/>
                      <a:gd name="T2" fmla="*/ 0 w 112"/>
                      <a:gd name="T3" fmla="*/ 54 h 103"/>
                      <a:gd name="T4" fmla="*/ 29 w 112"/>
                      <a:gd name="T5" fmla="*/ 103 h 103"/>
                      <a:gd name="T6" fmla="*/ 87 w 112"/>
                      <a:gd name="T7" fmla="*/ 103 h 103"/>
                      <a:gd name="T8" fmla="*/ 112 w 112"/>
                      <a:gd name="T9" fmla="*/ 54 h 103"/>
                      <a:gd name="T10" fmla="*/ 87 w 112"/>
                      <a:gd name="T11" fmla="*/ 0 h 103"/>
                      <a:gd name="T12" fmla="*/ 29 w 112"/>
                      <a:gd name="T13" fmla="*/ 0 h 103"/>
                      <a:gd name="T14" fmla="*/ 0 60000 65536"/>
                      <a:gd name="T15" fmla="*/ 0 60000 65536"/>
                      <a:gd name="T16" fmla="*/ 0 60000 65536"/>
                      <a:gd name="T17" fmla="*/ 0 60000 65536"/>
                      <a:gd name="T18" fmla="*/ 0 60000 65536"/>
                      <a:gd name="T19" fmla="*/ 0 60000 65536"/>
                      <a:gd name="T20" fmla="*/ 0 60000 65536"/>
                      <a:gd name="T21" fmla="*/ 0 w 112"/>
                      <a:gd name="T22" fmla="*/ 0 h 103"/>
                      <a:gd name="T23" fmla="*/ 112 w 112"/>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103">
                        <a:moveTo>
                          <a:pt x="29" y="0"/>
                        </a:moveTo>
                        <a:lnTo>
                          <a:pt x="0" y="54"/>
                        </a:lnTo>
                        <a:lnTo>
                          <a:pt x="29" y="103"/>
                        </a:lnTo>
                        <a:lnTo>
                          <a:pt x="87" y="103"/>
                        </a:lnTo>
                        <a:lnTo>
                          <a:pt x="112" y="54"/>
                        </a:lnTo>
                        <a:lnTo>
                          <a:pt x="87" y="0"/>
                        </a:lnTo>
                        <a:lnTo>
                          <a:pt x="29" y="0"/>
                        </a:lnTo>
                        <a:close/>
                      </a:path>
                    </a:pathLst>
                  </a:custGeom>
                  <a:solidFill>
                    <a:srgbClr val="DEFF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7" name="Freeform 832">
                    <a:extLst>
                      <a:ext uri="{FF2B5EF4-FFF2-40B4-BE49-F238E27FC236}">
                        <a16:creationId xmlns:a16="http://schemas.microsoft.com/office/drawing/2014/main" id="{8A387EC3-7A89-D924-4952-2C63C17706CE}"/>
                      </a:ext>
                    </a:extLst>
                  </p:cNvPr>
                  <p:cNvSpPr>
                    <a:spLocks/>
                  </p:cNvSpPr>
                  <p:nvPr/>
                </p:nvSpPr>
                <p:spPr bwMode="auto">
                  <a:xfrm>
                    <a:off x="5012" y="3355"/>
                    <a:ext cx="95" cy="87"/>
                  </a:xfrm>
                  <a:custGeom>
                    <a:avLst/>
                    <a:gdLst>
                      <a:gd name="T0" fmla="*/ 25 w 95"/>
                      <a:gd name="T1" fmla="*/ 0 h 87"/>
                      <a:gd name="T2" fmla="*/ 0 w 95"/>
                      <a:gd name="T3" fmla="*/ 46 h 87"/>
                      <a:gd name="T4" fmla="*/ 25 w 95"/>
                      <a:gd name="T5" fmla="*/ 87 h 87"/>
                      <a:gd name="T6" fmla="*/ 74 w 95"/>
                      <a:gd name="T7" fmla="*/ 87 h 87"/>
                      <a:gd name="T8" fmla="*/ 95 w 95"/>
                      <a:gd name="T9" fmla="*/ 46 h 87"/>
                      <a:gd name="T10" fmla="*/ 74 w 95"/>
                      <a:gd name="T11" fmla="*/ 0 h 87"/>
                      <a:gd name="T12" fmla="*/ 25 w 95"/>
                      <a:gd name="T13" fmla="*/ 0 h 87"/>
                      <a:gd name="T14" fmla="*/ 0 60000 65536"/>
                      <a:gd name="T15" fmla="*/ 0 60000 65536"/>
                      <a:gd name="T16" fmla="*/ 0 60000 65536"/>
                      <a:gd name="T17" fmla="*/ 0 60000 65536"/>
                      <a:gd name="T18" fmla="*/ 0 60000 65536"/>
                      <a:gd name="T19" fmla="*/ 0 60000 65536"/>
                      <a:gd name="T20" fmla="*/ 0 60000 65536"/>
                      <a:gd name="T21" fmla="*/ 0 w 95"/>
                      <a:gd name="T22" fmla="*/ 0 h 87"/>
                      <a:gd name="T23" fmla="*/ 95 w 95"/>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5" h="87">
                        <a:moveTo>
                          <a:pt x="25" y="0"/>
                        </a:moveTo>
                        <a:lnTo>
                          <a:pt x="0" y="46"/>
                        </a:lnTo>
                        <a:lnTo>
                          <a:pt x="25" y="87"/>
                        </a:lnTo>
                        <a:lnTo>
                          <a:pt x="74" y="87"/>
                        </a:lnTo>
                        <a:lnTo>
                          <a:pt x="95" y="46"/>
                        </a:lnTo>
                        <a:lnTo>
                          <a:pt x="74" y="0"/>
                        </a:lnTo>
                        <a:lnTo>
                          <a:pt x="25" y="0"/>
                        </a:lnTo>
                        <a:close/>
                      </a:path>
                    </a:pathLst>
                  </a:custGeom>
                  <a:solidFill>
                    <a:srgbClr val="E6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8" name="Freeform 833">
                    <a:extLst>
                      <a:ext uri="{FF2B5EF4-FFF2-40B4-BE49-F238E27FC236}">
                        <a16:creationId xmlns:a16="http://schemas.microsoft.com/office/drawing/2014/main" id="{2A5D57A4-1A11-B6CE-D3C2-B4F29925B426}"/>
                      </a:ext>
                    </a:extLst>
                  </p:cNvPr>
                  <p:cNvSpPr>
                    <a:spLocks/>
                  </p:cNvSpPr>
                  <p:nvPr/>
                </p:nvSpPr>
                <p:spPr bwMode="auto">
                  <a:xfrm>
                    <a:off x="5016" y="3359"/>
                    <a:ext cx="87" cy="79"/>
                  </a:xfrm>
                  <a:custGeom>
                    <a:avLst/>
                    <a:gdLst>
                      <a:gd name="T0" fmla="*/ 25 w 87"/>
                      <a:gd name="T1" fmla="*/ 0 h 79"/>
                      <a:gd name="T2" fmla="*/ 0 w 87"/>
                      <a:gd name="T3" fmla="*/ 42 h 79"/>
                      <a:gd name="T4" fmla="*/ 25 w 87"/>
                      <a:gd name="T5" fmla="*/ 79 h 79"/>
                      <a:gd name="T6" fmla="*/ 66 w 87"/>
                      <a:gd name="T7" fmla="*/ 79 h 79"/>
                      <a:gd name="T8" fmla="*/ 87 w 87"/>
                      <a:gd name="T9" fmla="*/ 42 h 79"/>
                      <a:gd name="T10" fmla="*/ 66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2"/>
                        </a:lnTo>
                        <a:lnTo>
                          <a:pt x="25" y="79"/>
                        </a:lnTo>
                        <a:lnTo>
                          <a:pt x="66" y="79"/>
                        </a:lnTo>
                        <a:lnTo>
                          <a:pt x="87" y="42"/>
                        </a:lnTo>
                        <a:lnTo>
                          <a:pt x="66" y="0"/>
                        </a:lnTo>
                        <a:lnTo>
                          <a:pt x="25" y="0"/>
                        </a:lnTo>
                        <a:close/>
                      </a:path>
                    </a:pathLst>
                  </a:custGeom>
                  <a:solidFill>
                    <a:srgbClr val="ECFF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59" name="Freeform 834">
                    <a:extLst>
                      <a:ext uri="{FF2B5EF4-FFF2-40B4-BE49-F238E27FC236}">
                        <a16:creationId xmlns:a16="http://schemas.microsoft.com/office/drawing/2014/main" id="{AA29FB3D-7585-EA15-121C-3F9CEBD8FB66}"/>
                      </a:ext>
                    </a:extLst>
                  </p:cNvPr>
                  <p:cNvSpPr>
                    <a:spLocks/>
                  </p:cNvSpPr>
                  <p:nvPr/>
                </p:nvSpPr>
                <p:spPr bwMode="auto">
                  <a:xfrm>
                    <a:off x="5024" y="3368"/>
                    <a:ext cx="71" cy="62"/>
                  </a:xfrm>
                  <a:custGeom>
                    <a:avLst/>
                    <a:gdLst>
                      <a:gd name="T0" fmla="*/ 21 w 71"/>
                      <a:gd name="T1" fmla="*/ 0 h 62"/>
                      <a:gd name="T2" fmla="*/ 0 w 71"/>
                      <a:gd name="T3" fmla="*/ 33 h 62"/>
                      <a:gd name="T4" fmla="*/ 21 w 71"/>
                      <a:gd name="T5" fmla="*/ 62 h 62"/>
                      <a:gd name="T6" fmla="*/ 54 w 71"/>
                      <a:gd name="T7" fmla="*/ 62 h 62"/>
                      <a:gd name="T8" fmla="*/ 71 w 71"/>
                      <a:gd name="T9" fmla="*/ 33 h 62"/>
                      <a:gd name="T10" fmla="*/ 54 w 71"/>
                      <a:gd name="T11" fmla="*/ 0 h 62"/>
                      <a:gd name="T12" fmla="*/ 21 w 71"/>
                      <a:gd name="T13" fmla="*/ 0 h 62"/>
                      <a:gd name="T14" fmla="*/ 0 60000 65536"/>
                      <a:gd name="T15" fmla="*/ 0 60000 65536"/>
                      <a:gd name="T16" fmla="*/ 0 60000 65536"/>
                      <a:gd name="T17" fmla="*/ 0 60000 65536"/>
                      <a:gd name="T18" fmla="*/ 0 60000 65536"/>
                      <a:gd name="T19" fmla="*/ 0 60000 65536"/>
                      <a:gd name="T20" fmla="*/ 0 60000 65536"/>
                      <a:gd name="T21" fmla="*/ 0 w 71"/>
                      <a:gd name="T22" fmla="*/ 0 h 62"/>
                      <a:gd name="T23" fmla="*/ 71 w 71"/>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1" h="62">
                        <a:moveTo>
                          <a:pt x="21" y="0"/>
                        </a:moveTo>
                        <a:lnTo>
                          <a:pt x="0" y="33"/>
                        </a:lnTo>
                        <a:lnTo>
                          <a:pt x="21" y="62"/>
                        </a:lnTo>
                        <a:lnTo>
                          <a:pt x="54" y="62"/>
                        </a:lnTo>
                        <a:lnTo>
                          <a:pt x="71" y="33"/>
                        </a:lnTo>
                        <a:lnTo>
                          <a:pt x="54" y="0"/>
                        </a:lnTo>
                        <a:lnTo>
                          <a:pt x="21" y="0"/>
                        </a:lnTo>
                        <a:close/>
                      </a:path>
                    </a:pathLst>
                  </a:custGeom>
                  <a:solidFill>
                    <a:srgbClr val="F1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60" name="Freeform 835">
                    <a:extLst>
                      <a:ext uri="{FF2B5EF4-FFF2-40B4-BE49-F238E27FC236}">
                        <a16:creationId xmlns:a16="http://schemas.microsoft.com/office/drawing/2014/main" id="{2CC0C00C-2D6D-0A89-582D-88143FF3CC43}"/>
                      </a:ext>
                    </a:extLst>
                  </p:cNvPr>
                  <p:cNvSpPr>
                    <a:spLocks/>
                  </p:cNvSpPr>
                  <p:nvPr/>
                </p:nvSpPr>
                <p:spPr bwMode="auto">
                  <a:xfrm>
                    <a:off x="5032" y="3372"/>
                    <a:ext cx="54" cy="54"/>
                  </a:xfrm>
                  <a:custGeom>
                    <a:avLst/>
                    <a:gdLst>
                      <a:gd name="T0" fmla="*/ 17 w 54"/>
                      <a:gd name="T1" fmla="*/ 0 h 54"/>
                      <a:gd name="T2" fmla="*/ 0 w 54"/>
                      <a:gd name="T3" fmla="*/ 29 h 54"/>
                      <a:gd name="T4" fmla="*/ 17 w 54"/>
                      <a:gd name="T5" fmla="*/ 54 h 54"/>
                      <a:gd name="T6" fmla="*/ 42 w 54"/>
                      <a:gd name="T7" fmla="*/ 54 h 54"/>
                      <a:gd name="T8" fmla="*/ 54 w 54"/>
                      <a:gd name="T9" fmla="*/ 29 h 54"/>
                      <a:gd name="T10" fmla="*/ 42 w 54"/>
                      <a:gd name="T11" fmla="*/ 0 h 54"/>
                      <a:gd name="T12" fmla="*/ 17 w 54"/>
                      <a:gd name="T13" fmla="*/ 0 h 54"/>
                      <a:gd name="T14" fmla="*/ 0 60000 65536"/>
                      <a:gd name="T15" fmla="*/ 0 60000 65536"/>
                      <a:gd name="T16" fmla="*/ 0 60000 65536"/>
                      <a:gd name="T17" fmla="*/ 0 60000 65536"/>
                      <a:gd name="T18" fmla="*/ 0 60000 65536"/>
                      <a:gd name="T19" fmla="*/ 0 60000 65536"/>
                      <a:gd name="T20" fmla="*/ 0 60000 65536"/>
                      <a:gd name="T21" fmla="*/ 0 w 54"/>
                      <a:gd name="T22" fmla="*/ 0 h 54"/>
                      <a:gd name="T23" fmla="*/ 54 w 54"/>
                      <a:gd name="T24" fmla="*/ 54 h 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4" h="54">
                        <a:moveTo>
                          <a:pt x="17" y="0"/>
                        </a:moveTo>
                        <a:lnTo>
                          <a:pt x="0" y="29"/>
                        </a:lnTo>
                        <a:lnTo>
                          <a:pt x="17" y="54"/>
                        </a:lnTo>
                        <a:lnTo>
                          <a:pt x="42" y="54"/>
                        </a:lnTo>
                        <a:lnTo>
                          <a:pt x="54" y="29"/>
                        </a:lnTo>
                        <a:lnTo>
                          <a:pt x="42" y="0"/>
                        </a:lnTo>
                        <a:lnTo>
                          <a:pt x="17" y="0"/>
                        </a:lnTo>
                        <a:close/>
                      </a:path>
                    </a:pathLst>
                  </a:custGeom>
                  <a:solidFill>
                    <a:srgbClr val="F5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61" name="Freeform 836">
                    <a:extLst>
                      <a:ext uri="{FF2B5EF4-FFF2-40B4-BE49-F238E27FC236}">
                        <a16:creationId xmlns:a16="http://schemas.microsoft.com/office/drawing/2014/main" id="{87834A1B-59EE-8070-6998-0CF6E1A104C9}"/>
                      </a:ext>
                    </a:extLst>
                  </p:cNvPr>
                  <p:cNvSpPr>
                    <a:spLocks/>
                  </p:cNvSpPr>
                  <p:nvPr/>
                </p:nvSpPr>
                <p:spPr bwMode="auto">
                  <a:xfrm>
                    <a:off x="5037" y="3380"/>
                    <a:ext cx="45" cy="37"/>
                  </a:xfrm>
                  <a:custGeom>
                    <a:avLst/>
                    <a:gdLst>
                      <a:gd name="T0" fmla="*/ 12 w 45"/>
                      <a:gd name="T1" fmla="*/ 0 h 37"/>
                      <a:gd name="T2" fmla="*/ 0 w 45"/>
                      <a:gd name="T3" fmla="*/ 21 h 37"/>
                      <a:gd name="T4" fmla="*/ 12 w 45"/>
                      <a:gd name="T5" fmla="*/ 37 h 37"/>
                      <a:gd name="T6" fmla="*/ 37 w 45"/>
                      <a:gd name="T7" fmla="*/ 37 h 37"/>
                      <a:gd name="T8" fmla="*/ 45 w 45"/>
                      <a:gd name="T9" fmla="*/ 21 h 37"/>
                      <a:gd name="T10" fmla="*/ 37 w 45"/>
                      <a:gd name="T11" fmla="*/ 0 h 37"/>
                      <a:gd name="T12" fmla="*/ 12 w 45"/>
                      <a:gd name="T13" fmla="*/ 0 h 37"/>
                      <a:gd name="T14" fmla="*/ 0 60000 65536"/>
                      <a:gd name="T15" fmla="*/ 0 60000 65536"/>
                      <a:gd name="T16" fmla="*/ 0 60000 65536"/>
                      <a:gd name="T17" fmla="*/ 0 60000 65536"/>
                      <a:gd name="T18" fmla="*/ 0 60000 65536"/>
                      <a:gd name="T19" fmla="*/ 0 60000 65536"/>
                      <a:gd name="T20" fmla="*/ 0 60000 65536"/>
                      <a:gd name="T21" fmla="*/ 0 w 45"/>
                      <a:gd name="T22" fmla="*/ 0 h 37"/>
                      <a:gd name="T23" fmla="*/ 45 w 45"/>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 h="37">
                        <a:moveTo>
                          <a:pt x="12" y="0"/>
                        </a:moveTo>
                        <a:lnTo>
                          <a:pt x="0" y="21"/>
                        </a:lnTo>
                        <a:lnTo>
                          <a:pt x="12" y="37"/>
                        </a:lnTo>
                        <a:lnTo>
                          <a:pt x="37" y="37"/>
                        </a:lnTo>
                        <a:lnTo>
                          <a:pt x="45" y="21"/>
                        </a:lnTo>
                        <a:lnTo>
                          <a:pt x="37" y="0"/>
                        </a:lnTo>
                        <a:lnTo>
                          <a:pt x="12" y="0"/>
                        </a:lnTo>
                        <a:close/>
                      </a:path>
                    </a:pathLst>
                  </a:custGeom>
                  <a:solidFill>
                    <a:srgbClr val="F9FF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62" name="Freeform 837">
                    <a:extLst>
                      <a:ext uri="{FF2B5EF4-FFF2-40B4-BE49-F238E27FC236}">
                        <a16:creationId xmlns:a16="http://schemas.microsoft.com/office/drawing/2014/main" id="{B6E97690-F9FC-B1D1-B50D-9CB8855650FF}"/>
                      </a:ext>
                    </a:extLst>
                  </p:cNvPr>
                  <p:cNvSpPr>
                    <a:spLocks/>
                  </p:cNvSpPr>
                  <p:nvPr/>
                </p:nvSpPr>
                <p:spPr bwMode="auto">
                  <a:xfrm>
                    <a:off x="5045" y="3384"/>
                    <a:ext cx="29" cy="29"/>
                  </a:xfrm>
                  <a:custGeom>
                    <a:avLst/>
                    <a:gdLst>
                      <a:gd name="T0" fmla="*/ 8 w 29"/>
                      <a:gd name="T1" fmla="*/ 0 h 29"/>
                      <a:gd name="T2" fmla="*/ 0 w 29"/>
                      <a:gd name="T3" fmla="*/ 17 h 29"/>
                      <a:gd name="T4" fmla="*/ 8 w 29"/>
                      <a:gd name="T5" fmla="*/ 29 h 29"/>
                      <a:gd name="T6" fmla="*/ 25 w 29"/>
                      <a:gd name="T7" fmla="*/ 29 h 29"/>
                      <a:gd name="T8" fmla="*/ 29 w 29"/>
                      <a:gd name="T9" fmla="*/ 17 h 29"/>
                      <a:gd name="T10" fmla="*/ 25 w 29"/>
                      <a:gd name="T11" fmla="*/ 0 h 29"/>
                      <a:gd name="T12" fmla="*/ 8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8" y="0"/>
                        </a:moveTo>
                        <a:lnTo>
                          <a:pt x="0" y="17"/>
                        </a:lnTo>
                        <a:lnTo>
                          <a:pt x="8" y="29"/>
                        </a:lnTo>
                        <a:lnTo>
                          <a:pt x="25" y="29"/>
                        </a:lnTo>
                        <a:lnTo>
                          <a:pt x="29" y="17"/>
                        </a:lnTo>
                        <a:lnTo>
                          <a:pt x="25" y="0"/>
                        </a:lnTo>
                        <a:lnTo>
                          <a:pt x="8" y="0"/>
                        </a:lnTo>
                        <a:close/>
                      </a:path>
                    </a:pathLst>
                  </a:custGeom>
                  <a:solidFill>
                    <a:srgbClr val="FBFF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63" name="Freeform 838">
                    <a:extLst>
                      <a:ext uri="{FF2B5EF4-FFF2-40B4-BE49-F238E27FC236}">
                        <a16:creationId xmlns:a16="http://schemas.microsoft.com/office/drawing/2014/main" id="{3D2BA35D-673F-E953-FA2B-B9BD29E245BC}"/>
                      </a:ext>
                    </a:extLst>
                  </p:cNvPr>
                  <p:cNvSpPr>
                    <a:spLocks/>
                  </p:cNvSpPr>
                  <p:nvPr/>
                </p:nvSpPr>
                <p:spPr bwMode="auto">
                  <a:xfrm>
                    <a:off x="5053" y="3392"/>
                    <a:ext cx="13" cy="13"/>
                  </a:xfrm>
                  <a:custGeom>
                    <a:avLst/>
                    <a:gdLst>
                      <a:gd name="T0" fmla="*/ 4 w 13"/>
                      <a:gd name="T1" fmla="*/ 0 h 13"/>
                      <a:gd name="T2" fmla="*/ 0 w 13"/>
                      <a:gd name="T3" fmla="*/ 9 h 13"/>
                      <a:gd name="T4" fmla="*/ 4 w 13"/>
                      <a:gd name="T5" fmla="*/ 13 h 13"/>
                      <a:gd name="T6" fmla="*/ 13 w 13"/>
                      <a:gd name="T7" fmla="*/ 13 h 13"/>
                      <a:gd name="T8" fmla="*/ 13 w 13"/>
                      <a:gd name="T9" fmla="*/ 9 h 13"/>
                      <a:gd name="T10" fmla="*/ 13 w 13"/>
                      <a:gd name="T11" fmla="*/ 0 h 13"/>
                      <a:gd name="T12" fmla="*/ 4 w 13"/>
                      <a:gd name="T13" fmla="*/ 0 h 13"/>
                      <a:gd name="T14" fmla="*/ 0 60000 65536"/>
                      <a:gd name="T15" fmla="*/ 0 60000 65536"/>
                      <a:gd name="T16" fmla="*/ 0 60000 65536"/>
                      <a:gd name="T17" fmla="*/ 0 60000 65536"/>
                      <a:gd name="T18" fmla="*/ 0 60000 65536"/>
                      <a:gd name="T19" fmla="*/ 0 60000 65536"/>
                      <a:gd name="T20" fmla="*/ 0 60000 65536"/>
                      <a:gd name="T21" fmla="*/ 0 w 13"/>
                      <a:gd name="T22" fmla="*/ 0 h 13"/>
                      <a:gd name="T23" fmla="*/ 13 w 13"/>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13">
                        <a:moveTo>
                          <a:pt x="4" y="0"/>
                        </a:moveTo>
                        <a:lnTo>
                          <a:pt x="0" y="9"/>
                        </a:lnTo>
                        <a:lnTo>
                          <a:pt x="4" y="13"/>
                        </a:lnTo>
                        <a:lnTo>
                          <a:pt x="13" y="13"/>
                        </a:lnTo>
                        <a:lnTo>
                          <a:pt x="13" y="9"/>
                        </a:lnTo>
                        <a:lnTo>
                          <a:pt x="13" y="0"/>
                        </a:lnTo>
                        <a:lnTo>
                          <a:pt x="4" y="0"/>
                        </a:lnTo>
                        <a:close/>
                      </a:path>
                    </a:pathLst>
                  </a:custGeom>
                  <a:solidFill>
                    <a:srgbClr val="FD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64" name="Freeform 839">
                    <a:extLst>
                      <a:ext uri="{FF2B5EF4-FFF2-40B4-BE49-F238E27FC236}">
                        <a16:creationId xmlns:a16="http://schemas.microsoft.com/office/drawing/2014/main" id="{F09A21DA-2398-654A-A38F-27FBD19CF859}"/>
                      </a:ext>
                    </a:extLst>
                  </p:cNvPr>
                  <p:cNvSpPr>
                    <a:spLocks/>
                  </p:cNvSpPr>
                  <p:nvPr/>
                </p:nvSpPr>
                <p:spPr bwMode="auto">
                  <a:xfrm>
                    <a:off x="5057" y="3397"/>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39" name="Freeform 841">
                  <a:extLst>
                    <a:ext uri="{FF2B5EF4-FFF2-40B4-BE49-F238E27FC236}">
                      <a16:creationId xmlns:a16="http://schemas.microsoft.com/office/drawing/2014/main" id="{A3491A6B-F316-889B-88AC-4800A7983C8D}"/>
                    </a:ext>
                  </a:extLst>
                </p:cNvPr>
                <p:cNvSpPr>
                  <a:spLocks noEditPoints="1"/>
                </p:cNvSpPr>
                <p:nvPr/>
              </p:nvSpPr>
              <p:spPr bwMode="auto">
                <a:xfrm>
                  <a:off x="4892" y="3252"/>
                  <a:ext cx="343" cy="306"/>
                </a:xfrm>
                <a:custGeom>
                  <a:avLst/>
                  <a:gdLst>
                    <a:gd name="T0" fmla="*/ 4 w 343"/>
                    <a:gd name="T1" fmla="*/ 153 h 306"/>
                    <a:gd name="T2" fmla="*/ 0 w 343"/>
                    <a:gd name="T3" fmla="*/ 153 h 306"/>
                    <a:gd name="T4" fmla="*/ 4 w 343"/>
                    <a:gd name="T5" fmla="*/ 157 h 306"/>
                    <a:gd name="T6" fmla="*/ 87 w 343"/>
                    <a:gd name="T7" fmla="*/ 306 h 306"/>
                    <a:gd name="T8" fmla="*/ 87 w 343"/>
                    <a:gd name="T9" fmla="*/ 306 h 306"/>
                    <a:gd name="T10" fmla="*/ 87 w 343"/>
                    <a:gd name="T11" fmla="*/ 306 h 306"/>
                    <a:gd name="T12" fmla="*/ 256 w 343"/>
                    <a:gd name="T13" fmla="*/ 306 h 306"/>
                    <a:gd name="T14" fmla="*/ 256 w 343"/>
                    <a:gd name="T15" fmla="*/ 306 h 306"/>
                    <a:gd name="T16" fmla="*/ 261 w 343"/>
                    <a:gd name="T17" fmla="*/ 306 h 306"/>
                    <a:gd name="T18" fmla="*/ 343 w 343"/>
                    <a:gd name="T19" fmla="*/ 157 h 306"/>
                    <a:gd name="T20" fmla="*/ 343 w 343"/>
                    <a:gd name="T21" fmla="*/ 153 h 306"/>
                    <a:gd name="T22" fmla="*/ 343 w 343"/>
                    <a:gd name="T23" fmla="*/ 153 h 306"/>
                    <a:gd name="T24" fmla="*/ 261 w 343"/>
                    <a:gd name="T25" fmla="*/ 4 h 306"/>
                    <a:gd name="T26" fmla="*/ 256 w 343"/>
                    <a:gd name="T27" fmla="*/ 0 h 306"/>
                    <a:gd name="T28" fmla="*/ 256 w 343"/>
                    <a:gd name="T29" fmla="*/ 0 h 306"/>
                    <a:gd name="T30" fmla="*/ 87 w 343"/>
                    <a:gd name="T31" fmla="*/ 0 h 306"/>
                    <a:gd name="T32" fmla="*/ 87 w 343"/>
                    <a:gd name="T33" fmla="*/ 0 h 306"/>
                    <a:gd name="T34" fmla="*/ 87 w 343"/>
                    <a:gd name="T35" fmla="*/ 4 h 306"/>
                    <a:gd name="T36" fmla="*/ 4 w 343"/>
                    <a:gd name="T37" fmla="*/ 153 h 306"/>
                    <a:gd name="T38" fmla="*/ 91 w 343"/>
                    <a:gd name="T39" fmla="*/ 8 h 306"/>
                    <a:gd name="T40" fmla="*/ 87 w 343"/>
                    <a:gd name="T41" fmla="*/ 4 h 306"/>
                    <a:gd name="T42" fmla="*/ 87 w 343"/>
                    <a:gd name="T43" fmla="*/ 8 h 306"/>
                    <a:gd name="T44" fmla="*/ 256 w 343"/>
                    <a:gd name="T45" fmla="*/ 8 h 306"/>
                    <a:gd name="T46" fmla="*/ 256 w 343"/>
                    <a:gd name="T47" fmla="*/ 4 h 306"/>
                    <a:gd name="T48" fmla="*/ 256 w 343"/>
                    <a:gd name="T49" fmla="*/ 8 h 306"/>
                    <a:gd name="T50" fmla="*/ 339 w 343"/>
                    <a:gd name="T51" fmla="*/ 157 h 306"/>
                    <a:gd name="T52" fmla="*/ 339 w 343"/>
                    <a:gd name="T53" fmla="*/ 153 h 306"/>
                    <a:gd name="T54" fmla="*/ 339 w 343"/>
                    <a:gd name="T55" fmla="*/ 153 h 306"/>
                    <a:gd name="T56" fmla="*/ 256 w 343"/>
                    <a:gd name="T57" fmla="*/ 302 h 306"/>
                    <a:gd name="T58" fmla="*/ 256 w 343"/>
                    <a:gd name="T59" fmla="*/ 302 h 306"/>
                    <a:gd name="T60" fmla="*/ 256 w 343"/>
                    <a:gd name="T61" fmla="*/ 298 h 306"/>
                    <a:gd name="T62" fmla="*/ 87 w 343"/>
                    <a:gd name="T63" fmla="*/ 298 h 306"/>
                    <a:gd name="T64" fmla="*/ 87 w 343"/>
                    <a:gd name="T65" fmla="*/ 302 h 306"/>
                    <a:gd name="T66" fmla="*/ 91 w 343"/>
                    <a:gd name="T67" fmla="*/ 302 h 306"/>
                    <a:gd name="T68" fmla="*/ 8 w 343"/>
                    <a:gd name="T69" fmla="*/ 153 h 306"/>
                    <a:gd name="T70" fmla="*/ 4 w 343"/>
                    <a:gd name="T71" fmla="*/ 153 h 306"/>
                    <a:gd name="T72" fmla="*/ 8 w 343"/>
                    <a:gd name="T73" fmla="*/ 157 h 306"/>
                    <a:gd name="T74" fmla="*/ 91 w 343"/>
                    <a:gd name="T75" fmla="*/ 8 h 3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3"/>
                    <a:gd name="T115" fmla="*/ 0 h 306"/>
                    <a:gd name="T116" fmla="*/ 343 w 343"/>
                    <a:gd name="T117" fmla="*/ 306 h 30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3" h="306">
                      <a:moveTo>
                        <a:pt x="4" y="153"/>
                      </a:moveTo>
                      <a:lnTo>
                        <a:pt x="0" y="153"/>
                      </a:lnTo>
                      <a:lnTo>
                        <a:pt x="4" y="157"/>
                      </a:lnTo>
                      <a:lnTo>
                        <a:pt x="87" y="306"/>
                      </a:lnTo>
                      <a:lnTo>
                        <a:pt x="256" y="306"/>
                      </a:lnTo>
                      <a:lnTo>
                        <a:pt x="261" y="306"/>
                      </a:lnTo>
                      <a:lnTo>
                        <a:pt x="343" y="157"/>
                      </a:lnTo>
                      <a:lnTo>
                        <a:pt x="343" y="153"/>
                      </a:lnTo>
                      <a:lnTo>
                        <a:pt x="261" y="4"/>
                      </a:lnTo>
                      <a:lnTo>
                        <a:pt x="256" y="0"/>
                      </a:lnTo>
                      <a:lnTo>
                        <a:pt x="87" y="0"/>
                      </a:lnTo>
                      <a:lnTo>
                        <a:pt x="87" y="4"/>
                      </a:lnTo>
                      <a:lnTo>
                        <a:pt x="4" y="153"/>
                      </a:lnTo>
                      <a:close/>
                      <a:moveTo>
                        <a:pt x="91" y="8"/>
                      </a:moveTo>
                      <a:lnTo>
                        <a:pt x="87" y="4"/>
                      </a:lnTo>
                      <a:lnTo>
                        <a:pt x="87" y="8"/>
                      </a:lnTo>
                      <a:lnTo>
                        <a:pt x="256" y="8"/>
                      </a:lnTo>
                      <a:lnTo>
                        <a:pt x="256" y="4"/>
                      </a:lnTo>
                      <a:lnTo>
                        <a:pt x="256" y="8"/>
                      </a:lnTo>
                      <a:lnTo>
                        <a:pt x="339" y="157"/>
                      </a:lnTo>
                      <a:lnTo>
                        <a:pt x="339" y="153"/>
                      </a:lnTo>
                      <a:lnTo>
                        <a:pt x="256" y="302"/>
                      </a:lnTo>
                      <a:lnTo>
                        <a:pt x="256" y="298"/>
                      </a:lnTo>
                      <a:lnTo>
                        <a:pt x="87" y="298"/>
                      </a:lnTo>
                      <a:lnTo>
                        <a:pt x="87" y="302"/>
                      </a:lnTo>
                      <a:lnTo>
                        <a:pt x="91" y="302"/>
                      </a:lnTo>
                      <a:lnTo>
                        <a:pt x="8" y="153"/>
                      </a:lnTo>
                      <a:lnTo>
                        <a:pt x="4" y="153"/>
                      </a:lnTo>
                      <a:lnTo>
                        <a:pt x="8" y="157"/>
                      </a:lnTo>
                      <a:lnTo>
                        <a:pt x="91"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08" name="Rectangle 843">
                <a:extLst>
                  <a:ext uri="{FF2B5EF4-FFF2-40B4-BE49-F238E27FC236}">
                    <a16:creationId xmlns:a16="http://schemas.microsoft.com/office/drawing/2014/main" id="{60DD3827-5DBA-259A-FD02-F8D0B7490BBA}"/>
                  </a:ext>
                </a:extLst>
              </p:cNvPr>
              <p:cNvSpPr>
                <a:spLocks noChangeArrowheads="1"/>
              </p:cNvSpPr>
              <p:nvPr/>
            </p:nvSpPr>
            <p:spPr bwMode="auto">
              <a:xfrm>
                <a:off x="5037" y="3359"/>
                <a:ext cx="87"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E</a:t>
                </a:r>
                <a:endParaRPr lang="en-US" altLang="en-US"/>
              </a:p>
            </p:txBody>
          </p:sp>
          <p:grpSp>
            <p:nvGrpSpPr>
              <p:cNvPr id="16409" name="Group 871">
                <a:extLst>
                  <a:ext uri="{FF2B5EF4-FFF2-40B4-BE49-F238E27FC236}">
                    <a16:creationId xmlns:a16="http://schemas.microsoft.com/office/drawing/2014/main" id="{B7DF4C17-DF41-E636-AC13-47B12B1DC8F6}"/>
                  </a:ext>
                </a:extLst>
              </p:cNvPr>
              <p:cNvGrpSpPr>
                <a:grpSpLocks/>
              </p:cNvGrpSpPr>
              <p:nvPr/>
            </p:nvGrpSpPr>
            <p:grpSpPr bwMode="auto">
              <a:xfrm>
                <a:off x="5144" y="3098"/>
                <a:ext cx="348" cy="307"/>
                <a:chOff x="5144" y="3098"/>
                <a:chExt cx="348" cy="307"/>
              </a:xfrm>
            </p:grpSpPr>
            <p:grpSp>
              <p:nvGrpSpPr>
                <p:cNvPr id="16411" name="Group 869">
                  <a:extLst>
                    <a:ext uri="{FF2B5EF4-FFF2-40B4-BE49-F238E27FC236}">
                      <a16:creationId xmlns:a16="http://schemas.microsoft.com/office/drawing/2014/main" id="{076F94DB-6822-1273-B066-F7B08FD21747}"/>
                    </a:ext>
                  </a:extLst>
                </p:cNvPr>
                <p:cNvGrpSpPr>
                  <a:grpSpLocks/>
                </p:cNvGrpSpPr>
                <p:nvPr/>
              </p:nvGrpSpPr>
              <p:grpSpPr bwMode="auto">
                <a:xfrm>
                  <a:off x="5148" y="3103"/>
                  <a:ext cx="340" cy="298"/>
                  <a:chOff x="5148" y="3103"/>
                  <a:chExt cx="340" cy="298"/>
                </a:xfrm>
              </p:grpSpPr>
              <p:sp>
                <p:nvSpPr>
                  <p:cNvPr id="16413" name="Freeform 844">
                    <a:extLst>
                      <a:ext uri="{FF2B5EF4-FFF2-40B4-BE49-F238E27FC236}">
                        <a16:creationId xmlns:a16="http://schemas.microsoft.com/office/drawing/2014/main" id="{94366540-7EF9-57E0-445C-2F1B60B32D7D}"/>
                      </a:ext>
                    </a:extLst>
                  </p:cNvPr>
                  <p:cNvSpPr>
                    <a:spLocks/>
                  </p:cNvSpPr>
                  <p:nvPr/>
                </p:nvSpPr>
                <p:spPr bwMode="auto">
                  <a:xfrm>
                    <a:off x="5148" y="3103"/>
                    <a:ext cx="340" cy="298"/>
                  </a:xfrm>
                  <a:custGeom>
                    <a:avLst/>
                    <a:gdLst>
                      <a:gd name="T0" fmla="*/ 83 w 340"/>
                      <a:gd name="T1" fmla="*/ 0 h 298"/>
                      <a:gd name="T2" fmla="*/ 0 w 340"/>
                      <a:gd name="T3" fmla="*/ 149 h 298"/>
                      <a:gd name="T4" fmla="*/ 83 w 340"/>
                      <a:gd name="T5" fmla="*/ 298 h 298"/>
                      <a:gd name="T6" fmla="*/ 253 w 340"/>
                      <a:gd name="T7" fmla="*/ 298 h 298"/>
                      <a:gd name="T8" fmla="*/ 340 w 340"/>
                      <a:gd name="T9" fmla="*/ 149 h 298"/>
                      <a:gd name="T10" fmla="*/ 253 w 340"/>
                      <a:gd name="T11" fmla="*/ 0 h 298"/>
                      <a:gd name="T12" fmla="*/ 83 w 340"/>
                      <a:gd name="T13" fmla="*/ 0 h 298"/>
                      <a:gd name="T14" fmla="*/ 0 60000 65536"/>
                      <a:gd name="T15" fmla="*/ 0 60000 65536"/>
                      <a:gd name="T16" fmla="*/ 0 60000 65536"/>
                      <a:gd name="T17" fmla="*/ 0 60000 65536"/>
                      <a:gd name="T18" fmla="*/ 0 60000 65536"/>
                      <a:gd name="T19" fmla="*/ 0 60000 65536"/>
                      <a:gd name="T20" fmla="*/ 0 60000 65536"/>
                      <a:gd name="T21" fmla="*/ 0 w 340"/>
                      <a:gd name="T22" fmla="*/ 0 h 298"/>
                      <a:gd name="T23" fmla="*/ 340 w 340"/>
                      <a:gd name="T24" fmla="*/ 298 h 29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0" h="298">
                        <a:moveTo>
                          <a:pt x="83" y="0"/>
                        </a:moveTo>
                        <a:lnTo>
                          <a:pt x="0" y="149"/>
                        </a:lnTo>
                        <a:lnTo>
                          <a:pt x="83" y="298"/>
                        </a:lnTo>
                        <a:lnTo>
                          <a:pt x="253" y="298"/>
                        </a:lnTo>
                        <a:lnTo>
                          <a:pt x="340" y="149"/>
                        </a:lnTo>
                        <a:lnTo>
                          <a:pt x="253" y="0"/>
                        </a:lnTo>
                        <a:lnTo>
                          <a:pt x="83" y="0"/>
                        </a:lnTo>
                        <a:close/>
                      </a:path>
                    </a:pathLst>
                  </a:custGeom>
                  <a:solidFill>
                    <a:srgbClr val="00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14" name="Freeform 845">
                    <a:extLst>
                      <a:ext uri="{FF2B5EF4-FFF2-40B4-BE49-F238E27FC236}">
                        <a16:creationId xmlns:a16="http://schemas.microsoft.com/office/drawing/2014/main" id="{5C80A17E-CB78-6D0B-76E9-BD0BE2BC2A92}"/>
                      </a:ext>
                    </a:extLst>
                  </p:cNvPr>
                  <p:cNvSpPr>
                    <a:spLocks/>
                  </p:cNvSpPr>
                  <p:nvPr/>
                </p:nvSpPr>
                <p:spPr bwMode="auto">
                  <a:xfrm>
                    <a:off x="5148" y="3103"/>
                    <a:ext cx="332" cy="289"/>
                  </a:xfrm>
                  <a:custGeom>
                    <a:avLst/>
                    <a:gdLst>
                      <a:gd name="T0" fmla="*/ 83 w 332"/>
                      <a:gd name="T1" fmla="*/ 0 h 289"/>
                      <a:gd name="T2" fmla="*/ 0 w 332"/>
                      <a:gd name="T3" fmla="*/ 144 h 289"/>
                      <a:gd name="T4" fmla="*/ 83 w 332"/>
                      <a:gd name="T5" fmla="*/ 289 h 289"/>
                      <a:gd name="T6" fmla="*/ 245 w 332"/>
                      <a:gd name="T7" fmla="*/ 289 h 289"/>
                      <a:gd name="T8" fmla="*/ 332 w 332"/>
                      <a:gd name="T9" fmla="*/ 144 h 289"/>
                      <a:gd name="T10" fmla="*/ 245 w 332"/>
                      <a:gd name="T11" fmla="*/ 0 h 289"/>
                      <a:gd name="T12" fmla="*/ 83 w 332"/>
                      <a:gd name="T13" fmla="*/ 0 h 289"/>
                      <a:gd name="T14" fmla="*/ 0 60000 65536"/>
                      <a:gd name="T15" fmla="*/ 0 60000 65536"/>
                      <a:gd name="T16" fmla="*/ 0 60000 65536"/>
                      <a:gd name="T17" fmla="*/ 0 60000 65536"/>
                      <a:gd name="T18" fmla="*/ 0 60000 65536"/>
                      <a:gd name="T19" fmla="*/ 0 60000 65536"/>
                      <a:gd name="T20" fmla="*/ 0 60000 65536"/>
                      <a:gd name="T21" fmla="*/ 0 w 332"/>
                      <a:gd name="T22" fmla="*/ 0 h 289"/>
                      <a:gd name="T23" fmla="*/ 332 w 332"/>
                      <a:gd name="T24" fmla="*/ 289 h 2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32" h="289">
                        <a:moveTo>
                          <a:pt x="83" y="0"/>
                        </a:moveTo>
                        <a:lnTo>
                          <a:pt x="0" y="144"/>
                        </a:lnTo>
                        <a:lnTo>
                          <a:pt x="83" y="289"/>
                        </a:lnTo>
                        <a:lnTo>
                          <a:pt x="245" y="289"/>
                        </a:lnTo>
                        <a:lnTo>
                          <a:pt x="332" y="144"/>
                        </a:lnTo>
                        <a:lnTo>
                          <a:pt x="245" y="0"/>
                        </a:lnTo>
                        <a:lnTo>
                          <a:pt x="83" y="0"/>
                        </a:lnTo>
                        <a:close/>
                      </a:path>
                    </a:pathLst>
                  </a:custGeom>
                  <a:solidFill>
                    <a:srgbClr val="19FFF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15" name="Freeform 846">
                    <a:extLst>
                      <a:ext uri="{FF2B5EF4-FFF2-40B4-BE49-F238E27FC236}">
                        <a16:creationId xmlns:a16="http://schemas.microsoft.com/office/drawing/2014/main" id="{6A0AD56B-8DF0-2592-0842-30A0C7E348F9}"/>
                      </a:ext>
                    </a:extLst>
                  </p:cNvPr>
                  <p:cNvSpPr>
                    <a:spLocks/>
                  </p:cNvSpPr>
                  <p:nvPr/>
                </p:nvSpPr>
                <p:spPr bwMode="auto">
                  <a:xfrm>
                    <a:off x="5157" y="3107"/>
                    <a:ext cx="314" cy="277"/>
                  </a:xfrm>
                  <a:custGeom>
                    <a:avLst/>
                    <a:gdLst>
                      <a:gd name="T0" fmla="*/ 78 w 314"/>
                      <a:gd name="T1" fmla="*/ 0 h 277"/>
                      <a:gd name="T2" fmla="*/ 0 w 314"/>
                      <a:gd name="T3" fmla="*/ 140 h 277"/>
                      <a:gd name="T4" fmla="*/ 78 w 314"/>
                      <a:gd name="T5" fmla="*/ 277 h 277"/>
                      <a:gd name="T6" fmla="*/ 232 w 314"/>
                      <a:gd name="T7" fmla="*/ 277 h 277"/>
                      <a:gd name="T8" fmla="*/ 314 w 314"/>
                      <a:gd name="T9" fmla="*/ 140 h 277"/>
                      <a:gd name="T10" fmla="*/ 232 w 314"/>
                      <a:gd name="T11" fmla="*/ 0 h 277"/>
                      <a:gd name="T12" fmla="*/ 78 w 314"/>
                      <a:gd name="T13" fmla="*/ 0 h 277"/>
                      <a:gd name="T14" fmla="*/ 0 60000 65536"/>
                      <a:gd name="T15" fmla="*/ 0 60000 65536"/>
                      <a:gd name="T16" fmla="*/ 0 60000 65536"/>
                      <a:gd name="T17" fmla="*/ 0 60000 65536"/>
                      <a:gd name="T18" fmla="*/ 0 60000 65536"/>
                      <a:gd name="T19" fmla="*/ 0 60000 65536"/>
                      <a:gd name="T20" fmla="*/ 0 60000 65536"/>
                      <a:gd name="T21" fmla="*/ 0 w 314"/>
                      <a:gd name="T22" fmla="*/ 0 h 277"/>
                      <a:gd name="T23" fmla="*/ 314 w 314"/>
                      <a:gd name="T24" fmla="*/ 277 h 2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14" h="277">
                        <a:moveTo>
                          <a:pt x="78" y="0"/>
                        </a:moveTo>
                        <a:lnTo>
                          <a:pt x="0" y="140"/>
                        </a:lnTo>
                        <a:lnTo>
                          <a:pt x="78" y="277"/>
                        </a:lnTo>
                        <a:lnTo>
                          <a:pt x="232" y="277"/>
                        </a:lnTo>
                        <a:lnTo>
                          <a:pt x="314" y="140"/>
                        </a:lnTo>
                        <a:lnTo>
                          <a:pt x="232" y="0"/>
                        </a:lnTo>
                        <a:lnTo>
                          <a:pt x="78" y="0"/>
                        </a:lnTo>
                        <a:close/>
                      </a:path>
                    </a:pathLst>
                  </a:custGeom>
                  <a:solidFill>
                    <a:srgbClr val="28FFF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16" name="Freeform 847">
                    <a:extLst>
                      <a:ext uri="{FF2B5EF4-FFF2-40B4-BE49-F238E27FC236}">
                        <a16:creationId xmlns:a16="http://schemas.microsoft.com/office/drawing/2014/main" id="{38C40380-0DE5-FA6A-D7B3-BF7423EF7D55}"/>
                      </a:ext>
                    </a:extLst>
                  </p:cNvPr>
                  <p:cNvSpPr>
                    <a:spLocks/>
                  </p:cNvSpPr>
                  <p:nvPr/>
                </p:nvSpPr>
                <p:spPr bwMode="auto">
                  <a:xfrm>
                    <a:off x="5165" y="3115"/>
                    <a:ext cx="298" cy="265"/>
                  </a:xfrm>
                  <a:custGeom>
                    <a:avLst/>
                    <a:gdLst>
                      <a:gd name="T0" fmla="*/ 74 w 298"/>
                      <a:gd name="T1" fmla="*/ 0 h 265"/>
                      <a:gd name="T2" fmla="*/ 0 w 298"/>
                      <a:gd name="T3" fmla="*/ 132 h 265"/>
                      <a:gd name="T4" fmla="*/ 74 w 298"/>
                      <a:gd name="T5" fmla="*/ 265 h 265"/>
                      <a:gd name="T6" fmla="*/ 219 w 298"/>
                      <a:gd name="T7" fmla="*/ 265 h 265"/>
                      <a:gd name="T8" fmla="*/ 298 w 298"/>
                      <a:gd name="T9" fmla="*/ 132 h 265"/>
                      <a:gd name="T10" fmla="*/ 219 w 298"/>
                      <a:gd name="T11" fmla="*/ 0 h 265"/>
                      <a:gd name="T12" fmla="*/ 74 w 298"/>
                      <a:gd name="T13" fmla="*/ 0 h 265"/>
                      <a:gd name="T14" fmla="*/ 0 60000 65536"/>
                      <a:gd name="T15" fmla="*/ 0 60000 65536"/>
                      <a:gd name="T16" fmla="*/ 0 60000 65536"/>
                      <a:gd name="T17" fmla="*/ 0 60000 65536"/>
                      <a:gd name="T18" fmla="*/ 0 60000 65536"/>
                      <a:gd name="T19" fmla="*/ 0 60000 65536"/>
                      <a:gd name="T20" fmla="*/ 0 60000 65536"/>
                      <a:gd name="T21" fmla="*/ 0 w 298"/>
                      <a:gd name="T22" fmla="*/ 0 h 265"/>
                      <a:gd name="T23" fmla="*/ 298 w 298"/>
                      <a:gd name="T24" fmla="*/ 265 h 2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8" h="265">
                        <a:moveTo>
                          <a:pt x="74" y="0"/>
                        </a:moveTo>
                        <a:lnTo>
                          <a:pt x="0" y="132"/>
                        </a:lnTo>
                        <a:lnTo>
                          <a:pt x="74" y="265"/>
                        </a:lnTo>
                        <a:lnTo>
                          <a:pt x="219" y="265"/>
                        </a:lnTo>
                        <a:lnTo>
                          <a:pt x="298" y="132"/>
                        </a:lnTo>
                        <a:lnTo>
                          <a:pt x="219" y="0"/>
                        </a:lnTo>
                        <a:lnTo>
                          <a:pt x="74" y="0"/>
                        </a:lnTo>
                        <a:close/>
                      </a:path>
                    </a:pathLst>
                  </a:custGeom>
                  <a:solidFill>
                    <a:srgbClr val="35FFF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17" name="Freeform 848">
                    <a:extLst>
                      <a:ext uri="{FF2B5EF4-FFF2-40B4-BE49-F238E27FC236}">
                        <a16:creationId xmlns:a16="http://schemas.microsoft.com/office/drawing/2014/main" id="{3AEBC102-A5A7-8CAD-C625-F705327483E6}"/>
                      </a:ext>
                    </a:extLst>
                  </p:cNvPr>
                  <p:cNvSpPr>
                    <a:spLocks/>
                  </p:cNvSpPr>
                  <p:nvPr/>
                </p:nvSpPr>
                <p:spPr bwMode="auto">
                  <a:xfrm>
                    <a:off x="5169" y="3119"/>
                    <a:ext cx="290" cy="253"/>
                  </a:xfrm>
                  <a:custGeom>
                    <a:avLst/>
                    <a:gdLst>
                      <a:gd name="T0" fmla="*/ 70 w 290"/>
                      <a:gd name="T1" fmla="*/ 0 h 253"/>
                      <a:gd name="T2" fmla="*/ 0 w 290"/>
                      <a:gd name="T3" fmla="*/ 128 h 253"/>
                      <a:gd name="T4" fmla="*/ 70 w 290"/>
                      <a:gd name="T5" fmla="*/ 253 h 253"/>
                      <a:gd name="T6" fmla="*/ 215 w 290"/>
                      <a:gd name="T7" fmla="*/ 253 h 253"/>
                      <a:gd name="T8" fmla="*/ 290 w 290"/>
                      <a:gd name="T9" fmla="*/ 128 h 253"/>
                      <a:gd name="T10" fmla="*/ 215 w 290"/>
                      <a:gd name="T11" fmla="*/ 0 h 253"/>
                      <a:gd name="T12" fmla="*/ 70 w 290"/>
                      <a:gd name="T13" fmla="*/ 0 h 253"/>
                      <a:gd name="T14" fmla="*/ 0 60000 65536"/>
                      <a:gd name="T15" fmla="*/ 0 60000 65536"/>
                      <a:gd name="T16" fmla="*/ 0 60000 65536"/>
                      <a:gd name="T17" fmla="*/ 0 60000 65536"/>
                      <a:gd name="T18" fmla="*/ 0 60000 65536"/>
                      <a:gd name="T19" fmla="*/ 0 60000 65536"/>
                      <a:gd name="T20" fmla="*/ 0 60000 65536"/>
                      <a:gd name="T21" fmla="*/ 0 w 290"/>
                      <a:gd name="T22" fmla="*/ 0 h 253"/>
                      <a:gd name="T23" fmla="*/ 290 w 290"/>
                      <a:gd name="T24" fmla="*/ 253 h 2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253">
                        <a:moveTo>
                          <a:pt x="70" y="0"/>
                        </a:moveTo>
                        <a:lnTo>
                          <a:pt x="0" y="128"/>
                        </a:lnTo>
                        <a:lnTo>
                          <a:pt x="70" y="253"/>
                        </a:lnTo>
                        <a:lnTo>
                          <a:pt x="215" y="253"/>
                        </a:lnTo>
                        <a:lnTo>
                          <a:pt x="290" y="128"/>
                        </a:lnTo>
                        <a:lnTo>
                          <a:pt x="215" y="0"/>
                        </a:lnTo>
                        <a:lnTo>
                          <a:pt x="70" y="0"/>
                        </a:lnTo>
                        <a:close/>
                      </a:path>
                    </a:pathLst>
                  </a:custGeom>
                  <a:solidFill>
                    <a:srgbClr val="43FFF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18" name="Freeform 849">
                    <a:extLst>
                      <a:ext uri="{FF2B5EF4-FFF2-40B4-BE49-F238E27FC236}">
                        <a16:creationId xmlns:a16="http://schemas.microsoft.com/office/drawing/2014/main" id="{52550DA2-92A5-6707-B35F-CF0F79E2E4A4}"/>
                      </a:ext>
                    </a:extLst>
                  </p:cNvPr>
                  <p:cNvSpPr>
                    <a:spLocks/>
                  </p:cNvSpPr>
                  <p:nvPr/>
                </p:nvSpPr>
                <p:spPr bwMode="auto">
                  <a:xfrm>
                    <a:off x="5177" y="3127"/>
                    <a:ext cx="274" cy="241"/>
                  </a:xfrm>
                  <a:custGeom>
                    <a:avLst/>
                    <a:gdLst>
                      <a:gd name="T0" fmla="*/ 67 w 274"/>
                      <a:gd name="T1" fmla="*/ 0 h 241"/>
                      <a:gd name="T2" fmla="*/ 0 w 274"/>
                      <a:gd name="T3" fmla="*/ 120 h 241"/>
                      <a:gd name="T4" fmla="*/ 67 w 274"/>
                      <a:gd name="T5" fmla="*/ 241 h 241"/>
                      <a:gd name="T6" fmla="*/ 203 w 274"/>
                      <a:gd name="T7" fmla="*/ 241 h 241"/>
                      <a:gd name="T8" fmla="*/ 274 w 274"/>
                      <a:gd name="T9" fmla="*/ 120 h 241"/>
                      <a:gd name="T10" fmla="*/ 203 w 274"/>
                      <a:gd name="T11" fmla="*/ 0 h 241"/>
                      <a:gd name="T12" fmla="*/ 67 w 274"/>
                      <a:gd name="T13" fmla="*/ 0 h 241"/>
                      <a:gd name="T14" fmla="*/ 0 60000 65536"/>
                      <a:gd name="T15" fmla="*/ 0 60000 65536"/>
                      <a:gd name="T16" fmla="*/ 0 60000 65536"/>
                      <a:gd name="T17" fmla="*/ 0 60000 65536"/>
                      <a:gd name="T18" fmla="*/ 0 60000 65536"/>
                      <a:gd name="T19" fmla="*/ 0 60000 65536"/>
                      <a:gd name="T20" fmla="*/ 0 60000 65536"/>
                      <a:gd name="T21" fmla="*/ 0 w 274"/>
                      <a:gd name="T22" fmla="*/ 0 h 241"/>
                      <a:gd name="T23" fmla="*/ 274 w 274"/>
                      <a:gd name="T24" fmla="*/ 241 h 2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74" h="241">
                        <a:moveTo>
                          <a:pt x="67" y="0"/>
                        </a:moveTo>
                        <a:lnTo>
                          <a:pt x="0" y="120"/>
                        </a:lnTo>
                        <a:lnTo>
                          <a:pt x="67" y="241"/>
                        </a:lnTo>
                        <a:lnTo>
                          <a:pt x="203" y="241"/>
                        </a:lnTo>
                        <a:lnTo>
                          <a:pt x="274" y="120"/>
                        </a:lnTo>
                        <a:lnTo>
                          <a:pt x="203" y="0"/>
                        </a:lnTo>
                        <a:lnTo>
                          <a:pt x="67" y="0"/>
                        </a:lnTo>
                        <a:close/>
                      </a:path>
                    </a:pathLst>
                  </a:custGeom>
                  <a:solidFill>
                    <a:srgbClr val="51FFF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19" name="Freeform 850">
                    <a:extLst>
                      <a:ext uri="{FF2B5EF4-FFF2-40B4-BE49-F238E27FC236}">
                        <a16:creationId xmlns:a16="http://schemas.microsoft.com/office/drawing/2014/main" id="{9CE2C6BA-40DB-F756-8582-6CBBDD1CAEE8}"/>
                      </a:ext>
                    </a:extLst>
                  </p:cNvPr>
                  <p:cNvSpPr>
                    <a:spLocks/>
                  </p:cNvSpPr>
                  <p:nvPr/>
                </p:nvSpPr>
                <p:spPr bwMode="auto">
                  <a:xfrm>
                    <a:off x="5186" y="3132"/>
                    <a:ext cx="256" cy="227"/>
                  </a:xfrm>
                  <a:custGeom>
                    <a:avLst/>
                    <a:gdLst>
                      <a:gd name="T0" fmla="*/ 62 w 256"/>
                      <a:gd name="T1" fmla="*/ 0 h 227"/>
                      <a:gd name="T2" fmla="*/ 0 w 256"/>
                      <a:gd name="T3" fmla="*/ 115 h 227"/>
                      <a:gd name="T4" fmla="*/ 62 w 256"/>
                      <a:gd name="T5" fmla="*/ 227 h 227"/>
                      <a:gd name="T6" fmla="*/ 190 w 256"/>
                      <a:gd name="T7" fmla="*/ 227 h 227"/>
                      <a:gd name="T8" fmla="*/ 256 w 256"/>
                      <a:gd name="T9" fmla="*/ 115 h 227"/>
                      <a:gd name="T10" fmla="*/ 190 w 256"/>
                      <a:gd name="T11" fmla="*/ 0 h 227"/>
                      <a:gd name="T12" fmla="*/ 62 w 256"/>
                      <a:gd name="T13" fmla="*/ 0 h 227"/>
                      <a:gd name="T14" fmla="*/ 0 60000 65536"/>
                      <a:gd name="T15" fmla="*/ 0 60000 65536"/>
                      <a:gd name="T16" fmla="*/ 0 60000 65536"/>
                      <a:gd name="T17" fmla="*/ 0 60000 65536"/>
                      <a:gd name="T18" fmla="*/ 0 60000 65536"/>
                      <a:gd name="T19" fmla="*/ 0 60000 65536"/>
                      <a:gd name="T20" fmla="*/ 0 60000 65536"/>
                      <a:gd name="T21" fmla="*/ 0 w 256"/>
                      <a:gd name="T22" fmla="*/ 0 h 227"/>
                      <a:gd name="T23" fmla="*/ 256 w 256"/>
                      <a:gd name="T24" fmla="*/ 227 h 22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6" h="227">
                        <a:moveTo>
                          <a:pt x="62" y="0"/>
                        </a:moveTo>
                        <a:lnTo>
                          <a:pt x="0" y="115"/>
                        </a:lnTo>
                        <a:lnTo>
                          <a:pt x="62" y="227"/>
                        </a:lnTo>
                        <a:lnTo>
                          <a:pt x="190" y="227"/>
                        </a:lnTo>
                        <a:lnTo>
                          <a:pt x="256" y="115"/>
                        </a:lnTo>
                        <a:lnTo>
                          <a:pt x="190" y="0"/>
                        </a:lnTo>
                        <a:lnTo>
                          <a:pt x="62" y="0"/>
                        </a:lnTo>
                        <a:close/>
                      </a:path>
                    </a:pathLst>
                  </a:custGeom>
                  <a:solidFill>
                    <a:srgbClr val="5FFFF8"/>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0" name="Freeform 851">
                    <a:extLst>
                      <a:ext uri="{FF2B5EF4-FFF2-40B4-BE49-F238E27FC236}">
                        <a16:creationId xmlns:a16="http://schemas.microsoft.com/office/drawing/2014/main" id="{83038259-D538-DDC4-1641-1E85D7B092CB}"/>
                      </a:ext>
                    </a:extLst>
                  </p:cNvPr>
                  <p:cNvSpPr>
                    <a:spLocks/>
                  </p:cNvSpPr>
                  <p:nvPr/>
                </p:nvSpPr>
                <p:spPr bwMode="auto">
                  <a:xfrm>
                    <a:off x="5190" y="3140"/>
                    <a:ext cx="244" cy="215"/>
                  </a:xfrm>
                  <a:custGeom>
                    <a:avLst/>
                    <a:gdLst>
                      <a:gd name="T0" fmla="*/ 62 w 244"/>
                      <a:gd name="T1" fmla="*/ 0 h 215"/>
                      <a:gd name="T2" fmla="*/ 0 w 244"/>
                      <a:gd name="T3" fmla="*/ 107 h 215"/>
                      <a:gd name="T4" fmla="*/ 62 w 244"/>
                      <a:gd name="T5" fmla="*/ 215 h 215"/>
                      <a:gd name="T6" fmla="*/ 182 w 244"/>
                      <a:gd name="T7" fmla="*/ 215 h 215"/>
                      <a:gd name="T8" fmla="*/ 244 w 244"/>
                      <a:gd name="T9" fmla="*/ 107 h 215"/>
                      <a:gd name="T10" fmla="*/ 182 w 244"/>
                      <a:gd name="T11" fmla="*/ 0 h 215"/>
                      <a:gd name="T12" fmla="*/ 62 w 244"/>
                      <a:gd name="T13" fmla="*/ 0 h 215"/>
                      <a:gd name="T14" fmla="*/ 0 60000 65536"/>
                      <a:gd name="T15" fmla="*/ 0 60000 65536"/>
                      <a:gd name="T16" fmla="*/ 0 60000 65536"/>
                      <a:gd name="T17" fmla="*/ 0 60000 65536"/>
                      <a:gd name="T18" fmla="*/ 0 60000 65536"/>
                      <a:gd name="T19" fmla="*/ 0 60000 65536"/>
                      <a:gd name="T20" fmla="*/ 0 60000 65536"/>
                      <a:gd name="T21" fmla="*/ 0 w 244"/>
                      <a:gd name="T22" fmla="*/ 0 h 215"/>
                      <a:gd name="T23" fmla="*/ 244 w 244"/>
                      <a:gd name="T24" fmla="*/ 215 h 2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4" h="215">
                        <a:moveTo>
                          <a:pt x="62" y="0"/>
                        </a:moveTo>
                        <a:lnTo>
                          <a:pt x="0" y="107"/>
                        </a:lnTo>
                        <a:lnTo>
                          <a:pt x="62" y="215"/>
                        </a:lnTo>
                        <a:lnTo>
                          <a:pt x="182" y="215"/>
                        </a:lnTo>
                        <a:lnTo>
                          <a:pt x="244" y="107"/>
                        </a:lnTo>
                        <a:lnTo>
                          <a:pt x="182" y="0"/>
                        </a:lnTo>
                        <a:lnTo>
                          <a:pt x="62" y="0"/>
                        </a:lnTo>
                        <a:close/>
                      </a:path>
                    </a:pathLst>
                  </a:custGeom>
                  <a:solidFill>
                    <a:srgbClr val="6EFFF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1" name="Freeform 852">
                    <a:extLst>
                      <a:ext uri="{FF2B5EF4-FFF2-40B4-BE49-F238E27FC236}">
                        <a16:creationId xmlns:a16="http://schemas.microsoft.com/office/drawing/2014/main" id="{6EED1C44-EC55-D365-B4F4-94E4E8683780}"/>
                      </a:ext>
                    </a:extLst>
                  </p:cNvPr>
                  <p:cNvSpPr>
                    <a:spLocks/>
                  </p:cNvSpPr>
                  <p:nvPr/>
                </p:nvSpPr>
                <p:spPr bwMode="auto">
                  <a:xfrm>
                    <a:off x="5198" y="3144"/>
                    <a:ext cx="232" cy="203"/>
                  </a:xfrm>
                  <a:custGeom>
                    <a:avLst/>
                    <a:gdLst>
                      <a:gd name="T0" fmla="*/ 58 w 232"/>
                      <a:gd name="T1" fmla="*/ 0 h 203"/>
                      <a:gd name="T2" fmla="*/ 0 w 232"/>
                      <a:gd name="T3" fmla="*/ 103 h 203"/>
                      <a:gd name="T4" fmla="*/ 58 w 232"/>
                      <a:gd name="T5" fmla="*/ 203 h 203"/>
                      <a:gd name="T6" fmla="*/ 174 w 232"/>
                      <a:gd name="T7" fmla="*/ 203 h 203"/>
                      <a:gd name="T8" fmla="*/ 232 w 232"/>
                      <a:gd name="T9" fmla="*/ 103 h 203"/>
                      <a:gd name="T10" fmla="*/ 174 w 232"/>
                      <a:gd name="T11" fmla="*/ 0 h 203"/>
                      <a:gd name="T12" fmla="*/ 58 w 232"/>
                      <a:gd name="T13" fmla="*/ 0 h 203"/>
                      <a:gd name="T14" fmla="*/ 0 60000 65536"/>
                      <a:gd name="T15" fmla="*/ 0 60000 65536"/>
                      <a:gd name="T16" fmla="*/ 0 60000 65536"/>
                      <a:gd name="T17" fmla="*/ 0 60000 65536"/>
                      <a:gd name="T18" fmla="*/ 0 60000 65536"/>
                      <a:gd name="T19" fmla="*/ 0 60000 65536"/>
                      <a:gd name="T20" fmla="*/ 0 60000 65536"/>
                      <a:gd name="T21" fmla="*/ 0 w 232"/>
                      <a:gd name="T22" fmla="*/ 0 h 203"/>
                      <a:gd name="T23" fmla="*/ 232 w 232"/>
                      <a:gd name="T24" fmla="*/ 203 h 2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2" h="203">
                        <a:moveTo>
                          <a:pt x="58" y="0"/>
                        </a:moveTo>
                        <a:lnTo>
                          <a:pt x="0" y="103"/>
                        </a:lnTo>
                        <a:lnTo>
                          <a:pt x="58" y="203"/>
                        </a:lnTo>
                        <a:lnTo>
                          <a:pt x="174" y="203"/>
                        </a:lnTo>
                        <a:lnTo>
                          <a:pt x="232" y="103"/>
                        </a:lnTo>
                        <a:lnTo>
                          <a:pt x="174" y="0"/>
                        </a:lnTo>
                        <a:lnTo>
                          <a:pt x="58" y="0"/>
                        </a:lnTo>
                        <a:close/>
                      </a:path>
                    </a:pathLst>
                  </a:custGeom>
                  <a:solidFill>
                    <a:srgbClr val="7DFFF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2" name="Freeform 853">
                    <a:extLst>
                      <a:ext uri="{FF2B5EF4-FFF2-40B4-BE49-F238E27FC236}">
                        <a16:creationId xmlns:a16="http://schemas.microsoft.com/office/drawing/2014/main" id="{63593962-D419-491D-ECB3-DA7167104BC8}"/>
                      </a:ext>
                    </a:extLst>
                  </p:cNvPr>
                  <p:cNvSpPr>
                    <a:spLocks/>
                  </p:cNvSpPr>
                  <p:nvPr/>
                </p:nvSpPr>
                <p:spPr bwMode="auto">
                  <a:xfrm>
                    <a:off x="5206" y="3152"/>
                    <a:ext cx="216" cy="191"/>
                  </a:xfrm>
                  <a:custGeom>
                    <a:avLst/>
                    <a:gdLst>
                      <a:gd name="T0" fmla="*/ 54 w 216"/>
                      <a:gd name="T1" fmla="*/ 0 h 191"/>
                      <a:gd name="T2" fmla="*/ 0 w 216"/>
                      <a:gd name="T3" fmla="*/ 95 h 191"/>
                      <a:gd name="T4" fmla="*/ 54 w 216"/>
                      <a:gd name="T5" fmla="*/ 191 h 191"/>
                      <a:gd name="T6" fmla="*/ 162 w 216"/>
                      <a:gd name="T7" fmla="*/ 191 h 191"/>
                      <a:gd name="T8" fmla="*/ 216 w 216"/>
                      <a:gd name="T9" fmla="*/ 95 h 191"/>
                      <a:gd name="T10" fmla="*/ 162 w 216"/>
                      <a:gd name="T11" fmla="*/ 0 h 191"/>
                      <a:gd name="T12" fmla="*/ 54 w 216"/>
                      <a:gd name="T13" fmla="*/ 0 h 191"/>
                      <a:gd name="T14" fmla="*/ 0 60000 65536"/>
                      <a:gd name="T15" fmla="*/ 0 60000 65536"/>
                      <a:gd name="T16" fmla="*/ 0 60000 65536"/>
                      <a:gd name="T17" fmla="*/ 0 60000 65536"/>
                      <a:gd name="T18" fmla="*/ 0 60000 65536"/>
                      <a:gd name="T19" fmla="*/ 0 60000 65536"/>
                      <a:gd name="T20" fmla="*/ 0 60000 65536"/>
                      <a:gd name="T21" fmla="*/ 0 w 216"/>
                      <a:gd name="T22" fmla="*/ 0 h 191"/>
                      <a:gd name="T23" fmla="*/ 216 w 216"/>
                      <a:gd name="T24" fmla="*/ 191 h 1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16" h="191">
                        <a:moveTo>
                          <a:pt x="54" y="0"/>
                        </a:moveTo>
                        <a:lnTo>
                          <a:pt x="0" y="95"/>
                        </a:lnTo>
                        <a:lnTo>
                          <a:pt x="54" y="191"/>
                        </a:lnTo>
                        <a:lnTo>
                          <a:pt x="162" y="191"/>
                        </a:lnTo>
                        <a:lnTo>
                          <a:pt x="216" y="95"/>
                        </a:lnTo>
                        <a:lnTo>
                          <a:pt x="162" y="0"/>
                        </a:lnTo>
                        <a:lnTo>
                          <a:pt x="54" y="0"/>
                        </a:lnTo>
                        <a:close/>
                      </a:path>
                    </a:pathLst>
                  </a:custGeom>
                  <a:solidFill>
                    <a:srgbClr val="8AFFF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3" name="Freeform 854">
                    <a:extLst>
                      <a:ext uri="{FF2B5EF4-FFF2-40B4-BE49-F238E27FC236}">
                        <a16:creationId xmlns:a16="http://schemas.microsoft.com/office/drawing/2014/main" id="{948AC956-CC1E-9095-9383-40DE37B12BE5}"/>
                      </a:ext>
                    </a:extLst>
                  </p:cNvPr>
                  <p:cNvSpPr>
                    <a:spLocks/>
                  </p:cNvSpPr>
                  <p:nvPr/>
                </p:nvSpPr>
                <p:spPr bwMode="auto">
                  <a:xfrm>
                    <a:off x="5215" y="3156"/>
                    <a:ext cx="198" cy="178"/>
                  </a:xfrm>
                  <a:custGeom>
                    <a:avLst/>
                    <a:gdLst>
                      <a:gd name="T0" fmla="*/ 49 w 198"/>
                      <a:gd name="T1" fmla="*/ 0 h 178"/>
                      <a:gd name="T2" fmla="*/ 0 w 198"/>
                      <a:gd name="T3" fmla="*/ 91 h 178"/>
                      <a:gd name="T4" fmla="*/ 49 w 198"/>
                      <a:gd name="T5" fmla="*/ 178 h 178"/>
                      <a:gd name="T6" fmla="*/ 149 w 198"/>
                      <a:gd name="T7" fmla="*/ 178 h 178"/>
                      <a:gd name="T8" fmla="*/ 198 w 198"/>
                      <a:gd name="T9" fmla="*/ 91 h 178"/>
                      <a:gd name="T10" fmla="*/ 149 w 198"/>
                      <a:gd name="T11" fmla="*/ 0 h 178"/>
                      <a:gd name="T12" fmla="*/ 49 w 198"/>
                      <a:gd name="T13" fmla="*/ 0 h 178"/>
                      <a:gd name="T14" fmla="*/ 0 60000 65536"/>
                      <a:gd name="T15" fmla="*/ 0 60000 65536"/>
                      <a:gd name="T16" fmla="*/ 0 60000 65536"/>
                      <a:gd name="T17" fmla="*/ 0 60000 65536"/>
                      <a:gd name="T18" fmla="*/ 0 60000 65536"/>
                      <a:gd name="T19" fmla="*/ 0 60000 65536"/>
                      <a:gd name="T20" fmla="*/ 0 60000 65536"/>
                      <a:gd name="T21" fmla="*/ 0 w 198"/>
                      <a:gd name="T22" fmla="*/ 0 h 178"/>
                      <a:gd name="T23" fmla="*/ 198 w 198"/>
                      <a:gd name="T24" fmla="*/ 178 h 1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98" h="178">
                        <a:moveTo>
                          <a:pt x="49" y="0"/>
                        </a:moveTo>
                        <a:lnTo>
                          <a:pt x="0" y="91"/>
                        </a:lnTo>
                        <a:lnTo>
                          <a:pt x="49" y="178"/>
                        </a:lnTo>
                        <a:lnTo>
                          <a:pt x="149" y="178"/>
                        </a:lnTo>
                        <a:lnTo>
                          <a:pt x="198" y="91"/>
                        </a:lnTo>
                        <a:lnTo>
                          <a:pt x="149" y="0"/>
                        </a:lnTo>
                        <a:lnTo>
                          <a:pt x="49" y="0"/>
                        </a:lnTo>
                        <a:close/>
                      </a:path>
                    </a:pathLst>
                  </a:custGeom>
                  <a:solidFill>
                    <a:srgbClr val="99FFE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4" name="Freeform 855">
                    <a:extLst>
                      <a:ext uri="{FF2B5EF4-FFF2-40B4-BE49-F238E27FC236}">
                        <a16:creationId xmlns:a16="http://schemas.microsoft.com/office/drawing/2014/main" id="{6CBCCA25-0CD1-AA6B-92D3-AD9D9E0F0C40}"/>
                      </a:ext>
                    </a:extLst>
                  </p:cNvPr>
                  <p:cNvSpPr>
                    <a:spLocks/>
                  </p:cNvSpPr>
                  <p:nvPr/>
                </p:nvSpPr>
                <p:spPr bwMode="auto">
                  <a:xfrm>
                    <a:off x="5219" y="3165"/>
                    <a:ext cx="186" cy="165"/>
                  </a:xfrm>
                  <a:custGeom>
                    <a:avLst/>
                    <a:gdLst>
                      <a:gd name="T0" fmla="*/ 45 w 186"/>
                      <a:gd name="T1" fmla="*/ 0 h 165"/>
                      <a:gd name="T2" fmla="*/ 0 w 186"/>
                      <a:gd name="T3" fmla="*/ 82 h 165"/>
                      <a:gd name="T4" fmla="*/ 45 w 186"/>
                      <a:gd name="T5" fmla="*/ 165 h 165"/>
                      <a:gd name="T6" fmla="*/ 141 w 186"/>
                      <a:gd name="T7" fmla="*/ 165 h 165"/>
                      <a:gd name="T8" fmla="*/ 186 w 186"/>
                      <a:gd name="T9" fmla="*/ 82 h 165"/>
                      <a:gd name="T10" fmla="*/ 141 w 186"/>
                      <a:gd name="T11" fmla="*/ 0 h 165"/>
                      <a:gd name="T12" fmla="*/ 45 w 186"/>
                      <a:gd name="T13" fmla="*/ 0 h 165"/>
                      <a:gd name="T14" fmla="*/ 0 60000 65536"/>
                      <a:gd name="T15" fmla="*/ 0 60000 65536"/>
                      <a:gd name="T16" fmla="*/ 0 60000 65536"/>
                      <a:gd name="T17" fmla="*/ 0 60000 65536"/>
                      <a:gd name="T18" fmla="*/ 0 60000 65536"/>
                      <a:gd name="T19" fmla="*/ 0 60000 65536"/>
                      <a:gd name="T20" fmla="*/ 0 60000 65536"/>
                      <a:gd name="T21" fmla="*/ 0 w 186"/>
                      <a:gd name="T22" fmla="*/ 0 h 165"/>
                      <a:gd name="T23" fmla="*/ 186 w 186"/>
                      <a:gd name="T24" fmla="*/ 165 h 1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6" h="165">
                        <a:moveTo>
                          <a:pt x="45" y="0"/>
                        </a:moveTo>
                        <a:lnTo>
                          <a:pt x="0" y="82"/>
                        </a:lnTo>
                        <a:lnTo>
                          <a:pt x="45" y="165"/>
                        </a:lnTo>
                        <a:lnTo>
                          <a:pt x="141" y="165"/>
                        </a:lnTo>
                        <a:lnTo>
                          <a:pt x="186" y="82"/>
                        </a:lnTo>
                        <a:lnTo>
                          <a:pt x="141" y="0"/>
                        </a:lnTo>
                        <a:lnTo>
                          <a:pt x="45" y="0"/>
                        </a:lnTo>
                        <a:close/>
                      </a:path>
                    </a:pathLst>
                  </a:custGeom>
                  <a:solidFill>
                    <a:srgbClr val="A7FFEA"/>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5" name="Freeform 856">
                    <a:extLst>
                      <a:ext uri="{FF2B5EF4-FFF2-40B4-BE49-F238E27FC236}">
                        <a16:creationId xmlns:a16="http://schemas.microsoft.com/office/drawing/2014/main" id="{D94BF689-B426-C764-FE10-6CC0F895BB7F}"/>
                      </a:ext>
                    </a:extLst>
                  </p:cNvPr>
                  <p:cNvSpPr>
                    <a:spLocks/>
                  </p:cNvSpPr>
                  <p:nvPr/>
                </p:nvSpPr>
                <p:spPr bwMode="auto">
                  <a:xfrm>
                    <a:off x="5227" y="3169"/>
                    <a:ext cx="174" cy="153"/>
                  </a:xfrm>
                  <a:custGeom>
                    <a:avLst/>
                    <a:gdLst>
                      <a:gd name="T0" fmla="*/ 46 w 174"/>
                      <a:gd name="T1" fmla="*/ 0 h 153"/>
                      <a:gd name="T2" fmla="*/ 0 w 174"/>
                      <a:gd name="T3" fmla="*/ 78 h 153"/>
                      <a:gd name="T4" fmla="*/ 46 w 174"/>
                      <a:gd name="T5" fmla="*/ 153 h 153"/>
                      <a:gd name="T6" fmla="*/ 128 w 174"/>
                      <a:gd name="T7" fmla="*/ 153 h 153"/>
                      <a:gd name="T8" fmla="*/ 174 w 174"/>
                      <a:gd name="T9" fmla="*/ 78 h 153"/>
                      <a:gd name="T10" fmla="*/ 128 w 174"/>
                      <a:gd name="T11" fmla="*/ 0 h 153"/>
                      <a:gd name="T12" fmla="*/ 46 w 174"/>
                      <a:gd name="T13" fmla="*/ 0 h 153"/>
                      <a:gd name="T14" fmla="*/ 0 60000 65536"/>
                      <a:gd name="T15" fmla="*/ 0 60000 65536"/>
                      <a:gd name="T16" fmla="*/ 0 60000 65536"/>
                      <a:gd name="T17" fmla="*/ 0 60000 65536"/>
                      <a:gd name="T18" fmla="*/ 0 60000 65536"/>
                      <a:gd name="T19" fmla="*/ 0 60000 65536"/>
                      <a:gd name="T20" fmla="*/ 0 60000 65536"/>
                      <a:gd name="T21" fmla="*/ 0 w 174"/>
                      <a:gd name="T22" fmla="*/ 0 h 153"/>
                      <a:gd name="T23" fmla="*/ 174 w 174"/>
                      <a:gd name="T24" fmla="*/ 153 h 1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4" h="153">
                        <a:moveTo>
                          <a:pt x="46" y="0"/>
                        </a:moveTo>
                        <a:lnTo>
                          <a:pt x="0" y="78"/>
                        </a:lnTo>
                        <a:lnTo>
                          <a:pt x="46" y="153"/>
                        </a:lnTo>
                        <a:lnTo>
                          <a:pt x="128" y="153"/>
                        </a:lnTo>
                        <a:lnTo>
                          <a:pt x="174" y="78"/>
                        </a:lnTo>
                        <a:lnTo>
                          <a:pt x="128" y="0"/>
                        </a:lnTo>
                        <a:lnTo>
                          <a:pt x="46" y="0"/>
                        </a:lnTo>
                        <a:close/>
                      </a:path>
                    </a:pathLst>
                  </a:custGeom>
                  <a:solidFill>
                    <a:srgbClr val="B3FFE7"/>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6" name="Freeform 857">
                    <a:extLst>
                      <a:ext uri="{FF2B5EF4-FFF2-40B4-BE49-F238E27FC236}">
                        <a16:creationId xmlns:a16="http://schemas.microsoft.com/office/drawing/2014/main" id="{759BB22F-8C78-250F-FCE4-3CC47F7E2201}"/>
                      </a:ext>
                    </a:extLst>
                  </p:cNvPr>
                  <p:cNvSpPr>
                    <a:spLocks/>
                  </p:cNvSpPr>
                  <p:nvPr/>
                </p:nvSpPr>
                <p:spPr bwMode="auto">
                  <a:xfrm>
                    <a:off x="5235" y="3177"/>
                    <a:ext cx="158" cy="137"/>
                  </a:xfrm>
                  <a:custGeom>
                    <a:avLst/>
                    <a:gdLst>
                      <a:gd name="T0" fmla="*/ 42 w 158"/>
                      <a:gd name="T1" fmla="*/ 0 h 137"/>
                      <a:gd name="T2" fmla="*/ 0 w 158"/>
                      <a:gd name="T3" fmla="*/ 70 h 137"/>
                      <a:gd name="T4" fmla="*/ 42 w 158"/>
                      <a:gd name="T5" fmla="*/ 137 h 137"/>
                      <a:gd name="T6" fmla="*/ 116 w 158"/>
                      <a:gd name="T7" fmla="*/ 137 h 137"/>
                      <a:gd name="T8" fmla="*/ 158 w 158"/>
                      <a:gd name="T9" fmla="*/ 70 h 137"/>
                      <a:gd name="T10" fmla="*/ 116 w 158"/>
                      <a:gd name="T11" fmla="*/ 0 h 137"/>
                      <a:gd name="T12" fmla="*/ 42 w 158"/>
                      <a:gd name="T13" fmla="*/ 0 h 137"/>
                      <a:gd name="T14" fmla="*/ 0 60000 65536"/>
                      <a:gd name="T15" fmla="*/ 0 60000 65536"/>
                      <a:gd name="T16" fmla="*/ 0 60000 65536"/>
                      <a:gd name="T17" fmla="*/ 0 60000 65536"/>
                      <a:gd name="T18" fmla="*/ 0 60000 65536"/>
                      <a:gd name="T19" fmla="*/ 0 60000 65536"/>
                      <a:gd name="T20" fmla="*/ 0 60000 65536"/>
                      <a:gd name="T21" fmla="*/ 0 w 158"/>
                      <a:gd name="T22" fmla="*/ 0 h 137"/>
                      <a:gd name="T23" fmla="*/ 158 w 158"/>
                      <a:gd name="T24" fmla="*/ 137 h 1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8" h="137">
                        <a:moveTo>
                          <a:pt x="42" y="0"/>
                        </a:moveTo>
                        <a:lnTo>
                          <a:pt x="0" y="70"/>
                        </a:lnTo>
                        <a:lnTo>
                          <a:pt x="42" y="137"/>
                        </a:lnTo>
                        <a:lnTo>
                          <a:pt x="116" y="137"/>
                        </a:lnTo>
                        <a:lnTo>
                          <a:pt x="158" y="70"/>
                        </a:lnTo>
                        <a:lnTo>
                          <a:pt x="116" y="0"/>
                        </a:lnTo>
                        <a:lnTo>
                          <a:pt x="42" y="0"/>
                        </a:lnTo>
                        <a:close/>
                      </a:path>
                    </a:pathLst>
                  </a:custGeom>
                  <a:solidFill>
                    <a:srgbClr val="C0FFE3"/>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7" name="Freeform 858">
                    <a:extLst>
                      <a:ext uri="{FF2B5EF4-FFF2-40B4-BE49-F238E27FC236}">
                        <a16:creationId xmlns:a16="http://schemas.microsoft.com/office/drawing/2014/main" id="{0C08FA28-6A7A-401C-CFBE-7925A0A2203A}"/>
                      </a:ext>
                    </a:extLst>
                  </p:cNvPr>
                  <p:cNvSpPr>
                    <a:spLocks/>
                  </p:cNvSpPr>
                  <p:nvPr/>
                </p:nvSpPr>
                <p:spPr bwMode="auto">
                  <a:xfrm>
                    <a:off x="5239" y="3181"/>
                    <a:ext cx="145" cy="129"/>
                  </a:xfrm>
                  <a:custGeom>
                    <a:avLst/>
                    <a:gdLst>
                      <a:gd name="T0" fmla="*/ 38 w 145"/>
                      <a:gd name="T1" fmla="*/ 0 h 129"/>
                      <a:gd name="T2" fmla="*/ 0 w 145"/>
                      <a:gd name="T3" fmla="*/ 66 h 129"/>
                      <a:gd name="T4" fmla="*/ 38 w 145"/>
                      <a:gd name="T5" fmla="*/ 129 h 129"/>
                      <a:gd name="T6" fmla="*/ 108 w 145"/>
                      <a:gd name="T7" fmla="*/ 129 h 129"/>
                      <a:gd name="T8" fmla="*/ 145 w 145"/>
                      <a:gd name="T9" fmla="*/ 66 h 129"/>
                      <a:gd name="T10" fmla="*/ 108 w 145"/>
                      <a:gd name="T11" fmla="*/ 0 h 129"/>
                      <a:gd name="T12" fmla="*/ 38 w 145"/>
                      <a:gd name="T13" fmla="*/ 0 h 129"/>
                      <a:gd name="T14" fmla="*/ 0 60000 65536"/>
                      <a:gd name="T15" fmla="*/ 0 60000 65536"/>
                      <a:gd name="T16" fmla="*/ 0 60000 65536"/>
                      <a:gd name="T17" fmla="*/ 0 60000 65536"/>
                      <a:gd name="T18" fmla="*/ 0 60000 65536"/>
                      <a:gd name="T19" fmla="*/ 0 60000 65536"/>
                      <a:gd name="T20" fmla="*/ 0 60000 65536"/>
                      <a:gd name="T21" fmla="*/ 0 w 145"/>
                      <a:gd name="T22" fmla="*/ 0 h 129"/>
                      <a:gd name="T23" fmla="*/ 145 w 145"/>
                      <a:gd name="T24" fmla="*/ 129 h 1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129">
                        <a:moveTo>
                          <a:pt x="38" y="0"/>
                        </a:moveTo>
                        <a:lnTo>
                          <a:pt x="0" y="66"/>
                        </a:lnTo>
                        <a:lnTo>
                          <a:pt x="38" y="129"/>
                        </a:lnTo>
                        <a:lnTo>
                          <a:pt x="108" y="129"/>
                        </a:lnTo>
                        <a:lnTo>
                          <a:pt x="145" y="66"/>
                        </a:lnTo>
                        <a:lnTo>
                          <a:pt x="108" y="0"/>
                        </a:lnTo>
                        <a:lnTo>
                          <a:pt x="38" y="0"/>
                        </a:lnTo>
                        <a:close/>
                      </a:path>
                    </a:pathLst>
                  </a:custGeom>
                  <a:solidFill>
                    <a:srgbClr val="CBFFD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8" name="Freeform 859">
                    <a:extLst>
                      <a:ext uri="{FF2B5EF4-FFF2-40B4-BE49-F238E27FC236}">
                        <a16:creationId xmlns:a16="http://schemas.microsoft.com/office/drawing/2014/main" id="{9E0420A1-BECA-3C48-385B-25E133C5260E}"/>
                      </a:ext>
                    </a:extLst>
                  </p:cNvPr>
                  <p:cNvSpPr>
                    <a:spLocks/>
                  </p:cNvSpPr>
                  <p:nvPr/>
                </p:nvSpPr>
                <p:spPr bwMode="auto">
                  <a:xfrm>
                    <a:off x="5248" y="3190"/>
                    <a:ext cx="128" cy="111"/>
                  </a:xfrm>
                  <a:custGeom>
                    <a:avLst/>
                    <a:gdLst>
                      <a:gd name="T0" fmla="*/ 33 w 128"/>
                      <a:gd name="T1" fmla="*/ 0 h 111"/>
                      <a:gd name="T2" fmla="*/ 0 w 128"/>
                      <a:gd name="T3" fmla="*/ 57 h 111"/>
                      <a:gd name="T4" fmla="*/ 33 w 128"/>
                      <a:gd name="T5" fmla="*/ 111 h 111"/>
                      <a:gd name="T6" fmla="*/ 95 w 128"/>
                      <a:gd name="T7" fmla="*/ 111 h 111"/>
                      <a:gd name="T8" fmla="*/ 128 w 128"/>
                      <a:gd name="T9" fmla="*/ 57 h 111"/>
                      <a:gd name="T10" fmla="*/ 95 w 128"/>
                      <a:gd name="T11" fmla="*/ 0 h 111"/>
                      <a:gd name="T12" fmla="*/ 33 w 128"/>
                      <a:gd name="T13" fmla="*/ 0 h 111"/>
                      <a:gd name="T14" fmla="*/ 0 60000 65536"/>
                      <a:gd name="T15" fmla="*/ 0 60000 65536"/>
                      <a:gd name="T16" fmla="*/ 0 60000 65536"/>
                      <a:gd name="T17" fmla="*/ 0 60000 65536"/>
                      <a:gd name="T18" fmla="*/ 0 60000 65536"/>
                      <a:gd name="T19" fmla="*/ 0 60000 65536"/>
                      <a:gd name="T20" fmla="*/ 0 60000 65536"/>
                      <a:gd name="T21" fmla="*/ 0 w 128"/>
                      <a:gd name="T22" fmla="*/ 0 h 111"/>
                      <a:gd name="T23" fmla="*/ 128 w 128"/>
                      <a:gd name="T24" fmla="*/ 111 h 11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8" h="111">
                        <a:moveTo>
                          <a:pt x="33" y="0"/>
                        </a:moveTo>
                        <a:lnTo>
                          <a:pt x="0" y="57"/>
                        </a:lnTo>
                        <a:lnTo>
                          <a:pt x="33" y="111"/>
                        </a:lnTo>
                        <a:lnTo>
                          <a:pt x="95" y="111"/>
                        </a:lnTo>
                        <a:lnTo>
                          <a:pt x="128" y="57"/>
                        </a:lnTo>
                        <a:lnTo>
                          <a:pt x="95" y="0"/>
                        </a:lnTo>
                        <a:lnTo>
                          <a:pt x="33" y="0"/>
                        </a:lnTo>
                        <a:close/>
                      </a:path>
                    </a:pathLst>
                  </a:custGeom>
                  <a:solidFill>
                    <a:srgbClr val="D5FFD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29" name="Freeform 860">
                    <a:extLst>
                      <a:ext uri="{FF2B5EF4-FFF2-40B4-BE49-F238E27FC236}">
                        <a16:creationId xmlns:a16="http://schemas.microsoft.com/office/drawing/2014/main" id="{3CE56C27-7BAC-B4E7-1300-1E3AFDFC2E0A}"/>
                      </a:ext>
                    </a:extLst>
                  </p:cNvPr>
                  <p:cNvSpPr>
                    <a:spLocks/>
                  </p:cNvSpPr>
                  <p:nvPr/>
                </p:nvSpPr>
                <p:spPr bwMode="auto">
                  <a:xfrm>
                    <a:off x="5256" y="3194"/>
                    <a:ext cx="116" cy="103"/>
                  </a:xfrm>
                  <a:custGeom>
                    <a:avLst/>
                    <a:gdLst>
                      <a:gd name="T0" fmla="*/ 29 w 116"/>
                      <a:gd name="T1" fmla="*/ 0 h 103"/>
                      <a:gd name="T2" fmla="*/ 0 w 116"/>
                      <a:gd name="T3" fmla="*/ 53 h 103"/>
                      <a:gd name="T4" fmla="*/ 29 w 116"/>
                      <a:gd name="T5" fmla="*/ 103 h 103"/>
                      <a:gd name="T6" fmla="*/ 87 w 116"/>
                      <a:gd name="T7" fmla="*/ 103 h 103"/>
                      <a:gd name="T8" fmla="*/ 116 w 116"/>
                      <a:gd name="T9" fmla="*/ 53 h 103"/>
                      <a:gd name="T10" fmla="*/ 87 w 116"/>
                      <a:gd name="T11" fmla="*/ 0 h 103"/>
                      <a:gd name="T12" fmla="*/ 29 w 116"/>
                      <a:gd name="T13" fmla="*/ 0 h 103"/>
                      <a:gd name="T14" fmla="*/ 0 60000 65536"/>
                      <a:gd name="T15" fmla="*/ 0 60000 65536"/>
                      <a:gd name="T16" fmla="*/ 0 60000 65536"/>
                      <a:gd name="T17" fmla="*/ 0 60000 65536"/>
                      <a:gd name="T18" fmla="*/ 0 60000 65536"/>
                      <a:gd name="T19" fmla="*/ 0 60000 65536"/>
                      <a:gd name="T20" fmla="*/ 0 60000 65536"/>
                      <a:gd name="T21" fmla="*/ 0 w 116"/>
                      <a:gd name="T22" fmla="*/ 0 h 103"/>
                      <a:gd name="T23" fmla="*/ 116 w 116"/>
                      <a:gd name="T24" fmla="*/ 103 h 1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6" h="103">
                        <a:moveTo>
                          <a:pt x="29" y="0"/>
                        </a:moveTo>
                        <a:lnTo>
                          <a:pt x="0" y="53"/>
                        </a:lnTo>
                        <a:lnTo>
                          <a:pt x="29" y="103"/>
                        </a:lnTo>
                        <a:lnTo>
                          <a:pt x="87" y="103"/>
                        </a:lnTo>
                        <a:lnTo>
                          <a:pt x="116" y="53"/>
                        </a:lnTo>
                        <a:lnTo>
                          <a:pt x="87" y="0"/>
                        </a:lnTo>
                        <a:lnTo>
                          <a:pt x="29" y="0"/>
                        </a:lnTo>
                        <a:close/>
                      </a:path>
                    </a:pathLst>
                  </a:custGeom>
                  <a:solidFill>
                    <a:srgbClr val="DEFFD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30" name="Freeform 861">
                    <a:extLst>
                      <a:ext uri="{FF2B5EF4-FFF2-40B4-BE49-F238E27FC236}">
                        <a16:creationId xmlns:a16="http://schemas.microsoft.com/office/drawing/2014/main" id="{31546DFE-C1C7-19FD-F844-97290E26E0C5}"/>
                      </a:ext>
                    </a:extLst>
                  </p:cNvPr>
                  <p:cNvSpPr>
                    <a:spLocks/>
                  </p:cNvSpPr>
                  <p:nvPr/>
                </p:nvSpPr>
                <p:spPr bwMode="auto">
                  <a:xfrm>
                    <a:off x="5264" y="3202"/>
                    <a:ext cx="100" cy="87"/>
                  </a:xfrm>
                  <a:custGeom>
                    <a:avLst/>
                    <a:gdLst>
                      <a:gd name="T0" fmla="*/ 25 w 100"/>
                      <a:gd name="T1" fmla="*/ 0 h 87"/>
                      <a:gd name="T2" fmla="*/ 0 w 100"/>
                      <a:gd name="T3" fmla="*/ 45 h 87"/>
                      <a:gd name="T4" fmla="*/ 25 w 100"/>
                      <a:gd name="T5" fmla="*/ 87 h 87"/>
                      <a:gd name="T6" fmla="*/ 75 w 100"/>
                      <a:gd name="T7" fmla="*/ 87 h 87"/>
                      <a:gd name="T8" fmla="*/ 100 w 100"/>
                      <a:gd name="T9" fmla="*/ 45 h 87"/>
                      <a:gd name="T10" fmla="*/ 75 w 100"/>
                      <a:gd name="T11" fmla="*/ 0 h 87"/>
                      <a:gd name="T12" fmla="*/ 25 w 100"/>
                      <a:gd name="T13" fmla="*/ 0 h 87"/>
                      <a:gd name="T14" fmla="*/ 0 60000 65536"/>
                      <a:gd name="T15" fmla="*/ 0 60000 65536"/>
                      <a:gd name="T16" fmla="*/ 0 60000 65536"/>
                      <a:gd name="T17" fmla="*/ 0 60000 65536"/>
                      <a:gd name="T18" fmla="*/ 0 60000 65536"/>
                      <a:gd name="T19" fmla="*/ 0 60000 65536"/>
                      <a:gd name="T20" fmla="*/ 0 60000 65536"/>
                      <a:gd name="T21" fmla="*/ 0 w 100"/>
                      <a:gd name="T22" fmla="*/ 0 h 87"/>
                      <a:gd name="T23" fmla="*/ 100 w 100"/>
                      <a:gd name="T24" fmla="*/ 87 h 8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0" h="87">
                        <a:moveTo>
                          <a:pt x="25" y="0"/>
                        </a:moveTo>
                        <a:lnTo>
                          <a:pt x="0" y="45"/>
                        </a:lnTo>
                        <a:lnTo>
                          <a:pt x="25" y="87"/>
                        </a:lnTo>
                        <a:lnTo>
                          <a:pt x="75" y="87"/>
                        </a:lnTo>
                        <a:lnTo>
                          <a:pt x="100" y="45"/>
                        </a:lnTo>
                        <a:lnTo>
                          <a:pt x="75" y="0"/>
                        </a:lnTo>
                        <a:lnTo>
                          <a:pt x="25" y="0"/>
                        </a:lnTo>
                        <a:close/>
                      </a:path>
                    </a:pathLst>
                  </a:custGeom>
                  <a:solidFill>
                    <a:srgbClr val="E6FFD6"/>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31" name="Freeform 862">
                    <a:extLst>
                      <a:ext uri="{FF2B5EF4-FFF2-40B4-BE49-F238E27FC236}">
                        <a16:creationId xmlns:a16="http://schemas.microsoft.com/office/drawing/2014/main" id="{A2DFF5B7-50B7-25A5-6DD0-AD2684DF2DD0}"/>
                      </a:ext>
                    </a:extLst>
                  </p:cNvPr>
                  <p:cNvSpPr>
                    <a:spLocks/>
                  </p:cNvSpPr>
                  <p:nvPr/>
                </p:nvSpPr>
                <p:spPr bwMode="auto">
                  <a:xfrm>
                    <a:off x="5268" y="3206"/>
                    <a:ext cx="87" cy="79"/>
                  </a:xfrm>
                  <a:custGeom>
                    <a:avLst/>
                    <a:gdLst>
                      <a:gd name="T0" fmla="*/ 25 w 87"/>
                      <a:gd name="T1" fmla="*/ 0 h 79"/>
                      <a:gd name="T2" fmla="*/ 0 w 87"/>
                      <a:gd name="T3" fmla="*/ 41 h 79"/>
                      <a:gd name="T4" fmla="*/ 25 w 87"/>
                      <a:gd name="T5" fmla="*/ 79 h 79"/>
                      <a:gd name="T6" fmla="*/ 67 w 87"/>
                      <a:gd name="T7" fmla="*/ 79 h 79"/>
                      <a:gd name="T8" fmla="*/ 87 w 87"/>
                      <a:gd name="T9" fmla="*/ 41 h 79"/>
                      <a:gd name="T10" fmla="*/ 67 w 87"/>
                      <a:gd name="T11" fmla="*/ 0 h 79"/>
                      <a:gd name="T12" fmla="*/ 25 w 87"/>
                      <a:gd name="T13" fmla="*/ 0 h 79"/>
                      <a:gd name="T14" fmla="*/ 0 60000 65536"/>
                      <a:gd name="T15" fmla="*/ 0 60000 65536"/>
                      <a:gd name="T16" fmla="*/ 0 60000 65536"/>
                      <a:gd name="T17" fmla="*/ 0 60000 65536"/>
                      <a:gd name="T18" fmla="*/ 0 60000 65536"/>
                      <a:gd name="T19" fmla="*/ 0 60000 65536"/>
                      <a:gd name="T20" fmla="*/ 0 60000 65536"/>
                      <a:gd name="T21" fmla="*/ 0 w 87"/>
                      <a:gd name="T22" fmla="*/ 0 h 79"/>
                      <a:gd name="T23" fmla="*/ 87 w 87"/>
                      <a:gd name="T24" fmla="*/ 79 h 7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7" h="79">
                        <a:moveTo>
                          <a:pt x="25" y="0"/>
                        </a:moveTo>
                        <a:lnTo>
                          <a:pt x="0" y="41"/>
                        </a:lnTo>
                        <a:lnTo>
                          <a:pt x="25" y="79"/>
                        </a:lnTo>
                        <a:lnTo>
                          <a:pt x="67" y="79"/>
                        </a:lnTo>
                        <a:lnTo>
                          <a:pt x="87" y="41"/>
                        </a:lnTo>
                        <a:lnTo>
                          <a:pt x="67" y="0"/>
                        </a:lnTo>
                        <a:lnTo>
                          <a:pt x="25" y="0"/>
                        </a:lnTo>
                        <a:close/>
                      </a:path>
                    </a:pathLst>
                  </a:custGeom>
                  <a:solidFill>
                    <a:srgbClr val="ECFF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32" name="Freeform 863">
                    <a:extLst>
                      <a:ext uri="{FF2B5EF4-FFF2-40B4-BE49-F238E27FC236}">
                        <a16:creationId xmlns:a16="http://schemas.microsoft.com/office/drawing/2014/main" id="{CDCE017F-9C71-BB7D-15F7-9027757A7CC0}"/>
                      </a:ext>
                    </a:extLst>
                  </p:cNvPr>
                  <p:cNvSpPr>
                    <a:spLocks/>
                  </p:cNvSpPr>
                  <p:nvPr/>
                </p:nvSpPr>
                <p:spPr bwMode="auto">
                  <a:xfrm>
                    <a:off x="5277" y="3214"/>
                    <a:ext cx="70" cy="62"/>
                  </a:xfrm>
                  <a:custGeom>
                    <a:avLst/>
                    <a:gdLst>
                      <a:gd name="T0" fmla="*/ 20 w 70"/>
                      <a:gd name="T1" fmla="*/ 0 h 62"/>
                      <a:gd name="T2" fmla="*/ 0 w 70"/>
                      <a:gd name="T3" fmla="*/ 33 h 62"/>
                      <a:gd name="T4" fmla="*/ 20 w 70"/>
                      <a:gd name="T5" fmla="*/ 62 h 62"/>
                      <a:gd name="T6" fmla="*/ 54 w 70"/>
                      <a:gd name="T7" fmla="*/ 62 h 62"/>
                      <a:gd name="T8" fmla="*/ 70 w 70"/>
                      <a:gd name="T9" fmla="*/ 33 h 62"/>
                      <a:gd name="T10" fmla="*/ 54 w 70"/>
                      <a:gd name="T11" fmla="*/ 0 h 62"/>
                      <a:gd name="T12" fmla="*/ 20 w 70"/>
                      <a:gd name="T13" fmla="*/ 0 h 62"/>
                      <a:gd name="T14" fmla="*/ 0 60000 65536"/>
                      <a:gd name="T15" fmla="*/ 0 60000 65536"/>
                      <a:gd name="T16" fmla="*/ 0 60000 65536"/>
                      <a:gd name="T17" fmla="*/ 0 60000 65536"/>
                      <a:gd name="T18" fmla="*/ 0 60000 65536"/>
                      <a:gd name="T19" fmla="*/ 0 60000 65536"/>
                      <a:gd name="T20" fmla="*/ 0 60000 65536"/>
                      <a:gd name="T21" fmla="*/ 0 w 70"/>
                      <a:gd name="T22" fmla="*/ 0 h 62"/>
                      <a:gd name="T23" fmla="*/ 70 w 70"/>
                      <a:gd name="T24" fmla="*/ 62 h 6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0" h="62">
                        <a:moveTo>
                          <a:pt x="20" y="0"/>
                        </a:moveTo>
                        <a:lnTo>
                          <a:pt x="0" y="33"/>
                        </a:lnTo>
                        <a:lnTo>
                          <a:pt x="20" y="62"/>
                        </a:lnTo>
                        <a:lnTo>
                          <a:pt x="54" y="62"/>
                        </a:lnTo>
                        <a:lnTo>
                          <a:pt x="70" y="33"/>
                        </a:lnTo>
                        <a:lnTo>
                          <a:pt x="54" y="0"/>
                        </a:lnTo>
                        <a:lnTo>
                          <a:pt x="20" y="0"/>
                        </a:lnTo>
                        <a:close/>
                      </a:path>
                    </a:pathLst>
                  </a:custGeom>
                  <a:solidFill>
                    <a:srgbClr val="F1FFD1"/>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33" name="Freeform 864">
                    <a:extLst>
                      <a:ext uri="{FF2B5EF4-FFF2-40B4-BE49-F238E27FC236}">
                        <a16:creationId xmlns:a16="http://schemas.microsoft.com/office/drawing/2014/main" id="{29EA8FA0-8E15-933A-9A61-48C8D3508AEC}"/>
                      </a:ext>
                    </a:extLst>
                  </p:cNvPr>
                  <p:cNvSpPr>
                    <a:spLocks/>
                  </p:cNvSpPr>
                  <p:nvPr/>
                </p:nvSpPr>
                <p:spPr bwMode="auto">
                  <a:xfrm>
                    <a:off x="5285" y="3219"/>
                    <a:ext cx="58" cy="53"/>
                  </a:xfrm>
                  <a:custGeom>
                    <a:avLst/>
                    <a:gdLst>
                      <a:gd name="T0" fmla="*/ 17 w 58"/>
                      <a:gd name="T1" fmla="*/ 0 h 53"/>
                      <a:gd name="T2" fmla="*/ 0 w 58"/>
                      <a:gd name="T3" fmla="*/ 28 h 53"/>
                      <a:gd name="T4" fmla="*/ 17 w 58"/>
                      <a:gd name="T5" fmla="*/ 53 h 53"/>
                      <a:gd name="T6" fmla="*/ 46 w 58"/>
                      <a:gd name="T7" fmla="*/ 53 h 53"/>
                      <a:gd name="T8" fmla="*/ 58 w 58"/>
                      <a:gd name="T9" fmla="*/ 28 h 53"/>
                      <a:gd name="T10" fmla="*/ 46 w 58"/>
                      <a:gd name="T11" fmla="*/ 0 h 53"/>
                      <a:gd name="T12" fmla="*/ 17 w 58"/>
                      <a:gd name="T13" fmla="*/ 0 h 53"/>
                      <a:gd name="T14" fmla="*/ 0 60000 65536"/>
                      <a:gd name="T15" fmla="*/ 0 60000 65536"/>
                      <a:gd name="T16" fmla="*/ 0 60000 65536"/>
                      <a:gd name="T17" fmla="*/ 0 60000 65536"/>
                      <a:gd name="T18" fmla="*/ 0 60000 65536"/>
                      <a:gd name="T19" fmla="*/ 0 60000 65536"/>
                      <a:gd name="T20" fmla="*/ 0 60000 65536"/>
                      <a:gd name="T21" fmla="*/ 0 w 58"/>
                      <a:gd name="T22" fmla="*/ 0 h 53"/>
                      <a:gd name="T23" fmla="*/ 58 w 58"/>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53">
                        <a:moveTo>
                          <a:pt x="17" y="0"/>
                        </a:moveTo>
                        <a:lnTo>
                          <a:pt x="0" y="28"/>
                        </a:lnTo>
                        <a:lnTo>
                          <a:pt x="17" y="53"/>
                        </a:lnTo>
                        <a:lnTo>
                          <a:pt x="46" y="53"/>
                        </a:lnTo>
                        <a:lnTo>
                          <a:pt x="58" y="28"/>
                        </a:lnTo>
                        <a:lnTo>
                          <a:pt x="46" y="0"/>
                        </a:lnTo>
                        <a:lnTo>
                          <a:pt x="17" y="0"/>
                        </a:lnTo>
                        <a:close/>
                      </a:path>
                    </a:pathLst>
                  </a:custGeom>
                  <a:solidFill>
                    <a:srgbClr val="F5FFC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34" name="Freeform 865">
                    <a:extLst>
                      <a:ext uri="{FF2B5EF4-FFF2-40B4-BE49-F238E27FC236}">
                        <a16:creationId xmlns:a16="http://schemas.microsoft.com/office/drawing/2014/main" id="{47D6F3C1-0B9A-2568-C940-61F95AB3199F}"/>
                      </a:ext>
                    </a:extLst>
                  </p:cNvPr>
                  <p:cNvSpPr>
                    <a:spLocks/>
                  </p:cNvSpPr>
                  <p:nvPr/>
                </p:nvSpPr>
                <p:spPr bwMode="auto">
                  <a:xfrm>
                    <a:off x="5289" y="3227"/>
                    <a:ext cx="46" cy="37"/>
                  </a:xfrm>
                  <a:custGeom>
                    <a:avLst/>
                    <a:gdLst>
                      <a:gd name="T0" fmla="*/ 13 w 46"/>
                      <a:gd name="T1" fmla="*/ 0 h 37"/>
                      <a:gd name="T2" fmla="*/ 0 w 46"/>
                      <a:gd name="T3" fmla="*/ 20 h 37"/>
                      <a:gd name="T4" fmla="*/ 13 w 46"/>
                      <a:gd name="T5" fmla="*/ 37 h 37"/>
                      <a:gd name="T6" fmla="*/ 37 w 46"/>
                      <a:gd name="T7" fmla="*/ 37 h 37"/>
                      <a:gd name="T8" fmla="*/ 46 w 46"/>
                      <a:gd name="T9" fmla="*/ 20 h 37"/>
                      <a:gd name="T10" fmla="*/ 37 w 46"/>
                      <a:gd name="T11" fmla="*/ 0 h 37"/>
                      <a:gd name="T12" fmla="*/ 13 w 46"/>
                      <a:gd name="T13" fmla="*/ 0 h 37"/>
                      <a:gd name="T14" fmla="*/ 0 60000 65536"/>
                      <a:gd name="T15" fmla="*/ 0 60000 65536"/>
                      <a:gd name="T16" fmla="*/ 0 60000 65536"/>
                      <a:gd name="T17" fmla="*/ 0 60000 65536"/>
                      <a:gd name="T18" fmla="*/ 0 60000 65536"/>
                      <a:gd name="T19" fmla="*/ 0 60000 65536"/>
                      <a:gd name="T20" fmla="*/ 0 60000 65536"/>
                      <a:gd name="T21" fmla="*/ 0 w 46"/>
                      <a:gd name="T22" fmla="*/ 0 h 37"/>
                      <a:gd name="T23" fmla="*/ 46 w 46"/>
                      <a:gd name="T24" fmla="*/ 37 h 3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6" h="37">
                        <a:moveTo>
                          <a:pt x="13" y="0"/>
                        </a:moveTo>
                        <a:lnTo>
                          <a:pt x="0" y="20"/>
                        </a:lnTo>
                        <a:lnTo>
                          <a:pt x="13" y="37"/>
                        </a:lnTo>
                        <a:lnTo>
                          <a:pt x="37" y="37"/>
                        </a:lnTo>
                        <a:lnTo>
                          <a:pt x="46" y="20"/>
                        </a:lnTo>
                        <a:lnTo>
                          <a:pt x="37" y="0"/>
                        </a:lnTo>
                        <a:lnTo>
                          <a:pt x="13" y="0"/>
                        </a:lnTo>
                        <a:close/>
                      </a:path>
                    </a:pathLst>
                  </a:custGeom>
                  <a:solidFill>
                    <a:srgbClr val="F9FFCE"/>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35" name="Freeform 866">
                    <a:extLst>
                      <a:ext uri="{FF2B5EF4-FFF2-40B4-BE49-F238E27FC236}">
                        <a16:creationId xmlns:a16="http://schemas.microsoft.com/office/drawing/2014/main" id="{7C3455F8-64FB-8333-E707-F06435E03E70}"/>
                      </a:ext>
                    </a:extLst>
                  </p:cNvPr>
                  <p:cNvSpPr>
                    <a:spLocks/>
                  </p:cNvSpPr>
                  <p:nvPr/>
                </p:nvSpPr>
                <p:spPr bwMode="auto">
                  <a:xfrm>
                    <a:off x="5297" y="3231"/>
                    <a:ext cx="29" cy="29"/>
                  </a:xfrm>
                  <a:custGeom>
                    <a:avLst/>
                    <a:gdLst>
                      <a:gd name="T0" fmla="*/ 9 w 29"/>
                      <a:gd name="T1" fmla="*/ 0 h 29"/>
                      <a:gd name="T2" fmla="*/ 0 w 29"/>
                      <a:gd name="T3" fmla="*/ 16 h 29"/>
                      <a:gd name="T4" fmla="*/ 9 w 29"/>
                      <a:gd name="T5" fmla="*/ 29 h 29"/>
                      <a:gd name="T6" fmla="*/ 25 w 29"/>
                      <a:gd name="T7" fmla="*/ 29 h 29"/>
                      <a:gd name="T8" fmla="*/ 29 w 29"/>
                      <a:gd name="T9" fmla="*/ 16 h 29"/>
                      <a:gd name="T10" fmla="*/ 25 w 29"/>
                      <a:gd name="T11" fmla="*/ 0 h 29"/>
                      <a:gd name="T12" fmla="*/ 9 w 29"/>
                      <a:gd name="T13" fmla="*/ 0 h 29"/>
                      <a:gd name="T14" fmla="*/ 0 60000 65536"/>
                      <a:gd name="T15" fmla="*/ 0 60000 65536"/>
                      <a:gd name="T16" fmla="*/ 0 60000 65536"/>
                      <a:gd name="T17" fmla="*/ 0 60000 65536"/>
                      <a:gd name="T18" fmla="*/ 0 60000 65536"/>
                      <a:gd name="T19" fmla="*/ 0 60000 65536"/>
                      <a:gd name="T20" fmla="*/ 0 60000 65536"/>
                      <a:gd name="T21" fmla="*/ 0 w 29"/>
                      <a:gd name="T22" fmla="*/ 0 h 29"/>
                      <a:gd name="T23" fmla="*/ 29 w 29"/>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 h="29">
                        <a:moveTo>
                          <a:pt x="9" y="0"/>
                        </a:moveTo>
                        <a:lnTo>
                          <a:pt x="0" y="16"/>
                        </a:lnTo>
                        <a:lnTo>
                          <a:pt x="9" y="29"/>
                        </a:lnTo>
                        <a:lnTo>
                          <a:pt x="25" y="29"/>
                        </a:lnTo>
                        <a:lnTo>
                          <a:pt x="29" y="16"/>
                        </a:lnTo>
                        <a:lnTo>
                          <a:pt x="25" y="0"/>
                        </a:lnTo>
                        <a:lnTo>
                          <a:pt x="9" y="0"/>
                        </a:lnTo>
                        <a:close/>
                      </a:path>
                    </a:pathLst>
                  </a:custGeom>
                  <a:solidFill>
                    <a:srgbClr val="FBFFCD"/>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36" name="Freeform 867">
                    <a:extLst>
                      <a:ext uri="{FF2B5EF4-FFF2-40B4-BE49-F238E27FC236}">
                        <a16:creationId xmlns:a16="http://schemas.microsoft.com/office/drawing/2014/main" id="{A04A2D46-74AD-7C04-36AC-E771443E6E9F}"/>
                      </a:ext>
                    </a:extLst>
                  </p:cNvPr>
                  <p:cNvSpPr>
                    <a:spLocks/>
                  </p:cNvSpPr>
                  <p:nvPr/>
                </p:nvSpPr>
                <p:spPr bwMode="auto">
                  <a:xfrm>
                    <a:off x="5306" y="3239"/>
                    <a:ext cx="12" cy="13"/>
                  </a:xfrm>
                  <a:custGeom>
                    <a:avLst/>
                    <a:gdLst>
                      <a:gd name="T0" fmla="*/ 4 w 12"/>
                      <a:gd name="T1" fmla="*/ 0 h 13"/>
                      <a:gd name="T2" fmla="*/ 0 w 12"/>
                      <a:gd name="T3" fmla="*/ 8 h 13"/>
                      <a:gd name="T4" fmla="*/ 4 w 12"/>
                      <a:gd name="T5" fmla="*/ 13 h 13"/>
                      <a:gd name="T6" fmla="*/ 12 w 12"/>
                      <a:gd name="T7" fmla="*/ 13 h 13"/>
                      <a:gd name="T8" fmla="*/ 12 w 12"/>
                      <a:gd name="T9" fmla="*/ 8 h 13"/>
                      <a:gd name="T10" fmla="*/ 12 w 12"/>
                      <a:gd name="T11" fmla="*/ 0 h 13"/>
                      <a:gd name="T12" fmla="*/ 4 w 12"/>
                      <a:gd name="T13" fmla="*/ 0 h 13"/>
                      <a:gd name="T14" fmla="*/ 0 60000 65536"/>
                      <a:gd name="T15" fmla="*/ 0 60000 65536"/>
                      <a:gd name="T16" fmla="*/ 0 60000 65536"/>
                      <a:gd name="T17" fmla="*/ 0 60000 65536"/>
                      <a:gd name="T18" fmla="*/ 0 60000 65536"/>
                      <a:gd name="T19" fmla="*/ 0 60000 65536"/>
                      <a:gd name="T20" fmla="*/ 0 60000 65536"/>
                      <a:gd name="T21" fmla="*/ 0 w 12"/>
                      <a:gd name="T22" fmla="*/ 0 h 13"/>
                      <a:gd name="T23" fmla="*/ 12 w 12"/>
                      <a:gd name="T24" fmla="*/ 13 h 1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13">
                        <a:moveTo>
                          <a:pt x="4" y="0"/>
                        </a:moveTo>
                        <a:lnTo>
                          <a:pt x="0" y="8"/>
                        </a:lnTo>
                        <a:lnTo>
                          <a:pt x="4" y="13"/>
                        </a:lnTo>
                        <a:lnTo>
                          <a:pt x="12" y="13"/>
                        </a:lnTo>
                        <a:lnTo>
                          <a:pt x="12" y="8"/>
                        </a:lnTo>
                        <a:lnTo>
                          <a:pt x="12" y="0"/>
                        </a:lnTo>
                        <a:lnTo>
                          <a:pt x="4" y="0"/>
                        </a:lnTo>
                        <a:close/>
                      </a:path>
                    </a:pathLst>
                  </a:custGeom>
                  <a:solidFill>
                    <a:srgbClr val="FD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sp>
                <p:nvSpPr>
                  <p:cNvPr id="16437" name="Freeform 868">
                    <a:extLst>
                      <a:ext uri="{FF2B5EF4-FFF2-40B4-BE49-F238E27FC236}">
                        <a16:creationId xmlns:a16="http://schemas.microsoft.com/office/drawing/2014/main" id="{9CE73C06-4E0B-65DD-6CE3-93976129EB37}"/>
                      </a:ext>
                    </a:extLst>
                  </p:cNvPr>
                  <p:cNvSpPr>
                    <a:spLocks/>
                  </p:cNvSpPr>
                  <p:nvPr/>
                </p:nvSpPr>
                <p:spPr bwMode="auto">
                  <a:xfrm>
                    <a:off x="5310" y="3243"/>
                    <a:ext cx="4" cy="4"/>
                  </a:xfrm>
                  <a:custGeom>
                    <a:avLst/>
                    <a:gdLst>
                      <a:gd name="T0" fmla="*/ 4 w 4"/>
                      <a:gd name="T1" fmla="*/ 0 h 4"/>
                      <a:gd name="T2" fmla="*/ 0 w 4"/>
                      <a:gd name="T3" fmla="*/ 4 h 4"/>
                      <a:gd name="T4" fmla="*/ 4 w 4"/>
                      <a:gd name="T5" fmla="*/ 4 h 4"/>
                      <a:gd name="T6" fmla="*/ 4 w 4"/>
                      <a:gd name="T7" fmla="*/ 4 h 4"/>
                      <a:gd name="T8" fmla="*/ 4 w 4"/>
                      <a:gd name="T9" fmla="*/ 4 h 4"/>
                      <a:gd name="T10" fmla="*/ 4 w 4"/>
                      <a:gd name="T11" fmla="*/ 0 h 4"/>
                      <a:gd name="T12" fmla="*/ 0 60000 65536"/>
                      <a:gd name="T13" fmla="*/ 0 60000 65536"/>
                      <a:gd name="T14" fmla="*/ 0 60000 65536"/>
                      <a:gd name="T15" fmla="*/ 0 60000 65536"/>
                      <a:gd name="T16" fmla="*/ 0 60000 65536"/>
                      <a:gd name="T17" fmla="*/ 0 60000 65536"/>
                      <a:gd name="T18" fmla="*/ 0 w 4"/>
                      <a:gd name="T19" fmla="*/ 0 h 4"/>
                      <a:gd name="T20" fmla="*/ 4 w 4"/>
                      <a:gd name="T21" fmla="*/ 4 h 4"/>
                    </a:gdLst>
                    <a:ahLst/>
                    <a:cxnLst>
                      <a:cxn ang="T12">
                        <a:pos x="T0" y="T1"/>
                      </a:cxn>
                      <a:cxn ang="T13">
                        <a:pos x="T2" y="T3"/>
                      </a:cxn>
                      <a:cxn ang="T14">
                        <a:pos x="T4" y="T5"/>
                      </a:cxn>
                      <a:cxn ang="T15">
                        <a:pos x="T6" y="T7"/>
                      </a:cxn>
                      <a:cxn ang="T16">
                        <a:pos x="T8" y="T9"/>
                      </a:cxn>
                      <a:cxn ang="T17">
                        <a:pos x="T10" y="T11"/>
                      </a:cxn>
                    </a:cxnLst>
                    <a:rect l="T18" t="T19" r="T20" b="T21"/>
                    <a:pathLst>
                      <a:path w="4" h="4">
                        <a:moveTo>
                          <a:pt x="4" y="0"/>
                        </a:moveTo>
                        <a:lnTo>
                          <a:pt x="0" y="4"/>
                        </a:lnTo>
                        <a:lnTo>
                          <a:pt x="4" y="4"/>
                        </a:lnTo>
                        <a:lnTo>
                          <a:pt x="4" y="0"/>
                        </a:lnTo>
                        <a:close/>
                      </a:path>
                    </a:pathLst>
                  </a:custGeom>
                  <a:solidFill>
                    <a:srgbClr val="FFFFCC"/>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12" name="Freeform 870">
                  <a:extLst>
                    <a:ext uri="{FF2B5EF4-FFF2-40B4-BE49-F238E27FC236}">
                      <a16:creationId xmlns:a16="http://schemas.microsoft.com/office/drawing/2014/main" id="{3A04A33D-E032-7240-6807-AA6612D5F20D}"/>
                    </a:ext>
                  </a:extLst>
                </p:cNvPr>
                <p:cNvSpPr>
                  <a:spLocks noEditPoints="1"/>
                </p:cNvSpPr>
                <p:nvPr/>
              </p:nvSpPr>
              <p:spPr bwMode="auto">
                <a:xfrm>
                  <a:off x="5144" y="3098"/>
                  <a:ext cx="348" cy="307"/>
                </a:xfrm>
                <a:custGeom>
                  <a:avLst/>
                  <a:gdLst>
                    <a:gd name="T0" fmla="*/ 4 w 348"/>
                    <a:gd name="T1" fmla="*/ 154 h 307"/>
                    <a:gd name="T2" fmla="*/ 0 w 348"/>
                    <a:gd name="T3" fmla="*/ 154 h 307"/>
                    <a:gd name="T4" fmla="*/ 4 w 348"/>
                    <a:gd name="T5" fmla="*/ 158 h 307"/>
                    <a:gd name="T6" fmla="*/ 87 w 348"/>
                    <a:gd name="T7" fmla="*/ 307 h 307"/>
                    <a:gd name="T8" fmla="*/ 87 w 348"/>
                    <a:gd name="T9" fmla="*/ 307 h 307"/>
                    <a:gd name="T10" fmla="*/ 87 w 348"/>
                    <a:gd name="T11" fmla="*/ 307 h 307"/>
                    <a:gd name="T12" fmla="*/ 257 w 348"/>
                    <a:gd name="T13" fmla="*/ 307 h 307"/>
                    <a:gd name="T14" fmla="*/ 257 w 348"/>
                    <a:gd name="T15" fmla="*/ 307 h 307"/>
                    <a:gd name="T16" fmla="*/ 261 w 348"/>
                    <a:gd name="T17" fmla="*/ 307 h 307"/>
                    <a:gd name="T18" fmla="*/ 348 w 348"/>
                    <a:gd name="T19" fmla="*/ 158 h 307"/>
                    <a:gd name="T20" fmla="*/ 348 w 348"/>
                    <a:gd name="T21" fmla="*/ 154 h 307"/>
                    <a:gd name="T22" fmla="*/ 348 w 348"/>
                    <a:gd name="T23" fmla="*/ 154 h 307"/>
                    <a:gd name="T24" fmla="*/ 261 w 348"/>
                    <a:gd name="T25" fmla="*/ 5 h 307"/>
                    <a:gd name="T26" fmla="*/ 257 w 348"/>
                    <a:gd name="T27" fmla="*/ 0 h 307"/>
                    <a:gd name="T28" fmla="*/ 257 w 348"/>
                    <a:gd name="T29" fmla="*/ 0 h 307"/>
                    <a:gd name="T30" fmla="*/ 87 w 348"/>
                    <a:gd name="T31" fmla="*/ 0 h 307"/>
                    <a:gd name="T32" fmla="*/ 87 w 348"/>
                    <a:gd name="T33" fmla="*/ 0 h 307"/>
                    <a:gd name="T34" fmla="*/ 87 w 348"/>
                    <a:gd name="T35" fmla="*/ 5 h 307"/>
                    <a:gd name="T36" fmla="*/ 4 w 348"/>
                    <a:gd name="T37" fmla="*/ 154 h 307"/>
                    <a:gd name="T38" fmla="*/ 91 w 348"/>
                    <a:gd name="T39" fmla="*/ 9 h 307"/>
                    <a:gd name="T40" fmla="*/ 87 w 348"/>
                    <a:gd name="T41" fmla="*/ 5 h 307"/>
                    <a:gd name="T42" fmla="*/ 87 w 348"/>
                    <a:gd name="T43" fmla="*/ 9 h 307"/>
                    <a:gd name="T44" fmla="*/ 257 w 348"/>
                    <a:gd name="T45" fmla="*/ 9 h 307"/>
                    <a:gd name="T46" fmla="*/ 257 w 348"/>
                    <a:gd name="T47" fmla="*/ 5 h 307"/>
                    <a:gd name="T48" fmla="*/ 257 w 348"/>
                    <a:gd name="T49" fmla="*/ 9 h 307"/>
                    <a:gd name="T50" fmla="*/ 344 w 348"/>
                    <a:gd name="T51" fmla="*/ 158 h 307"/>
                    <a:gd name="T52" fmla="*/ 344 w 348"/>
                    <a:gd name="T53" fmla="*/ 154 h 307"/>
                    <a:gd name="T54" fmla="*/ 344 w 348"/>
                    <a:gd name="T55" fmla="*/ 154 h 307"/>
                    <a:gd name="T56" fmla="*/ 257 w 348"/>
                    <a:gd name="T57" fmla="*/ 303 h 307"/>
                    <a:gd name="T58" fmla="*/ 257 w 348"/>
                    <a:gd name="T59" fmla="*/ 303 h 307"/>
                    <a:gd name="T60" fmla="*/ 257 w 348"/>
                    <a:gd name="T61" fmla="*/ 299 h 307"/>
                    <a:gd name="T62" fmla="*/ 87 w 348"/>
                    <a:gd name="T63" fmla="*/ 299 h 307"/>
                    <a:gd name="T64" fmla="*/ 87 w 348"/>
                    <a:gd name="T65" fmla="*/ 303 h 307"/>
                    <a:gd name="T66" fmla="*/ 91 w 348"/>
                    <a:gd name="T67" fmla="*/ 303 h 307"/>
                    <a:gd name="T68" fmla="*/ 9 w 348"/>
                    <a:gd name="T69" fmla="*/ 154 h 307"/>
                    <a:gd name="T70" fmla="*/ 4 w 348"/>
                    <a:gd name="T71" fmla="*/ 154 h 307"/>
                    <a:gd name="T72" fmla="*/ 9 w 348"/>
                    <a:gd name="T73" fmla="*/ 158 h 307"/>
                    <a:gd name="T74" fmla="*/ 91 w 348"/>
                    <a:gd name="T75" fmla="*/ 9 h 3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48"/>
                    <a:gd name="T115" fmla="*/ 0 h 307"/>
                    <a:gd name="T116" fmla="*/ 348 w 348"/>
                    <a:gd name="T117" fmla="*/ 307 h 3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48" h="307">
                      <a:moveTo>
                        <a:pt x="4" y="154"/>
                      </a:moveTo>
                      <a:lnTo>
                        <a:pt x="0" y="154"/>
                      </a:lnTo>
                      <a:lnTo>
                        <a:pt x="4" y="158"/>
                      </a:lnTo>
                      <a:lnTo>
                        <a:pt x="87" y="307"/>
                      </a:lnTo>
                      <a:lnTo>
                        <a:pt x="257" y="307"/>
                      </a:lnTo>
                      <a:lnTo>
                        <a:pt x="261" y="307"/>
                      </a:lnTo>
                      <a:lnTo>
                        <a:pt x="348" y="158"/>
                      </a:lnTo>
                      <a:lnTo>
                        <a:pt x="348" y="154"/>
                      </a:lnTo>
                      <a:lnTo>
                        <a:pt x="261" y="5"/>
                      </a:lnTo>
                      <a:lnTo>
                        <a:pt x="257" y="0"/>
                      </a:lnTo>
                      <a:lnTo>
                        <a:pt x="87" y="0"/>
                      </a:lnTo>
                      <a:lnTo>
                        <a:pt x="87" y="5"/>
                      </a:lnTo>
                      <a:lnTo>
                        <a:pt x="4" y="154"/>
                      </a:lnTo>
                      <a:close/>
                      <a:moveTo>
                        <a:pt x="91" y="9"/>
                      </a:moveTo>
                      <a:lnTo>
                        <a:pt x="87" y="5"/>
                      </a:lnTo>
                      <a:lnTo>
                        <a:pt x="87" y="9"/>
                      </a:lnTo>
                      <a:lnTo>
                        <a:pt x="257" y="9"/>
                      </a:lnTo>
                      <a:lnTo>
                        <a:pt x="257" y="5"/>
                      </a:lnTo>
                      <a:lnTo>
                        <a:pt x="257" y="9"/>
                      </a:lnTo>
                      <a:lnTo>
                        <a:pt x="344" y="158"/>
                      </a:lnTo>
                      <a:lnTo>
                        <a:pt x="344" y="154"/>
                      </a:lnTo>
                      <a:lnTo>
                        <a:pt x="257" y="303"/>
                      </a:lnTo>
                      <a:lnTo>
                        <a:pt x="257" y="299"/>
                      </a:lnTo>
                      <a:lnTo>
                        <a:pt x="87" y="299"/>
                      </a:lnTo>
                      <a:lnTo>
                        <a:pt x="87" y="303"/>
                      </a:lnTo>
                      <a:lnTo>
                        <a:pt x="91" y="303"/>
                      </a:lnTo>
                      <a:lnTo>
                        <a:pt x="9" y="154"/>
                      </a:lnTo>
                      <a:lnTo>
                        <a:pt x="4" y="154"/>
                      </a:lnTo>
                      <a:lnTo>
                        <a:pt x="9" y="158"/>
                      </a:lnTo>
                      <a:lnTo>
                        <a:pt x="91" y="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endParaRPr lang="en-US" altLang="en-US"/>
                </a:p>
              </p:txBody>
            </p:sp>
          </p:grpSp>
          <p:sp>
            <p:nvSpPr>
              <p:cNvPr id="16410" name="Rectangle 872">
                <a:extLst>
                  <a:ext uri="{FF2B5EF4-FFF2-40B4-BE49-F238E27FC236}">
                    <a16:creationId xmlns:a16="http://schemas.microsoft.com/office/drawing/2014/main" id="{D5F41C27-E00E-7110-5C8B-1BDFA946B103}"/>
                  </a:ext>
                </a:extLst>
              </p:cNvPr>
              <p:cNvSpPr>
                <a:spLocks noChangeArrowheads="1"/>
              </p:cNvSpPr>
              <p:nvPr/>
            </p:nvSpPr>
            <p:spPr bwMode="auto">
              <a:xfrm>
                <a:off x="5289" y="3206"/>
                <a:ext cx="91" cy="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r>
                  <a:rPr lang="en-US" altLang="en-US" sz="1000">
                    <a:solidFill>
                      <a:srgbClr val="FF0000"/>
                    </a:solidFill>
                    <a:latin typeface="Arial" panose="020B0604020202020204" pitchFamily="34" charset="0"/>
                  </a:rPr>
                  <a:t>D</a:t>
                </a:r>
                <a:endParaRPr lang="en-US" altLang="en-US"/>
              </a:p>
            </p:txBody>
          </p:sp>
        </p:grpSp>
      </p:grpSp>
      <p:sp>
        <p:nvSpPr>
          <p:cNvPr id="873" name="Slide Number Placeholder 872">
            <a:extLst>
              <a:ext uri="{FF2B5EF4-FFF2-40B4-BE49-F238E27FC236}">
                <a16:creationId xmlns:a16="http://schemas.microsoft.com/office/drawing/2014/main" id="{15AD5010-DEFB-4DAA-16CB-82839A3C9EC1}"/>
              </a:ext>
            </a:extLst>
          </p:cNvPr>
          <p:cNvSpPr>
            <a:spLocks noGrp="1"/>
          </p:cNvSpPr>
          <p:nvPr>
            <p:ph type="sldNum" sz="quarter" idx="11"/>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EBACCBD9-89FA-4B4C-A529-B1AE8A482876}" type="slidenum">
              <a:rPr lang="en-US" altLang="en-US">
                <a:latin typeface="Arial" panose="020B0604020202020204" pitchFamily="34" charset="0"/>
              </a:rPr>
              <a:pPr/>
              <a:t>86</a:t>
            </a:fld>
            <a:endParaRPr lang="en-US" altLang="en-US">
              <a:latin typeface="Arial" panose="020B0604020202020204" pitchFamily="34"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a:extLst>
              <a:ext uri="{FF2B5EF4-FFF2-40B4-BE49-F238E27FC236}">
                <a16:creationId xmlns:a16="http://schemas.microsoft.com/office/drawing/2014/main" id="{70A09EAC-B5BE-D8A4-4416-BFA8518764F5}"/>
              </a:ext>
            </a:extLst>
          </p:cNvPr>
          <p:cNvSpPr>
            <a:spLocks noGrp="1" noChangeArrowheads="1"/>
          </p:cNvSpPr>
          <p:nvPr>
            <p:ph type="ctrTitle"/>
          </p:nvPr>
        </p:nvSpPr>
        <p:spPr>
          <a:xfrm>
            <a:off x="457200" y="152400"/>
            <a:ext cx="5791200" cy="914400"/>
          </a:xfrm>
        </p:spPr>
        <p:txBody>
          <a:bodyPr/>
          <a:lstStyle/>
          <a:p>
            <a:pPr algn="l" eaLnBrk="1" hangingPunct="1">
              <a:defRPr/>
            </a:pPr>
            <a:r>
              <a:rPr lang="en-US" sz="2400" b="1" dirty="0">
                <a:solidFill>
                  <a:srgbClr val="FF0000"/>
                </a:solidFill>
              </a:rPr>
              <a:t>Cellular Mobile Communications-II</a:t>
            </a:r>
            <a:br>
              <a:rPr lang="en-US" sz="3600" b="1" dirty="0">
                <a:solidFill>
                  <a:srgbClr val="FF0000"/>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51235" name="Rectangle 3">
            <a:extLst>
              <a:ext uri="{FF2B5EF4-FFF2-40B4-BE49-F238E27FC236}">
                <a16:creationId xmlns:a16="http://schemas.microsoft.com/office/drawing/2014/main" id="{766E6F38-549C-4D7F-F3E4-E3BE82F92362}"/>
              </a:ext>
            </a:extLst>
          </p:cNvPr>
          <p:cNvSpPr>
            <a:spLocks noGrp="1" noChangeArrowheads="1"/>
          </p:cNvSpPr>
          <p:nvPr>
            <p:ph type="subTitle" idx="1"/>
          </p:nvPr>
        </p:nvSpPr>
        <p:spPr>
          <a:xfrm>
            <a:off x="533400" y="1066800"/>
            <a:ext cx="8001000" cy="5257800"/>
          </a:xfrm>
        </p:spPr>
        <p:txBody>
          <a:bodyPr/>
          <a:lstStyle/>
          <a:p>
            <a:pPr marL="4763" indent="-4763" algn="l" eaLnBrk="1" hangingPunct="1">
              <a:buClr>
                <a:srgbClr val="FF0000"/>
              </a:buClr>
              <a:buSzTx/>
              <a:buFont typeface="Wingdings" pitchFamily="2" charset="2"/>
              <a:buChar char="v"/>
              <a:tabLst>
                <a:tab pos="57150" algn="l"/>
              </a:tabLst>
              <a:defRPr/>
            </a:pPr>
            <a:r>
              <a:rPr lang="en-US" sz="3600" dirty="0"/>
              <a:t> </a:t>
            </a:r>
            <a:r>
              <a:rPr lang="en-US" sz="2800" dirty="0"/>
              <a:t>The Channel Assignment Strategies</a:t>
            </a:r>
            <a:r>
              <a:rPr lang="en-US" dirty="0">
                <a:effectLst/>
              </a:rPr>
              <a:t> </a:t>
            </a:r>
          </a:p>
          <a:p>
            <a:pPr marL="400050" lvl="1" indent="-219075" eaLnBrk="1" hangingPunct="1">
              <a:buClr>
                <a:srgbClr val="FF0000"/>
              </a:buClr>
              <a:buFont typeface="Wingdings" pitchFamily="2" charset="2"/>
              <a:buNone/>
              <a:tabLst>
                <a:tab pos="57150" algn="l"/>
              </a:tabLst>
              <a:defRPr/>
            </a:pPr>
            <a:endParaRPr lang="en-US" sz="4000" dirty="0">
              <a:solidFill>
                <a:srgbClr val="FFFF00"/>
              </a:solidFill>
            </a:endParaRPr>
          </a:p>
        </p:txBody>
      </p:sp>
      <p:sp>
        <p:nvSpPr>
          <p:cNvPr id="17412" name="Line 4">
            <a:extLst>
              <a:ext uri="{FF2B5EF4-FFF2-40B4-BE49-F238E27FC236}">
                <a16:creationId xmlns:a16="http://schemas.microsoft.com/office/drawing/2014/main" id="{6A08D307-DD3E-E359-F883-7FE44C0B346B}"/>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1240" name="Rectangle 8">
            <a:extLst>
              <a:ext uri="{FF2B5EF4-FFF2-40B4-BE49-F238E27FC236}">
                <a16:creationId xmlns:a16="http://schemas.microsoft.com/office/drawing/2014/main" id="{7CBE49CE-1F51-BE41-013D-03565CC1CE84}"/>
              </a:ext>
            </a:extLst>
          </p:cNvPr>
          <p:cNvSpPr>
            <a:spLocks noChangeArrowheads="1"/>
          </p:cNvSpPr>
          <p:nvPr/>
        </p:nvSpPr>
        <p:spPr bwMode="auto">
          <a:xfrm>
            <a:off x="-28575" y="1638300"/>
            <a:ext cx="4191000" cy="4800600"/>
          </a:xfrm>
          <a:prstGeom prst="rect">
            <a:avLst/>
          </a:prstGeom>
          <a:noFill/>
          <a:ln w="9525">
            <a:noFill/>
            <a:miter lim="800000"/>
            <a:headEnd/>
            <a:tailEnd/>
          </a:ln>
          <a:effectLst/>
        </p:spPr>
        <p:txBody>
          <a:bodyPr/>
          <a:lstStyle/>
          <a:p>
            <a:pPr marL="342900" indent="-342900" eaLnBrk="1" hangingPunct="1">
              <a:spcBef>
                <a:spcPct val="20000"/>
              </a:spcBef>
              <a:buClr>
                <a:srgbClr val="FF0000"/>
              </a:buClr>
              <a:buFont typeface="Wingdings" pitchFamily="2" charset="2"/>
              <a:buChar char="v"/>
              <a:defRPr/>
            </a:pPr>
            <a:r>
              <a:rPr lang="en-US" sz="2000" dirty="0">
                <a:solidFill>
                  <a:srgbClr val="FFFF00"/>
                </a:solidFill>
              </a:rPr>
              <a:t>Fixed Channel Assignment</a:t>
            </a:r>
          </a:p>
          <a:p>
            <a:pPr marL="742950" lvl="1" indent="-285750" eaLnBrk="1" hangingPunct="1">
              <a:spcBef>
                <a:spcPct val="20000"/>
              </a:spcBef>
              <a:buClr>
                <a:srgbClr val="FF0000"/>
              </a:buClr>
              <a:buFont typeface="Wingdings" pitchFamily="2" charset="2"/>
              <a:buChar char="v"/>
              <a:defRPr/>
            </a:pPr>
            <a:r>
              <a:rPr lang="en-US" dirty="0"/>
              <a:t>Each Cell is Assigned a Predetermined Set of [say x=1/N] Voice Channels</a:t>
            </a:r>
          </a:p>
          <a:p>
            <a:pPr marL="742950" lvl="1" indent="-285750" eaLnBrk="1" hangingPunct="1">
              <a:spcBef>
                <a:spcPct val="20000"/>
              </a:spcBef>
              <a:buClr>
                <a:srgbClr val="FF0000"/>
              </a:buClr>
              <a:buFont typeface="Wingdings" pitchFamily="2" charset="2"/>
              <a:buChar char="v"/>
              <a:defRPr/>
            </a:pPr>
            <a:r>
              <a:rPr lang="en-US" dirty="0"/>
              <a:t>Any Request for a New Call Initialization beyond x [ Assuming all x Channels of the Cell are in Use] will be Blocked</a:t>
            </a:r>
          </a:p>
          <a:p>
            <a:pPr marL="742950" lvl="1" indent="-285750" eaLnBrk="1" hangingPunct="1">
              <a:spcBef>
                <a:spcPct val="20000"/>
              </a:spcBef>
              <a:buClr>
                <a:srgbClr val="FF0000"/>
              </a:buClr>
              <a:buFont typeface="Wingdings" pitchFamily="2" charset="2"/>
              <a:buChar char="v"/>
              <a:defRPr/>
            </a:pPr>
            <a:r>
              <a:rPr lang="en-US" dirty="0"/>
              <a:t>Any Request for a Handoff [ Assuming all x Channels of this Candidate Cell are in Use] will not be treated. [MS may have to Wait, Call can Drop even]</a:t>
            </a:r>
          </a:p>
          <a:p>
            <a:pPr marL="742950" lvl="1" indent="-285750" eaLnBrk="1" hangingPunct="1">
              <a:spcBef>
                <a:spcPct val="20000"/>
              </a:spcBef>
              <a:buClr>
                <a:srgbClr val="FF0000"/>
              </a:buClr>
              <a:buFont typeface="Wingdings" pitchFamily="2" charset="2"/>
              <a:buChar char="v"/>
              <a:defRPr/>
            </a:pPr>
            <a:r>
              <a:rPr lang="en-US" dirty="0"/>
              <a:t>Several Solution to the Problem:</a:t>
            </a:r>
          </a:p>
          <a:p>
            <a:pPr marL="1143000" lvl="2" indent="-228600" eaLnBrk="1" hangingPunct="1">
              <a:spcBef>
                <a:spcPct val="20000"/>
              </a:spcBef>
              <a:buClr>
                <a:srgbClr val="FF0000"/>
              </a:buClr>
              <a:buFont typeface="Wingdings" pitchFamily="2" charset="2"/>
              <a:buChar char="v"/>
              <a:defRPr/>
            </a:pPr>
            <a:r>
              <a:rPr lang="en-US" sz="1400" dirty="0"/>
              <a:t>Borrowing Strategy</a:t>
            </a:r>
          </a:p>
          <a:p>
            <a:pPr marL="1143000" lvl="2" indent="-228600" eaLnBrk="1" hangingPunct="1">
              <a:spcBef>
                <a:spcPct val="20000"/>
              </a:spcBef>
              <a:buClr>
                <a:srgbClr val="FF0000"/>
              </a:buClr>
              <a:buFont typeface="Wingdings" pitchFamily="2" charset="2"/>
              <a:buChar char="v"/>
              <a:defRPr/>
            </a:pPr>
            <a:r>
              <a:rPr lang="en-US" sz="1400" dirty="0"/>
              <a:t>Reserve Some Channels for Handoff</a:t>
            </a:r>
            <a:endParaRPr lang="en-US" sz="1600" dirty="0"/>
          </a:p>
          <a:p>
            <a:pPr marL="742950" lvl="1" indent="-285750" algn="ctr" eaLnBrk="1" hangingPunct="1">
              <a:spcBef>
                <a:spcPct val="20000"/>
              </a:spcBef>
              <a:buFont typeface="Tahoma" pitchFamily="34" charset="0"/>
              <a:buNone/>
              <a:defRPr/>
            </a:pPr>
            <a:endParaRPr lang="en-US" sz="2000" dirty="0"/>
          </a:p>
        </p:txBody>
      </p:sp>
      <p:sp>
        <p:nvSpPr>
          <p:cNvPr id="351241" name="Rectangle 9">
            <a:extLst>
              <a:ext uri="{FF2B5EF4-FFF2-40B4-BE49-F238E27FC236}">
                <a16:creationId xmlns:a16="http://schemas.microsoft.com/office/drawing/2014/main" id="{8736F081-6536-132E-CF6F-9A75B1D96D54}"/>
              </a:ext>
            </a:extLst>
          </p:cNvPr>
          <p:cNvSpPr>
            <a:spLocks noChangeArrowheads="1"/>
          </p:cNvSpPr>
          <p:nvPr/>
        </p:nvSpPr>
        <p:spPr bwMode="auto">
          <a:xfrm>
            <a:off x="3581400" y="1638300"/>
            <a:ext cx="4114800" cy="5257800"/>
          </a:xfrm>
          <a:prstGeom prst="rect">
            <a:avLst/>
          </a:prstGeom>
          <a:noFill/>
          <a:ln w="9525">
            <a:noFill/>
            <a:miter lim="800000"/>
            <a:headEnd/>
            <a:tailEnd/>
          </a:ln>
          <a:effectLst/>
        </p:spPr>
        <p:txBody>
          <a:bodyPr/>
          <a:lstStyle/>
          <a:p>
            <a:pPr marL="342900" indent="-342900" eaLnBrk="1" hangingPunct="1">
              <a:spcBef>
                <a:spcPct val="20000"/>
              </a:spcBef>
              <a:buClr>
                <a:srgbClr val="FF0000"/>
              </a:buClr>
              <a:buFont typeface="Wingdings" pitchFamily="2" charset="2"/>
              <a:buChar char="v"/>
              <a:defRPr/>
            </a:pPr>
            <a:r>
              <a:rPr lang="en-US" sz="2000" dirty="0">
                <a:solidFill>
                  <a:srgbClr val="FFFF00"/>
                </a:solidFill>
              </a:rPr>
              <a:t>Dynamic Channel Assignment</a:t>
            </a:r>
          </a:p>
          <a:p>
            <a:pPr marL="742950" lvl="1" indent="-285750" eaLnBrk="1" hangingPunct="1">
              <a:spcBef>
                <a:spcPct val="20000"/>
              </a:spcBef>
              <a:buClr>
                <a:srgbClr val="FF0000"/>
              </a:buClr>
              <a:buFont typeface="Wingdings" pitchFamily="2" charset="2"/>
              <a:buChar char="v"/>
              <a:defRPr/>
            </a:pPr>
            <a:r>
              <a:rPr lang="en-US" dirty="0"/>
              <a:t>No Permanent Assignment of Voice Channels to any Cell</a:t>
            </a:r>
          </a:p>
          <a:p>
            <a:pPr marL="742950" lvl="1" indent="-285750" eaLnBrk="1" hangingPunct="1">
              <a:spcBef>
                <a:spcPct val="20000"/>
              </a:spcBef>
              <a:buClr>
                <a:srgbClr val="FF0000"/>
              </a:buClr>
              <a:buFont typeface="Wingdings" pitchFamily="2" charset="2"/>
              <a:buChar char="v"/>
              <a:defRPr/>
            </a:pPr>
            <a:r>
              <a:rPr lang="en-US" dirty="0"/>
              <a:t>Any Request for a New Call Initialization / Handoff will be met by a Dynamic Allocation of a Channel from the Central Pool of Available Channels by MSC</a:t>
            </a:r>
          </a:p>
          <a:p>
            <a:pPr marL="742950" lvl="1" indent="-285750" eaLnBrk="1" hangingPunct="1">
              <a:spcBef>
                <a:spcPct val="20000"/>
              </a:spcBef>
              <a:buClr>
                <a:srgbClr val="FF0000"/>
              </a:buClr>
              <a:buFont typeface="Wingdings" pitchFamily="2" charset="2"/>
              <a:buChar char="v"/>
              <a:defRPr/>
            </a:pPr>
            <a:r>
              <a:rPr lang="en-US" dirty="0"/>
              <a:t>Channel Allocation is done by using an Algorithm that takes into Account;</a:t>
            </a:r>
          </a:p>
          <a:p>
            <a:pPr marL="1143000" lvl="2" indent="-228600" eaLnBrk="1" hangingPunct="1">
              <a:spcBef>
                <a:spcPct val="20000"/>
              </a:spcBef>
              <a:buClr>
                <a:srgbClr val="FF0000"/>
              </a:buClr>
              <a:buFont typeface="Wingdings" pitchFamily="2" charset="2"/>
              <a:buChar char="v"/>
              <a:defRPr/>
            </a:pPr>
            <a:r>
              <a:rPr lang="en-US" sz="1400" dirty="0"/>
              <a:t>Probability of Future Blocking (in the Cell)</a:t>
            </a:r>
          </a:p>
          <a:p>
            <a:pPr marL="1143000" lvl="2" indent="-228600" eaLnBrk="1" hangingPunct="1">
              <a:spcBef>
                <a:spcPct val="20000"/>
              </a:spcBef>
              <a:buClr>
                <a:srgbClr val="FF0000"/>
              </a:buClr>
              <a:buFont typeface="Wingdings" pitchFamily="2" charset="2"/>
              <a:buChar char="v"/>
              <a:defRPr/>
            </a:pPr>
            <a:r>
              <a:rPr lang="en-US" sz="1400" dirty="0"/>
              <a:t>Frequency of Use of Candidate Channels</a:t>
            </a:r>
          </a:p>
          <a:p>
            <a:pPr marL="1143000" lvl="2" indent="-228600" eaLnBrk="1" hangingPunct="1">
              <a:spcBef>
                <a:spcPct val="20000"/>
              </a:spcBef>
              <a:buClr>
                <a:srgbClr val="FF0000"/>
              </a:buClr>
              <a:buFont typeface="Wingdings" pitchFamily="2" charset="2"/>
              <a:buChar char="v"/>
              <a:defRPr/>
            </a:pPr>
            <a:r>
              <a:rPr lang="en-US" sz="1400" dirty="0"/>
              <a:t>Reuse Distance of the Channel</a:t>
            </a:r>
          </a:p>
        </p:txBody>
      </p:sp>
      <p:sp>
        <p:nvSpPr>
          <p:cNvPr id="351242" name="Line 10">
            <a:extLst>
              <a:ext uri="{FF2B5EF4-FFF2-40B4-BE49-F238E27FC236}">
                <a16:creationId xmlns:a16="http://schemas.microsoft.com/office/drawing/2014/main" id="{9DC60013-8069-C845-CCA0-094B5C400C0C}"/>
              </a:ext>
            </a:extLst>
          </p:cNvPr>
          <p:cNvSpPr>
            <a:spLocks noChangeShapeType="1"/>
          </p:cNvSpPr>
          <p:nvPr/>
        </p:nvSpPr>
        <p:spPr bwMode="auto">
          <a:xfrm>
            <a:off x="3810000" y="1752600"/>
            <a:ext cx="533400" cy="4572000"/>
          </a:xfrm>
          <a:prstGeom prst="line">
            <a:avLst/>
          </a:prstGeom>
          <a:noFill/>
          <a:ln w="76200" cmpd="tri">
            <a:solidFill>
              <a:srgbClr val="CCFF66"/>
            </a:solidFill>
            <a:round/>
            <a:headEnd/>
            <a:tailEnd/>
          </a:ln>
          <a:effectLst>
            <a:outerShdw dist="107763" dir="18900000" algn="ctr" rotWithShape="0">
              <a:schemeClr val="bg2">
                <a:alpha val="50000"/>
              </a:schemeClr>
            </a:outerShdw>
          </a:effectLst>
        </p:spPr>
        <p:txBody>
          <a:bodyPr/>
          <a:lstStyle/>
          <a:p>
            <a:pPr>
              <a:defRPr/>
            </a:pPr>
            <a:endParaRPr lang="en-US"/>
          </a:p>
        </p:txBody>
      </p:sp>
      <p:sp>
        <p:nvSpPr>
          <p:cNvPr id="8" name="Slide Number Placeholder 7">
            <a:extLst>
              <a:ext uri="{FF2B5EF4-FFF2-40B4-BE49-F238E27FC236}">
                <a16:creationId xmlns:a16="http://schemas.microsoft.com/office/drawing/2014/main" id="{955CBB1E-C6A0-FA3D-C57A-E93F2CE41AF4}"/>
              </a:ext>
            </a:extLst>
          </p:cNvPr>
          <p:cNvSpPr>
            <a:spLocks noGrp="1"/>
          </p:cNvSpPr>
          <p:nvPr>
            <p:ph type="sldNum" sz="quarter" idx="11"/>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73410990-1C7B-42F6-A453-E97F1DF011F3}" type="slidenum">
              <a:rPr lang="en-US" altLang="en-US">
                <a:latin typeface="Arial" panose="020B0604020202020204" pitchFamily="34" charset="0"/>
              </a:rPr>
              <a:pPr/>
              <a:t>87</a:t>
            </a:fld>
            <a:endParaRPr lang="en-US" altLang="en-US">
              <a:latin typeface="Arial" panose="020B0604020202020204" pitchFamily="34"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77A76840-BA24-988F-D67B-8E6D1A468C47}"/>
              </a:ext>
            </a:extLst>
          </p:cNvPr>
          <p:cNvSpPr>
            <a:spLocks noGrp="1" noChangeArrowheads="1"/>
          </p:cNvSpPr>
          <p:nvPr>
            <p:ph type="ctrTitle"/>
          </p:nvPr>
        </p:nvSpPr>
        <p:spPr>
          <a:xfrm>
            <a:off x="457200" y="152400"/>
            <a:ext cx="5791200" cy="914400"/>
          </a:xfrm>
        </p:spPr>
        <p:txBody>
          <a:bodyPr/>
          <a:lstStyle/>
          <a:p>
            <a:pPr algn="l" eaLnBrk="1" hangingPunct="1">
              <a:defRPr/>
            </a:pPr>
            <a:r>
              <a:rPr lang="en-US" sz="2400" b="1" dirty="0">
                <a:solidFill>
                  <a:srgbClr val="FF0000"/>
                </a:solidFill>
              </a:rPr>
              <a:t>Cellular Mobile Communications-II</a:t>
            </a:r>
            <a:br>
              <a:rPr lang="en-US" sz="3600" b="1" dirty="0">
                <a:solidFill>
                  <a:srgbClr val="FF0000"/>
                </a:solidFill>
              </a:rPr>
            </a:br>
            <a:r>
              <a:rPr lang="en-US" sz="1400" b="1" dirty="0">
                <a:solidFill>
                  <a:schemeClr val="tx2">
                    <a:lumMod val="60000"/>
                    <a:lumOff val="40000"/>
                  </a:schemeClr>
                </a:solidFill>
              </a:rPr>
              <a:t>The Cellular Concept-System Design Fundamentals</a:t>
            </a:r>
            <a:r>
              <a:rPr lang="en-US" sz="2000" b="1" dirty="0">
                <a:solidFill>
                  <a:schemeClr val="tx2">
                    <a:lumMod val="60000"/>
                    <a:lumOff val="40000"/>
                  </a:schemeClr>
                </a:solidFill>
                <a:latin typeface="Arial Black" pitchFamily="34" charset="0"/>
              </a:rPr>
              <a:t> </a:t>
            </a:r>
            <a:endParaRPr lang="en-US" sz="2800" b="1" dirty="0">
              <a:solidFill>
                <a:schemeClr val="tx2">
                  <a:lumMod val="60000"/>
                  <a:lumOff val="40000"/>
                </a:schemeClr>
              </a:solidFill>
            </a:endParaRPr>
          </a:p>
        </p:txBody>
      </p:sp>
      <p:sp>
        <p:nvSpPr>
          <p:cNvPr id="353283" name="Rectangle 3">
            <a:extLst>
              <a:ext uri="{FF2B5EF4-FFF2-40B4-BE49-F238E27FC236}">
                <a16:creationId xmlns:a16="http://schemas.microsoft.com/office/drawing/2014/main" id="{57DC3C04-C3F8-D50A-1C4C-397843E7B9CE}"/>
              </a:ext>
            </a:extLst>
          </p:cNvPr>
          <p:cNvSpPr>
            <a:spLocks noGrp="1" noChangeArrowheads="1"/>
          </p:cNvSpPr>
          <p:nvPr>
            <p:ph type="subTitle" idx="1"/>
          </p:nvPr>
        </p:nvSpPr>
        <p:spPr>
          <a:xfrm>
            <a:off x="533400" y="1066800"/>
            <a:ext cx="8001000" cy="5257800"/>
          </a:xfrm>
        </p:spPr>
        <p:txBody>
          <a:bodyPr/>
          <a:lstStyle/>
          <a:p>
            <a:pPr marL="4763" indent="-4763" algn="l" eaLnBrk="1" hangingPunct="1">
              <a:buClr>
                <a:srgbClr val="FF0000"/>
              </a:buClr>
              <a:buSzTx/>
              <a:buFont typeface="Wingdings" pitchFamily="2" charset="2"/>
              <a:buChar char="v"/>
              <a:tabLst>
                <a:tab pos="57150" algn="l"/>
              </a:tabLst>
              <a:defRPr/>
            </a:pPr>
            <a:r>
              <a:rPr lang="en-US" sz="3600"/>
              <a:t> </a:t>
            </a:r>
            <a:r>
              <a:rPr lang="en-US" sz="2800"/>
              <a:t>The Channel Assignment Strategies</a:t>
            </a:r>
            <a:r>
              <a:rPr lang="en-US">
                <a:effectLst/>
              </a:rPr>
              <a:t> </a:t>
            </a:r>
          </a:p>
          <a:p>
            <a:pPr marL="400050" lvl="1" indent="-219075" eaLnBrk="1" hangingPunct="1">
              <a:buClr>
                <a:srgbClr val="FF0000"/>
              </a:buClr>
              <a:buFont typeface="Wingdings" pitchFamily="2" charset="2"/>
              <a:buNone/>
              <a:tabLst>
                <a:tab pos="57150" algn="l"/>
              </a:tabLst>
              <a:defRPr/>
            </a:pPr>
            <a:endParaRPr lang="en-US" sz="4000">
              <a:solidFill>
                <a:srgbClr val="FFFF00"/>
              </a:solidFill>
            </a:endParaRPr>
          </a:p>
        </p:txBody>
      </p:sp>
      <p:sp>
        <p:nvSpPr>
          <p:cNvPr id="18436" name="Line 4">
            <a:extLst>
              <a:ext uri="{FF2B5EF4-FFF2-40B4-BE49-F238E27FC236}">
                <a16:creationId xmlns:a16="http://schemas.microsoft.com/office/drawing/2014/main" id="{2D6D868D-576D-C74B-57D2-49E8B563331F}"/>
              </a:ext>
            </a:extLst>
          </p:cNvPr>
          <p:cNvSpPr>
            <a:spLocks noChangeShapeType="1"/>
          </p:cNvSpPr>
          <p:nvPr/>
        </p:nvSpPr>
        <p:spPr bwMode="auto">
          <a:xfrm>
            <a:off x="685800" y="1066800"/>
            <a:ext cx="7848600" cy="0"/>
          </a:xfrm>
          <a:prstGeom prst="line">
            <a:avLst/>
          </a:prstGeom>
          <a:noFill/>
          <a:ln w="57150" cmpd="thinThick">
            <a:solidFill>
              <a:srgbClr val="CCFF66"/>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353288" name="Rectangle 8">
            <a:extLst>
              <a:ext uri="{FF2B5EF4-FFF2-40B4-BE49-F238E27FC236}">
                <a16:creationId xmlns:a16="http://schemas.microsoft.com/office/drawing/2014/main" id="{339EE017-93BE-CBFB-BD09-43B3C003F8D6}"/>
              </a:ext>
            </a:extLst>
          </p:cNvPr>
          <p:cNvSpPr>
            <a:spLocks noChangeArrowheads="1"/>
          </p:cNvSpPr>
          <p:nvPr/>
        </p:nvSpPr>
        <p:spPr bwMode="auto">
          <a:xfrm>
            <a:off x="990600" y="1752600"/>
            <a:ext cx="7467600" cy="4114800"/>
          </a:xfrm>
          <a:prstGeom prst="rect">
            <a:avLst/>
          </a:prstGeom>
          <a:noFill/>
          <a:ln w="9525">
            <a:noFill/>
            <a:miter lim="800000"/>
            <a:headEnd/>
            <a:tailEnd/>
          </a:ln>
          <a:effectLst/>
        </p:spPr>
        <p:txBody>
          <a:bodyPr/>
          <a:lstStyle/>
          <a:p>
            <a:pPr marL="342900" indent="-342900" eaLnBrk="1" hangingPunct="1">
              <a:spcBef>
                <a:spcPct val="20000"/>
              </a:spcBef>
              <a:buClr>
                <a:srgbClr val="FF0000"/>
              </a:buClr>
              <a:buFont typeface="Wingdings" pitchFamily="2" charset="2"/>
              <a:buChar char="v"/>
              <a:defRPr/>
            </a:pPr>
            <a:r>
              <a:rPr lang="en-US" sz="2400" dirty="0">
                <a:solidFill>
                  <a:schemeClr val="tx2">
                    <a:lumMod val="60000"/>
                    <a:lumOff val="40000"/>
                  </a:schemeClr>
                </a:solidFill>
              </a:rPr>
              <a:t>Advantages/Disadvantages of Dynamic Channel Allocation</a:t>
            </a:r>
          </a:p>
          <a:p>
            <a:pPr marL="688975" lvl="1" indent="-231775" eaLnBrk="1" hangingPunct="1">
              <a:spcBef>
                <a:spcPct val="20000"/>
              </a:spcBef>
              <a:buClr>
                <a:srgbClr val="FF0000"/>
              </a:buClr>
              <a:buFont typeface="Wingdings" pitchFamily="2" charset="2"/>
              <a:buChar char="v"/>
              <a:defRPr/>
            </a:pPr>
            <a:r>
              <a:rPr lang="en-US" sz="2000" dirty="0"/>
              <a:t>Reduction of Blocking Probability</a:t>
            </a:r>
          </a:p>
          <a:p>
            <a:pPr marL="688975" lvl="1" indent="-231775" eaLnBrk="1" hangingPunct="1">
              <a:spcBef>
                <a:spcPct val="20000"/>
              </a:spcBef>
              <a:buClr>
                <a:srgbClr val="FF0000"/>
              </a:buClr>
              <a:buFont typeface="Wingdings" pitchFamily="2" charset="2"/>
              <a:buChar char="v"/>
              <a:defRPr/>
            </a:pPr>
            <a:r>
              <a:rPr lang="en-US" sz="2000" dirty="0"/>
              <a:t>Reduction of Call Drop Probability During Hand Off</a:t>
            </a:r>
          </a:p>
          <a:p>
            <a:pPr marL="688975" lvl="1" indent="-231775" eaLnBrk="1" hangingPunct="1">
              <a:spcBef>
                <a:spcPct val="20000"/>
              </a:spcBef>
              <a:buClr>
                <a:srgbClr val="FF0000"/>
              </a:buClr>
              <a:buFont typeface="Wingdings" pitchFamily="2" charset="2"/>
              <a:buChar char="v"/>
              <a:defRPr/>
            </a:pPr>
            <a:r>
              <a:rPr lang="en-US" sz="2000" dirty="0"/>
              <a:t>Improvement of System </a:t>
            </a:r>
            <a:r>
              <a:rPr lang="en-US" sz="2000" dirty="0" err="1"/>
              <a:t>Trunking</a:t>
            </a:r>
            <a:r>
              <a:rPr lang="en-US" sz="2000" dirty="0"/>
              <a:t> Capacity [Traffic Intensity/Channel]- </a:t>
            </a:r>
            <a:r>
              <a:rPr lang="en-US" dirty="0"/>
              <a:t>All Channels are Accessible by all Cells</a:t>
            </a:r>
          </a:p>
          <a:p>
            <a:pPr marL="688975" lvl="1" indent="-231775" eaLnBrk="1" hangingPunct="1">
              <a:spcBef>
                <a:spcPct val="20000"/>
              </a:spcBef>
              <a:buClr>
                <a:srgbClr val="FF0000"/>
              </a:buClr>
              <a:buFont typeface="Wingdings" pitchFamily="2" charset="2"/>
              <a:buChar char="v"/>
              <a:defRPr/>
            </a:pPr>
            <a:r>
              <a:rPr lang="en-US" dirty="0"/>
              <a:t>All that above-mentioned Benefits are Obtained at the Cost of</a:t>
            </a:r>
          </a:p>
          <a:p>
            <a:pPr marL="1143000" lvl="2" indent="-228600" eaLnBrk="1" hangingPunct="1">
              <a:spcBef>
                <a:spcPct val="20000"/>
              </a:spcBef>
              <a:buClr>
                <a:srgbClr val="FF0000"/>
              </a:buClr>
              <a:buFont typeface="Wingdings" pitchFamily="2" charset="2"/>
              <a:buChar char="v"/>
              <a:defRPr/>
            </a:pPr>
            <a:r>
              <a:rPr lang="en-US" dirty="0">
                <a:solidFill>
                  <a:srgbClr val="FF0000"/>
                </a:solidFill>
              </a:rPr>
              <a:t>Storage and Computational Load on MSC</a:t>
            </a:r>
          </a:p>
          <a:p>
            <a:pPr marL="1600200" lvl="3" indent="-228600" eaLnBrk="1" hangingPunct="1">
              <a:spcBef>
                <a:spcPct val="20000"/>
              </a:spcBef>
              <a:buClr>
                <a:srgbClr val="FF0000"/>
              </a:buClr>
              <a:buFont typeface="Wingdings" pitchFamily="2" charset="2"/>
              <a:buChar char="v"/>
              <a:defRPr/>
            </a:pPr>
            <a:r>
              <a:rPr lang="en-US" sz="1600" dirty="0"/>
              <a:t>MSC must Collect real-time Channel Occupancy Data</a:t>
            </a:r>
          </a:p>
          <a:p>
            <a:pPr marL="1600200" lvl="3" indent="-228600" eaLnBrk="1" hangingPunct="1">
              <a:spcBef>
                <a:spcPct val="20000"/>
              </a:spcBef>
              <a:buClr>
                <a:srgbClr val="FF0000"/>
              </a:buClr>
              <a:buFont typeface="Wingdings" pitchFamily="2" charset="2"/>
              <a:buChar char="v"/>
              <a:defRPr/>
            </a:pPr>
            <a:r>
              <a:rPr lang="en-US" sz="1600" dirty="0"/>
              <a:t>Traffic Distribution Information</a:t>
            </a:r>
          </a:p>
          <a:p>
            <a:pPr marL="1600200" lvl="3" indent="-228600" eaLnBrk="1" hangingPunct="1">
              <a:spcBef>
                <a:spcPct val="20000"/>
              </a:spcBef>
              <a:buClr>
                <a:srgbClr val="FF0000"/>
              </a:buClr>
              <a:buFont typeface="Wingdings" pitchFamily="2" charset="2"/>
              <a:buChar char="v"/>
              <a:defRPr/>
            </a:pPr>
            <a:r>
              <a:rPr lang="en-US" sz="1600" dirty="0"/>
              <a:t>Radio Signal Strength Indications (RSSI) of  all the Channels</a:t>
            </a:r>
          </a:p>
          <a:p>
            <a:pPr marL="1143000" lvl="2" indent="-228600" eaLnBrk="1" hangingPunct="1">
              <a:spcBef>
                <a:spcPct val="20000"/>
              </a:spcBef>
              <a:buClr>
                <a:srgbClr val="FF0000"/>
              </a:buClr>
              <a:buFont typeface="Wingdings" pitchFamily="2" charset="2"/>
              <a:buChar char="v"/>
              <a:defRPr/>
            </a:pPr>
            <a:endParaRPr lang="en-US" sz="2400" dirty="0"/>
          </a:p>
        </p:txBody>
      </p:sp>
      <p:sp>
        <p:nvSpPr>
          <p:cNvPr id="6" name="Slide Number Placeholder 5">
            <a:extLst>
              <a:ext uri="{FF2B5EF4-FFF2-40B4-BE49-F238E27FC236}">
                <a16:creationId xmlns:a16="http://schemas.microsoft.com/office/drawing/2014/main" id="{C13C1274-8474-E744-431C-41924D3B15F8}"/>
              </a:ext>
            </a:extLst>
          </p:cNvPr>
          <p:cNvSpPr>
            <a:spLocks noGrp="1"/>
          </p:cNvSpPr>
          <p:nvPr>
            <p:ph type="sldNum" sz="quarter" idx="11"/>
          </p:nvPr>
        </p:nvSpPr>
        <p:spPr/>
        <p:txBody>
          <a:bodyPr/>
          <a:lstStyle>
            <a:lvl1pPr>
              <a:defRPr>
                <a:solidFill>
                  <a:schemeClr val="tx1"/>
                </a:solidFill>
                <a:latin typeface="Tahoma" panose="020B0604030504040204" pitchFamily="34" charset="0"/>
              </a:defRPr>
            </a:lvl1pPr>
            <a:lvl2pPr marL="742950" indent="-285750">
              <a:defRPr>
                <a:solidFill>
                  <a:schemeClr val="tx1"/>
                </a:solidFill>
                <a:latin typeface="Tahoma" panose="020B0604030504040204" pitchFamily="34" charset="0"/>
              </a:defRPr>
            </a:lvl2pPr>
            <a:lvl3pPr marL="1143000" indent="-228600">
              <a:defRPr>
                <a:solidFill>
                  <a:schemeClr val="tx1"/>
                </a:solidFill>
                <a:latin typeface="Tahoma" panose="020B0604030504040204" pitchFamily="34" charset="0"/>
              </a:defRPr>
            </a:lvl3pPr>
            <a:lvl4pPr marL="1600200" indent="-228600">
              <a:defRPr>
                <a:solidFill>
                  <a:schemeClr val="tx1"/>
                </a:solidFill>
                <a:latin typeface="Tahoma" panose="020B0604030504040204" pitchFamily="34" charset="0"/>
              </a:defRPr>
            </a:lvl4pPr>
            <a:lvl5pPr marL="2057400" indent="-228600">
              <a:defRPr>
                <a:solidFill>
                  <a:schemeClr val="tx1"/>
                </a:solidFill>
                <a:latin typeface="Tahoma" panose="020B0604030504040204" pitchFamily="34" charset="0"/>
              </a:defRPr>
            </a:lvl5pPr>
            <a:lvl6pPr marL="2514600" indent="-228600" eaLnBrk="0" fontAlgn="base" hangingPunct="0">
              <a:spcBef>
                <a:spcPct val="0"/>
              </a:spcBef>
              <a:spcAft>
                <a:spcPct val="0"/>
              </a:spcAft>
              <a:defRPr>
                <a:solidFill>
                  <a:schemeClr val="tx1"/>
                </a:solidFill>
                <a:latin typeface="Tahoma" panose="020B0604030504040204" pitchFamily="34" charset="0"/>
              </a:defRPr>
            </a:lvl6pPr>
            <a:lvl7pPr marL="2971800" indent="-228600" eaLnBrk="0" fontAlgn="base" hangingPunct="0">
              <a:spcBef>
                <a:spcPct val="0"/>
              </a:spcBef>
              <a:spcAft>
                <a:spcPct val="0"/>
              </a:spcAft>
              <a:defRPr>
                <a:solidFill>
                  <a:schemeClr val="tx1"/>
                </a:solidFill>
                <a:latin typeface="Tahoma" panose="020B0604030504040204" pitchFamily="34" charset="0"/>
              </a:defRPr>
            </a:lvl7pPr>
            <a:lvl8pPr marL="3429000" indent="-228600" eaLnBrk="0" fontAlgn="base" hangingPunct="0">
              <a:spcBef>
                <a:spcPct val="0"/>
              </a:spcBef>
              <a:spcAft>
                <a:spcPct val="0"/>
              </a:spcAft>
              <a:defRPr>
                <a:solidFill>
                  <a:schemeClr val="tx1"/>
                </a:solidFill>
                <a:latin typeface="Tahoma" panose="020B0604030504040204" pitchFamily="34" charset="0"/>
              </a:defRPr>
            </a:lvl8pPr>
            <a:lvl9pPr marL="3886200" indent="-228600" eaLnBrk="0" fontAlgn="base" hangingPunct="0">
              <a:spcBef>
                <a:spcPct val="0"/>
              </a:spcBef>
              <a:spcAft>
                <a:spcPct val="0"/>
              </a:spcAft>
              <a:defRPr>
                <a:solidFill>
                  <a:schemeClr val="tx1"/>
                </a:solidFill>
                <a:latin typeface="Tahoma" panose="020B0604030504040204" pitchFamily="34" charset="0"/>
              </a:defRPr>
            </a:lvl9pPr>
          </a:lstStyle>
          <a:p>
            <a:fld id="{167C2B59-39F7-4483-BFA7-DD2A623C57A4}" type="slidenum">
              <a:rPr lang="en-US" altLang="en-US">
                <a:latin typeface="Arial" panose="020B0604020202020204" pitchFamily="34" charset="0"/>
              </a:rPr>
              <a:pPr/>
              <a:t>88</a:t>
            </a:fld>
            <a:endParaRPr lang="en-US" altLang="en-US">
              <a:latin typeface="Arial" panose="020B0604020202020204" pitchFamily="34"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B1E393-7C7D-87F6-C7BF-7D163A8EA63F}"/>
              </a:ext>
            </a:extLst>
          </p:cNvPr>
          <p:cNvSpPr txBox="1"/>
          <p:nvPr/>
        </p:nvSpPr>
        <p:spPr>
          <a:xfrm>
            <a:off x="457200" y="2828836"/>
            <a:ext cx="8229600" cy="1384995"/>
          </a:xfrm>
          <a:prstGeom prst="rect">
            <a:avLst/>
          </a:prstGeom>
          <a:noFill/>
        </p:spPr>
        <p:txBody>
          <a:bodyPr wrap="square">
            <a:spAutoFit/>
          </a:bodyPr>
          <a:lstStyle/>
          <a:p>
            <a:pPr algn="ctr"/>
            <a:r>
              <a:rPr lang="en-IN" sz="2800" b="1" i="0" dirty="0">
                <a:solidFill>
                  <a:srgbClr val="000000"/>
                </a:solidFill>
                <a:effectLst/>
                <a:latin typeface="FEF9981BC9E-Roman"/>
              </a:rPr>
              <a:t>Channel &amp; co-channel interference reduction factor, S/I ratio consideration and calculation for Minimum Co-channel and adjacent interference, </a:t>
            </a:r>
          </a:p>
        </p:txBody>
      </p:sp>
    </p:spTree>
    <p:extLst>
      <p:ext uri="{BB962C8B-B14F-4D97-AF65-F5344CB8AC3E}">
        <p14:creationId xmlns:p14="http://schemas.microsoft.com/office/powerpoint/2010/main" val="42375142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B0A8BA1-0968-80F8-E6E3-D661B049AA7F}"/>
              </a:ext>
            </a:extLst>
          </p:cNvPr>
          <p:cNvSpPr>
            <a:spLocks noGrp="1" noChangeArrowheads="1"/>
          </p:cNvSpPr>
          <p:nvPr>
            <p:ph type="title"/>
          </p:nvPr>
        </p:nvSpPr>
        <p:spPr>
          <a:xfrm>
            <a:off x="457200" y="-914400"/>
            <a:ext cx="7543800" cy="1295400"/>
          </a:xfrm>
        </p:spPr>
        <p:txBody>
          <a:bodyPr/>
          <a:lstStyle/>
          <a:p>
            <a:pPr eaLnBrk="1" hangingPunct="1"/>
            <a:r>
              <a:rPr lang="en-US" altLang="en-US" sz="2400"/>
              <a:t>Generations of Cellular Mobile Radiophones*</a:t>
            </a:r>
          </a:p>
        </p:txBody>
      </p:sp>
      <p:sp>
        <p:nvSpPr>
          <p:cNvPr id="12291" name="Rectangle 3">
            <a:extLst>
              <a:ext uri="{FF2B5EF4-FFF2-40B4-BE49-F238E27FC236}">
                <a16:creationId xmlns:a16="http://schemas.microsoft.com/office/drawing/2014/main" id="{D7096997-56D2-4EA3-9EF1-2C1E1228EBD2}"/>
              </a:ext>
            </a:extLst>
          </p:cNvPr>
          <p:cNvSpPr>
            <a:spLocks noGrp="1" noChangeArrowheads="1"/>
          </p:cNvSpPr>
          <p:nvPr>
            <p:ph type="body" idx="1"/>
          </p:nvPr>
        </p:nvSpPr>
        <p:spPr>
          <a:xfrm>
            <a:off x="457200" y="236538"/>
            <a:ext cx="8229600" cy="6392862"/>
          </a:xfrm>
        </p:spPr>
        <p:txBody>
          <a:bodyPr/>
          <a:lstStyle/>
          <a:p>
            <a:pPr eaLnBrk="1" hangingPunct="1">
              <a:lnSpc>
                <a:spcPct val="110000"/>
              </a:lnSpc>
            </a:pPr>
            <a:r>
              <a:rPr lang="en-US" altLang="en-US" sz="2400"/>
              <a:t>1G</a:t>
            </a:r>
          </a:p>
          <a:p>
            <a:pPr lvl="1" eaLnBrk="1" hangingPunct="1">
              <a:lnSpc>
                <a:spcPct val="90000"/>
              </a:lnSpc>
            </a:pPr>
            <a:r>
              <a:rPr lang="en-US" altLang="en-US" sz="2400" u="sng"/>
              <a:t>Advanced Mobile Phone System (AMPS)</a:t>
            </a:r>
            <a:r>
              <a:rPr lang="en-US" altLang="en-US" sz="2400"/>
              <a:t>: 1980s, Frequency Modulation (FM), Frequency Division Multiple Access (FDMA), handover between cells, limited roaming between networks</a:t>
            </a:r>
          </a:p>
          <a:p>
            <a:pPr eaLnBrk="1" hangingPunct="1">
              <a:lnSpc>
                <a:spcPct val="110000"/>
              </a:lnSpc>
            </a:pPr>
            <a:r>
              <a:rPr lang="en-US" altLang="en-US" sz="2400"/>
              <a:t>2G</a:t>
            </a:r>
          </a:p>
          <a:p>
            <a:pPr lvl="1" eaLnBrk="1" hangingPunct="1">
              <a:lnSpc>
                <a:spcPct val="90000"/>
              </a:lnSpc>
            </a:pPr>
            <a:r>
              <a:rPr lang="en-US" altLang="en-US" sz="2400"/>
              <a:t>Global System for Mobile communications (GSM): 1990s, digital-coding of voice, Time Division Multiple Access (TDMA), Subscriber Identity Module (SIM), data communications</a:t>
            </a:r>
          </a:p>
          <a:p>
            <a:pPr eaLnBrk="1" hangingPunct="1">
              <a:lnSpc>
                <a:spcPct val="110000"/>
              </a:lnSpc>
            </a:pPr>
            <a:r>
              <a:rPr lang="en-US" altLang="en-US" sz="2400"/>
              <a:t>3G</a:t>
            </a:r>
          </a:p>
          <a:p>
            <a:pPr eaLnBrk="1" hangingPunct="1">
              <a:lnSpc>
                <a:spcPct val="110000"/>
              </a:lnSpc>
            </a:pPr>
            <a:endParaRPr lang="en-US" altLang="en-US" sz="2400"/>
          </a:p>
        </p:txBody>
      </p:sp>
      <p:sp>
        <p:nvSpPr>
          <p:cNvPr id="3" name="Rectangle 5">
            <a:extLst>
              <a:ext uri="{FF2B5EF4-FFF2-40B4-BE49-F238E27FC236}">
                <a16:creationId xmlns:a16="http://schemas.microsoft.com/office/drawing/2014/main" id="{AC407B1B-1745-33E8-327E-AC26D0E40DBF}"/>
              </a:ext>
            </a:extLst>
          </p:cNvPr>
          <p:cNvSpPr>
            <a:spLocks noChangeArrowheads="1"/>
          </p:cNvSpPr>
          <p:nvPr/>
        </p:nvSpPr>
        <p:spPr bwMode="auto">
          <a:xfrm>
            <a:off x="1447800" y="4048125"/>
            <a:ext cx="7096125" cy="2554288"/>
          </a:xfrm>
          <a:prstGeom prst="rect">
            <a:avLst/>
          </a:prstGeom>
          <a:noFill/>
          <a:ln>
            <a:noFill/>
          </a:ln>
          <a:effectLst/>
        </p:spPr>
        <p:txBody>
          <a:bodyPr anchor="ctr">
            <a:spAutoFit/>
          </a:bodyPr>
          <a:lstStyle/>
          <a:p>
            <a:pPr>
              <a:buFontTx/>
              <a:buChar char="•"/>
              <a:defRPr/>
            </a:pPr>
            <a:r>
              <a:rPr lang="en-US" altLang="en-US" sz="2000" dirty="0">
                <a:latin typeface="+mn-lt"/>
                <a:cs typeface="+mn-cs"/>
              </a:rPr>
              <a:t>Technology: WCDMA, HSPA, CDMA2000</a:t>
            </a:r>
          </a:p>
          <a:p>
            <a:pPr>
              <a:buFontTx/>
              <a:buChar char="•"/>
              <a:defRPr/>
            </a:pPr>
            <a:r>
              <a:rPr lang="en-US" altLang="en-US" sz="2000" dirty="0">
                <a:latin typeface="+mn-lt"/>
                <a:cs typeface="+mn-cs"/>
              </a:rPr>
              <a:t>Main Use: Voice + High-Speed Internet</a:t>
            </a:r>
          </a:p>
          <a:p>
            <a:pPr>
              <a:buFontTx/>
              <a:buChar char="•"/>
              <a:defRPr/>
            </a:pPr>
            <a:r>
              <a:rPr lang="en-US" altLang="en-US" sz="2000" dirty="0">
                <a:latin typeface="+mn-lt"/>
                <a:cs typeface="+mn-cs"/>
              </a:rPr>
              <a:t>Data Speed: Up to 2 Mbps (theoretical); </a:t>
            </a:r>
          </a:p>
          <a:p>
            <a:pPr>
              <a:defRPr/>
            </a:pPr>
            <a:r>
              <a:rPr lang="en-US" altLang="en-US" sz="2000" dirty="0">
                <a:latin typeface="+mn-lt"/>
                <a:cs typeface="+mn-cs"/>
              </a:rPr>
              <a:t>                      later HSPA+ ~42 Mbps</a:t>
            </a:r>
          </a:p>
          <a:p>
            <a:pPr>
              <a:buFontTx/>
              <a:buChar char="•"/>
              <a:defRPr/>
            </a:pPr>
            <a:r>
              <a:rPr lang="en-US" altLang="en-US" sz="2000" dirty="0">
                <a:latin typeface="+mn-lt"/>
                <a:cs typeface="+mn-cs"/>
              </a:rPr>
              <a:t>Key Features: Mobile internet </a:t>
            </a:r>
            <a:r>
              <a:rPr lang="en-US" altLang="en-US" sz="2000" dirty="0" err="1">
                <a:latin typeface="+mn-lt"/>
                <a:cs typeface="+mn-cs"/>
              </a:rPr>
              <a:t>access,Video</a:t>
            </a:r>
            <a:r>
              <a:rPr lang="en-US" altLang="en-US" sz="2000" dirty="0">
                <a:latin typeface="+mn-lt"/>
                <a:cs typeface="+mn-cs"/>
              </a:rPr>
              <a:t> calling, Better spectrum efficiency, Global roaming support</a:t>
            </a:r>
          </a:p>
          <a:p>
            <a:pPr>
              <a:buFontTx/>
              <a:buChar char="•"/>
              <a:defRPr/>
            </a:pPr>
            <a:r>
              <a:rPr lang="en-US" altLang="en-US" sz="2000" dirty="0">
                <a:latin typeface="+mn-lt"/>
                <a:cs typeface="+mn-cs"/>
              </a:rPr>
              <a:t>Standard: UMTS (Universal Mobile Telecommunications System)</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B94C816E-4694-95E5-9F73-D770DA16FBCD}"/>
              </a:ext>
            </a:extLst>
          </p:cNvPr>
          <p:cNvSpPr>
            <a:spLocks noGrp="1" noChangeArrowheads="1"/>
          </p:cNvSpPr>
          <p:nvPr>
            <p:ph type="title"/>
          </p:nvPr>
        </p:nvSpPr>
        <p:spPr>
          <a:xfrm>
            <a:off x="1066800" y="152400"/>
            <a:ext cx="7772400" cy="762000"/>
          </a:xfrm>
        </p:spPr>
        <p:txBody>
          <a:bodyPr/>
          <a:lstStyle/>
          <a:p>
            <a:r>
              <a:rPr lang="en-US" altLang="en-US" sz="3600">
                <a:solidFill>
                  <a:schemeClr val="tx1"/>
                </a:solidFill>
                <a:latin typeface="Times New Roman" panose="02020603050405020304" pitchFamily="18" charset="0"/>
              </a:rPr>
              <a:t>Cochannel Interference</a:t>
            </a:r>
          </a:p>
        </p:txBody>
      </p:sp>
      <p:sp>
        <p:nvSpPr>
          <p:cNvPr id="87043" name="Slide Number Placeholder 4">
            <a:extLst>
              <a:ext uri="{FF2B5EF4-FFF2-40B4-BE49-F238E27FC236}">
                <a16:creationId xmlns:a16="http://schemas.microsoft.com/office/drawing/2014/main" id="{863E25D6-7B2D-9CD1-8F2E-D1D9E154D8FE}"/>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5AB034CE-89F1-46D8-AC52-D9BC8584C0F3}" type="slidenum">
              <a:rPr lang="en-US" altLang="en-US" smtClean="0"/>
              <a:pPr/>
              <a:t>90</a:t>
            </a:fld>
            <a:endParaRPr lang="en-US" altLang="en-US"/>
          </a:p>
        </p:txBody>
      </p:sp>
      <p:sp>
        <p:nvSpPr>
          <p:cNvPr id="87044" name="AutoShape 3">
            <a:extLst>
              <a:ext uri="{FF2B5EF4-FFF2-40B4-BE49-F238E27FC236}">
                <a16:creationId xmlns:a16="http://schemas.microsoft.com/office/drawing/2014/main" id="{425259BB-2802-3E45-3D6F-75AC45B378A9}"/>
              </a:ext>
            </a:extLst>
          </p:cNvPr>
          <p:cNvSpPr>
            <a:spLocks noChangeArrowheads="1"/>
          </p:cNvSpPr>
          <p:nvPr/>
        </p:nvSpPr>
        <p:spPr bwMode="auto">
          <a:xfrm>
            <a:off x="4114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45" name="AutoShape 4">
            <a:extLst>
              <a:ext uri="{FF2B5EF4-FFF2-40B4-BE49-F238E27FC236}">
                <a16:creationId xmlns:a16="http://schemas.microsoft.com/office/drawing/2014/main" id="{3B1E3BF6-C811-2F7B-31A3-7FD429CF9D6D}"/>
              </a:ext>
            </a:extLst>
          </p:cNvPr>
          <p:cNvSpPr>
            <a:spLocks noChangeArrowheads="1"/>
          </p:cNvSpPr>
          <p:nvPr/>
        </p:nvSpPr>
        <p:spPr bwMode="auto">
          <a:xfrm>
            <a:off x="4038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46" name="AutoShape 5">
            <a:extLst>
              <a:ext uri="{FF2B5EF4-FFF2-40B4-BE49-F238E27FC236}">
                <a16:creationId xmlns:a16="http://schemas.microsoft.com/office/drawing/2014/main" id="{A4610720-37CD-A744-D359-9A9FA56A521A}"/>
              </a:ext>
            </a:extLst>
          </p:cNvPr>
          <p:cNvSpPr>
            <a:spLocks noChangeArrowheads="1"/>
          </p:cNvSpPr>
          <p:nvPr/>
        </p:nvSpPr>
        <p:spPr bwMode="auto">
          <a:xfrm>
            <a:off x="4114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47" name="Oval 6">
            <a:extLst>
              <a:ext uri="{FF2B5EF4-FFF2-40B4-BE49-F238E27FC236}">
                <a16:creationId xmlns:a16="http://schemas.microsoft.com/office/drawing/2014/main" id="{F27F1624-21A4-411C-FC3D-3FB54FC709B7}"/>
              </a:ext>
            </a:extLst>
          </p:cNvPr>
          <p:cNvSpPr>
            <a:spLocks noChangeArrowheads="1"/>
          </p:cNvSpPr>
          <p:nvPr/>
        </p:nvSpPr>
        <p:spPr bwMode="auto">
          <a:xfrm>
            <a:off x="2971800"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48" name="AutoShape 7">
            <a:extLst>
              <a:ext uri="{FF2B5EF4-FFF2-40B4-BE49-F238E27FC236}">
                <a16:creationId xmlns:a16="http://schemas.microsoft.com/office/drawing/2014/main" id="{7A3BC642-27AA-B4FD-112B-2C3AC0042666}"/>
              </a:ext>
            </a:extLst>
          </p:cNvPr>
          <p:cNvSpPr>
            <a:spLocks noChangeArrowheads="1"/>
          </p:cNvSpPr>
          <p:nvPr/>
        </p:nvSpPr>
        <p:spPr bwMode="auto">
          <a:xfrm>
            <a:off x="5334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49" name="AutoShape 8">
            <a:extLst>
              <a:ext uri="{FF2B5EF4-FFF2-40B4-BE49-F238E27FC236}">
                <a16:creationId xmlns:a16="http://schemas.microsoft.com/office/drawing/2014/main" id="{81F2F250-DE67-25CA-5461-C9DE1FAB1181}"/>
              </a:ext>
            </a:extLst>
          </p:cNvPr>
          <p:cNvSpPr>
            <a:spLocks noChangeArrowheads="1"/>
          </p:cNvSpPr>
          <p:nvPr/>
        </p:nvSpPr>
        <p:spPr bwMode="auto">
          <a:xfrm>
            <a:off x="5334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0" name="AutoShape 9">
            <a:extLst>
              <a:ext uri="{FF2B5EF4-FFF2-40B4-BE49-F238E27FC236}">
                <a16:creationId xmlns:a16="http://schemas.microsoft.com/office/drawing/2014/main" id="{06AA630A-A31F-30AA-6BCC-42F9721DA0CE}"/>
              </a:ext>
            </a:extLst>
          </p:cNvPr>
          <p:cNvSpPr>
            <a:spLocks noChangeArrowheads="1"/>
          </p:cNvSpPr>
          <p:nvPr/>
        </p:nvSpPr>
        <p:spPr bwMode="auto">
          <a:xfrm>
            <a:off x="2819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1" name="AutoShape 10">
            <a:extLst>
              <a:ext uri="{FF2B5EF4-FFF2-40B4-BE49-F238E27FC236}">
                <a16:creationId xmlns:a16="http://schemas.microsoft.com/office/drawing/2014/main" id="{D6DCDDB7-6702-6B00-0581-78DC4B7E453D}"/>
              </a:ext>
            </a:extLst>
          </p:cNvPr>
          <p:cNvSpPr>
            <a:spLocks noChangeArrowheads="1"/>
          </p:cNvSpPr>
          <p:nvPr/>
        </p:nvSpPr>
        <p:spPr bwMode="auto">
          <a:xfrm>
            <a:off x="2819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2" name="Oval 11">
            <a:extLst>
              <a:ext uri="{FF2B5EF4-FFF2-40B4-BE49-F238E27FC236}">
                <a16:creationId xmlns:a16="http://schemas.microsoft.com/office/drawing/2014/main" id="{E9107CFD-9C4B-A0F5-7C28-B566C3434037}"/>
              </a:ext>
            </a:extLst>
          </p:cNvPr>
          <p:cNvSpPr>
            <a:spLocks noChangeArrowheads="1"/>
          </p:cNvSpPr>
          <p:nvPr/>
        </p:nvSpPr>
        <p:spPr bwMode="auto">
          <a:xfrm>
            <a:off x="4495800" y="35814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3" name="Oval 12">
            <a:extLst>
              <a:ext uri="{FF2B5EF4-FFF2-40B4-BE49-F238E27FC236}">
                <a16:creationId xmlns:a16="http://schemas.microsoft.com/office/drawing/2014/main" id="{17A7FB53-C985-A064-045F-084A466DD1A2}"/>
              </a:ext>
            </a:extLst>
          </p:cNvPr>
          <p:cNvSpPr>
            <a:spLocks noChangeArrowheads="1"/>
          </p:cNvSpPr>
          <p:nvPr/>
        </p:nvSpPr>
        <p:spPr bwMode="auto">
          <a:xfrm>
            <a:off x="4648200" y="3352800"/>
            <a:ext cx="76200" cy="76200"/>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4" name="Oval 13">
            <a:extLst>
              <a:ext uri="{FF2B5EF4-FFF2-40B4-BE49-F238E27FC236}">
                <a16:creationId xmlns:a16="http://schemas.microsoft.com/office/drawing/2014/main" id="{25D330B8-8929-0C1D-C52F-EE5A0B178A44}"/>
              </a:ext>
            </a:extLst>
          </p:cNvPr>
          <p:cNvSpPr>
            <a:spLocks noChangeArrowheads="1"/>
          </p:cNvSpPr>
          <p:nvPr/>
        </p:nvSpPr>
        <p:spPr bwMode="auto">
          <a:xfrm>
            <a:off x="3124200" y="2895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5" name="Oval 14">
            <a:extLst>
              <a:ext uri="{FF2B5EF4-FFF2-40B4-BE49-F238E27FC236}">
                <a16:creationId xmlns:a16="http://schemas.microsoft.com/office/drawing/2014/main" id="{A593DC84-A16E-BAEB-2E77-504D30F92CB6}"/>
              </a:ext>
            </a:extLst>
          </p:cNvPr>
          <p:cNvSpPr>
            <a:spLocks noChangeArrowheads="1"/>
          </p:cNvSpPr>
          <p:nvPr/>
        </p:nvSpPr>
        <p:spPr bwMode="auto">
          <a:xfrm>
            <a:off x="4419600" y="22098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6" name="Oval 15">
            <a:extLst>
              <a:ext uri="{FF2B5EF4-FFF2-40B4-BE49-F238E27FC236}">
                <a16:creationId xmlns:a16="http://schemas.microsoft.com/office/drawing/2014/main" id="{CD93F250-3F4B-07C2-9E56-A02FB35ED0AA}"/>
              </a:ext>
            </a:extLst>
          </p:cNvPr>
          <p:cNvSpPr>
            <a:spLocks noChangeArrowheads="1"/>
          </p:cNvSpPr>
          <p:nvPr/>
        </p:nvSpPr>
        <p:spPr bwMode="auto">
          <a:xfrm>
            <a:off x="3124200" y="4419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7" name="Oval 16">
            <a:extLst>
              <a:ext uri="{FF2B5EF4-FFF2-40B4-BE49-F238E27FC236}">
                <a16:creationId xmlns:a16="http://schemas.microsoft.com/office/drawing/2014/main" id="{B982DB5A-6326-3E18-312B-E74ABC9C81BB}"/>
              </a:ext>
            </a:extLst>
          </p:cNvPr>
          <p:cNvSpPr>
            <a:spLocks noChangeArrowheads="1"/>
          </p:cNvSpPr>
          <p:nvPr/>
        </p:nvSpPr>
        <p:spPr bwMode="auto">
          <a:xfrm>
            <a:off x="4419600" y="51054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8" name="Oval 17">
            <a:extLst>
              <a:ext uri="{FF2B5EF4-FFF2-40B4-BE49-F238E27FC236}">
                <a16:creationId xmlns:a16="http://schemas.microsoft.com/office/drawing/2014/main" id="{FDA829D3-B020-4004-CA91-3C464182F68E}"/>
              </a:ext>
            </a:extLst>
          </p:cNvPr>
          <p:cNvSpPr>
            <a:spLocks noChangeArrowheads="1"/>
          </p:cNvSpPr>
          <p:nvPr/>
        </p:nvSpPr>
        <p:spPr bwMode="auto">
          <a:xfrm>
            <a:off x="5715000" y="4419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59" name="Oval 18">
            <a:extLst>
              <a:ext uri="{FF2B5EF4-FFF2-40B4-BE49-F238E27FC236}">
                <a16:creationId xmlns:a16="http://schemas.microsoft.com/office/drawing/2014/main" id="{DCFFFCDB-E9C1-7A17-4A4B-2C6DED9D3461}"/>
              </a:ext>
            </a:extLst>
          </p:cNvPr>
          <p:cNvSpPr>
            <a:spLocks noChangeArrowheads="1"/>
          </p:cNvSpPr>
          <p:nvPr/>
        </p:nvSpPr>
        <p:spPr bwMode="auto">
          <a:xfrm>
            <a:off x="5715000" y="2895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60" name="Line 19">
            <a:extLst>
              <a:ext uri="{FF2B5EF4-FFF2-40B4-BE49-F238E27FC236}">
                <a16:creationId xmlns:a16="http://schemas.microsoft.com/office/drawing/2014/main" id="{CC7765C5-C007-44DF-B377-3EE8F29394BF}"/>
              </a:ext>
            </a:extLst>
          </p:cNvPr>
          <p:cNvSpPr>
            <a:spLocks noChangeShapeType="1"/>
          </p:cNvSpPr>
          <p:nvPr/>
        </p:nvSpPr>
        <p:spPr bwMode="auto">
          <a:xfrm>
            <a:off x="3200400" y="2971800"/>
            <a:ext cx="1447800" cy="457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7061" name="Line 20">
            <a:extLst>
              <a:ext uri="{FF2B5EF4-FFF2-40B4-BE49-F238E27FC236}">
                <a16:creationId xmlns:a16="http://schemas.microsoft.com/office/drawing/2014/main" id="{E673870E-E162-1ED1-0441-F00B6589F661}"/>
              </a:ext>
            </a:extLst>
          </p:cNvPr>
          <p:cNvSpPr>
            <a:spLocks noChangeShapeType="1"/>
          </p:cNvSpPr>
          <p:nvPr/>
        </p:nvSpPr>
        <p:spPr bwMode="auto">
          <a:xfrm>
            <a:off x="4495800" y="2286000"/>
            <a:ext cx="152400" cy="10668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7062" name="Line 21">
            <a:extLst>
              <a:ext uri="{FF2B5EF4-FFF2-40B4-BE49-F238E27FC236}">
                <a16:creationId xmlns:a16="http://schemas.microsoft.com/office/drawing/2014/main" id="{33A19CD3-26ED-115E-9532-4D9EEA6F8173}"/>
              </a:ext>
            </a:extLst>
          </p:cNvPr>
          <p:cNvSpPr>
            <a:spLocks noChangeShapeType="1"/>
          </p:cNvSpPr>
          <p:nvPr/>
        </p:nvSpPr>
        <p:spPr bwMode="auto">
          <a:xfrm flipV="1">
            <a:off x="3200400" y="3429000"/>
            <a:ext cx="14478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7063" name="Line 22">
            <a:extLst>
              <a:ext uri="{FF2B5EF4-FFF2-40B4-BE49-F238E27FC236}">
                <a16:creationId xmlns:a16="http://schemas.microsoft.com/office/drawing/2014/main" id="{FAC38CCA-6038-C826-D949-EFE437DF32E8}"/>
              </a:ext>
            </a:extLst>
          </p:cNvPr>
          <p:cNvSpPr>
            <a:spLocks noChangeShapeType="1"/>
          </p:cNvSpPr>
          <p:nvPr/>
        </p:nvSpPr>
        <p:spPr bwMode="auto">
          <a:xfrm flipV="1">
            <a:off x="4495800" y="3429000"/>
            <a:ext cx="152400" cy="16764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7064" name="Line 23">
            <a:extLst>
              <a:ext uri="{FF2B5EF4-FFF2-40B4-BE49-F238E27FC236}">
                <a16:creationId xmlns:a16="http://schemas.microsoft.com/office/drawing/2014/main" id="{DAEAC817-E742-AA06-C046-54A33A86E30D}"/>
              </a:ext>
            </a:extLst>
          </p:cNvPr>
          <p:cNvSpPr>
            <a:spLocks noChangeShapeType="1"/>
          </p:cNvSpPr>
          <p:nvPr/>
        </p:nvSpPr>
        <p:spPr bwMode="auto">
          <a:xfrm flipH="1" flipV="1">
            <a:off x="4724400" y="3429000"/>
            <a:ext cx="990600" cy="990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7065" name="Line 24">
            <a:extLst>
              <a:ext uri="{FF2B5EF4-FFF2-40B4-BE49-F238E27FC236}">
                <a16:creationId xmlns:a16="http://schemas.microsoft.com/office/drawing/2014/main" id="{540FFCD5-5E3C-0ABC-7A1D-0258FFECCABC}"/>
              </a:ext>
            </a:extLst>
          </p:cNvPr>
          <p:cNvSpPr>
            <a:spLocks noChangeShapeType="1"/>
          </p:cNvSpPr>
          <p:nvPr/>
        </p:nvSpPr>
        <p:spPr bwMode="auto">
          <a:xfrm flipH="1">
            <a:off x="4800600" y="2971800"/>
            <a:ext cx="914400" cy="381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7066" name="Line 25">
            <a:extLst>
              <a:ext uri="{FF2B5EF4-FFF2-40B4-BE49-F238E27FC236}">
                <a16:creationId xmlns:a16="http://schemas.microsoft.com/office/drawing/2014/main" id="{01D033EB-5A05-F998-41D7-EC68D7E89216}"/>
              </a:ext>
            </a:extLst>
          </p:cNvPr>
          <p:cNvSpPr>
            <a:spLocks noChangeShapeType="1"/>
          </p:cNvSpPr>
          <p:nvPr/>
        </p:nvSpPr>
        <p:spPr bwMode="auto">
          <a:xfrm flipH="1" flipV="1">
            <a:off x="4800600" y="3429000"/>
            <a:ext cx="2209800" cy="457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IN"/>
          </a:p>
        </p:txBody>
      </p:sp>
      <p:sp>
        <p:nvSpPr>
          <p:cNvPr id="87067" name="Text Box 26">
            <a:extLst>
              <a:ext uri="{FF2B5EF4-FFF2-40B4-BE49-F238E27FC236}">
                <a16:creationId xmlns:a16="http://schemas.microsoft.com/office/drawing/2014/main" id="{F49B4F5A-26E3-2C31-78E5-F8331D8D60C8}"/>
              </a:ext>
            </a:extLst>
          </p:cNvPr>
          <p:cNvSpPr txBox="1">
            <a:spLocks noChangeArrowheads="1"/>
          </p:cNvSpPr>
          <p:nvPr/>
        </p:nvSpPr>
        <p:spPr bwMode="auto">
          <a:xfrm>
            <a:off x="7086600" y="3657600"/>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Mobile Station</a:t>
            </a:r>
          </a:p>
        </p:txBody>
      </p:sp>
      <p:sp>
        <p:nvSpPr>
          <p:cNvPr id="87068" name="Line 27">
            <a:extLst>
              <a:ext uri="{FF2B5EF4-FFF2-40B4-BE49-F238E27FC236}">
                <a16:creationId xmlns:a16="http://schemas.microsoft.com/office/drawing/2014/main" id="{7F6629B2-A8A0-01F4-CD48-E0A8FB1454A2}"/>
              </a:ext>
            </a:extLst>
          </p:cNvPr>
          <p:cNvSpPr>
            <a:spLocks noChangeShapeType="1"/>
          </p:cNvSpPr>
          <p:nvPr/>
        </p:nvSpPr>
        <p:spPr bwMode="auto">
          <a:xfrm flipV="1">
            <a:off x="2667000" y="3657600"/>
            <a:ext cx="1828800" cy="23622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IN"/>
          </a:p>
        </p:txBody>
      </p:sp>
      <p:sp>
        <p:nvSpPr>
          <p:cNvPr id="87069" name="Text Box 28">
            <a:extLst>
              <a:ext uri="{FF2B5EF4-FFF2-40B4-BE49-F238E27FC236}">
                <a16:creationId xmlns:a16="http://schemas.microsoft.com/office/drawing/2014/main" id="{EF6FD5C2-425F-336A-AE1B-4CD742B7AE01}"/>
              </a:ext>
            </a:extLst>
          </p:cNvPr>
          <p:cNvSpPr txBox="1">
            <a:spLocks noChangeArrowheads="1"/>
          </p:cNvSpPr>
          <p:nvPr/>
        </p:nvSpPr>
        <p:spPr bwMode="auto">
          <a:xfrm>
            <a:off x="1447800" y="5927725"/>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Serving Base Station</a:t>
            </a:r>
          </a:p>
        </p:txBody>
      </p:sp>
      <p:sp>
        <p:nvSpPr>
          <p:cNvPr id="87070" name="Line 29">
            <a:extLst>
              <a:ext uri="{FF2B5EF4-FFF2-40B4-BE49-F238E27FC236}">
                <a16:creationId xmlns:a16="http://schemas.microsoft.com/office/drawing/2014/main" id="{D0CD4AA2-1111-EB76-299B-47A1F6F8D26F}"/>
              </a:ext>
            </a:extLst>
          </p:cNvPr>
          <p:cNvSpPr>
            <a:spLocks noChangeShapeType="1"/>
          </p:cNvSpPr>
          <p:nvPr/>
        </p:nvSpPr>
        <p:spPr bwMode="auto">
          <a:xfrm flipV="1">
            <a:off x="4495800" y="1447800"/>
            <a:ext cx="1676400" cy="7620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IN"/>
          </a:p>
        </p:txBody>
      </p:sp>
      <p:sp>
        <p:nvSpPr>
          <p:cNvPr id="87071" name="Text Box 30">
            <a:extLst>
              <a:ext uri="{FF2B5EF4-FFF2-40B4-BE49-F238E27FC236}">
                <a16:creationId xmlns:a16="http://schemas.microsoft.com/office/drawing/2014/main" id="{B78076A0-E09B-2AC0-BDE1-658D2D39CE01}"/>
              </a:ext>
            </a:extLst>
          </p:cNvPr>
          <p:cNvSpPr txBox="1">
            <a:spLocks noChangeArrowheads="1"/>
          </p:cNvSpPr>
          <p:nvPr/>
        </p:nvSpPr>
        <p:spPr bwMode="auto">
          <a:xfrm>
            <a:off x="6172200" y="1219200"/>
            <a:ext cx="2286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First tier cochannel Base Station</a:t>
            </a:r>
          </a:p>
        </p:txBody>
      </p:sp>
      <p:sp>
        <p:nvSpPr>
          <p:cNvPr id="87072" name="Oval 31">
            <a:extLst>
              <a:ext uri="{FF2B5EF4-FFF2-40B4-BE49-F238E27FC236}">
                <a16:creationId xmlns:a16="http://schemas.microsoft.com/office/drawing/2014/main" id="{80FC8884-4DCF-881F-EC4C-23BC9B58218A}"/>
              </a:ext>
            </a:extLst>
          </p:cNvPr>
          <p:cNvSpPr>
            <a:spLocks noChangeArrowheads="1"/>
          </p:cNvSpPr>
          <p:nvPr/>
        </p:nvSpPr>
        <p:spPr bwMode="auto">
          <a:xfrm>
            <a:off x="2057400" y="1219200"/>
            <a:ext cx="4799013" cy="48006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7073" name="Line 32">
            <a:extLst>
              <a:ext uri="{FF2B5EF4-FFF2-40B4-BE49-F238E27FC236}">
                <a16:creationId xmlns:a16="http://schemas.microsoft.com/office/drawing/2014/main" id="{63CA54B8-2DAE-7BB2-983C-C35D5C08C92D}"/>
              </a:ext>
            </a:extLst>
          </p:cNvPr>
          <p:cNvSpPr>
            <a:spLocks noChangeShapeType="1"/>
          </p:cNvSpPr>
          <p:nvPr/>
        </p:nvSpPr>
        <p:spPr bwMode="auto">
          <a:xfrm flipH="1" flipV="1">
            <a:off x="1676400" y="1981200"/>
            <a:ext cx="7620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IN"/>
          </a:p>
        </p:txBody>
      </p:sp>
      <p:sp>
        <p:nvSpPr>
          <p:cNvPr id="87074" name="Text Box 33">
            <a:extLst>
              <a:ext uri="{FF2B5EF4-FFF2-40B4-BE49-F238E27FC236}">
                <a16:creationId xmlns:a16="http://schemas.microsoft.com/office/drawing/2014/main" id="{2CEF0EC4-3A7A-BEB3-D848-2C49A4AF8202}"/>
              </a:ext>
            </a:extLst>
          </p:cNvPr>
          <p:cNvSpPr txBox="1">
            <a:spLocks noChangeArrowheads="1"/>
          </p:cNvSpPr>
          <p:nvPr/>
        </p:nvSpPr>
        <p:spPr bwMode="auto">
          <a:xfrm>
            <a:off x="152400" y="1431925"/>
            <a:ext cx="2590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Second tier cochannel Base Station</a:t>
            </a:r>
          </a:p>
        </p:txBody>
      </p:sp>
      <p:sp>
        <p:nvSpPr>
          <p:cNvPr id="87075" name="Text Box 39">
            <a:extLst>
              <a:ext uri="{FF2B5EF4-FFF2-40B4-BE49-F238E27FC236}">
                <a16:creationId xmlns:a16="http://schemas.microsoft.com/office/drawing/2014/main" id="{199B86E5-188A-90A5-AF68-05DAE4B7875C}"/>
              </a:ext>
            </a:extLst>
          </p:cNvPr>
          <p:cNvSpPr txBox="1">
            <a:spLocks noChangeArrowheads="1"/>
          </p:cNvSpPr>
          <p:nvPr/>
        </p:nvSpPr>
        <p:spPr bwMode="auto">
          <a:xfrm>
            <a:off x="7010400" y="23622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R</a:t>
            </a:r>
          </a:p>
        </p:txBody>
      </p:sp>
      <p:sp>
        <p:nvSpPr>
          <p:cNvPr id="87076" name="Text Box 40">
            <a:extLst>
              <a:ext uri="{FF2B5EF4-FFF2-40B4-BE49-F238E27FC236}">
                <a16:creationId xmlns:a16="http://schemas.microsoft.com/office/drawing/2014/main" id="{652807EF-35E0-9BED-C9BC-1CB0ECBE817B}"/>
              </a:ext>
            </a:extLst>
          </p:cNvPr>
          <p:cNvSpPr txBox="1">
            <a:spLocks noChangeArrowheads="1"/>
          </p:cNvSpPr>
          <p:nvPr/>
        </p:nvSpPr>
        <p:spPr bwMode="auto">
          <a:xfrm>
            <a:off x="5181600" y="31242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1</a:t>
            </a:r>
          </a:p>
        </p:txBody>
      </p:sp>
      <p:sp>
        <p:nvSpPr>
          <p:cNvPr id="87077" name="Text Box 41">
            <a:extLst>
              <a:ext uri="{FF2B5EF4-FFF2-40B4-BE49-F238E27FC236}">
                <a16:creationId xmlns:a16="http://schemas.microsoft.com/office/drawing/2014/main" id="{45D2DE8A-B95E-4AF4-5E9D-CD39AF62315E}"/>
              </a:ext>
            </a:extLst>
          </p:cNvPr>
          <p:cNvSpPr txBox="1">
            <a:spLocks noChangeArrowheads="1"/>
          </p:cNvSpPr>
          <p:nvPr/>
        </p:nvSpPr>
        <p:spPr bwMode="auto">
          <a:xfrm>
            <a:off x="4953000" y="38100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2</a:t>
            </a:r>
          </a:p>
        </p:txBody>
      </p:sp>
      <p:sp>
        <p:nvSpPr>
          <p:cNvPr id="87078" name="Text Box 42">
            <a:extLst>
              <a:ext uri="{FF2B5EF4-FFF2-40B4-BE49-F238E27FC236}">
                <a16:creationId xmlns:a16="http://schemas.microsoft.com/office/drawing/2014/main" id="{1312D9E1-5C2F-56AD-1435-CDA351AF6BE0}"/>
              </a:ext>
            </a:extLst>
          </p:cNvPr>
          <p:cNvSpPr txBox="1">
            <a:spLocks noChangeArrowheads="1"/>
          </p:cNvSpPr>
          <p:nvPr/>
        </p:nvSpPr>
        <p:spPr bwMode="auto">
          <a:xfrm>
            <a:off x="4572000" y="42814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3</a:t>
            </a:r>
          </a:p>
        </p:txBody>
      </p:sp>
      <p:sp>
        <p:nvSpPr>
          <p:cNvPr id="87079" name="Text Box 43">
            <a:extLst>
              <a:ext uri="{FF2B5EF4-FFF2-40B4-BE49-F238E27FC236}">
                <a16:creationId xmlns:a16="http://schemas.microsoft.com/office/drawing/2014/main" id="{27CEFE68-539B-07CA-012D-ED45115FA959}"/>
              </a:ext>
            </a:extLst>
          </p:cNvPr>
          <p:cNvSpPr txBox="1">
            <a:spLocks noChangeArrowheads="1"/>
          </p:cNvSpPr>
          <p:nvPr/>
        </p:nvSpPr>
        <p:spPr bwMode="auto">
          <a:xfrm>
            <a:off x="3505200" y="36576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4</a:t>
            </a:r>
          </a:p>
        </p:txBody>
      </p:sp>
      <p:sp>
        <p:nvSpPr>
          <p:cNvPr id="87080" name="Text Box 44">
            <a:extLst>
              <a:ext uri="{FF2B5EF4-FFF2-40B4-BE49-F238E27FC236}">
                <a16:creationId xmlns:a16="http://schemas.microsoft.com/office/drawing/2014/main" id="{BEAC42A9-8A08-43A3-69D6-6A2FAE34B264}"/>
              </a:ext>
            </a:extLst>
          </p:cNvPr>
          <p:cNvSpPr txBox="1">
            <a:spLocks noChangeArrowheads="1"/>
          </p:cNvSpPr>
          <p:nvPr/>
        </p:nvSpPr>
        <p:spPr bwMode="auto">
          <a:xfrm>
            <a:off x="3733800" y="28194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5</a:t>
            </a:r>
          </a:p>
        </p:txBody>
      </p:sp>
      <p:sp>
        <p:nvSpPr>
          <p:cNvPr id="87081" name="Text Box 45">
            <a:extLst>
              <a:ext uri="{FF2B5EF4-FFF2-40B4-BE49-F238E27FC236}">
                <a16:creationId xmlns:a16="http://schemas.microsoft.com/office/drawing/2014/main" id="{76FBE657-1CF0-294F-C38C-90CF737EDF4A}"/>
              </a:ext>
            </a:extLst>
          </p:cNvPr>
          <p:cNvSpPr txBox="1">
            <a:spLocks noChangeArrowheads="1"/>
          </p:cNvSpPr>
          <p:nvPr/>
        </p:nvSpPr>
        <p:spPr bwMode="auto">
          <a:xfrm>
            <a:off x="45720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6</a:t>
            </a:r>
          </a:p>
        </p:txBody>
      </p:sp>
      <p:sp>
        <p:nvSpPr>
          <p:cNvPr id="87082" name="Line 46">
            <a:extLst>
              <a:ext uri="{FF2B5EF4-FFF2-40B4-BE49-F238E27FC236}">
                <a16:creationId xmlns:a16="http://schemas.microsoft.com/office/drawing/2014/main" id="{F1DB39EC-FA19-9F68-7289-4FF75920AD07}"/>
              </a:ext>
            </a:extLst>
          </p:cNvPr>
          <p:cNvSpPr>
            <a:spLocks noChangeShapeType="1"/>
          </p:cNvSpPr>
          <p:nvPr/>
        </p:nvSpPr>
        <p:spPr bwMode="auto">
          <a:xfrm flipV="1">
            <a:off x="5791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7083" name="Line 47">
            <a:extLst>
              <a:ext uri="{FF2B5EF4-FFF2-40B4-BE49-F238E27FC236}">
                <a16:creationId xmlns:a16="http://schemas.microsoft.com/office/drawing/2014/main" id="{7765A328-97AE-9A58-52E7-C70D14F70CDC}"/>
              </a:ext>
            </a:extLst>
          </p:cNvPr>
          <p:cNvSpPr>
            <a:spLocks noChangeShapeType="1"/>
          </p:cNvSpPr>
          <p:nvPr/>
        </p:nvSpPr>
        <p:spPr bwMode="auto">
          <a:xfrm flipH="1">
            <a:off x="5867400" y="2590800"/>
            <a:ext cx="1143000" cy="228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117837875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F4968667-028E-CE88-9E06-C3B51980DE16}"/>
              </a:ext>
            </a:extLst>
          </p:cNvPr>
          <p:cNvSpPr>
            <a:spLocks noGrp="1" noChangeArrowheads="1"/>
          </p:cNvSpPr>
          <p:nvPr>
            <p:ph type="title"/>
          </p:nvPr>
        </p:nvSpPr>
        <p:spPr>
          <a:xfrm>
            <a:off x="990600" y="152400"/>
            <a:ext cx="7772400" cy="762000"/>
          </a:xfrm>
        </p:spPr>
        <p:txBody>
          <a:bodyPr/>
          <a:lstStyle/>
          <a:p>
            <a:r>
              <a:rPr lang="en-US" altLang="en-US" sz="3200">
                <a:solidFill>
                  <a:schemeClr val="tx1"/>
                </a:solidFill>
                <a:latin typeface="Times New Roman" panose="02020603050405020304" pitchFamily="18" charset="0"/>
              </a:rPr>
              <a:t>Worst Case of Cochannel Interference</a:t>
            </a:r>
          </a:p>
        </p:txBody>
      </p:sp>
      <p:sp>
        <p:nvSpPr>
          <p:cNvPr id="88067" name="Slide Number Placeholder 4">
            <a:extLst>
              <a:ext uri="{FF2B5EF4-FFF2-40B4-BE49-F238E27FC236}">
                <a16:creationId xmlns:a16="http://schemas.microsoft.com/office/drawing/2014/main" id="{F5562A0E-B7FE-18B6-525B-B1E594AF79DF}"/>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C63E71AB-42DE-429B-952B-16A438FE521C}" type="slidenum">
              <a:rPr lang="en-US" altLang="en-US" smtClean="0"/>
              <a:pPr/>
              <a:t>91</a:t>
            </a:fld>
            <a:endParaRPr lang="en-US" altLang="en-US"/>
          </a:p>
        </p:txBody>
      </p:sp>
      <p:sp>
        <p:nvSpPr>
          <p:cNvPr id="88068" name="AutoShape 43">
            <a:extLst>
              <a:ext uri="{FF2B5EF4-FFF2-40B4-BE49-F238E27FC236}">
                <a16:creationId xmlns:a16="http://schemas.microsoft.com/office/drawing/2014/main" id="{A502A713-EB2F-2625-E9BA-96AB4E21BC6B}"/>
              </a:ext>
            </a:extLst>
          </p:cNvPr>
          <p:cNvSpPr>
            <a:spLocks noChangeArrowheads="1"/>
          </p:cNvSpPr>
          <p:nvPr/>
        </p:nvSpPr>
        <p:spPr bwMode="auto">
          <a:xfrm>
            <a:off x="4114800" y="3276600"/>
            <a:ext cx="838200" cy="685800"/>
          </a:xfrm>
          <a:prstGeom prst="hexagon">
            <a:avLst>
              <a:gd name="adj" fmla="val 30556"/>
              <a:gd name="vf" fmla="val 115470"/>
            </a:avLst>
          </a:prstGeom>
          <a:solidFill>
            <a:schemeClr val="accent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69" name="AutoShape 44">
            <a:extLst>
              <a:ext uri="{FF2B5EF4-FFF2-40B4-BE49-F238E27FC236}">
                <a16:creationId xmlns:a16="http://schemas.microsoft.com/office/drawing/2014/main" id="{E68B3AA7-62FD-2F59-007C-FD75C5C20401}"/>
              </a:ext>
            </a:extLst>
          </p:cNvPr>
          <p:cNvSpPr>
            <a:spLocks noChangeArrowheads="1"/>
          </p:cNvSpPr>
          <p:nvPr/>
        </p:nvSpPr>
        <p:spPr bwMode="auto">
          <a:xfrm>
            <a:off x="4038600" y="1905000"/>
            <a:ext cx="838200" cy="609600"/>
          </a:xfrm>
          <a:prstGeom prst="hexagon">
            <a:avLst>
              <a:gd name="adj" fmla="val 34375"/>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0" name="AutoShape 45">
            <a:extLst>
              <a:ext uri="{FF2B5EF4-FFF2-40B4-BE49-F238E27FC236}">
                <a16:creationId xmlns:a16="http://schemas.microsoft.com/office/drawing/2014/main" id="{D03A086A-7C00-DEC8-B390-BA2F468F905F}"/>
              </a:ext>
            </a:extLst>
          </p:cNvPr>
          <p:cNvSpPr>
            <a:spLocks noChangeArrowheads="1"/>
          </p:cNvSpPr>
          <p:nvPr/>
        </p:nvSpPr>
        <p:spPr bwMode="auto">
          <a:xfrm>
            <a:off x="4114800" y="48006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1" name="Oval 46">
            <a:extLst>
              <a:ext uri="{FF2B5EF4-FFF2-40B4-BE49-F238E27FC236}">
                <a16:creationId xmlns:a16="http://schemas.microsoft.com/office/drawing/2014/main" id="{FC5BF2C7-BCA2-EB5E-5A80-BA2BE3C7E373}"/>
              </a:ext>
            </a:extLst>
          </p:cNvPr>
          <p:cNvSpPr>
            <a:spLocks noChangeArrowheads="1"/>
          </p:cNvSpPr>
          <p:nvPr/>
        </p:nvSpPr>
        <p:spPr bwMode="auto">
          <a:xfrm>
            <a:off x="2971800" y="2209800"/>
            <a:ext cx="2970213" cy="2971800"/>
          </a:xfrm>
          <a:prstGeom prst="ellipse">
            <a:avLst/>
          </a:prstGeom>
          <a:noFill/>
          <a:ln w="9525">
            <a:solidFill>
              <a:schemeClr val="tx1"/>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2" name="AutoShape 47">
            <a:extLst>
              <a:ext uri="{FF2B5EF4-FFF2-40B4-BE49-F238E27FC236}">
                <a16:creationId xmlns:a16="http://schemas.microsoft.com/office/drawing/2014/main" id="{692CEEBC-8CE5-310C-E3B5-2B8A7CDF6B0D}"/>
              </a:ext>
            </a:extLst>
          </p:cNvPr>
          <p:cNvSpPr>
            <a:spLocks noChangeArrowheads="1"/>
          </p:cNvSpPr>
          <p:nvPr/>
        </p:nvSpPr>
        <p:spPr bwMode="auto">
          <a:xfrm>
            <a:off x="5334000" y="2590800"/>
            <a:ext cx="838200" cy="685800"/>
          </a:xfrm>
          <a:prstGeom prst="hexagon">
            <a:avLst>
              <a:gd name="adj" fmla="val 30556"/>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3" name="AutoShape 48">
            <a:extLst>
              <a:ext uri="{FF2B5EF4-FFF2-40B4-BE49-F238E27FC236}">
                <a16:creationId xmlns:a16="http://schemas.microsoft.com/office/drawing/2014/main" id="{C51A6072-0C27-9C01-9405-3600A81F44F8}"/>
              </a:ext>
            </a:extLst>
          </p:cNvPr>
          <p:cNvSpPr>
            <a:spLocks noChangeArrowheads="1"/>
          </p:cNvSpPr>
          <p:nvPr/>
        </p:nvSpPr>
        <p:spPr bwMode="auto">
          <a:xfrm>
            <a:off x="5334000" y="4114800"/>
            <a:ext cx="762000" cy="609600"/>
          </a:xfrm>
          <a:prstGeom prst="hexagon">
            <a:avLst>
              <a:gd name="adj" fmla="val 31250"/>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4" name="AutoShape 49">
            <a:extLst>
              <a:ext uri="{FF2B5EF4-FFF2-40B4-BE49-F238E27FC236}">
                <a16:creationId xmlns:a16="http://schemas.microsoft.com/office/drawing/2014/main" id="{4B7BFA80-06AB-00E4-B11F-A81FAD78273D}"/>
              </a:ext>
            </a:extLst>
          </p:cNvPr>
          <p:cNvSpPr>
            <a:spLocks noChangeArrowheads="1"/>
          </p:cNvSpPr>
          <p:nvPr/>
        </p:nvSpPr>
        <p:spPr bwMode="auto">
          <a:xfrm>
            <a:off x="2819400" y="2590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5" name="AutoShape 50">
            <a:extLst>
              <a:ext uri="{FF2B5EF4-FFF2-40B4-BE49-F238E27FC236}">
                <a16:creationId xmlns:a16="http://schemas.microsoft.com/office/drawing/2014/main" id="{1B905B5F-C6D8-90DE-C1CA-952D967CC907}"/>
              </a:ext>
            </a:extLst>
          </p:cNvPr>
          <p:cNvSpPr>
            <a:spLocks noChangeArrowheads="1"/>
          </p:cNvSpPr>
          <p:nvPr/>
        </p:nvSpPr>
        <p:spPr bwMode="auto">
          <a:xfrm>
            <a:off x="2819400" y="4114800"/>
            <a:ext cx="762000" cy="685800"/>
          </a:xfrm>
          <a:prstGeom prst="hexagon">
            <a:avLst>
              <a:gd name="adj" fmla="val 27778"/>
              <a:gd name="vf" fmla="val 115470"/>
            </a:avLst>
          </a:prstGeom>
          <a:solidFill>
            <a:schemeClr val="accent1"/>
          </a:solidFill>
          <a:ln w="9525">
            <a:solidFill>
              <a:schemeClr val="tx1"/>
            </a:solidFill>
            <a:prstDash val="dash"/>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6" name="Oval 51">
            <a:extLst>
              <a:ext uri="{FF2B5EF4-FFF2-40B4-BE49-F238E27FC236}">
                <a16:creationId xmlns:a16="http://schemas.microsoft.com/office/drawing/2014/main" id="{0A42BDD9-B7A8-C9A1-2C96-C9A34D8828AD}"/>
              </a:ext>
            </a:extLst>
          </p:cNvPr>
          <p:cNvSpPr>
            <a:spLocks noChangeArrowheads="1"/>
          </p:cNvSpPr>
          <p:nvPr/>
        </p:nvSpPr>
        <p:spPr bwMode="auto">
          <a:xfrm>
            <a:off x="4495800" y="35814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7" name="Oval 52">
            <a:extLst>
              <a:ext uri="{FF2B5EF4-FFF2-40B4-BE49-F238E27FC236}">
                <a16:creationId xmlns:a16="http://schemas.microsoft.com/office/drawing/2014/main" id="{C0031415-3E10-DEA2-7537-161C8473C3CA}"/>
              </a:ext>
            </a:extLst>
          </p:cNvPr>
          <p:cNvSpPr>
            <a:spLocks noChangeArrowheads="1"/>
          </p:cNvSpPr>
          <p:nvPr/>
        </p:nvSpPr>
        <p:spPr bwMode="auto">
          <a:xfrm>
            <a:off x="4876800" y="3581400"/>
            <a:ext cx="76200" cy="76200"/>
          </a:xfrm>
          <a:prstGeom prst="ellipse">
            <a:avLst/>
          </a:prstGeom>
          <a:solidFill>
            <a:srgbClr val="FF0000"/>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8" name="Oval 53">
            <a:extLst>
              <a:ext uri="{FF2B5EF4-FFF2-40B4-BE49-F238E27FC236}">
                <a16:creationId xmlns:a16="http://schemas.microsoft.com/office/drawing/2014/main" id="{6BA67D8B-8DA0-62CA-9CBA-9A586FB9CDBD}"/>
              </a:ext>
            </a:extLst>
          </p:cNvPr>
          <p:cNvSpPr>
            <a:spLocks noChangeArrowheads="1"/>
          </p:cNvSpPr>
          <p:nvPr/>
        </p:nvSpPr>
        <p:spPr bwMode="auto">
          <a:xfrm>
            <a:off x="3124200" y="2895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79" name="Oval 54">
            <a:extLst>
              <a:ext uri="{FF2B5EF4-FFF2-40B4-BE49-F238E27FC236}">
                <a16:creationId xmlns:a16="http://schemas.microsoft.com/office/drawing/2014/main" id="{05DBF3B0-8245-45FA-3BF7-4C6770883AFB}"/>
              </a:ext>
            </a:extLst>
          </p:cNvPr>
          <p:cNvSpPr>
            <a:spLocks noChangeArrowheads="1"/>
          </p:cNvSpPr>
          <p:nvPr/>
        </p:nvSpPr>
        <p:spPr bwMode="auto">
          <a:xfrm>
            <a:off x="4419600" y="22098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80" name="Oval 55">
            <a:extLst>
              <a:ext uri="{FF2B5EF4-FFF2-40B4-BE49-F238E27FC236}">
                <a16:creationId xmlns:a16="http://schemas.microsoft.com/office/drawing/2014/main" id="{658ADBEA-87A5-F0B4-C905-9C7A3C5DB0B8}"/>
              </a:ext>
            </a:extLst>
          </p:cNvPr>
          <p:cNvSpPr>
            <a:spLocks noChangeArrowheads="1"/>
          </p:cNvSpPr>
          <p:nvPr/>
        </p:nvSpPr>
        <p:spPr bwMode="auto">
          <a:xfrm>
            <a:off x="3124200" y="4419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81" name="Oval 56">
            <a:extLst>
              <a:ext uri="{FF2B5EF4-FFF2-40B4-BE49-F238E27FC236}">
                <a16:creationId xmlns:a16="http://schemas.microsoft.com/office/drawing/2014/main" id="{571B8FCC-9000-7FDB-2B68-59015270D5CF}"/>
              </a:ext>
            </a:extLst>
          </p:cNvPr>
          <p:cNvSpPr>
            <a:spLocks noChangeArrowheads="1"/>
          </p:cNvSpPr>
          <p:nvPr/>
        </p:nvSpPr>
        <p:spPr bwMode="auto">
          <a:xfrm>
            <a:off x="4419600" y="51054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82" name="Oval 57">
            <a:extLst>
              <a:ext uri="{FF2B5EF4-FFF2-40B4-BE49-F238E27FC236}">
                <a16:creationId xmlns:a16="http://schemas.microsoft.com/office/drawing/2014/main" id="{B1FF8B10-CDAD-0EEC-8A1A-6769AC3A1DE3}"/>
              </a:ext>
            </a:extLst>
          </p:cNvPr>
          <p:cNvSpPr>
            <a:spLocks noChangeArrowheads="1"/>
          </p:cNvSpPr>
          <p:nvPr/>
        </p:nvSpPr>
        <p:spPr bwMode="auto">
          <a:xfrm>
            <a:off x="5715000" y="4419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83" name="Oval 58">
            <a:extLst>
              <a:ext uri="{FF2B5EF4-FFF2-40B4-BE49-F238E27FC236}">
                <a16:creationId xmlns:a16="http://schemas.microsoft.com/office/drawing/2014/main" id="{C50DA038-2484-AD2E-19D2-A466365DE142}"/>
              </a:ext>
            </a:extLst>
          </p:cNvPr>
          <p:cNvSpPr>
            <a:spLocks noChangeArrowheads="1"/>
          </p:cNvSpPr>
          <p:nvPr/>
        </p:nvSpPr>
        <p:spPr bwMode="auto">
          <a:xfrm>
            <a:off x="5715000" y="2895600"/>
            <a:ext cx="76200" cy="76200"/>
          </a:xfrm>
          <a:prstGeom prst="ellipse">
            <a:avLst/>
          </a:prstGeom>
          <a:solidFill>
            <a:schemeClr val="tx1"/>
          </a:solidFill>
          <a:ln w="9525">
            <a:solidFill>
              <a:schemeClr val="tx1"/>
            </a:solidFill>
            <a:round/>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88084" name="Line 59">
            <a:extLst>
              <a:ext uri="{FF2B5EF4-FFF2-40B4-BE49-F238E27FC236}">
                <a16:creationId xmlns:a16="http://schemas.microsoft.com/office/drawing/2014/main" id="{36DAF853-CB0F-D993-A7D9-06632BBEBE52}"/>
              </a:ext>
            </a:extLst>
          </p:cNvPr>
          <p:cNvSpPr>
            <a:spLocks noChangeShapeType="1"/>
          </p:cNvSpPr>
          <p:nvPr/>
        </p:nvSpPr>
        <p:spPr bwMode="auto">
          <a:xfrm>
            <a:off x="3200400" y="2971800"/>
            <a:ext cx="16764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8085" name="Line 60">
            <a:extLst>
              <a:ext uri="{FF2B5EF4-FFF2-40B4-BE49-F238E27FC236}">
                <a16:creationId xmlns:a16="http://schemas.microsoft.com/office/drawing/2014/main" id="{61F6F1CD-9715-3BB7-8CC5-6D14941C1B9D}"/>
              </a:ext>
            </a:extLst>
          </p:cNvPr>
          <p:cNvSpPr>
            <a:spLocks noChangeShapeType="1"/>
          </p:cNvSpPr>
          <p:nvPr/>
        </p:nvSpPr>
        <p:spPr bwMode="auto">
          <a:xfrm>
            <a:off x="4495800" y="2286000"/>
            <a:ext cx="381000" cy="12192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8086" name="Line 61">
            <a:extLst>
              <a:ext uri="{FF2B5EF4-FFF2-40B4-BE49-F238E27FC236}">
                <a16:creationId xmlns:a16="http://schemas.microsoft.com/office/drawing/2014/main" id="{3DF788D9-BA34-8AF8-C2CC-0F731BCEC016}"/>
              </a:ext>
            </a:extLst>
          </p:cNvPr>
          <p:cNvSpPr>
            <a:spLocks noChangeShapeType="1"/>
          </p:cNvSpPr>
          <p:nvPr/>
        </p:nvSpPr>
        <p:spPr bwMode="auto">
          <a:xfrm flipV="1">
            <a:off x="3200400" y="3657600"/>
            <a:ext cx="16764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8087" name="Line 62">
            <a:extLst>
              <a:ext uri="{FF2B5EF4-FFF2-40B4-BE49-F238E27FC236}">
                <a16:creationId xmlns:a16="http://schemas.microsoft.com/office/drawing/2014/main" id="{7B4D50AA-079E-6A3D-C4CA-B8AC9318F301}"/>
              </a:ext>
            </a:extLst>
          </p:cNvPr>
          <p:cNvSpPr>
            <a:spLocks noChangeShapeType="1"/>
          </p:cNvSpPr>
          <p:nvPr/>
        </p:nvSpPr>
        <p:spPr bwMode="auto">
          <a:xfrm flipV="1">
            <a:off x="4495800" y="3733800"/>
            <a:ext cx="381000" cy="1371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8088" name="Line 63">
            <a:extLst>
              <a:ext uri="{FF2B5EF4-FFF2-40B4-BE49-F238E27FC236}">
                <a16:creationId xmlns:a16="http://schemas.microsoft.com/office/drawing/2014/main" id="{54588C91-173D-CC11-FA74-FA6FC3AD3D76}"/>
              </a:ext>
            </a:extLst>
          </p:cNvPr>
          <p:cNvSpPr>
            <a:spLocks noChangeShapeType="1"/>
          </p:cNvSpPr>
          <p:nvPr/>
        </p:nvSpPr>
        <p:spPr bwMode="auto">
          <a:xfrm flipH="1" flipV="1">
            <a:off x="4953000" y="3657600"/>
            <a:ext cx="762000" cy="7620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8089" name="Line 64">
            <a:extLst>
              <a:ext uri="{FF2B5EF4-FFF2-40B4-BE49-F238E27FC236}">
                <a16:creationId xmlns:a16="http://schemas.microsoft.com/office/drawing/2014/main" id="{D51EF468-0112-1D80-EF53-77FF00E0A275}"/>
              </a:ext>
            </a:extLst>
          </p:cNvPr>
          <p:cNvSpPr>
            <a:spLocks noChangeShapeType="1"/>
          </p:cNvSpPr>
          <p:nvPr/>
        </p:nvSpPr>
        <p:spPr bwMode="auto">
          <a:xfrm flipH="1">
            <a:off x="4953000" y="2971800"/>
            <a:ext cx="762000" cy="609600"/>
          </a:xfrm>
          <a:prstGeom prst="line">
            <a:avLst/>
          </a:prstGeom>
          <a:noFill/>
          <a:ln w="9525">
            <a:solidFill>
              <a:schemeClr val="tx1"/>
            </a:solidFill>
            <a:round/>
            <a:headEnd type="none" w="sm" len="med"/>
            <a:tailEnd type="triangle" w="med" len="med"/>
          </a:ln>
          <a:extLst>
            <a:ext uri="{909E8E84-426E-40DD-AFC4-6F175D3DCCD1}">
              <a14:hiddenFill xmlns:a14="http://schemas.microsoft.com/office/drawing/2010/main">
                <a:noFill/>
              </a14:hiddenFill>
            </a:ext>
          </a:extLst>
        </p:spPr>
        <p:txBody>
          <a:bodyPr/>
          <a:lstStyle/>
          <a:p>
            <a:endParaRPr lang="en-IN"/>
          </a:p>
        </p:txBody>
      </p:sp>
      <p:sp>
        <p:nvSpPr>
          <p:cNvPr id="88090" name="Line 65">
            <a:extLst>
              <a:ext uri="{FF2B5EF4-FFF2-40B4-BE49-F238E27FC236}">
                <a16:creationId xmlns:a16="http://schemas.microsoft.com/office/drawing/2014/main" id="{0E0E1AD5-3B35-7BCF-819E-1653B2377A48}"/>
              </a:ext>
            </a:extLst>
          </p:cNvPr>
          <p:cNvSpPr>
            <a:spLocks noChangeShapeType="1"/>
          </p:cNvSpPr>
          <p:nvPr/>
        </p:nvSpPr>
        <p:spPr bwMode="auto">
          <a:xfrm flipH="1" flipV="1">
            <a:off x="5029200" y="3657600"/>
            <a:ext cx="1371600" cy="152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IN"/>
          </a:p>
        </p:txBody>
      </p:sp>
      <p:sp>
        <p:nvSpPr>
          <p:cNvPr id="88091" name="Text Box 66">
            <a:extLst>
              <a:ext uri="{FF2B5EF4-FFF2-40B4-BE49-F238E27FC236}">
                <a16:creationId xmlns:a16="http://schemas.microsoft.com/office/drawing/2014/main" id="{43E3A3B7-1FC5-989B-4611-F87B1808EDB1}"/>
              </a:ext>
            </a:extLst>
          </p:cNvPr>
          <p:cNvSpPr txBox="1">
            <a:spLocks noChangeArrowheads="1"/>
          </p:cNvSpPr>
          <p:nvPr/>
        </p:nvSpPr>
        <p:spPr bwMode="auto">
          <a:xfrm>
            <a:off x="6400800" y="3581400"/>
            <a:ext cx="1981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Mobile Station</a:t>
            </a:r>
          </a:p>
        </p:txBody>
      </p:sp>
      <p:sp>
        <p:nvSpPr>
          <p:cNvPr id="88092" name="Line 67">
            <a:extLst>
              <a:ext uri="{FF2B5EF4-FFF2-40B4-BE49-F238E27FC236}">
                <a16:creationId xmlns:a16="http://schemas.microsoft.com/office/drawing/2014/main" id="{89D72F75-01AD-CD37-CA74-D7036FAB937A}"/>
              </a:ext>
            </a:extLst>
          </p:cNvPr>
          <p:cNvSpPr>
            <a:spLocks noChangeShapeType="1"/>
          </p:cNvSpPr>
          <p:nvPr/>
        </p:nvSpPr>
        <p:spPr bwMode="auto">
          <a:xfrm flipV="1">
            <a:off x="3276600" y="3657600"/>
            <a:ext cx="1219200" cy="1676400"/>
          </a:xfrm>
          <a:prstGeom prst="line">
            <a:avLst/>
          </a:prstGeom>
          <a:noFill/>
          <a:ln w="9525">
            <a:solidFill>
              <a:schemeClr val="tx1"/>
            </a:solidFill>
            <a:round/>
            <a:headEnd/>
            <a:tailEnd type="triangle" w="sm" len="med"/>
          </a:ln>
          <a:extLst>
            <a:ext uri="{909E8E84-426E-40DD-AFC4-6F175D3DCCD1}">
              <a14:hiddenFill xmlns:a14="http://schemas.microsoft.com/office/drawing/2010/main">
                <a:noFill/>
              </a14:hiddenFill>
            </a:ext>
          </a:extLst>
        </p:spPr>
        <p:txBody>
          <a:bodyPr/>
          <a:lstStyle/>
          <a:p>
            <a:endParaRPr lang="en-IN"/>
          </a:p>
        </p:txBody>
      </p:sp>
      <p:sp>
        <p:nvSpPr>
          <p:cNvPr id="88093" name="Text Box 68">
            <a:extLst>
              <a:ext uri="{FF2B5EF4-FFF2-40B4-BE49-F238E27FC236}">
                <a16:creationId xmlns:a16="http://schemas.microsoft.com/office/drawing/2014/main" id="{808DC82D-1D17-B8D2-5234-6B9F6FA2CBC9}"/>
              </a:ext>
            </a:extLst>
          </p:cNvPr>
          <p:cNvSpPr txBox="1">
            <a:spLocks noChangeArrowheads="1"/>
          </p:cNvSpPr>
          <p:nvPr/>
        </p:nvSpPr>
        <p:spPr bwMode="auto">
          <a:xfrm>
            <a:off x="1600200" y="5334000"/>
            <a:ext cx="2362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Serving Base Station</a:t>
            </a:r>
          </a:p>
        </p:txBody>
      </p:sp>
      <p:sp>
        <p:nvSpPr>
          <p:cNvPr id="88094" name="Line 69">
            <a:extLst>
              <a:ext uri="{FF2B5EF4-FFF2-40B4-BE49-F238E27FC236}">
                <a16:creationId xmlns:a16="http://schemas.microsoft.com/office/drawing/2014/main" id="{FB383FD5-3EBB-9304-348A-E8C952346B14}"/>
              </a:ext>
            </a:extLst>
          </p:cNvPr>
          <p:cNvSpPr>
            <a:spLocks noChangeShapeType="1"/>
          </p:cNvSpPr>
          <p:nvPr/>
        </p:nvSpPr>
        <p:spPr bwMode="auto">
          <a:xfrm>
            <a:off x="4495800" y="5181600"/>
            <a:ext cx="990600" cy="304800"/>
          </a:xfrm>
          <a:prstGeom prst="line">
            <a:avLst/>
          </a:prstGeom>
          <a:noFill/>
          <a:ln w="9525">
            <a:solidFill>
              <a:schemeClr val="tx1"/>
            </a:solidFill>
            <a:round/>
            <a:headEnd type="triangle" w="sm" len="med"/>
            <a:tailEnd/>
          </a:ln>
          <a:extLst>
            <a:ext uri="{909E8E84-426E-40DD-AFC4-6F175D3DCCD1}">
              <a14:hiddenFill xmlns:a14="http://schemas.microsoft.com/office/drawing/2010/main">
                <a:noFill/>
              </a14:hiddenFill>
            </a:ext>
          </a:extLst>
        </p:spPr>
        <p:txBody>
          <a:bodyPr/>
          <a:lstStyle/>
          <a:p>
            <a:endParaRPr lang="en-IN"/>
          </a:p>
        </p:txBody>
      </p:sp>
      <p:sp>
        <p:nvSpPr>
          <p:cNvPr id="88095" name="Text Box 70">
            <a:extLst>
              <a:ext uri="{FF2B5EF4-FFF2-40B4-BE49-F238E27FC236}">
                <a16:creationId xmlns:a16="http://schemas.microsoft.com/office/drawing/2014/main" id="{6F99D533-F846-722E-0674-2AFE972599DF}"/>
              </a:ext>
            </a:extLst>
          </p:cNvPr>
          <p:cNvSpPr txBox="1">
            <a:spLocks noChangeArrowheads="1"/>
          </p:cNvSpPr>
          <p:nvPr/>
        </p:nvSpPr>
        <p:spPr bwMode="auto">
          <a:xfrm>
            <a:off x="5486400" y="5334000"/>
            <a:ext cx="2819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Co-channel Base Station</a:t>
            </a:r>
          </a:p>
        </p:txBody>
      </p:sp>
      <p:sp>
        <p:nvSpPr>
          <p:cNvPr id="88096" name="Text Box 74">
            <a:extLst>
              <a:ext uri="{FF2B5EF4-FFF2-40B4-BE49-F238E27FC236}">
                <a16:creationId xmlns:a16="http://schemas.microsoft.com/office/drawing/2014/main" id="{5DEADDE9-9491-107B-BE7B-320762A9A1CA}"/>
              </a:ext>
            </a:extLst>
          </p:cNvPr>
          <p:cNvSpPr txBox="1">
            <a:spLocks noChangeArrowheads="1"/>
          </p:cNvSpPr>
          <p:nvPr/>
        </p:nvSpPr>
        <p:spPr bwMode="auto">
          <a:xfrm>
            <a:off x="5791200" y="2743200"/>
            <a:ext cx="381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R</a:t>
            </a:r>
          </a:p>
        </p:txBody>
      </p:sp>
      <p:sp>
        <p:nvSpPr>
          <p:cNvPr id="88097" name="Text Box 75">
            <a:extLst>
              <a:ext uri="{FF2B5EF4-FFF2-40B4-BE49-F238E27FC236}">
                <a16:creationId xmlns:a16="http://schemas.microsoft.com/office/drawing/2014/main" id="{5B6CB6AF-CDF2-DC2F-0A1F-9D5E121D8506}"/>
              </a:ext>
            </a:extLst>
          </p:cNvPr>
          <p:cNvSpPr txBox="1">
            <a:spLocks noChangeArrowheads="1"/>
          </p:cNvSpPr>
          <p:nvPr/>
        </p:nvSpPr>
        <p:spPr bwMode="auto">
          <a:xfrm>
            <a:off x="5257800" y="32146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1</a:t>
            </a:r>
          </a:p>
        </p:txBody>
      </p:sp>
      <p:sp>
        <p:nvSpPr>
          <p:cNvPr id="88098" name="Text Box 76">
            <a:extLst>
              <a:ext uri="{FF2B5EF4-FFF2-40B4-BE49-F238E27FC236}">
                <a16:creationId xmlns:a16="http://schemas.microsoft.com/office/drawing/2014/main" id="{788A1CC5-975F-2881-5AEF-5FA979C67099}"/>
              </a:ext>
            </a:extLst>
          </p:cNvPr>
          <p:cNvSpPr txBox="1">
            <a:spLocks noChangeArrowheads="1"/>
          </p:cNvSpPr>
          <p:nvPr/>
        </p:nvSpPr>
        <p:spPr bwMode="auto">
          <a:xfrm>
            <a:off x="4953000" y="38100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2</a:t>
            </a:r>
          </a:p>
        </p:txBody>
      </p:sp>
      <p:sp>
        <p:nvSpPr>
          <p:cNvPr id="88099" name="Text Box 77">
            <a:extLst>
              <a:ext uri="{FF2B5EF4-FFF2-40B4-BE49-F238E27FC236}">
                <a16:creationId xmlns:a16="http://schemas.microsoft.com/office/drawing/2014/main" id="{8DE9793A-945F-A135-987C-5A1452AEFA73}"/>
              </a:ext>
            </a:extLst>
          </p:cNvPr>
          <p:cNvSpPr txBox="1">
            <a:spLocks noChangeArrowheads="1"/>
          </p:cNvSpPr>
          <p:nvPr/>
        </p:nvSpPr>
        <p:spPr bwMode="auto">
          <a:xfrm>
            <a:off x="4648200" y="42672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3</a:t>
            </a:r>
          </a:p>
        </p:txBody>
      </p:sp>
      <p:sp>
        <p:nvSpPr>
          <p:cNvPr id="88100" name="Text Box 78">
            <a:extLst>
              <a:ext uri="{FF2B5EF4-FFF2-40B4-BE49-F238E27FC236}">
                <a16:creationId xmlns:a16="http://schemas.microsoft.com/office/drawing/2014/main" id="{51D9F791-BA51-2987-B7EC-C66E22F00274}"/>
              </a:ext>
            </a:extLst>
          </p:cNvPr>
          <p:cNvSpPr txBox="1">
            <a:spLocks noChangeArrowheads="1"/>
          </p:cNvSpPr>
          <p:nvPr/>
        </p:nvSpPr>
        <p:spPr bwMode="auto">
          <a:xfrm>
            <a:off x="3505200" y="37338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4</a:t>
            </a:r>
          </a:p>
        </p:txBody>
      </p:sp>
      <p:sp>
        <p:nvSpPr>
          <p:cNvPr id="88101" name="Text Box 79">
            <a:extLst>
              <a:ext uri="{FF2B5EF4-FFF2-40B4-BE49-F238E27FC236}">
                <a16:creationId xmlns:a16="http://schemas.microsoft.com/office/drawing/2014/main" id="{230F016C-BD39-6C2A-F70C-E5AAA43B15A0}"/>
              </a:ext>
            </a:extLst>
          </p:cNvPr>
          <p:cNvSpPr txBox="1">
            <a:spLocks noChangeArrowheads="1"/>
          </p:cNvSpPr>
          <p:nvPr/>
        </p:nvSpPr>
        <p:spPr bwMode="auto">
          <a:xfrm>
            <a:off x="3733800" y="2895600"/>
            <a:ext cx="533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5</a:t>
            </a:r>
          </a:p>
        </p:txBody>
      </p:sp>
      <p:sp>
        <p:nvSpPr>
          <p:cNvPr id="88102" name="Text Box 80">
            <a:extLst>
              <a:ext uri="{FF2B5EF4-FFF2-40B4-BE49-F238E27FC236}">
                <a16:creationId xmlns:a16="http://schemas.microsoft.com/office/drawing/2014/main" id="{6FC4DD67-DB67-635A-4561-3FD014E5B153}"/>
              </a:ext>
            </a:extLst>
          </p:cNvPr>
          <p:cNvSpPr txBox="1">
            <a:spLocks noChangeArrowheads="1"/>
          </p:cNvSpPr>
          <p:nvPr/>
        </p:nvSpPr>
        <p:spPr bwMode="auto">
          <a:xfrm>
            <a:off x="4648200" y="2605088"/>
            <a:ext cx="5334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a:latin typeface="Times New Roman" panose="02020603050405020304" pitchFamily="18" charset="0"/>
              </a:rPr>
              <a:t>D</a:t>
            </a:r>
            <a:r>
              <a:rPr lang="en-US" altLang="en-US" baseline="-25000">
                <a:latin typeface="Times New Roman" panose="02020603050405020304" pitchFamily="18" charset="0"/>
              </a:rPr>
              <a:t>6</a:t>
            </a:r>
          </a:p>
        </p:txBody>
      </p:sp>
      <p:sp>
        <p:nvSpPr>
          <p:cNvPr id="88103" name="Line 81">
            <a:extLst>
              <a:ext uri="{FF2B5EF4-FFF2-40B4-BE49-F238E27FC236}">
                <a16:creationId xmlns:a16="http://schemas.microsoft.com/office/drawing/2014/main" id="{89BF0CBD-8EF7-F9B7-9C36-E76734B76643}"/>
              </a:ext>
            </a:extLst>
          </p:cNvPr>
          <p:cNvSpPr>
            <a:spLocks noChangeShapeType="1"/>
          </p:cNvSpPr>
          <p:nvPr/>
        </p:nvSpPr>
        <p:spPr bwMode="auto">
          <a:xfrm flipV="1">
            <a:off x="5791200" y="2590800"/>
            <a:ext cx="228600" cy="304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IN"/>
          </a:p>
        </p:txBody>
      </p:sp>
    </p:spTree>
    <p:extLst>
      <p:ext uri="{BB962C8B-B14F-4D97-AF65-F5344CB8AC3E}">
        <p14:creationId xmlns:p14="http://schemas.microsoft.com/office/powerpoint/2010/main" val="359912239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A3C727B2-44A3-103A-2191-B090BB0F67C0}"/>
              </a:ext>
            </a:extLst>
          </p:cNvPr>
          <p:cNvSpPr>
            <a:spLocks noGrp="1" noChangeArrowheads="1"/>
          </p:cNvSpPr>
          <p:nvPr>
            <p:ph type="title"/>
          </p:nvPr>
        </p:nvSpPr>
        <p:spPr>
          <a:xfrm>
            <a:off x="990600" y="152400"/>
            <a:ext cx="7772400" cy="762000"/>
          </a:xfrm>
        </p:spPr>
        <p:txBody>
          <a:bodyPr/>
          <a:lstStyle/>
          <a:p>
            <a:r>
              <a:rPr lang="en-US" altLang="en-US" sz="3600">
                <a:solidFill>
                  <a:schemeClr val="tx1"/>
                </a:solidFill>
                <a:latin typeface="Times New Roman" panose="02020603050405020304" pitchFamily="18" charset="0"/>
              </a:rPr>
              <a:t>Cochannel Interference</a:t>
            </a:r>
          </a:p>
        </p:txBody>
      </p:sp>
      <p:sp>
        <p:nvSpPr>
          <p:cNvPr id="89091" name="Slide Number Placeholder 4">
            <a:extLst>
              <a:ext uri="{FF2B5EF4-FFF2-40B4-BE49-F238E27FC236}">
                <a16:creationId xmlns:a16="http://schemas.microsoft.com/office/drawing/2014/main" id="{12DAFEB4-A133-7BCD-8420-2C4DD4040553}"/>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3C5C4B69-F246-43F6-8E05-9402F9E66A96}" type="slidenum">
              <a:rPr lang="en-US" altLang="en-US" smtClean="0"/>
              <a:pPr/>
              <a:t>92</a:t>
            </a:fld>
            <a:endParaRPr lang="en-US" altLang="en-US"/>
          </a:p>
        </p:txBody>
      </p:sp>
      <p:sp>
        <p:nvSpPr>
          <p:cNvPr id="89092" name="Text Box 3">
            <a:extLst>
              <a:ext uri="{FF2B5EF4-FFF2-40B4-BE49-F238E27FC236}">
                <a16:creationId xmlns:a16="http://schemas.microsoft.com/office/drawing/2014/main" id="{C63C6817-B16A-329C-DB0A-7B505B102B00}"/>
              </a:ext>
            </a:extLst>
          </p:cNvPr>
          <p:cNvSpPr txBox="1">
            <a:spLocks noChangeArrowheads="1"/>
          </p:cNvSpPr>
          <p:nvPr/>
        </p:nvSpPr>
        <p:spPr bwMode="auto">
          <a:xfrm>
            <a:off x="762000" y="1371600"/>
            <a:ext cx="731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buSzPct val="120000"/>
              <a:buFont typeface="Wingdings" panose="05000000000000000000" pitchFamily="2" charset="2"/>
              <a:buChar char="§"/>
            </a:pPr>
            <a:r>
              <a:rPr lang="en-US" altLang="en-US" sz="2400">
                <a:latin typeface="Times New Roman" panose="02020603050405020304" pitchFamily="18" charset="0"/>
              </a:rPr>
              <a:t>  Cochannel interference ratio is given by</a:t>
            </a:r>
          </a:p>
        </p:txBody>
      </p:sp>
      <p:graphicFrame>
        <p:nvGraphicFramePr>
          <p:cNvPr id="89093" name="Object 0">
            <a:extLst>
              <a:ext uri="{FF2B5EF4-FFF2-40B4-BE49-F238E27FC236}">
                <a16:creationId xmlns:a16="http://schemas.microsoft.com/office/drawing/2014/main" id="{B3204A59-183B-19F2-73A6-FE8565696BDF}"/>
              </a:ext>
            </a:extLst>
          </p:cNvPr>
          <p:cNvGraphicFramePr>
            <a:graphicFrameLocks noChangeAspect="1"/>
          </p:cNvGraphicFramePr>
          <p:nvPr/>
        </p:nvGraphicFramePr>
        <p:xfrm>
          <a:off x="1403350" y="1993900"/>
          <a:ext cx="3335338" cy="1296988"/>
        </p:xfrm>
        <a:graphic>
          <a:graphicData uri="http://schemas.openxmlformats.org/presentationml/2006/ole">
            <mc:AlternateContent xmlns:mc="http://schemas.openxmlformats.org/markup-compatibility/2006">
              <mc:Choice xmlns:v="urn:schemas-microsoft-com:vml" Requires="v">
                <p:oleObj name="Equation" r:id="rId2" imgW="1600200" imgH="622300" progId="Equation.3">
                  <p:embed/>
                </p:oleObj>
              </mc:Choice>
              <mc:Fallback>
                <p:oleObj name="Equation" r:id="rId2" imgW="1600200" imgH="622300" progId="Equation.3">
                  <p:embed/>
                  <p:pic>
                    <p:nvPicPr>
                      <p:cNvPr id="89093" name="Object 0">
                        <a:extLst>
                          <a:ext uri="{FF2B5EF4-FFF2-40B4-BE49-F238E27FC236}">
                            <a16:creationId xmlns:a16="http://schemas.microsoft.com/office/drawing/2014/main" id="{B3204A59-183B-19F2-73A6-FE8565696B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993900"/>
                        <a:ext cx="3335338" cy="129698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9094" name="Text Box 5">
            <a:extLst>
              <a:ext uri="{FF2B5EF4-FFF2-40B4-BE49-F238E27FC236}">
                <a16:creationId xmlns:a16="http://schemas.microsoft.com/office/drawing/2014/main" id="{F18CADC8-2685-A83C-B32D-EB424AB744D1}"/>
              </a:ext>
            </a:extLst>
          </p:cNvPr>
          <p:cNvSpPr txBox="1">
            <a:spLocks noChangeArrowheads="1"/>
          </p:cNvSpPr>
          <p:nvPr/>
        </p:nvSpPr>
        <p:spPr bwMode="auto">
          <a:xfrm>
            <a:off x="1219200" y="3429000"/>
            <a:ext cx="6858000" cy="126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where </a:t>
            </a:r>
            <a:r>
              <a:rPr lang="en-US" altLang="en-US" sz="2000" i="1">
                <a:latin typeface="Times New Roman" panose="02020603050405020304" pitchFamily="18" charset="0"/>
              </a:rPr>
              <a:t>I</a:t>
            </a:r>
            <a:r>
              <a:rPr lang="en-US" altLang="en-US" sz="2000">
                <a:latin typeface="Times New Roman" panose="02020603050405020304" pitchFamily="18" charset="0"/>
              </a:rPr>
              <a:t> is co-channel interference and </a:t>
            </a:r>
            <a:r>
              <a:rPr lang="en-US" altLang="en-US" sz="2000" i="1">
                <a:latin typeface="Times New Roman" panose="02020603050405020304" pitchFamily="18" charset="0"/>
              </a:rPr>
              <a:t>M</a:t>
            </a:r>
            <a:r>
              <a:rPr lang="en-US" altLang="en-US" sz="2000">
                <a:latin typeface="Times New Roman" panose="02020603050405020304" pitchFamily="18" charset="0"/>
              </a:rPr>
              <a:t> is the maximum number of co-channel interfering cells.</a:t>
            </a:r>
          </a:p>
          <a:p>
            <a:pPr eaLnBrk="1" hangingPunct="1">
              <a:spcBef>
                <a:spcPct val="50000"/>
              </a:spcBef>
            </a:pPr>
            <a:r>
              <a:rPr lang="en-US" altLang="en-US" sz="2400">
                <a:latin typeface="Times New Roman" panose="02020603050405020304" pitchFamily="18" charset="0"/>
              </a:rPr>
              <a:t>For M = 6,  C/I is given by </a:t>
            </a:r>
          </a:p>
        </p:txBody>
      </p:sp>
      <p:grpSp>
        <p:nvGrpSpPr>
          <p:cNvPr id="89095" name="Group 30">
            <a:extLst>
              <a:ext uri="{FF2B5EF4-FFF2-40B4-BE49-F238E27FC236}">
                <a16:creationId xmlns:a16="http://schemas.microsoft.com/office/drawing/2014/main" id="{85A694A1-E3A7-9E6B-CD00-15EE4073ACDC}"/>
              </a:ext>
            </a:extLst>
          </p:cNvPr>
          <p:cNvGrpSpPr>
            <a:grpSpLocks/>
          </p:cNvGrpSpPr>
          <p:nvPr/>
        </p:nvGrpSpPr>
        <p:grpSpPr bwMode="auto">
          <a:xfrm>
            <a:off x="1574800" y="4972050"/>
            <a:ext cx="1930400" cy="1276350"/>
            <a:chOff x="992" y="3132"/>
            <a:chExt cx="1216" cy="804"/>
          </a:xfrm>
        </p:grpSpPr>
        <p:sp>
          <p:nvSpPr>
            <p:cNvPr id="89097" name="Line 8">
              <a:extLst>
                <a:ext uri="{FF2B5EF4-FFF2-40B4-BE49-F238E27FC236}">
                  <a16:creationId xmlns:a16="http://schemas.microsoft.com/office/drawing/2014/main" id="{3AB478DD-6EF7-9692-8401-923B911F2A89}"/>
                </a:ext>
              </a:extLst>
            </p:cNvPr>
            <p:cNvSpPr>
              <a:spLocks noChangeShapeType="1"/>
            </p:cNvSpPr>
            <p:nvPr/>
          </p:nvSpPr>
          <p:spPr bwMode="auto">
            <a:xfrm>
              <a:off x="992" y="3375"/>
              <a:ext cx="154"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9098" name="Line 9">
              <a:extLst>
                <a:ext uri="{FF2B5EF4-FFF2-40B4-BE49-F238E27FC236}">
                  <a16:creationId xmlns:a16="http://schemas.microsoft.com/office/drawing/2014/main" id="{7F2A5E6F-F3AC-05DA-1C4B-BE7F70D251B5}"/>
                </a:ext>
              </a:extLst>
            </p:cNvPr>
            <p:cNvSpPr>
              <a:spLocks noChangeShapeType="1"/>
            </p:cNvSpPr>
            <p:nvPr/>
          </p:nvSpPr>
          <p:spPr bwMode="auto">
            <a:xfrm>
              <a:off x="1683" y="3669"/>
              <a:ext cx="24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9099" name="Line 10">
              <a:extLst>
                <a:ext uri="{FF2B5EF4-FFF2-40B4-BE49-F238E27FC236}">
                  <a16:creationId xmlns:a16="http://schemas.microsoft.com/office/drawing/2014/main" id="{D2225FF7-775C-887E-0058-C019CD6A4984}"/>
                </a:ext>
              </a:extLst>
            </p:cNvPr>
            <p:cNvSpPr>
              <a:spLocks noChangeShapeType="1"/>
            </p:cNvSpPr>
            <p:nvPr/>
          </p:nvSpPr>
          <p:spPr bwMode="auto">
            <a:xfrm>
              <a:off x="1349" y="3375"/>
              <a:ext cx="771" cy="1"/>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89100" name="Rectangle 11">
              <a:extLst>
                <a:ext uri="{FF2B5EF4-FFF2-40B4-BE49-F238E27FC236}">
                  <a16:creationId xmlns:a16="http://schemas.microsoft.com/office/drawing/2014/main" id="{DEE54A80-E3C8-9E45-7C5A-68B9CA28D37C}"/>
                </a:ext>
              </a:extLst>
            </p:cNvPr>
            <p:cNvSpPr>
              <a:spLocks noChangeArrowheads="1"/>
            </p:cNvSpPr>
            <p:nvPr/>
          </p:nvSpPr>
          <p:spPr bwMode="auto">
            <a:xfrm>
              <a:off x="1361" y="3473"/>
              <a:ext cx="20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3600">
                  <a:latin typeface="Symbol" panose="05050102010706020507" pitchFamily="18" charset="2"/>
                </a:rPr>
                <a:t>å</a:t>
              </a:r>
              <a:endParaRPr lang="en-US" altLang="en-US" sz="2400">
                <a:latin typeface="Times New Roman" panose="02020603050405020304" pitchFamily="18" charset="0"/>
              </a:endParaRPr>
            </a:p>
          </p:txBody>
        </p:sp>
        <p:sp>
          <p:nvSpPr>
            <p:cNvPr id="89101" name="Rectangle 12">
              <a:extLst>
                <a:ext uri="{FF2B5EF4-FFF2-40B4-BE49-F238E27FC236}">
                  <a16:creationId xmlns:a16="http://schemas.microsoft.com/office/drawing/2014/main" id="{B7E166A8-274A-B74F-6D7B-9325202F917F}"/>
                </a:ext>
              </a:extLst>
            </p:cNvPr>
            <p:cNvSpPr>
              <a:spLocks noChangeArrowheads="1"/>
            </p:cNvSpPr>
            <p:nvPr/>
          </p:nvSpPr>
          <p:spPr bwMode="auto">
            <a:xfrm>
              <a:off x="1444" y="3788"/>
              <a:ext cx="62"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Symbol" panose="05050102010706020507" pitchFamily="18" charset="2"/>
                </a:rPr>
                <a:t>=</a:t>
              </a:r>
              <a:endParaRPr lang="en-US" altLang="en-US" sz="2400">
                <a:latin typeface="Times New Roman" panose="02020603050405020304" pitchFamily="18" charset="0"/>
              </a:endParaRPr>
            </a:p>
          </p:txBody>
        </p:sp>
        <p:sp>
          <p:nvSpPr>
            <p:cNvPr id="89102" name="Rectangle 13">
              <a:extLst>
                <a:ext uri="{FF2B5EF4-FFF2-40B4-BE49-F238E27FC236}">
                  <a16:creationId xmlns:a16="http://schemas.microsoft.com/office/drawing/2014/main" id="{36F52BE4-965F-F9A4-7386-62F611ACB42D}"/>
                </a:ext>
              </a:extLst>
            </p:cNvPr>
            <p:cNvSpPr>
              <a:spLocks noChangeArrowheads="1"/>
            </p:cNvSpPr>
            <p:nvPr/>
          </p:nvSpPr>
          <p:spPr bwMode="auto">
            <a:xfrm>
              <a:off x="1948" y="3544"/>
              <a:ext cx="1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Symbol" panose="05050102010706020507" pitchFamily="18" charset="2"/>
                </a:rPr>
                <a:t>÷</a:t>
              </a:r>
              <a:endParaRPr lang="en-US" altLang="en-US" sz="2400">
                <a:latin typeface="Times New Roman" panose="02020603050405020304" pitchFamily="18" charset="0"/>
              </a:endParaRPr>
            </a:p>
          </p:txBody>
        </p:sp>
        <p:sp>
          <p:nvSpPr>
            <p:cNvPr id="89103" name="Rectangle 14">
              <a:extLst>
                <a:ext uri="{FF2B5EF4-FFF2-40B4-BE49-F238E27FC236}">
                  <a16:creationId xmlns:a16="http://schemas.microsoft.com/office/drawing/2014/main" id="{41F9B4E5-A89A-2277-4130-186FA7ADB8DA}"/>
                </a:ext>
              </a:extLst>
            </p:cNvPr>
            <p:cNvSpPr>
              <a:spLocks noChangeArrowheads="1"/>
            </p:cNvSpPr>
            <p:nvPr/>
          </p:nvSpPr>
          <p:spPr bwMode="auto">
            <a:xfrm>
              <a:off x="1948" y="3695"/>
              <a:ext cx="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Symbol" panose="05050102010706020507" pitchFamily="18" charset="2"/>
                </a:rPr>
                <a:t>ø</a:t>
              </a:r>
              <a:endParaRPr lang="en-US" altLang="en-US" sz="2400">
                <a:latin typeface="Times New Roman" panose="02020603050405020304" pitchFamily="18" charset="0"/>
              </a:endParaRPr>
            </a:p>
          </p:txBody>
        </p:sp>
        <p:sp>
          <p:nvSpPr>
            <p:cNvPr id="89104" name="Rectangle 15">
              <a:extLst>
                <a:ext uri="{FF2B5EF4-FFF2-40B4-BE49-F238E27FC236}">
                  <a16:creationId xmlns:a16="http://schemas.microsoft.com/office/drawing/2014/main" id="{FA0FB15E-D654-E2E5-A36C-480784FAFEAA}"/>
                </a:ext>
              </a:extLst>
            </p:cNvPr>
            <p:cNvSpPr>
              <a:spLocks noChangeArrowheads="1"/>
            </p:cNvSpPr>
            <p:nvPr/>
          </p:nvSpPr>
          <p:spPr bwMode="auto">
            <a:xfrm>
              <a:off x="1948" y="3421"/>
              <a:ext cx="2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Symbol" panose="05050102010706020507" pitchFamily="18" charset="2"/>
                </a:rPr>
                <a:t>ö</a:t>
              </a:r>
              <a:endParaRPr lang="en-US" altLang="en-US" sz="2400">
                <a:latin typeface="Times New Roman" panose="02020603050405020304" pitchFamily="18" charset="0"/>
              </a:endParaRPr>
            </a:p>
          </p:txBody>
        </p:sp>
        <p:sp>
          <p:nvSpPr>
            <p:cNvPr id="89105" name="Rectangle 16">
              <a:extLst>
                <a:ext uri="{FF2B5EF4-FFF2-40B4-BE49-F238E27FC236}">
                  <a16:creationId xmlns:a16="http://schemas.microsoft.com/office/drawing/2014/main" id="{8862F6E9-A411-48EE-7CDA-9E61DEB5F053}"/>
                </a:ext>
              </a:extLst>
            </p:cNvPr>
            <p:cNvSpPr>
              <a:spLocks noChangeArrowheads="1"/>
            </p:cNvSpPr>
            <p:nvPr/>
          </p:nvSpPr>
          <p:spPr bwMode="auto">
            <a:xfrm>
              <a:off x="1585" y="3544"/>
              <a:ext cx="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Symbol" panose="05050102010706020507" pitchFamily="18" charset="2"/>
                </a:rPr>
                <a:t>ç</a:t>
              </a:r>
              <a:endParaRPr lang="en-US" altLang="en-US" sz="2400">
                <a:latin typeface="Times New Roman" panose="02020603050405020304" pitchFamily="18" charset="0"/>
              </a:endParaRPr>
            </a:p>
          </p:txBody>
        </p:sp>
        <p:sp>
          <p:nvSpPr>
            <p:cNvPr id="89106" name="Rectangle 17">
              <a:extLst>
                <a:ext uri="{FF2B5EF4-FFF2-40B4-BE49-F238E27FC236}">
                  <a16:creationId xmlns:a16="http://schemas.microsoft.com/office/drawing/2014/main" id="{837275C5-2067-160A-F1DB-C229D905F3B7}"/>
                </a:ext>
              </a:extLst>
            </p:cNvPr>
            <p:cNvSpPr>
              <a:spLocks noChangeArrowheads="1"/>
            </p:cNvSpPr>
            <p:nvPr/>
          </p:nvSpPr>
          <p:spPr bwMode="auto">
            <a:xfrm>
              <a:off x="1585" y="3695"/>
              <a:ext cx="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Symbol" panose="05050102010706020507" pitchFamily="18" charset="2"/>
                </a:rPr>
                <a:t>è</a:t>
              </a:r>
              <a:endParaRPr lang="en-US" altLang="en-US" sz="2400">
                <a:latin typeface="Times New Roman" panose="02020603050405020304" pitchFamily="18" charset="0"/>
              </a:endParaRPr>
            </a:p>
          </p:txBody>
        </p:sp>
        <p:sp>
          <p:nvSpPr>
            <p:cNvPr id="89107" name="Rectangle 18">
              <a:extLst>
                <a:ext uri="{FF2B5EF4-FFF2-40B4-BE49-F238E27FC236}">
                  <a16:creationId xmlns:a16="http://schemas.microsoft.com/office/drawing/2014/main" id="{B4C24CF0-1C86-E0C7-EC72-5FBEBEF4F01E}"/>
                </a:ext>
              </a:extLst>
            </p:cNvPr>
            <p:cNvSpPr>
              <a:spLocks noChangeArrowheads="1"/>
            </p:cNvSpPr>
            <p:nvPr/>
          </p:nvSpPr>
          <p:spPr bwMode="auto">
            <a:xfrm>
              <a:off x="1585" y="3421"/>
              <a:ext cx="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Symbol" panose="05050102010706020507" pitchFamily="18" charset="2"/>
                </a:rPr>
                <a:t>æ</a:t>
              </a:r>
              <a:endParaRPr lang="en-US" altLang="en-US" sz="2400">
                <a:latin typeface="Times New Roman" panose="02020603050405020304" pitchFamily="18" charset="0"/>
              </a:endParaRPr>
            </a:p>
          </p:txBody>
        </p:sp>
        <p:sp>
          <p:nvSpPr>
            <p:cNvPr id="89108" name="Rectangle 19">
              <a:extLst>
                <a:ext uri="{FF2B5EF4-FFF2-40B4-BE49-F238E27FC236}">
                  <a16:creationId xmlns:a16="http://schemas.microsoft.com/office/drawing/2014/main" id="{B9526B5F-5E82-D5FD-CEC7-44F1E54689FF}"/>
                </a:ext>
              </a:extLst>
            </p:cNvPr>
            <p:cNvSpPr>
              <a:spLocks noChangeArrowheads="1"/>
            </p:cNvSpPr>
            <p:nvPr/>
          </p:nvSpPr>
          <p:spPr bwMode="auto">
            <a:xfrm>
              <a:off x="1197" y="3231"/>
              <a:ext cx="10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a:latin typeface="Symbol" panose="05050102010706020507" pitchFamily="18" charset="2"/>
                </a:rPr>
                <a:t>=</a:t>
              </a:r>
              <a:endParaRPr lang="en-US" altLang="en-US" sz="2400">
                <a:latin typeface="Times New Roman" panose="02020603050405020304" pitchFamily="18" charset="0"/>
              </a:endParaRPr>
            </a:p>
          </p:txBody>
        </p:sp>
        <p:sp>
          <p:nvSpPr>
            <p:cNvPr id="89109" name="Rectangle 20">
              <a:extLst>
                <a:ext uri="{FF2B5EF4-FFF2-40B4-BE49-F238E27FC236}">
                  <a16:creationId xmlns:a16="http://schemas.microsoft.com/office/drawing/2014/main" id="{768530F9-477E-3DDB-92F7-C6317ABEA679}"/>
                </a:ext>
              </a:extLst>
            </p:cNvPr>
            <p:cNvSpPr>
              <a:spLocks noChangeArrowheads="1"/>
            </p:cNvSpPr>
            <p:nvPr/>
          </p:nvSpPr>
          <p:spPr bwMode="auto">
            <a:xfrm>
              <a:off x="1409" y="3423"/>
              <a:ext cx="94"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i="1">
                  <a:latin typeface="Times New Roman" panose="02020603050405020304" pitchFamily="18" charset="0"/>
                </a:rPr>
                <a:t>M</a:t>
              </a:r>
              <a:endParaRPr lang="en-US" altLang="en-US" sz="2400">
                <a:latin typeface="Times New Roman" panose="02020603050405020304" pitchFamily="18" charset="0"/>
              </a:endParaRPr>
            </a:p>
          </p:txBody>
        </p:sp>
        <p:sp>
          <p:nvSpPr>
            <p:cNvPr id="89110" name="Rectangle 21">
              <a:extLst>
                <a:ext uri="{FF2B5EF4-FFF2-40B4-BE49-F238E27FC236}">
                  <a16:creationId xmlns:a16="http://schemas.microsoft.com/office/drawing/2014/main" id="{A09D4B16-0051-27B9-19E8-A78EEA137778}"/>
                </a:ext>
              </a:extLst>
            </p:cNvPr>
            <p:cNvSpPr>
              <a:spLocks noChangeArrowheads="1"/>
            </p:cNvSpPr>
            <p:nvPr/>
          </p:nvSpPr>
          <p:spPr bwMode="auto">
            <a:xfrm>
              <a:off x="1380" y="3800"/>
              <a:ext cx="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i="1">
                  <a:latin typeface="Times New Roman" panose="02020603050405020304" pitchFamily="18" charset="0"/>
                </a:rPr>
                <a:t>k</a:t>
              </a:r>
              <a:endParaRPr lang="en-US" altLang="en-US" sz="2400">
                <a:latin typeface="Times New Roman" panose="02020603050405020304" pitchFamily="18" charset="0"/>
              </a:endParaRPr>
            </a:p>
          </p:txBody>
        </p:sp>
        <p:sp>
          <p:nvSpPr>
            <p:cNvPr id="89111" name="Rectangle 22">
              <a:extLst>
                <a:ext uri="{FF2B5EF4-FFF2-40B4-BE49-F238E27FC236}">
                  <a16:creationId xmlns:a16="http://schemas.microsoft.com/office/drawing/2014/main" id="{4A9DC068-4A69-1742-B65C-A5E6DEAA9E8D}"/>
                </a:ext>
              </a:extLst>
            </p:cNvPr>
            <p:cNvSpPr>
              <a:spLocks noChangeArrowheads="1"/>
            </p:cNvSpPr>
            <p:nvPr/>
          </p:nvSpPr>
          <p:spPr bwMode="auto">
            <a:xfrm>
              <a:off x="1837" y="3547"/>
              <a:ext cx="50"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i="1">
                  <a:latin typeface="Times New Roman" panose="02020603050405020304" pitchFamily="18" charset="0"/>
                </a:rPr>
                <a:t>k</a:t>
              </a:r>
              <a:endParaRPr lang="en-US" altLang="en-US" sz="2400">
                <a:latin typeface="Times New Roman" panose="02020603050405020304" pitchFamily="18" charset="0"/>
              </a:endParaRPr>
            </a:p>
          </p:txBody>
        </p:sp>
        <p:sp>
          <p:nvSpPr>
            <p:cNvPr id="89112" name="Rectangle 23">
              <a:extLst>
                <a:ext uri="{FF2B5EF4-FFF2-40B4-BE49-F238E27FC236}">
                  <a16:creationId xmlns:a16="http://schemas.microsoft.com/office/drawing/2014/main" id="{ABA34C53-FFBB-D414-F3C2-257352236A0E}"/>
                </a:ext>
              </a:extLst>
            </p:cNvPr>
            <p:cNvSpPr>
              <a:spLocks noChangeArrowheads="1"/>
            </p:cNvSpPr>
            <p:nvPr/>
          </p:nvSpPr>
          <p:spPr bwMode="auto">
            <a:xfrm>
              <a:off x="1749" y="3693"/>
              <a:ext cx="11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i="1">
                  <a:latin typeface="Times New Roman" panose="02020603050405020304" pitchFamily="18" charset="0"/>
                </a:rPr>
                <a:t>R</a:t>
              </a:r>
              <a:endParaRPr lang="en-US" altLang="en-US" sz="2400">
                <a:latin typeface="Times New Roman" panose="02020603050405020304" pitchFamily="18" charset="0"/>
              </a:endParaRPr>
            </a:p>
          </p:txBody>
        </p:sp>
        <p:sp>
          <p:nvSpPr>
            <p:cNvPr id="89113" name="Rectangle 24">
              <a:extLst>
                <a:ext uri="{FF2B5EF4-FFF2-40B4-BE49-F238E27FC236}">
                  <a16:creationId xmlns:a16="http://schemas.microsoft.com/office/drawing/2014/main" id="{A5B26507-4B95-A9C7-3117-5C03F27F3544}"/>
                </a:ext>
              </a:extLst>
            </p:cNvPr>
            <p:cNvSpPr>
              <a:spLocks noChangeArrowheads="1"/>
            </p:cNvSpPr>
            <p:nvPr/>
          </p:nvSpPr>
          <p:spPr bwMode="auto">
            <a:xfrm>
              <a:off x="1702" y="3429"/>
              <a:ext cx="14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i="1">
                  <a:latin typeface="Times New Roman" panose="02020603050405020304" pitchFamily="18" charset="0"/>
                </a:rPr>
                <a:t>D</a:t>
              </a:r>
              <a:endParaRPr lang="en-US" altLang="en-US" sz="2400">
                <a:latin typeface="Times New Roman" panose="02020603050405020304" pitchFamily="18" charset="0"/>
              </a:endParaRPr>
            </a:p>
          </p:txBody>
        </p:sp>
        <p:sp>
          <p:nvSpPr>
            <p:cNvPr id="89114" name="Rectangle 25">
              <a:extLst>
                <a:ext uri="{FF2B5EF4-FFF2-40B4-BE49-F238E27FC236}">
                  <a16:creationId xmlns:a16="http://schemas.microsoft.com/office/drawing/2014/main" id="{0193CB16-692D-4EF3-7C16-8A3596898412}"/>
                </a:ext>
              </a:extLst>
            </p:cNvPr>
            <p:cNvSpPr>
              <a:spLocks noChangeArrowheads="1"/>
            </p:cNvSpPr>
            <p:nvPr/>
          </p:nvSpPr>
          <p:spPr bwMode="auto">
            <a:xfrm>
              <a:off x="1665" y="3132"/>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i="1">
                  <a:latin typeface="Times New Roman" panose="02020603050405020304" pitchFamily="18" charset="0"/>
                </a:rPr>
                <a:t>C</a:t>
              </a:r>
              <a:endParaRPr lang="en-US" altLang="en-US" sz="2400">
                <a:latin typeface="Times New Roman" panose="02020603050405020304" pitchFamily="18" charset="0"/>
              </a:endParaRPr>
            </a:p>
          </p:txBody>
        </p:sp>
        <p:sp>
          <p:nvSpPr>
            <p:cNvPr id="89115" name="Rectangle 26">
              <a:extLst>
                <a:ext uri="{FF2B5EF4-FFF2-40B4-BE49-F238E27FC236}">
                  <a16:creationId xmlns:a16="http://schemas.microsoft.com/office/drawing/2014/main" id="{1CC11F35-8FB6-477C-917A-A88785C5C7BD}"/>
                </a:ext>
              </a:extLst>
            </p:cNvPr>
            <p:cNvSpPr>
              <a:spLocks noChangeArrowheads="1"/>
            </p:cNvSpPr>
            <p:nvPr/>
          </p:nvSpPr>
          <p:spPr bwMode="auto">
            <a:xfrm>
              <a:off x="1032" y="3402"/>
              <a:ext cx="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i="1">
                  <a:latin typeface="Times New Roman" panose="02020603050405020304" pitchFamily="18" charset="0"/>
                </a:rPr>
                <a:t>I</a:t>
              </a:r>
              <a:endParaRPr lang="en-US" altLang="en-US" sz="2400">
                <a:latin typeface="Times New Roman" panose="02020603050405020304" pitchFamily="18" charset="0"/>
              </a:endParaRPr>
            </a:p>
          </p:txBody>
        </p:sp>
        <p:sp>
          <p:nvSpPr>
            <p:cNvPr id="89116" name="Rectangle 27">
              <a:extLst>
                <a:ext uri="{FF2B5EF4-FFF2-40B4-BE49-F238E27FC236}">
                  <a16:creationId xmlns:a16="http://schemas.microsoft.com/office/drawing/2014/main" id="{2ACABB52-8D78-D54D-EA33-C8A37065A746}"/>
                </a:ext>
              </a:extLst>
            </p:cNvPr>
            <p:cNvSpPr>
              <a:spLocks noChangeArrowheads="1"/>
            </p:cNvSpPr>
            <p:nvPr/>
          </p:nvSpPr>
          <p:spPr bwMode="auto">
            <a:xfrm>
              <a:off x="999" y="3132"/>
              <a:ext cx="12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2400" i="1">
                  <a:latin typeface="Times New Roman" panose="02020603050405020304" pitchFamily="18" charset="0"/>
                </a:rPr>
                <a:t>C</a:t>
              </a:r>
              <a:endParaRPr lang="en-US" altLang="en-US" sz="2400">
                <a:latin typeface="Times New Roman" panose="02020603050405020304" pitchFamily="18" charset="0"/>
              </a:endParaRPr>
            </a:p>
          </p:txBody>
        </p:sp>
        <p:sp>
          <p:nvSpPr>
            <p:cNvPr id="89117" name="Rectangle 28">
              <a:extLst>
                <a:ext uri="{FF2B5EF4-FFF2-40B4-BE49-F238E27FC236}">
                  <a16:creationId xmlns:a16="http://schemas.microsoft.com/office/drawing/2014/main" id="{CD162A7F-EDB0-0808-62A4-917D51DD8885}"/>
                </a:ext>
              </a:extLst>
            </p:cNvPr>
            <p:cNvSpPr>
              <a:spLocks noChangeArrowheads="1"/>
            </p:cNvSpPr>
            <p:nvPr/>
          </p:nvSpPr>
          <p:spPr bwMode="auto">
            <a:xfrm>
              <a:off x="1500" y="3800"/>
              <a:ext cx="57"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a:latin typeface="Times New Roman" panose="02020603050405020304" pitchFamily="18" charset="0"/>
                </a:rPr>
                <a:t>1</a:t>
              </a:r>
              <a:endParaRPr lang="en-US" altLang="en-US" sz="2400">
                <a:latin typeface="Times New Roman" panose="02020603050405020304" pitchFamily="18" charset="0"/>
              </a:endParaRPr>
            </a:p>
          </p:txBody>
        </p:sp>
        <p:sp>
          <p:nvSpPr>
            <p:cNvPr id="89118" name="Rectangle 29">
              <a:extLst>
                <a:ext uri="{FF2B5EF4-FFF2-40B4-BE49-F238E27FC236}">
                  <a16:creationId xmlns:a16="http://schemas.microsoft.com/office/drawing/2014/main" id="{2AD493A5-8386-2AB4-B39C-72B2E92B08AE}"/>
                </a:ext>
              </a:extLst>
            </p:cNvPr>
            <p:cNvSpPr>
              <a:spLocks noChangeArrowheads="1"/>
            </p:cNvSpPr>
            <p:nvPr/>
          </p:nvSpPr>
          <p:spPr bwMode="auto">
            <a:xfrm>
              <a:off x="2024" y="3372"/>
              <a:ext cx="108"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en-US" altLang="en-US" sz="1400" i="1">
                  <a:latin typeface="Symbol" panose="05050102010706020507" pitchFamily="18" charset="2"/>
                </a:rPr>
                <a:t>-g</a:t>
              </a:r>
              <a:endParaRPr lang="en-US" altLang="en-US" sz="2400">
                <a:latin typeface="Times New Roman" panose="02020603050405020304" pitchFamily="18" charset="0"/>
              </a:endParaRPr>
            </a:p>
          </p:txBody>
        </p:sp>
      </p:grpSp>
      <p:sp>
        <p:nvSpPr>
          <p:cNvPr id="89096" name="Text Box 7">
            <a:extLst>
              <a:ext uri="{FF2B5EF4-FFF2-40B4-BE49-F238E27FC236}">
                <a16:creationId xmlns:a16="http://schemas.microsoft.com/office/drawing/2014/main" id="{3FE7DED1-F8F2-EDAD-C4C9-7680493FF9E8}"/>
              </a:ext>
            </a:extLst>
          </p:cNvPr>
          <p:cNvSpPr txBox="1">
            <a:spLocks noChangeArrowheads="1"/>
          </p:cNvSpPr>
          <p:nvPr/>
        </p:nvSpPr>
        <p:spPr bwMode="auto">
          <a:xfrm>
            <a:off x="4267200" y="5029200"/>
            <a:ext cx="44958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spcBef>
                <a:spcPct val="50000"/>
              </a:spcBef>
            </a:pPr>
            <a:r>
              <a:rPr lang="en-US" altLang="en-US" sz="2000">
                <a:latin typeface="Times New Roman" panose="02020603050405020304" pitchFamily="18" charset="0"/>
              </a:rPr>
              <a:t>where </a:t>
            </a:r>
            <a:r>
              <a:rPr lang="en-US" altLang="en-US" sz="2000">
                <a:latin typeface="Times New Roman" panose="02020603050405020304" pitchFamily="18" charset="0"/>
                <a:sym typeface="Symbol" panose="05050102010706020507" pitchFamily="18" charset="2"/>
              </a:rPr>
              <a:t> is the propagation path loss slope and  = 2</a:t>
            </a:r>
            <a:r>
              <a:rPr lang="en-US" altLang="en-US" sz="2000">
                <a:latin typeface="Times New Roman" panose="02020603050405020304" pitchFamily="18" charset="0"/>
                <a:cs typeface="Times New Roman" panose="02020603050405020304" pitchFamily="18" charset="0"/>
                <a:sym typeface="Symbol" panose="05050102010706020507" pitchFamily="18" charset="2"/>
              </a:rPr>
              <a:t>~5.</a:t>
            </a:r>
            <a:endParaRPr lang="en-US" altLang="en-US" sz="2000">
              <a:latin typeface="Times New Roman" panose="02020603050405020304" pitchFamily="18" charset="0"/>
              <a:sym typeface="Symbol" panose="05050102010706020507" pitchFamily="18" charset="2"/>
            </a:endParaRPr>
          </a:p>
        </p:txBody>
      </p:sp>
    </p:spTree>
    <p:extLst>
      <p:ext uri="{BB962C8B-B14F-4D97-AF65-F5344CB8AC3E}">
        <p14:creationId xmlns:p14="http://schemas.microsoft.com/office/powerpoint/2010/main" val="346354340"/>
      </p:ext>
    </p:extLst>
  </p:cSld>
  <p:clrMapOvr>
    <a:masterClrMapping/>
  </p:clrMapOvr>
  <p:transition spd="slow"/>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a:extLst>
              <a:ext uri="{FF2B5EF4-FFF2-40B4-BE49-F238E27FC236}">
                <a16:creationId xmlns:a16="http://schemas.microsoft.com/office/drawing/2014/main" id="{C7C43AB1-98A7-6AA9-AAA3-732160B24E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25550"/>
            <a:ext cx="9144000" cy="494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5" name="TextBox 4">
            <a:extLst>
              <a:ext uri="{FF2B5EF4-FFF2-40B4-BE49-F238E27FC236}">
                <a16:creationId xmlns:a16="http://schemas.microsoft.com/office/drawing/2014/main" id="{24ADB926-E4E6-A921-C16D-813C22A22C12}"/>
              </a:ext>
            </a:extLst>
          </p:cNvPr>
          <p:cNvSpPr txBox="1">
            <a:spLocks noChangeArrowheads="1"/>
          </p:cNvSpPr>
          <p:nvPr/>
        </p:nvSpPr>
        <p:spPr bwMode="auto">
          <a:xfrm>
            <a:off x="2057400" y="177800"/>
            <a:ext cx="4572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3200" b="1">
                <a:latin typeface="Times New Roman" panose="02020603050405020304" pitchFamily="18" charset="0"/>
              </a:rPr>
              <a:t>Cochannel Interference</a:t>
            </a:r>
            <a:endParaRPr lang="en-IN" altLang="en-US" sz="3200" b="1"/>
          </a:p>
        </p:txBody>
      </p:sp>
    </p:spTree>
    <p:extLst>
      <p:ext uri="{BB962C8B-B14F-4D97-AF65-F5344CB8AC3E}">
        <p14:creationId xmlns:p14="http://schemas.microsoft.com/office/powerpoint/2010/main" val="31684462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979EA973-9B20-6954-8171-BC2757F37EC4}"/>
              </a:ext>
            </a:extLst>
          </p:cNvPr>
          <p:cNvSpPr>
            <a:spLocks noGrp="1" noChangeArrowheads="1"/>
          </p:cNvSpPr>
          <p:nvPr>
            <p:ph type="title"/>
          </p:nvPr>
        </p:nvSpPr>
        <p:spPr/>
        <p:txBody>
          <a:bodyPr/>
          <a:lstStyle/>
          <a:p>
            <a:r>
              <a:rPr kumimoji="1" lang="en-GB" altLang="en-US"/>
              <a:t>Increasing Capacity</a:t>
            </a:r>
          </a:p>
        </p:txBody>
      </p:sp>
      <p:sp>
        <p:nvSpPr>
          <p:cNvPr id="91139" name="Rectangle 3">
            <a:extLst>
              <a:ext uri="{FF2B5EF4-FFF2-40B4-BE49-F238E27FC236}">
                <a16:creationId xmlns:a16="http://schemas.microsoft.com/office/drawing/2014/main" id="{6132C2A9-DA93-7754-279E-04007924B8CB}"/>
              </a:ext>
            </a:extLst>
          </p:cNvPr>
          <p:cNvSpPr>
            <a:spLocks noGrp="1" noChangeArrowheads="1"/>
          </p:cNvSpPr>
          <p:nvPr>
            <p:ph idx="1"/>
          </p:nvPr>
        </p:nvSpPr>
        <p:spPr/>
        <p:txBody>
          <a:bodyPr/>
          <a:lstStyle/>
          <a:p>
            <a:r>
              <a:rPr kumimoji="1" lang="en-GB" altLang="en-US"/>
              <a:t>add new channels</a:t>
            </a:r>
          </a:p>
          <a:p>
            <a:pPr lvl="1"/>
            <a:r>
              <a:rPr kumimoji="1" lang="en-GB" altLang="en-US"/>
              <a:t>not all channels used to start with</a:t>
            </a:r>
          </a:p>
          <a:p>
            <a:r>
              <a:rPr kumimoji="1" lang="en-GB" altLang="en-US"/>
              <a:t>frequency borrowing</a:t>
            </a:r>
          </a:p>
          <a:p>
            <a:pPr lvl="1"/>
            <a:r>
              <a:rPr kumimoji="1" lang="en-GB" altLang="en-US"/>
              <a:t>taken from adjacent cells by congested cells</a:t>
            </a:r>
          </a:p>
          <a:p>
            <a:pPr lvl="1"/>
            <a:r>
              <a:rPr kumimoji="1" lang="en-GB" altLang="en-US"/>
              <a:t>or assign frequencies dynamically</a:t>
            </a:r>
          </a:p>
          <a:p>
            <a:r>
              <a:rPr kumimoji="1" lang="en-GB" altLang="en-US"/>
              <a:t>cell splitting</a:t>
            </a:r>
          </a:p>
          <a:p>
            <a:pPr lvl="1"/>
            <a:r>
              <a:rPr kumimoji="1" lang="en-GB" altLang="en-US"/>
              <a:t>non-uniform topography and traffic distribution </a:t>
            </a:r>
          </a:p>
          <a:p>
            <a:pPr lvl="1"/>
            <a:r>
              <a:rPr kumimoji="1" lang="en-GB" altLang="en-US"/>
              <a:t>use smaller cells in high use areas</a:t>
            </a:r>
          </a:p>
        </p:txBody>
      </p:sp>
    </p:spTree>
    <p:extLst>
      <p:ext uri="{BB962C8B-B14F-4D97-AF65-F5344CB8AC3E}">
        <p14:creationId xmlns:p14="http://schemas.microsoft.com/office/powerpoint/2010/main" val="42324411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7E7477-3427-CC4C-751B-D7622265891C}"/>
              </a:ext>
            </a:extLst>
          </p:cNvPr>
          <p:cNvSpPr txBox="1"/>
          <p:nvPr/>
        </p:nvSpPr>
        <p:spPr>
          <a:xfrm>
            <a:off x="2286000" y="3244334"/>
            <a:ext cx="4572000" cy="584775"/>
          </a:xfrm>
          <a:prstGeom prst="rect">
            <a:avLst/>
          </a:prstGeom>
          <a:noFill/>
        </p:spPr>
        <p:txBody>
          <a:bodyPr wrap="square">
            <a:spAutoFit/>
          </a:bodyPr>
          <a:lstStyle/>
          <a:p>
            <a:pPr algn="ctr"/>
            <a:r>
              <a:rPr lang="en-IN" sz="3200" b="1" i="0" u="sng" dirty="0">
                <a:solidFill>
                  <a:srgbClr val="000000"/>
                </a:solidFill>
                <a:effectLst/>
                <a:latin typeface="FEF9981BC9E-Roman"/>
              </a:rPr>
              <a:t>Handoff Strategies</a:t>
            </a:r>
            <a:endParaRPr lang="en-IN" sz="3200" b="1" u="sng" dirty="0"/>
          </a:p>
        </p:txBody>
      </p:sp>
    </p:spTree>
    <p:extLst>
      <p:ext uri="{BB962C8B-B14F-4D97-AF65-F5344CB8AC3E}">
        <p14:creationId xmlns:p14="http://schemas.microsoft.com/office/powerpoint/2010/main" val="257200483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F656ACAE-3C4C-F722-A66D-6C86345CC35A}"/>
              </a:ext>
            </a:extLst>
          </p:cNvPr>
          <p:cNvSpPr>
            <a:spLocks noGrp="1" noChangeArrowheads="1"/>
          </p:cNvSpPr>
          <p:nvPr>
            <p:ph type="title"/>
          </p:nvPr>
        </p:nvSpPr>
        <p:spPr>
          <a:xfrm>
            <a:off x="1143000" y="609600"/>
            <a:ext cx="8001000" cy="914400"/>
          </a:xfrm>
        </p:spPr>
        <p:txBody>
          <a:bodyPr rtlCol="0">
            <a:normAutofit/>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37219" name="Rectangle 3">
            <a:extLst>
              <a:ext uri="{FF2B5EF4-FFF2-40B4-BE49-F238E27FC236}">
                <a16:creationId xmlns:a16="http://schemas.microsoft.com/office/drawing/2014/main" id="{EAAF4FE3-D6BC-F925-EC1E-155790C6D2BF}"/>
              </a:ext>
            </a:extLst>
          </p:cNvPr>
          <p:cNvSpPr>
            <a:spLocks noGrp="1" noChangeArrowheads="1"/>
          </p:cNvSpPr>
          <p:nvPr>
            <p:ph idx="1"/>
          </p:nvPr>
        </p:nvSpPr>
        <p:spPr>
          <a:xfrm>
            <a:off x="1371600" y="1600200"/>
            <a:ext cx="7391400" cy="6858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	Problems with cellular structure</a:t>
            </a:r>
          </a:p>
        </p:txBody>
      </p:sp>
      <p:sp>
        <p:nvSpPr>
          <p:cNvPr id="137220" name="Rectangle 5">
            <a:extLst>
              <a:ext uri="{FF2B5EF4-FFF2-40B4-BE49-F238E27FC236}">
                <a16:creationId xmlns:a16="http://schemas.microsoft.com/office/drawing/2014/main" id="{AAB5E8FC-89F9-5B65-3EAC-4C1CCFC84407}"/>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41996" name="Rectangle 12">
            <a:extLst>
              <a:ext uri="{FF2B5EF4-FFF2-40B4-BE49-F238E27FC236}">
                <a16:creationId xmlns:a16="http://schemas.microsoft.com/office/drawing/2014/main" id="{094387BC-4D60-9DFE-667B-7D19EF33246F}"/>
              </a:ext>
            </a:extLst>
          </p:cNvPr>
          <p:cNvSpPr>
            <a:spLocks noChangeArrowheads="1"/>
          </p:cNvSpPr>
          <p:nvPr/>
        </p:nvSpPr>
        <p:spPr bwMode="auto">
          <a:xfrm>
            <a:off x="2209800" y="5105400"/>
            <a:ext cx="5916613" cy="117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15000"/>
              </a:lnSpc>
              <a:spcBef>
                <a:spcPct val="50000"/>
              </a:spcBef>
              <a:buClr>
                <a:srgbClr val="BE0024"/>
              </a:buClr>
              <a:buFont typeface="Wingdings" panose="05000000000000000000" pitchFamily="2" charset="2"/>
              <a:buChar char="v"/>
            </a:pPr>
            <a:r>
              <a:rPr lang="en-US" altLang="en-US" b="1">
                <a:solidFill>
                  <a:schemeClr val="tx2"/>
                </a:solidFill>
                <a:latin typeface="Times New Roman" panose="02020603050405020304" pitchFamily="18" charset="0"/>
              </a:rPr>
              <a:t>How to locate of a mobile unit in the entire coverage area?</a:t>
            </a:r>
          </a:p>
          <a:p>
            <a:pPr lvl="1" algn="just" eaLnBrk="1" hangingPunct="1">
              <a:lnSpc>
                <a:spcPct val="115000"/>
              </a:lnSpc>
              <a:spcBef>
                <a:spcPct val="50000"/>
              </a:spcBef>
              <a:buClr>
                <a:srgbClr val="BE0024"/>
              </a:buClr>
              <a:buFont typeface="Wingdings" panose="05000000000000000000" pitchFamily="2" charset="2"/>
              <a:buNone/>
            </a:pPr>
            <a:r>
              <a:rPr lang="en-US" altLang="en-US" b="1">
                <a:solidFill>
                  <a:schemeClr val="tx2"/>
                </a:solidFill>
                <a:latin typeface="Times New Roman" panose="02020603050405020304" pitchFamily="18" charset="0"/>
              </a:rPr>
              <a:t>	Solution:</a:t>
            </a:r>
            <a:r>
              <a:rPr lang="en-US" altLang="en-US" b="1">
                <a:solidFill>
                  <a:srgbClr val="669900"/>
                </a:solidFill>
                <a:latin typeface="Times New Roman" panose="02020603050405020304" pitchFamily="18" charset="0"/>
              </a:rPr>
              <a:t> </a:t>
            </a:r>
            <a:r>
              <a:rPr lang="en-US" altLang="en-US" b="1">
                <a:solidFill>
                  <a:srgbClr val="A50021"/>
                </a:solidFill>
                <a:latin typeface="Times New Roman" panose="02020603050405020304" pitchFamily="18" charset="0"/>
              </a:rPr>
              <a:t>Location management</a:t>
            </a:r>
          </a:p>
        </p:txBody>
      </p:sp>
      <p:sp>
        <p:nvSpPr>
          <p:cNvPr id="41997" name="Rectangle 13">
            <a:extLst>
              <a:ext uri="{FF2B5EF4-FFF2-40B4-BE49-F238E27FC236}">
                <a16:creationId xmlns:a16="http://schemas.microsoft.com/office/drawing/2014/main" id="{9D942905-1FE5-97B5-E148-45271BF15388}"/>
              </a:ext>
            </a:extLst>
          </p:cNvPr>
          <p:cNvSpPr>
            <a:spLocks noChangeArrowheads="1"/>
          </p:cNvSpPr>
          <p:nvPr/>
        </p:nvSpPr>
        <p:spPr bwMode="auto">
          <a:xfrm>
            <a:off x="1752600" y="2438400"/>
            <a:ext cx="64008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371600" indent="-4572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just" eaLnBrk="1" hangingPunct="1">
              <a:lnSpc>
                <a:spcPct val="115000"/>
              </a:lnSpc>
              <a:spcBef>
                <a:spcPct val="50000"/>
              </a:spcBef>
              <a:buClr>
                <a:srgbClr val="BE0024"/>
              </a:buClr>
              <a:buFont typeface="Wingdings" panose="05000000000000000000" pitchFamily="2" charset="2"/>
              <a:buChar char="v"/>
            </a:pPr>
            <a:r>
              <a:rPr lang="en-US" altLang="en-US" b="1">
                <a:solidFill>
                  <a:schemeClr val="tx2"/>
                </a:solidFill>
                <a:latin typeface="Times New Roman" panose="02020603050405020304" pitchFamily="18" charset="0"/>
              </a:rPr>
              <a:t>How to maintain continuous communication between two parties in the presence of mobility?</a:t>
            </a:r>
          </a:p>
          <a:p>
            <a:pPr lvl="2" algn="just" eaLnBrk="1" hangingPunct="1">
              <a:lnSpc>
                <a:spcPct val="90000"/>
              </a:lnSpc>
              <a:spcBef>
                <a:spcPct val="50000"/>
              </a:spcBef>
              <a:buClr>
                <a:srgbClr val="BE0024"/>
              </a:buClr>
              <a:buFont typeface="Wingdings" panose="05000000000000000000" pitchFamily="2" charset="2"/>
              <a:buNone/>
            </a:pPr>
            <a:r>
              <a:rPr lang="en-US" altLang="en-US" b="1">
                <a:solidFill>
                  <a:schemeClr val="tx2"/>
                </a:solidFill>
                <a:latin typeface="Times New Roman" panose="02020603050405020304" pitchFamily="18" charset="0"/>
              </a:rPr>
              <a:t>	Solution:</a:t>
            </a:r>
            <a:r>
              <a:rPr lang="en-US" altLang="en-US" b="1">
                <a:solidFill>
                  <a:srgbClr val="669900"/>
                </a:solidFill>
                <a:latin typeface="Times New Roman" panose="02020603050405020304" pitchFamily="18" charset="0"/>
              </a:rPr>
              <a:t> </a:t>
            </a:r>
            <a:r>
              <a:rPr lang="en-US" altLang="en-US" b="1">
                <a:solidFill>
                  <a:srgbClr val="A50021"/>
                </a:solidFill>
                <a:latin typeface="Times New Roman" panose="02020603050405020304" pitchFamily="18" charset="0"/>
              </a:rPr>
              <a:t>Handoff</a:t>
            </a:r>
          </a:p>
        </p:txBody>
      </p:sp>
      <p:sp>
        <p:nvSpPr>
          <p:cNvPr id="42000" name="Rectangle 16">
            <a:extLst>
              <a:ext uri="{FF2B5EF4-FFF2-40B4-BE49-F238E27FC236}">
                <a16:creationId xmlns:a16="http://schemas.microsoft.com/office/drawing/2014/main" id="{B32907BA-0B25-B7FA-65FD-3638BB6ADB2D}"/>
              </a:ext>
            </a:extLst>
          </p:cNvPr>
          <p:cNvSpPr>
            <a:spLocks noChangeArrowheads="1"/>
          </p:cNvSpPr>
          <p:nvPr/>
        </p:nvSpPr>
        <p:spPr bwMode="auto">
          <a:xfrm>
            <a:off x="1752600" y="3810000"/>
            <a:ext cx="6400800" cy="1109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914400" indent="-457200">
              <a:defRPr>
                <a:solidFill>
                  <a:schemeClr val="tx1"/>
                </a:solidFill>
                <a:latin typeface="Arial" panose="020B0604020202020204" pitchFamily="34" charset="0"/>
                <a:cs typeface="Arial" panose="020B0604020202020204" pitchFamily="34" charset="0"/>
              </a:defRPr>
            </a:lvl2pPr>
            <a:lvl3pPr marL="1371600" indent="-4572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just" eaLnBrk="1" hangingPunct="1">
              <a:lnSpc>
                <a:spcPct val="115000"/>
              </a:lnSpc>
              <a:spcBef>
                <a:spcPct val="50000"/>
              </a:spcBef>
              <a:buClr>
                <a:srgbClr val="BE0024"/>
              </a:buClr>
              <a:buFont typeface="Wingdings" panose="05000000000000000000" pitchFamily="2" charset="2"/>
              <a:buChar char="v"/>
            </a:pPr>
            <a:r>
              <a:rPr lang="en-US" altLang="en-US" b="1">
                <a:solidFill>
                  <a:schemeClr val="tx2"/>
                </a:solidFill>
                <a:latin typeface="Times New Roman" panose="02020603050405020304" pitchFamily="18" charset="0"/>
              </a:rPr>
              <a:t>How to maintain continuous communication between two parties in the presence of mobility?</a:t>
            </a:r>
          </a:p>
          <a:p>
            <a:pPr lvl="2" algn="just" eaLnBrk="1" hangingPunct="1">
              <a:lnSpc>
                <a:spcPct val="90000"/>
              </a:lnSpc>
              <a:spcBef>
                <a:spcPct val="50000"/>
              </a:spcBef>
              <a:buClr>
                <a:srgbClr val="BE0024"/>
              </a:buClr>
              <a:buFont typeface="Wingdings" panose="05000000000000000000" pitchFamily="2" charset="2"/>
              <a:buNone/>
            </a:pPr>
            <a:r>
              <a:rPr lang="en-US" altLang="en-US" b="1">
                <a:solidFill>
                  <a:schemeClr val="tx2"/>
                </a:solidFill>
                <a:latin typeface="Times New Roman" panose="02020603050405020304" pitchFamily="18" charset="0"/>
              </a:rPr>
              <a:t>	Solution:</a:t>
            </a:r>
            <a:r>
              <a:rPr lang="en-US" altLang="en-US" b="1">
                <a:solidFill>
                  <a:srgbClr val="669900"/>
                </a:solidFill>
                <a:latin typeface="Times New Roman" panose="02020603050405020304" pitchFamily="18" charset="0"/>
              </a:rPr>
              <a:t> </a:t>
            </a:r>
            <a:r>
              <a:rPr lang="en-US" altLang="en-US" b="1">
                <a:solidFill>
                  <a:srgbClr val="A50021"/>
                </a:solidFill>
                <a:latin typeface="Times New Roman" panose="02020603050405020304" pitchFamily="18" charset="0"/>
              </a:rPr>
              <a:t>Roaming</a:t>
            </a:r>
          </a:p>
        </p:txBody>
      </p:sp>
      <p:sp>
        <p:nvSpPr>
          <p:cNvPr id="137224" name="Line 18">
            <a:extLst>
              <a:ext uri="{FF2B5EF4-FFF2-40B4-BE49-F238E27FC236}">
                <a16:creationId xmlns:a16="http://schemas.microsoft.com/office/drawing/2014/main" id="{FE2F7A6E-4869-C5F6-3EE7-A5CC596A144E}"/>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10721162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199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499"/>
                                          </p:stCondLst>
                                        </p:cTn>
                                        <p:tgtEl>
                                          <p:spTgt spid="41997">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42000">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499"/>
                                          </p:stCondLst>
                                        </p:cTn>
                                        <p:tgtEl>
                                          <p:spTgt spid="42000">
                                            <p:txEl>
                                              <p:pRg st="1" end="1"/>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41996">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499"/>
                                          </p:stCondLst>
                                        </p:cTn>
                                        <p:tgtEl>
                                          <p:spTgt spid="4199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96" grpId="0" build="p" autoUpdateAnimBg="0"/>
      <p:bldP spid="41997" grpId="0" build="p" autoUpdateAnimBg="0"/>
      <p:bldP spid="42000" grpId="0" build="p"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4E18B1DC-86C0-3A63-482B-E02EAC27A8DF}"/>
              </a:ext>
            </a:extLst>
          </p:cNvPr>
          <p:cNvSpPr>
            <a:spLocks noGrp="1" noChangeArrowheads="1"/>
          </p:cNvSpPr>
          <p:nvPr>
            <p:ph type="title"/>
          </p:nvPr>
        </p:nvSpPr>
        <p:spPr>
          <a:xfrm>
            <a:off x="12192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38243" name="Rectangle 3">
            <a:extLst>
              <a:ext uri="{FF2B5EF4-FFF2-40B4-BE49-F238E27FC236}">
                <a16:creationId xmlns:a16="http://schemas.microsoft.com/office/drawing/2014/main" id="{A97D5B40-04D9-C544-B6D2-84B028DD7E04}"/>
              </a:ext>
            </a:extLst>
          </p:cNvPr>
          <p:cNvSpPr>
            <a:spLocks noGrp="1" noChangeArrowheads="1"/>
          </p:cNvSpPr>
          <p:nvPr>
            <p:ph idx="1"/>
          </p:nvPr>
        </p:nvSpPr>
        <p:spPr>
          <a:xfrm>
            <a:off x="1371600" y="1600200"/>
            <a:ext cx="2628900" cy="533400"/>
          </a:xfrm>
        </p:spPr>
        <p:txBody>
          <a:bodyPr/>
          <a:lstStyle/>
          <a:p>
            <a:pPr marL="533400" indent="-533400" algn="just">
              <a:lnSpc>
                <a:spcPct val="125000"/>
              </a:lnSpc>
              <a:buFont typeface="Wingdings" panose="05000000000000000000" pitchFamily="2" charset="2"/>
              <a:buNone/>
            </a:pPr>
            <a:r>
              <a:rPr lang="en-US" altLang="en-US" sz="2400" b="1">
                <a:solidFill>
                  <a:srgbClr val="003399"/>
                </a:solidFill>
              </a:rPr>
              <a:t>	Handoff</a:t>
            </a:r>
          </a:p>
        </p:txBody>
      </p:sp>
      <p:sp>
        <p:nvSpPr>
          <p:cNvPr id="138244" name="Rectangle 5">
            <a:extLst>
              <a:ext uri="{FF2B5EF4-FFF2-40B4-BE49-F238E27FC236}">
                <a16:creationId xmlns:a16="http://schemas.microsoft.com/office/drawing/2014/main" id="{252FD078-AB06-7E3A-AAF9-E6C1CE0DFE59}"/>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44040" name="Rectangle 8">
            <a:extLst>
              <a:ext uri="{FF2B5EF4-FFF2-40B4-BE49-F238E27FC236}">
                <a16:creationId xmlns:a16="http://schemas.microsoft.com/office/drawing/2014/main" id="{3F6F4C41-C644-1D63-7088-936BD449E6B0}"/>
              </a:ext>
            </a:extLst>
          </p:cNvPr>
          <p:cNvSpPr>
            <a:spLocks noChangeArrowheads="1"/>
          </p:cNvSpPr>
          <p:nvPr/>
        </p:nvSpPr>
        <p:spPr bwMode="auto">
          <a:xfrm>
            <a:off x="2209800" y="2036763"/>
            <a:ext cx="6680200" cy="11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eaLnBrk="1" hangingPunct="1">
              <a:lnSpc>
                <a:spcPct val="125000"/>
              </a:lnSpc>
            </a:pPr>
            <a:r>
              <a:rPr lang="en-US" altLang="en-US" b="1">
                <a:latin typeface="Times New Roman" panose="02020603050405020304" pitchFamily="18" charset="0"/>
                <a:cs typeface="Times New Roman" panose="02020603050405020304" pitchFamily="18" charset="0"/>
              </a:rPr>
              <a:t>A process, which allows users to remain in touch, even while breaking the connection with one BS and establishing connection with another BS.</a:t>
            </a:r>
            <a:endParaRPr lang="en-US" altLang="en-US" b="1">
              <a:latin typeface="Times New Roman" panose="02020603050405020304" pitchFamily="18" charset="0"/>
            </a:endParaRPr>
          </a:p>
        </p:txBody>
      </p:sp>
      <p:sp>
        <p:nvSpPr>
          <p:cNvPr id="138246" name="Line 14">
            <a:extLst>
              <a:ext uri="{FF2B5EF4-FFF2-40B4-BE49-F238E27FC236}">
                <a16:creationId xmlns:a16="http://schemas.microsoft.com/office/drawing/2014/main" id="{8070750A-1D40-3692-0811-F95BC6084C9D}"/>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graphicFrame>
        <p:nvGraphicFramePr>
          <p:cNvPr id="44047" name="Object 15">
            <a:extLst>
              <a:ext uri="{FF2B5EF4-FFF2-40B4-BE49-F238E27FC236}">
                <a16:creationId xmlns:a16="http://schemas.microsoft.com/office/drawing/2014/main" id="{F166FD87-0491-694A-2A47-D3D6418705E3}"/>
              </a:ext>
            </a:extLst>
          </p:cNvPr>
          <p:cNvGraphicFramePr>
            <a:graphicFrameLocks noChangeAspect="1"/>
          </p:cNvGraphicFramePr>
          <p:nvPr/>
        </p:nvGraphicFramePr>
        <p:xfrm>
          <a:off x="1893888" y="3157538"/>
          <a:ext cx="6996112" cy="3411537"/>
        </p:xfrm>
        <a:graphic>
          <a:graphicData uri="http://schemas.openxmlformats.org/presentationml/2006/ole">
            <mc:AlternateContent xmlns:mc="http://schemas.openxmlformats.org/markup-compatibility/2006">
              <mc:Choice xmlns:v="urn:schemas-microsoft-com:vml" Requires="v">
                <p:oleObj name="VISIO" r:id="rId2" imgW="5914644" imgH="3412236" progId="Visio.Drawing.6">
                  <p:embed/>
                </p:oleObj>
              </mc:Choice>
              <mc:Fallback>
                <p:oleObj name="VISIO" r:id="rId2" imgW="5914644" imgH="3412236" progId="Visio.Drawing.6">
                  <p:embed/>
                  <p:pic>
                    <p:nvPicPr>
                      <p:cNvPr id="44047" name="Object 15">
                        <a:extLst>
                          <a:ext uri="{FF2B5EF4-FFF2-40B4-BE49-F238E27FC236}">
                            <a16:creationId xmlns:a16="http://schemas.microsoft.com/office/drawing/2014/main" id="{F166FD87-0491-694A-2A47-D3D6418705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888" y="3157538"/>
                        <a:ext cx="6996112" cy="341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9630357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4404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440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72FDAD06-0885-664A-ECC6-C0DEEE771E06}"/>
              </a:ext>
            </a:extLst>
          </p:cNvPr>
          <p:cNvSpPr>
            <a:spLocks noGrp="1" noChangeArrowheads="1"/>
          </p:cNvSpPr>
          <p:nvPr>
            <p:ph type="title"/>
          </p:nvPr>
        </p:nvSpPr>
        <p:spPr>
          <a:xfrm>
            <a:off x="1219200" y="609600"/>
            <a:ext cx="7924800" cy="914400"/>
          </a:xfrm>
        </p:spPr>
        <p:txBody>
          <a:bodyPr rtlCol="0">
            <a:normAutofit fontScale="90000"/>
          </a:bodyPr>
          <a:lstStyle/>
          <a:p>
            <a:pPr fontAlgn="auto">
              <a:spcAft>
                <a:spcPts val="0"/>
              </a:spcAft>
              <a:defRPr/>
            </a:pPr>
            <a:r>
              <a:rPr lang="en-US" sz="2800">
                <a:effectLst>
                  <a:outerShdw blurRad="38100" dist="38100" dir="2700000" algn="tl">
                    <a:srgbClr val="FFFFFF"/>
                  </a:outerShdw>
                </a:effectLst>
                <a:latin typeface="Copperplate Gothic Bold" pitchFamily="34" charset="0"/>
              </a:rPr>
              <a:t>Personal Communication System (PCS)</a:t>
            </a:r>
          </a:p>
        </p:txBody>
      </p:sp>
      <p:sp>
        <p:nvSpPr>
          <p:cNvPr id="139267" name="Rectangle 3">
            <a:extLst>
              <a:ext uri="{FF2B5EF4-FFF2-40B4-BE49-F238E27FC236}">
                <a16:creationId xmlns:a16="http://schemas.microsoft.com/office/drawing/2014/main" id="{0FCA3204-9742-87C1-FE51-34F49CD9107B}"/>
              </a:ext>
            </a:extLst>
          </p:cNvPr>
          <p:cNvSpPr>
            <a:spLocks noGrp="1" noChangeArrowheads="1"/>
          </p:cNvSpPr>
          <p:nvPr>
            <p:ph idx="1"/>
          </p:nvPr>
        </p:nvSpPr>
        <p:spPr>
          <a:xfrm>
            <a:off x="1371600" y="1600200"/>
            <a:ext cx="7391400" cy="1679575"/>
          </a:xfrm>
        </p:spPr>
        <p:txBody>
          <a:bodyPr/>
          <a:lstStyle/>
          <a:p>
            <a:pPr marL="533400" indent="-533400" algn="just">
              <a:lnSpc>
                <a:spcPct val="125000"/>
              </a:lnSpc>
              <a:buFont typeface="Wingdings" panose="05000000000000000000" pitchFamily="2" charset="2"/>
              <a:buNone/>
            </a:pPr>
            <a:r>
              <a:rPr lang="en-US" altLang="en-US" sz="2000" b="1">
                <a:solidFill>
                  <a:srgbClr val="003399"/>
                </a:solidFill>
              </a:rPr>
              <a:t>	Handoff</a:t>
            </a:r>
          </a:p>
          <a:p>
            <a:pPr marL="533400" indent="-533400" algn="just">
              <a:lnSpc>
                <a:spcPct val="125000"/>
              </a:lnSpc>
              <a:buFont typeface="Wingdings" panose="05000000000000000000" pitchFamily="2" charset="2"/>
              <a:buNone/>
            </a:pPr>
            <a:r>
              <a:rPr lang="en-US" altLang="en-US" sz="2000" b="1">
                <a:solidFill>
                  <a:srgbClr val="003399"/>
                </a:solidFill>
              </a:rPr>
              <a:t>		</a:t>
            </a:r>
            <a:r>
              <a:rPr lang="en-US" altLang="en-US" sz="2000" b="1">
                <a:solidFill>
                  <a:schemeClr val="tx2"/>
                </a:solidFill>
              </a:rPr>
              <a:t>To keep the conversation going, the Handoff 	procedure should be completed while the MS (the 	bus) is in the </a:t>
            </a:r>
            <a:r>
              <a:rPr lang="en-US" altLang="en-US" sz="2000" b="1" i="1">
                <a:solidFill>
                  <a:srgbClr val="98041D"/>
                </a:solidFill>
              </a:rPr>
              <a:t>overlap region</a:t>
            </a:r>
            <a:r>
              <a:rPr lang="en-US" altLang="en-US" sz="2000" b="1">
                <a:solidFill>
                  <a:schemeClr val="tx2"/>
                </a:solidFill>
              </a:rPr>
              <a:t>.  </a:t>
            </a:r>
          </a:p>
        </p:txBody>
      </p:sp>
      <p:sp>
        <p:nvSpPr>
          <p:cNvPr id="139268" name="Rectangle 5">
            <a:extLst>
              <a:ext uri="{FF2B5EF4-FFF2-40B4-BE49-F238E27FC236}">
                <a16:creationId xmlns:a16="http://schemas.microsoft.com/office/drawing/2014/main" id="{3BC98D12-41A1-968F-5A30-E2DAF99EF0F3}"/>
              </a:ext>
            </a:extLst>
          </p:cNvPr>
          <p:cNvSpPr>
            <a:spLocks noChangeArrowheads="1"/>
          </p:cNvSpPr>
          <p:nvPr/>
        </p:nvSpPr>
        <p:spPr bwMode="auto">
          <a:xfrm>
            <a:off x="2236788" y="293052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graphicFrame>
        <p:nvGraphicFramePr>
          <p:cNvPr id="53263" name="Object 15">
            <a:extLst>
              <a:ext uri="{FF2B5EF4-FFF2-40B4-BE49-F238E27FC236}">
                <a16:creationId xmlns:a16="http://schemas.microsoft.com/office/drawing/2014/main" id="{5A003C5E-E93C-E304-A66F-3E3126E64E0E}"/>
              </a:ext>
            </a:extLst>
          </p:cNvPr>
          <p:cNvGraphicFramePr>
            <a:graphicFrameLocks noChangeAspect="1"/>
          </p:cNvGraphicFramePr>
          <p:nvPr/>
        </p:nvGraphicFramePr>
        <p:xfrm>
          <a:off x="2209800" y="2819400"/>
          <a:ext cx="6400800" cy="4038600"/>
        </p:xfrm>
        <a:graphic>
          <a:graphicData uri="http://schemas.openxmlformats.org/presentationml/2006/ole">
            <mc:AlternateContent xmlns:mc="http://schemas.openxmlformats.org/markup-compatibility/2006">
              <mc:Choice xmlns:v="urn:schemas-microsoft-com:vml" Requires="v">
                <p:oleObj name="VISIO" r:id="rId2" imgW="4485132" imgH="3566160" progId="Visio.Drawing.6">
                  <p:embed/>
                </p:oleObj>
              </mc:Choice>
              <mc:Fallback>
                <p:oleObj name="VISIO" r:id="rId2" imgW="4485132" imgH="3566160" progId="Visio.Drawing.6">
                  <p:embed/>
                  <p:pic>
                    <p:nvPicPr>
                      <p:cNvPr id="53263" name="Object 15">
                        <a:extLst>
                          <a:ext uri="{FF2B5EF4-FFF2-40B4-BE49-F238E27FC236}">
                            <a16:creationId xmlns:a16="http://schemas.microsoft.com/office/drawing/2014/main" id="{5A003C5E-E93C-E304-A66F-3E3126E64E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2819400"/>
                        <a:ext cx="6400800"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9270" name="Line 16">
            <a:extLst>
              <a:ext uri="{FF2B5EF4-FFF2-40B4-BE49-F238E27FC236}">
                <a16:creationId xmlns:a16="http://schemas.microsoft.com/office/drawing/2014/main" id="{1ABFB19B-7ED0-520A-0EAF-82467F77BEB6}"/>
              </a:ext>
            </a:extLst>
          </p:cNvPr>
          <p:cNvSpPr>
            <a:spLocks noChangeShapeType="1"/>
          </p:cNvSpPr>
          <p:nvPr/>
        </p:nvSpPr>
        <p:spPr bwMode="auto">
          <a:xfrm>
            <a:off x="1143000" y="1524000"/>
            <a:ext cx="8001000" cy="0"/>
          </a:xfrm>
          <a:prstGeom prst="line">
            <a:avLst/>
          </a:prstGeom>
          <a:noFill/>
          <a:ln w="85725" cmpd="tri">
            <a:solidFill>
              <a:srgbClr val="660066"/>
            </a:solidFill>
            <a:round/>
            <a:headEnd/>
            <a:tailEnd/>
          </a:ln>
          <a:extLst>
            <a:ext uri="{909E8E84-426E-40DD-AFC4-6F175D3DCCD1}">
              <a14:hiddenFill xmlns:a14="http://schemas.microsoft.com/office/drawing/2010/main">
                <a:noFill/>
              </a14:hiddenFill>
            </a:ext>
          </a:extLst>
        </p:spPr>
        <p:txBody>
          <a:bodyPr wrap="none"/>
          <a:lstStyle/>
          <a:p>
            <a:endParaRPr lang="en-IN"/>
          </a:p>
        </p:txBody>
      </p:sp>
    </p:spTree>
    <p:extLst>
      <p:ext uri="{BB962C8B-B14F-4D97-AF65-F5344CB8AC3E}">
        <p14:creationId xmlns:p14="http://schemas.microsoft.com/office/powerpoint/2010/main" val="20716643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532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Text Box 2">
            <a:extLst>
              <a:ext uri="{FF2B5EF4-FFF2-40B4-BE49-F238E27FC236}">
                <a16:creationId xmlns:a16="http://schemas.microsoft.com/office/drawing/2014/main" id="{7E95931A-8199-36D1-557E-00812E035255}"/>
              </a:ext>
            </a:extLst>
          </p:cNvPr>
          <p:cNvSpPr txBox="1">
            <a:spLocks noChangeArrowheads="1"/>
          </p:cNvSpPr>
          <p:nvPr/>
        </p:nvSpPr>
        <p:spPr bwMode="auto">
          <a:xfrm>
            <a:off x="5786438" y="6553200"/>
            <a:ext cx="32591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r" eaLnBrk="1" hangingPunct="1"/>
            <a:r>
              <a:rPr lang="nb-NO" altLang="en-US" sz="1000" b="1">
                <a:solidFill>
                  <a:schemeClr val="bg1"/>
                </a:solidFill>
                <a:latin typeface="Times New Roman" panose="02020603050405020304" pitchFamily="18" charset="0"/>
              </a:rPr>
              <a:t>Tor K Moseng, Handoff in Wireless Internet Access</a:t>
            </a:r>
          </a:p>
        </p:txBody>
      </p:sp>
      <p:sp>
        <p:nvSpPr>
          <p:cNvPr id="140291" name="Text Box 5">
            <a:extLst>
              <a:ext uri="{FF2B5EF4-FFF2-40B4-BE49-F238E27FC236}">
                <a16:creationId xmlns:a16="http://schemas.microsoft.com/office/drawing/2014/main" id="{0D3CEA63-EDAC-8BE3-9983-BC64A2B3AD06}"/>
              </a:ext>
            </a:extLst>
          </p:cNvPr>
          <p:cNvSpPr txBox="1">
            <a:spLocks noChangeArrowheads="1"/>
          </p:cNvSpPr>
          <p:nvPr/>
        </p:nvSpPr>
        <p:spPr bwMode="auto">
          <a:xfrm>
            <a:off x="365125" y="0"/>
            <a:ext cx="27670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b="1">
                <a:solidFill>
                  <a:schemeClr val="hlink"/>
                </a:solidFill>
                <a:latin typeface="Times New Roman" panose="02020603050405020304" pitchFamily="18" charset="0"/>
              </a:rPr>
              <a:t>Introduction – Use Case 1</a:t>
            </a:r>
          </a:p>
        </p:txBody>
      </p:sp>
      <p:grpSp>
        <p:nvGrpSpPr>
          <p:cNvPr id="140292" name="Group 51">
            <a:extLst>
              <a:ext uri="{FF2B5EF4-FFF2-40B4-BE49-F238E27FC236}">
                <a16:creationId xmlns:a16="http://schemas.microsoft.com/office/drawing/2014/main" id="{13E691D4-D662-567B-418B-54F7611DCEEE}"/>
              </a:ext>
            </a:extLst>
          </p:cNvPr>
          <p:cNvGrpSpPr>
            <a:grpSpLocks/>
          </p:cNvGrpSpPr>
          <p:nvPr/>
        </p:nvGrpSpPr>
        <p:grpSpPr bwMode="auto">
          <a:xfrm>
            <a:off x="971550" y="188913"/>
            <a:ext cx="7177088" cy="4860925"/>
            <a:chOff x="612" y="119"/>
            <a:chExt cx="4521" cy="3062"/>
          </a:xfrm>
        </p:grpSpPr>
        <p:sp>
          <p:nvSpPr>
            <p:cNvPr id="140306" name="AutoShape 33">
              <a:extLst>
                <a:ext uri="{FF2B5EF4-FFF2-40B4-BE49-F238E27FC236}">
                  <a16:creationId xmlns:a16="http://schemas.microsoft.com/office/drawing/2014/main" id="{DEA38320-6096-E0DF-D37E-1DF6F7C3DCA0}"/>
                </a:ext>
              </a:extLst>
            </p:cNvPr>
            <p:cNvSpPr>
              <a:spLocks noChangeAspect="1" noChangeArrowheads="1"/>
            </p:cNvSpPr>
            <p:nvPr/>
          </p:nvSpPr>
          <p:spPr bwMode="auto">
            <a:xfrm rot="1810194">
              <a:off x="612" y="1735"/>
              <a:ext cx="1665" cy="1440"/>
            </a:xfrm>
            <a:prstGeom prst="hexagon">
              <a:avLst>
                <a:gd name="adj" fmla="val 2890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0307" name="AutoShape 34">
              <a:extLst>
                <a:ext uri="{FF2B5EF4-FFF2-40B4-BE49-F238E27FC236}">
                  <a16:creationId xmlns:a16="http://schemas.microsoft.com/office/drawing/2014/main" id="{C03AD4F0-6E7A-102F-6889-F6BDB94F9E75}"/>
                </a:ext>
              </a:extLst>
            </p:cNvPr>
            <p:cNvSpPr>
              <a:spLocks noChangeAspect="1" noChangeArrowheads="1"/>
            </p:cNvSpPr>
            <p:nvPr/>
          </p:nvSpPr>
          <p:spPr bwMode="auto">
            <a:xfrm rot="1810194">
              <a:off x="2050" y="1741"/>
              <a:ext cx="1665" cy="1440"/>
            </a:xfrm>
            <a:prstGeom prst="hexagon">
              <a:avLst>
                <a:gd name="adj" fmla="val 2890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40308" name="AutoShape 35">
              <a:extLst>
                <a:ext uri="{FF2B5EF4-FFF2-40B4-BE49-F238E27FC236}">
                  <a16:creationId xmlns:a16="http://schemas.microsoft.com/office/drawing/2014/main" id="{65A29D77-0C6D-BF1D-43EA-46575EA61AED}"/>
                </a:ext>
              </a:extLst>
            </p:cNvPr>
            <p:cNvSpPr>
              <a:spLocks noChangeAspect="1" noChangeArrowheads="1"/>
            </p:cNvSpPr>
            <p:nvPr/>
          </p:nvSpPr>
          <p:spPr bwMode="auto">
            <a:xfrm rot="1810194">
              <a:off x="3468" y="1741"/>
              <a:ext cx="1665" cy="1440"/>
            </a:xfrm>
            <a:prstGeom prst="hexagon">
              <a:avLst>
                <a:gd name="adj" fmla="val 28906"/>
                <a:gd name="vf" fmla="val 115470"/>
              </a:avLst>
            </a:prstGeom>
            <a:solidFill>
              <a:schemeClr val="bg1"/>
            </a:solidFill>
            <a:ln w="9525">
              <a:solidFill>
                <a:schemeClr val="tx1"/>
              </a:solidFill>
              <a:miter lim="800000"/>
              <a:headEnd/>
              <a:tailEnd/>
            </a:ln>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pic>
          <p:nvPicPr>
            <p:cNvPr id="140309" name="Picture 36" descr="MCj03499930000[1]">
              <a:extLst>
                <a:ext uri="{FF2B5EF4-FFF2-40B4-BE49-F238E27FC236}">
                  <a16:creationId xmlns:a16="http://schemas.microsoft.com/office/drawing/2014/main" id="{3A439531-B259-52E0-9A23-DB16D57F8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 y="1338"/>
              <a:ext cx="369"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0" name="Picture 37" descr="MCj03499930000[1]">
              <a:extLst>
                <a:ext uri="{FF2B5EF4-FFF2-40B4-BE49-F238E27FC236}">
                  <a16:creationId xmlns:a16="http://schemas.microsoft.com/office/drawing/2014/main" id="{311B6FA6-C4C3-9C41-F2B3-20E7C993E5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 y="1338"/>
              <a:ext cx="369"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1" name="Picture 38" descr="MCj03499930000[1]">
              <a:extLst>
                <a:ext uri="{FF2B5EF4-FFF2-40B4-BE49-F238E27FC236}">
                  <a16:creationId xmlns:a16="http://schemas.microsoft.com/office/drawing/2014/main" id="{C6B1AC47-4BF0-3621-C3F0-62E9F9FF1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0" y="1338"/>
              <a:ext cx="369"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0312" name="Picture 39" descr="j0434845">
              <a:extLst>
                <a:ext uri="{FF2B5EF4-FFF2-40B4-BE49-F238E27FC236}">
                  <a16:creationId xmlns:a16="http://schemas.microsoft.com/office/drawing/2014/main" id="{E7108F8C-B659-B783-EC0A-315F050BEA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7" y="289"/>
              <a:ext cx="624"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13" name="Line 41">
              <a:extLst>
                <a:ext uri="{FF2B5EF4-FFF2-40B4-BE49-F238E27FC236}">
                  <a16:creationId xmlns:a16="http://schemas.microsoft.com/office/drawing/2014/main" id="{1F854EB4-F7C5-AB76-0703-F550CF9EA992}"/>
                </a:ext>
              </a:extLst>
            </p:cNvPr>
            <p:cNvSpPr>
              <a:spLocks noChangeShapeType="1"/>
            </p:cNvSpPr>
            <p:nvPr/>
          </p:nvSpPr>
          <p:spPr bwMode="auto">
            <a:xfrm flipV="1">
              <a:off x="1661" y="884"/>
              <a:ext cx="992" cy="68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0314" name="Line 42">
              <a:extLst>
                <a:ext uri="{FF2B5EF4-FFF2-40B4-BE49-F238E27FC236}">
                  <a16:creationId xmlns:a16="http://schemas.microsoft.com/office/drawing/2014/main" id="{0216BD18-6836-AB15-C55E-BBEE40F20A5C}"/>
                </a:ext>
              </a:extLst>
            </p:cNvPr>
            <p:cNvSpPr>
              <a:spLocks noChangeShapeType="1"/>
            </p:cNvSpPr>
            <p:nvPr/>
          </p:nvSpPr>
          <p:spPr bwMode="auto">
            <a:xfrm flipV="1">
              <a:off x="2880" y="941"/>
              <a:ext cx="0" cy="31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0315" name="Line 43">
              <a:extLst>
                <a:ext uri="{FF2B5EF4-FFF2-40B4-BE49-F238E27FC236}">
                  <a16:creationId xmlns:a16="http://schemas.microsoft.com/office/drawing/2014/main" id="{E4BC762C-253D-69FF-4694-414C7F697933}"/>
                </a:ext>
              </a:extLst>
            </p:cNvPr>
            <p:cNvSpPr>
              <a:spLocks noChangeShapeType="1"/>
            </p:cNvSpPr>
            <p:nvPr/>
          </p:nvSpPr>
          <p:spPr bwMode="auto">
            <a:xfrm flipH="1" flipV="1">
              <a:off x="3107" y="828"/>
              <a:ext cx="964" cy="65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IN"/>
            </a:p>
          </p:txBody>
        </p:sp>
        <p:sp>
          <p:nvSpPr>
            <p:cNvPr id="140316" name="Text Box 44">
              <a:extLst>
                <a:ext uri="{FF2B5EF4-FFF2-40B4-BE49-F238E27FC236}">
                  <a16:creationId xmlns:a16="http://schemas.microsoft.com/office/drawing/2014/main" id="{77627EC9-93E8-078F-25E6-D5B8A240DDB4}"/>
                </a:ext>
              </a:extLst>
            </p:cNvPr>
            <p:cNvSpPr txBox="1">
              <a:spLocks noChangeArrowheads="1"/>
            </p:cNvSpPr>
            <p:nvPr/>
          </p:nvSpPr>
          <p:spPr bwMode="auto">
            <a:xfrm>
              <a:off x="2710" y="119"/>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a:latin typeface="Times New Roman" panose="02020603050405020304" pitchFamily="18" charset="0"/>
                </a:rPr>
                <a:t>BSC</a:t>
              </a:r>
            </a:p>
          </p:txBody>
        </p:sp>
        <p:sp>
          <p:nvSpPr>
            <p:cNvPr id="140317" name="Text Box 45">
              <a:extLst>
                <a:ext uri="{FF2B5EF4-FFF2-40B4-BE49-F238E27FC236}">
                  <a16:creationId xmlns:a16="http://schemas.microsoft.com/office/drawing/2014/main" id="{4CAE2616-17AB-42E1-6908-8CD79F755905}"/>
                </a:ext>
              </a:extLst>
            </p:cNvPr>
            <p:cNvSpPr txBox="1">
              <a:spLocks noChangeArrowheads="1"/>
            </p:cNvSpPr>
            <p:nvPr/>
          </p:nvSpPr>
          <p:spPr bwMode="auto">
            <a:xfrm>
              <a:off x="1094" y="1486"/>
              <a:ext cx="3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a:latin typeface="Times New Roman" panose="02020603050405020304" pitchFamily="18" charset="0"/>
                </a:rPr>
                <a:t>BS1</a:t>
              </a:r>
            </a:p>
          </p:txBody>
        </p:sp>
        <p:sp>
          <p:nvSpPr>
            <p:cNvPr id="140318" name="Text Box 46">
              <a:extLst>
                <a:ext uri="{FF2B5EF4-FFF2-40B4-BE49-F238E27FC236}">
                  <a16:creationId xmlns:a16="http://schemas.microsoft.com/office/drawing/2014/main" id="{EF2127B4-F240-43EB-2511-AF4B2DF362B1}"/>
                </a:ext>
              </a:extLst>
            </p:cNvPr>
            <p:cNvSpPr txBox="1">
              <a:spLocks noChangeArrowheads="1"/>
            </p:cNvSpPr>
            <p:nvPr/>
          </p:nvSpPr>
          <p:spPr bwMode="auto">
            <a:xfrm>
              <a:off x="2552" y="1486"/>
              <a:ext cx="3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a:latin typeface="Times New Roman" panose="02020603050405020304" pitchFamily="18" charset="0"/>
                </a:rPr>
                <a:t>BS2</a:t>
              </a:r>
            </a:p>
          </p:txBody>
        </p:sp>
        <p:sp>
          <p:nvSpPr>
            <p:cNvPr id="140319" name="Text Box 47">
              <a:extLst>
                <a:ext uri="{FF2B5EF4-FFF2-40B4-BE49-F238E27FC236}">
                  <a16:creationId xmlns:a16="http://schemas.microsoft.com/office/drawing/2014/main" id="{76978C44-5D35-DD32-112A-5F951C9EAD98}"/>
                </a:ext>
              </a:extLst>
            </p:cNvPr>
            <p:cNvSpPr txBox="1">
              <a:spLocks noChangeArrowheads="1"/>
            </p:cNvSpPr>
            <p:nvPr/>
          </p:nvSpPr>
          <p:spPr bwMode="auto">
            <a:xfrm>
              <a:off x="3969" y="1486"/>
              <a:ext cx="3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sz="1400">
                  <a:latin typeface="Times New Roman" panose="02020603050405020304" pitchFamily="18" charset="0"/>
                </a:rPr>
                <a:t>BS3</a:t>
              </a:r>
            </a:p>
          </p:txBody>
        </p:sp>
      </p:grpSp>
      <p:pic>
        <p:nvPicPr>
          <p:cNvPr id="188465" name="Picture 49" descr="j0437099">
            <a:extLst>
              <a:ext uri="{FF2B5EF4-FFF2-40B4-BE49-F238E27FC236}">
                <a16:creationId xmlns:a16="http://schemas.microsoft.com/office/drawing/2014/main" id="{7B66E369-9908-7803-877E-523781BDAE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0938" y="4149725"/>
            <a:ext cx="63023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8" name="Picture 52" descr="MCNA01847_0000[1]">
            <a:extLst>
              <a:ext uri="{FF2B5EF4-FFF2-40B4-BE49-F238E27FC236}">
                <a16:creationId xmlns:a16="http://schemas.microsoft.com/office/drawing/2014/main" id="{105E69F6-9AF7-4B61-2148-3BD037CAE52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800351">
            <a:off x="1035844" y="3658394"/>
            <a:ext cx="1408113"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69" name="Picture 53" descr="MCNA01847_0000[1]">
            <a:extLst>
              <a:ext uri="{FF2B5EF4-FFF2-40B4-BE49-F238E27FC236}">
                <a16:creationId xmlns:a16="http://schemas.microsoft.com/office/drawing/2014/main" id="{64E7F367-0700-0406-C345-40BCD242E371}"/>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800351">
            <a:off x="3331370" y="3640931"/>
            <a:ext cx="14081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0" name="Picture 54" descr="MCNA01847_0000[1]">
            <a:extLst>
              <a:ext uri="{FF2B5EF4-FFF2-40B4-BE49-F238E27FC236}">
                <a16:creationId xmlns:a16="http://schemas.microsoft.com/office/drawing/2014/main" id="{62C42BCC-FA51-2943-0121-C6B17F3BAFB0}"/>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800351">
            <a:off x="5580857" y="3640931"/>
            <a:ext cx="14081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1" name="Picture 55" descr="MCNA01847_0000[1]">
            <a:extLst>
              <a:ext uri="{FF2B5EF4-FFF2-40B4-BE49-F238E27FC236}">
                <a16:creationId xmlns:a16="http://schemas.microsoft.com/office/drawing/2014/main" id="{A7A3CCB0-946D-97A1-9C4A-8959F767CA8B}"/>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895904">
            <a:off x="2155032" y="3672681"/>
            <a:ext cx="14081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72" name="Picture 56" descr="MCNA01847_0000[1]">
            <a:extLst>
              <a:ext uri="{FF2B5EF4-FFF2-40B4-BE49-F238E27FC236}">
                <a16:creationId xmlns:a16="http://schemas.microsoft.com/office/drawing/2014/main" id="{352BD9A3-71B7-9D1F-37C0-6F723D5F0766}"/>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6895904">
            <a:off x="4455320" y="3685381"/>
            <a:ext cx="1408112"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1" name="Picture 65" descr="j0437099">
            <a:extLst>
              <a:ext uri="{FF2B5EF4-FFF2-40B4-BE49-F238E27FC236}">
                <a16:creationId xmlns:a16="http://schemas.microsoft.com/office/drawing/2014/main" id="{8E6C8ACC-AD37-0374-2CC6-5471313A86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4149725"/>
            <a:ext cx="630237"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8482" name="Picture 66" descr="j0437099">
            <a:extLst>
              <a:ext uri="{FF2B5EF4-FFF2-40B4-BE49-F238E27FC236}">
                <a16:creationId xmlns:a16="http://schemas.microsoft.com/office/drawing/2014/main" id="{7DEFED19-8879-F564-6367-D26FFB4DFB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25" y="4149725"/>
            <a:ext cx="630238" cy="63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01" name="Rectangle 72">
            <a:extLst>
              <a:ext uri="{FF2B5EF4-FFF2-40B4-BE49-F238E27FC236}">
                <a16:creationId xmlns:a16="http://schemas.microsoft.com/office/drawing/2014/main" id="{7231F7AA-A83C-D8B1-F381-5BC934471DA6}"/>
              </a:ext>
            </a:extLst>
          </p:cNvPr>
          <p:cNvSpPr>
            <a:spLocks noChangeArrowheads="1"/>
          </p:cNvSpPr>
          <p:nvPr/>
        </p:nvSpPr>
        <p:spPr bwMode="auto">
          <a:xfrm>
            <a:off x="6642100" y="5724525"/>
            <a:ext cx="2295525" cy="7191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endParaRPr lang="en-US" altLang="en-US" sz="2400">
              <a:latin typeface="Times New Roman" panose="02020603050405020304" pitchFamily="18" charset="0"/>
            </a:endParaRPr>
          </a:p>
        </p:txBody>
      </p:sp>
      <p:sp>
        <p:nvSpPr>
          <p:cNvPr id="188487" name="Rectangle 71">
            <a:extLst>
              <a:ext uri="{FF2B5EF4-FFF2-40B4-BE49-F238E27FC236}">
                <a16:creationId xmlns:a16="http://schemas.microsoft.com/office/drawing/2014/main" id="{04904FC9-B75E-5D51-D4E6-B978447A52F4}"/>
              </a:ext>
            </a:extLst>
          </p:cNvPr>
          <p:cNvSpPr>
            <a:spLocks noChangeArrowheads="1"/>
          </p:cNvSpPr>
          <p:nvPr/>
        </p:nvSpPr>
        <p:spPr bwMode="auto">
          <a:xfrm>
            <a:off x="1016000" y="5588000"/>
            <a:ext cx="8128000"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a:latin typeface="Times New Roman" panose="02020603050405020304" pitchFamily="18" charset="0"/>
              </a:rPr>
              <a:t>1. Connect to BS1 and start conversation</a:t>
            </a:r>
          </a:p>
        </p:txBody>
      </p:sp>
      <p:sp>
        <p:nvSpPr>
          <p:cNvPr id="188489" name="Rectangle 73">
            <a:extLst>
              <a:ext uri="{FF2B5EF4-FFF2-40B4-BE49-F238E27FC236}">
                <a16:creationId xmlns:a16="http://schemas.microsoft.com/office/drawing/2014/main" id="{7D71E0A0-EFE4-CBC3-8FB5-2977F3735101}"/>
              </a:ext>
            </a:extLst>
          </p:cNvPr>
          <p:cNvSpPr>
            <a:spLocks noChangeArrowheads="1"/>
          </p:cNvSpPr>
          <p:nvPr/>
        </p:nvSpPr>
        <p:spPr bwMode="auto">
          <a:xfrm>
            <a:off x="1016000" y="5588000"/>
            <a:ext cx="8128000"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a:latin typeface="Times New Roman" panose="02020603050405020304" pitchFamily="18" charset="0"/>
              </a:rPr>
              <a:t>2. Moving out of BS1’s coverage – connect to BS2</a:t>
            </a:r>
          </a:p>
        </p:txBody>
      </p:sp>
      <p:sp>
        <p:nvSpPr>
          <p:cNvPr id="188490" name="Rectangle 74">
            <a:extLst>
              <a:ext uri="{FF2B5EF4-FFF2-40B4-BE49-F238E27FC236}">
                <a16:creationId xmlns:a16="http://schemas.microsoft.com/office/drawing/2014/main" id="{D6EE774C-DC93-A0EE-C9C7-56A2632F186B}"/>
              </a:ext>
            </a:extLst>
          </p:cNvPr>
          <p:cNvSpPr>
            <a:spLocks noChangeArrowheads="1"/>
          </p:cNvSpPr>
          <p:nvPr/>
        </p:nvSpPr>
        <p:spPr bwMode="auto">
          <a:xfrm>
            <a:off x="1016000" y="5589588"/>
            <a:ext cx="8128000"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a:latin typeface="Times New Roman" panose="02020603050405020304" pitchFamily="18" charset="0"/>
              </a:rPr>
              <a:t>3. Moving out of BS2’s coverage – connect to BS3</a:t>
            </a:r>
          </a:p>
        </p:txBody>
      </p:sp>
      <p:sp>
        <p:nvSpPr>
          <p:cNvPr id="188491" name="Rectangle 75">
            <a:extLst>
              <a:ext uri="{FF2B5EF4-FFF2-40B4-BE49-F238E27FC236}">
                <a16:creationId xmlns:a16="http://schemas.microsoft.com/office/drawing/2014/main" id="{E357B4C9-EA5C-85FC-32E1-DB910026C6E8}"/>
              </a:ext>
            </a:extLst>
          </p:cNvPr>
          <p:cNvSpPr>
            <a:spLocks noChangeArrowheads="1"/>
          </p:cNvSpPr>
          <p:nvPr/>
        </p:nvSpPr>
        <p:spPr bwMode="auto">
          <a:xfrm>
            <a:off x="1016000" y="5589588"/>
            <a:ext cx="8128000" cy="4508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nb-NO" altLang="en-US">
                <a:latin typeface="Times New Roman" panose="02020603050405020304" pitchFamily="18" charset="0"/>
              </a:rPr>
              <a:t>4. Conversation ended – still within BS3’s coverage</a:t>
            </a:r>
          </a:p>
        </p:txBody>
      </p:sp>
    </p:spTree>
    <p:extLst>
      <p:ext uri="{BB962C8B-B14F-4D97-AF65-F5344CB8AC3E}">
        <p14:creationId xmlns:p14="http://schemas.microsoft.com/office/powerpoint/2010/main" val="16512481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8487"/>
                                        </p:tgtEl>
                                        <p:attrNameLst>
                                          <p:attrName>style.visibility</p:attrName>
                                        </p:attrNameLst>
                                      </p:cBhvr>
                                      <p:to>
                                        <p:strVal val="visible"/>
                                      </p:to>
                                    </p:set>
                                  </p:childTnLst>
                                  <p:subTnLst>
                                    <p:set>
                                      <p:cBhvr override="childStyle">
                                        <p:cTn dur="1" fill="hold" display="0" masterRel="nextClick" afterEffect="1"/>
                                        <p:tgtEl>
                                          <p:spTgt spid="188487"/>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188468"/>
                                        </p:tgtEl>
                                        <p:attrNameLst>
                                          <p:attrName>style.visibility</p:attrName>
                                        </p:attrNameLst>
                                      </p:cBhvr>
                                      <p:to>
                                        <p:strVal val="visible"/>
                                      </p:to>
                                    </p:set>
                                  </p:childTnLst>
                                  <p:subTnLst>
                                    <p:set>
                                      <p:cBhvr override="childStyle">
                                        <p:cTn dur="1" fill="hold" display="0" masterRel="nextClick" afterEffect="1"/>
                                        <p:tgtEl>
                                          <p:spTgt spid="18846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8846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63" presetClass="path" presetSubtype="0" accel="50000" decel="50000" fill="hold" nodeType="clickEffect">
                                  <p:stCondLst>
                                    <p:cond delay="0"/>
                                  </p:stCondLst>
                                  <p:childTnLst>
                                    <p:animMotion origin="layout" path="M -3.05556E-6 4.07407E-6 L 0.21667 4.07407E-6 " pathEditMode="relative" rAng="0" ptsTypes="AA">
                                      <p:cBhvr>
                                        <p:cTn id="14" dur="2000" fill="hold"/>
                                        <p:tgtEl>
                                          <p:spTgt spid="188465"/>
                                        </p:tgtEl>
                                        <p:attrNameLst>
                                          <p:attrName>ppt_x</p:attrName>
                                          <p:attrName>ppt_y</p:attrName>
                                        </p:attrNameLst>
                                      </p:cBhvr>
                                      <p:rCtr x="10833" y="0"/>
                                    </p:animMotion>
                                  </p:childTnLst>
                                  <p:subTnLst>
                                    <p:set>
                                      <p:cBhvr override="childStyle">
                                        <p:cTn dur="1" fill="hold" display="0" masterRel="nextClick" afterEffect="1"/>
                                        <p:tgtEl>
                                          <p:spTgt spid="188465"/>
                                        </p:tgtEl>
                                        <p:attrNameLst>
                                          <p:attrName>style.visibility</p:attrName>
                                        </p:attrNameLst>
                                      </p:cBhvr>
                                      <p:to>
                                        <p:strVal val="hidden"/>
                                      </p:to>
                                    </p:set>
                                  </p:subTnLst>
                                </p:cTn>
                              </p:par>
                            </p:childTnLst>
                          </p:cTn>
                        </p:par>
                        <p:par>
                          <p:cTn id="15" fill="hold" nodeType="afterGroup">
                            <p:stCondLst>
                              <p:cond delay="2000"/>
                            </p:stCondLst>
                            <p:childTnLst>
                              <p:par>
                                <p:cTn id="16" presetID="1" presetClass="entr" presetSubtype="0" fill="hold" nodeType="afterEffect">
                                  <p:stCondLst>
                                    <p:cond delay="0"/>
                                  </p:stCondLst>
                                  <p:childTnLst>
                                    <p:set>
                                      <p:cBhvr>
                                        <p:cTn id="17" dur="1" fill="hold">
                                          <p:stCondLst>
                                            <p:cond delay="0"/>
                                          </p:stCondLst>
                                        </p:cTn>
                                        <p:tgtEl>
                                          <p:spTgt spid="18848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8471"/>
                                        </p:tgtEl>
                                        <p:attrNameLst>
                                          <p:attrName>style.visibility</p:attrName>
                                        </p:attrNameLst>
                                      </p:cBhvr>
                                      <p:to>
                                        <p:strVal val="visible"/>
                                      </p:to>
                                    </p:set>
                                  </p:childTnLst>
                                  <p:subTnLst>
                                    <p:set>
                                      <p:cBhvr override="childStyle">
                                        <p:cTn dur="1" fill="hold" display="0" masterRel="nextClick" afterEffect="1"/>
                                        <p:tgtEl>
                                          <p:spTgt spid="188471"/>
                                        </p:tgtEl>
                                        <p:attrNameLst>
                                          <p:attrName>style.visibility</p:attrName>
                                        </p:attrNameLst>
                                      </p:cBhvr>
                                      <p:to>
                                        <p:strVal val="hidden"/>
                                      </p:to>
                                    </p:set>
                                  </p:subTnLst>
                                </p:cTn>
                              </p:par>
                              <p:par>
                                <p:cTn id="20" presetID="1" presetClass="entr" presetSubtype="0" fill="hold" nodeType="withEffect">
                                  <p:stCondLst>
                                    <p:cond delay="0"/>
                                  </p:stCondLst>
                                  <p:childTnLst>
                                    <p:set>
                                      <p:cBhvr>
                                        <p:cTn id="21" dur="1" fill="hold">
                                          <p:stCondLst>
                                            <p:cond delay="0"/>
                                          </p:stCondLst>
                                        </p:cTn>
                                        <p:tgtEl>
                                          <p:spTgt spid="188469"/>
                                        </p:tgtEl>
                                        <p:attrNameLst>
                                          <p:attrName>style.visibility</p:attrName>
                                        </p:attrNameLst>
                                      </p:cBhvr>
                                      <p:to>
                                        <p:strVal val="visible"/>
                                      </p:to>
                                    </p:set>
                                  </p:childTnLst>
                                  <p:subTnLst>
                                    <p:set>
                                      <p:cBhvr override="childStyle">
                                        <p:cTn dur="1" fill="hold" display="0" masterRel="nextClick" afterEffect="1"/>
                                        <p:tgtEl>
                                          <p:spTgt spid="188469"/>
                                        </p:tgtEl>
                                        <p:attrNameLst>
                                          <p:attrName>style.visibility</p:attrName>
                                        </p:attrNameLst>
                                      </p:cBhvr>
                                      <p:to>
                                        <p:strVal val="hidden"/>
                                      </p:to>
                                    </p:set>
                                  </p:subTnLst>
                                </p:cTn>
                              </p:par>
                              <p:par>
                                <p:cTn id="22" presetID="1" presetClass="entr" presetSubtype="0" fill="hold" nodeType="withEffect">
                                  <p:stCondLst>
                                    <p:cond delay="0"/>
                                  </p:stCondLst>
                                  <p:childTnLst>
                                    <p:set>
                                      <p:cBhvr>
                                        <p:cTn id="23" dur="1" fill="hold">
                                          <p:stCondLst>
                                            <p:cond delay="0"/>
                                          </p:stCondLst>
                                        </p:cTn>
                                        <p:tgtEl>
                                          <p:spTgt spid="188489"/>
                                        </p:tgtEl>
                                        <p:attrNameLst>
                                          <p:attrName>style.visibility</p:attrName>
                                        </p:attrNameLst>
                                      </p:cBhvr>
                                      <p:to>
                                        <p:strVal val="visible"/>
                                      </p:to>
                                    </p:set>
                                  </p:childTnLst>
                                  <p:subTnLst>
                                    <p:set>
                                      <p:cBhvr override="childStyle">
                                        <p:cTn dur="1" fill="hold" display="0" masterRel="nextClick" afterEffect="1"/>
                                        <p:tgtEl>
                                          <p:spTgt spid="188489"/>
                                        </p:tgtEl>
                                        <p:attrNameLst>
                                          <p:attrName>style.visibility</p:attrName>
                                        </p:attrNameLst>
                                      </p:cBhvr>
                                      <p:to>
                                        <p:strVal val="hidden"/>
                                      </p:to>
                                    </p:set>
                                  </p:subTnLst>
                                </p:cTn>
                              </p:par>
                            </p:childTnLst>
                          </p:cTn>
                        </p:par>
                      </p:childTnLst>
                    </p:cTn>
                  </p:par>
                  <p:par>
                    <p:cTn id="24" fill="hold" nodeType="clickPar">
                      <p:stCondLst>
                        <p:cond delay="indefinite"/>
                      </p:stCondLst>
                      <p:childTnLst>
                        <p:par>
                          <p:cTn id="25" fill="hold" nodeType="withGroup">
                            <p:stCondLst>
                              <p:cond delay="0"/>
                            </p:stCondLst>
                            <p:childTnLst>
                              <p:par>
                                <p:cTn id="26" presetID="63" presetClass="path" presetSubtype="0" accel="50000" decel="50000" fill="hold" nodeType="clickEffect">
                                  <p:stCondLst>
                                    <p:cond delay="0"/>
                                  </p:stCondLst>
                                  <p:childTnLst>
                                    <p:animMotion origin="layout" path="M 2.77778E-7 4.07407E-6 L 0.24618 4.07407E-6 " pathEditMode="relative" rAng="0" ptsTypes="AA">
                                      <p:cBhvr>
                                        <p:cTn id="27" dur="2000" fill="hold"/>
                                        <p:tgtEl>
                                          <p:spTgt spid="188481"/>
                                        </p:tgtEl>
                                        <p:attrNameLst>
                                          <p:attrName>ppt_x</p:attrName>
                                          <p:attrName>ppt_y</p:attrName>
                                        </p:attrNameLst>
                                      </p:cBhvr>
                                      <p:rCtr x="12309" y="0"/>
                                    </p:animMotion>
                                  </p:childTnLst>
                                  <p:subTnLst>
                                    <p:set>
                                      <p:cBhvr override="childStyle">
                                        <p:cTn dur="1" fill="hold" display="0" masterRel="sameClick" afterEffect="1">
                                          <p:stCondLst>
                                            <p:cond evt="end" delay="0">
                                              <p:tn val="26"/>
                                            </p:cond>
                                          </p:stCondLst>
                                        </p:cTn>
                                        <p:tgtEl>
                                          <p:spTgt spid="188481"/>
                                        </p:tgtEl>
                                        <p:attrNameLst>
                                          <p:attrName>style.visibility</p:attrName>
                                        </p:attrNameLst>
                                      </p:cBhvr>
                                      <p:to>
                                        <p:strVal val="hidden"/>
                                      </p:to>
                                    </p:set>
                                  </p:subTnLst>
                                </p:cTn>
                              </p:par>
                            </p:childTnLst>
                          </p:cTn>
                        </p:par>
                        <p:par>
                          <p:cTn id="28" fill="hold" nodeType="afterGroup">
                            <p:stCondLst>
                              <p:cond delay="2000"/>
                            </p:stCondLst>
                            <p:childTnLst>
                              <p:par>
                                <p:cTn id="29" presetID="1" presetClass="entr" presetSubtype="0" fill="hold" nodeType="afterEffect">
                                  <p:stCondLst>
                                    <p:cond delay="0"/>
                                  </p:stCondLst>
                                  <p:childTnLst>
                                    <p:set>
                                      <p:cBhvr>
                                        <p:cTn id="30" dur="1" fill="hold">
                                          <p:stCondLst>
                                            <p:cond delay="0"/>
                                          </p:stCondLst>
                                        </p:cTn>
                                        <p:tgtEl>
                                          <p:spTgt spid="1884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8470"/>
                                        </p:tgtEl>
                                        <p:attrNameLst>
                                          <p:attrName>style.visibility</p:attrName>
                                        </p:attrNameLst>
                                      </p:cBhvr>
                                      <p:to>
                                        <p:strVal val="visible"/>
                                      </p:to>
                                    </p:set>
                                  </p:childTnLst>
                                  <p:subTnLst>
                                    <p:set>
                                      <p:cBhvr override="childStyle">
                                        <p:cTn dur="1" fill="hold" display="0" masterRel="nextClick" afterEffect="1"/>
                                        <p:tgtEl>
                                          <p:spTgt spid="188470"/>
                                        </p:tgtEl>
                                        <p:attrNameLst>
                                          <p:attrName>style.visibility</p:attrName>
                                        </p:attrNameLst>
                                      </p:cBhvr>
                                      <p:to>
                                        <p:strVal val="hidden"/>
                                      </p:to>
                                    </p:set>
                                  </p:subTnLst>
                                </p:cTn>
                              </p:par>
                              <p:par>
                                <p:cTn id="33" presetID="1" presetClass="entr" presetSubtype="0" fill="hold" nodeType="withEffect">
                                  <p:stCondLst>
                                    <p:cond delay="0"/>
                                  </p:stCondLst>
                                  <p:childTnLst>
                                    <p:set>
                                      <p:cBhvr>
                                        <p:cTn id="34" dur="1" fill="hold">
                                          <p:stCondLst>
                                            <p:cond delay="0"/>
                                          </p:stCondLst>
                                        </p:cTn>
                                        <p:tgtEl>
                                          <p:spTgt spid="188472"/>
                                        </p:tgtEl>
                                        <p:attrNameLst>
                                          <p:attrName>style.visibility</p:attrName>
                                        </p:attrNameLst>
                                      </p:cBhvr>
                                      <p:to>
                                        <p:strVal val="visible"/>
                                      </p:to>
                                    </p:set>
                                  </p:childTnLst>
                                  <p:subTnLst>
                                    <p:set>
                                      <p:cBhvr override="childStyle">
                                        <p:cTn dur="1" fill="hold" display="0" masterRel="nextClick" afterEffect="1"/>
                                        <p:tgtEl>
                                          <p:spTgt spid="188472"/>
                                        </p:tgtEl>
                                        <p:attrNameLst>
                                          <p:attrName>style.visibility</p:attrName>
                                        </p:attrNameLst>
                                      </p:cBhvr>
                                      <p:to>
                                        <p:strVal val="hidden"/>
                                      </p:to>
                                    </p:set>
                                  </p:subTnLst>
                                </p:cTn>
                              </p:par>
                              <p:par>
                                <p:cTn id="35" presetID="1" presetClass="entr" presetSubtype="0" fill="hold" nodeType="withEffect">
                                  <p:stCondLst>
                                    <p:cond delay="0"/>
                                  </p:stCondLst>
                                  <p:childTnLst>
                                    <p:set>
                                      <p:cBhvr>
                                        <p:cTn id="36" dur="1" fill="hold">
                                          <p:stCondLst>
                                            <p:cond delay="0"/>
                                          </p:stCondLst>
                                        </p:cTn>
                                        <p:tgtEl>
                                          <p:spTgt spid="188490"/>
                                        </p:tgtEl>
                                        <p:attrNameLst>
                                          <p:attrName>style.visibility</p:attrName>
                                        </p:attrNameLst>
                                      </p:cBhvr>
                                      <p:to>
                                        <p:strVal val="visible"/>
                                      </p:to>
                                    </p:set>
                                  </p:childTnLst>
                                  <p:subTnLst>
                                    <p:set>
                                      <p:cBhvr override="childStyle">
                                        <p:cTn dur="1" fill="hold" display="0" masterRel="nextClick" afterEffect="1"/>
                                        <p:tgtEl>
                                          <p:spTgt spid="188490"/>
                                        </p:tgtEl>
                                        <p:attrNameLst>
                                          <p:attrName>style.visibility</p:attrName>
                                        </p:attrNameLst>
                                      </p:cBhvr>
                                      <p:to>
                                        <p:strVal val="hidden"/>
                                      </p:to>
                                    </p:set>
                                  </p:subTnLst>
                                </p:cTn>
                              </p:par>
                            </p:childTnLst>
                          </p:cTn>
                        </p:par>
                      </p:childTnLst>
                    </p:cTn>
                  </p:par>
                  <p:par>
                    <p:cTn id="37" fill="hold" nodeType="clickPar">
                      <p:stCondLst>
                        <p:cond delay="indefinite"/>
                      </p:stCondLst>
                      <p:childTnLst>
                        <p:par>
                          <p:cTn id="38" fill="hold" nodeType="withGroup">
                            <p:stCondLst>
                              <p:cond delay="0"/>
                            </p:stCondLst>
                            <p:childTnLst>
                              <p:par>
                                <p:cTn id="39" presetID="63" presetClass="path" presetSubtype="0" accel="50000" decel="50000" fill="hold" nodeType="clickEffect">
                                  <p:stCondLst>
                                    <p:cond delay="0"/>
                                  </p:stCondLst>
                                  <p:childTnLst>
                                    <p:animMotion origin="layout" path="M 0.00018 4.07407E-6 L 0.1283 4.07407E-6 " pathEditMode="relative" rAng="0" ptsTypes="AA">
                                      <p:cBhvr>
                                        <p:cTn id="40" dur="2000" fill="hold"/>
                                        <p:tgtEl>
                                          <p:spTgt spid="188482"/>
                                        </p:tgtEl>
                                        <p:attrNameLst>
                                          <p:attrName>ppt_x</p:attrName>
                                          <p:attrName>ppt_y</p:attrName>
                                        </p:attrNameLst>
                                      </p:cBhvr>
                                      <p:rCtr x="6406" y="0"/>
                                    </p:animMotion>
                                  </p:childTnLst>
                                </p:cTn>
                              </p:par>
                            </p:childTnLst>
                          </p:cTn>
                        </p:par>
                        <p:par>
                          <p:cTn id="41" fill="hold" nodeType="afterGroup">
                            <p:stCondLst>
                              <p:cond delay="2000"/>
                            </p:stCondLst>
                            <p:childTnLst>
                              <p:par>
                                <p:cTn id="42" presetID="1" presetClass="entr" presetSubtype="0" fill="hold" nodeType="afterEffect">
                                  <p:stCondLst>
                                    <p:cond delay="0"/>
                                  </p:stCondLst>
                                  <p:childTnLst>
                                    <p:set>
                                      <p:cBhvr>
                                        <p:cTn id="43" dur="1" fill="hold">
                                          <p:stCondLst>
                                            <p:cond delay="0"/>
                                          </p:stCondLst>
                                        </p:cTn>
                                        <p:tgtEl>
                                          <p:spTgt spid="1884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87" grpId="0" animBg="1"/>
      <p:bldP spid="188489" grpId="0" animBg="1"/>
      <p:bldP spid="188490" grpId="0" animBg="1"/>
      <p:bldP spid="188491" grpId="0" animBg="1"/>
    </p:bld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themeOverride>
</file>

<file path=ppt/theme/themeOverride2.xml><?xml version="1.0" encoding="utf-8"?>
<a:themeOverride xmlns:a="http://schemas.openxmlformats.org/drawingml/2006/main">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themeOverride>
</file>

<file path=docProps/app.xml><?xml version="1.0" encoding="utf-8"?>
<Properties xmlns="http://schemas.openxmlformats.org/officeDocument/2006/extended-properties" xmlns:vt="http://schemas.openxmlformats.org/officeDocument/2006/docPropsVTypes">
  <Template/>
  <TotalTime>3138</TotalTime>
  <Words>11730</Words>
  <Application>Microsoft Office PowerPoint</Application>
  <PresentationFormat>On-screen Show (4:3)</PresentationFormat>
  <Paragraphs>1504</Paragraphs>
  <Slides>173</Slides>
  <Notes>39</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3</vt:i4>
      </vt:variant>
      <vt:variant>
        <vt:lpstr>Slide Titles</vt:lpstr>
      </vt:variant>
      <vt:variant>
        <vt:i4>173</vt:i4>
      </vt:variant>
    </vt:vector>
  </HeadingPairs>
  <TitlesOfParts>
    <vt:vector size="195" baseType="lpstr">
      <vt:lpstr>MS PGothic</vt:lpstr>
      <vt:lpstr>PMingLiU</vt:lpstr>
      <vt:lpstr>PMingLiU</vt:lpstr>
      <vt:lpstr>SimSun</vt:lpstr>
      <vt:lpstr>Arial</vt:lpstr>
      <vt:lpstr>Arial Black</vt:lpstr>
      <vt:lpstr>Arial Narrow</vt:lpstr>
      <vt:lpstr>Calibri</vt:lpstr>
      <vt:lpstr>Copperplate Gothic Bold</vt:lpstr>
      <vt:lpstr>Courier New</vt:lpstr>
      <vt:lpstr>FEF9981BC9E-Roman</vt:lpstr>
      <vt:lpstr>FEF9BFC4398-Roman</vt:lpstr>
      <vt:lpstr>Symbol</vt:lpstr>
      <vt:lpstr>Tahoma</vt:lpstr>
      <vt:lpstr>Times</vt:lpstr>
      <vt:lpstr>Times New Roman</vt:lpstr>
      <vt:lpstr>Verdana</vt:lpstr>
      <vt:lpstr>Wingdings</vt:lpstr>
      <vt:lpstr>Network</vt:lpstr>
      <vt:lpstr>VISIO</vt:lpstr>
      <vt:lpstr>Equation.3</vt:lpstr>
      <vt:lpstr>Equation</vt:lpstr>
      <vt:lpstr>Wireless Mobile Communication</vt:lpstr>
      <vt:lpstr>The Cellular Concept - System Design Fundamentals</vt:lpstr>
      <vt:lpstr>PowerPoint Presentation</vt:lpstr>
      <vt:lpstr>Early history of wireless communication </vt:lpstr>
      <vt:lpstr>PowerPoint Presentation</vt:lpstr>
      <vt:lpstr>PowerPoint Presentation</vt:lpstr>
      <vt:lpstr>PowerPoint Presentation</vt:lpstr>
      <vt:lpstr>PowerPoint Presentation</vt:lpstr>
      <vt:lpstr>Generations of Cellular Mobile Radiophones*</vt:lpstr>
      <vt:lpstr>PowerPoint Presentation</vt:lpstr>
      <vt:lpstr>PowerPoint Presentation</vt:lpstr>
      <vt:lpstr>PowerPoint Presentation</vt:lpstr>
      <vt:lpstr>Wireless Comes of Age</vt:lpstr>
      <vt:lpstr>  Guglielmo Marconi  (Rome, Italy) (1874~1937)</vt:lpstr>
      <vt:lpstr>PowerPoint Presentation</vt:lpstr>
      <vt:lpstr>PowerPoint Presentation</vt:lpstr>
      <vt:lpstr>PowerPoint Presentation</vt:lpstr>
      <vt:lpstr>PowerPoint Presentation</vt:lpstr>
      <vt:lpstr>PowerPoint Presentation</vt:lpstr>
      <vt:lpstr>PowerPoint Presentation</vt:lpstr>
      <vt:lpstr>Cellular Systems Terms (Cont’d)</vt:lpstr>
      <vt:lpstr>Cellular Systems Terms (Cont’d)</vt:lpstr>
      <vt:lpstr>PowerPoint Presentation</vt:lpstr>
      <vt:lpstr>Cordless handsets</vt:lpstr>
      <vt:lpstr>Wide area Paging system</vt:lpstr>
      <vt:lpstr>The AMPS System</vt:lpstr>
      <vt:lpstr>The AMPS System (Cont’d)</vt:lpstr>
      <vt:lpstr>Voice and Control Channels</vt:lpstr>
      <vt:lpstr>AMPS: Voice Channels</vt:lpstr>
      <vt:lpstr>PowerPoint Presentation</vt:lpstr>
      <vt:lpstr>History: Cellular System</vt:lpstr>
      <vt:lpstr>Overview of Cellular System</vt:lpstr>
      <vt:lpstr>Fundamentals of Cellular Systems</vt:lpstr>
      <vt:lpstr>Cellular Wireless Networks</vt:lpstr>
      <vt:lpstr>PowerPoint Presentation</vt:lpstr>
      <vt:lpstr>Cellular Geometries</vt:lpstr>
      <vt:lpstr>Cell Shape</vt:lpstr>
      <vt:lpstr>Signal Strength</vt:lpstr>
      <vt:lpstr>Signal Strength</vt:lpstr>
      <vt:lpstr>Hexagonal geometry cell and concept of frequency reuse,   Tessellation</vt:lpstr>
      <vt:lpstr>Tessellation (Cont’d)</vt:lpstr>
      <vt:lpstr>Coverage Patterns</vt:lpstr>
      <vt:lpstr>Circular Coverage Areas</vt:lpstr>
      <vt:lpstr>Circles Don’t Tessellate</vt:lpstr>
      <vt:lpstr>Thus the Name Cellular</vt:lpstr>
      <vt:lpstr>Cell structure</vt:lpstr>
      <vt:lpstr>PowerPoint Presentation</vt:lpstr>
      <vt:lpstr>Two-Dimensional Cell Clusters</vt:lpstr>
      <vt:lpstr>Frequency Reuse</vt:lpstr>
      <vt:lpstr>Frequency Reuse in AMPS</vt:lpstr>
      <vt:lpstr>Frequency Reuse</vt:lpstr>
      <vt:lpstr>Frequency Reuse (Cont’d)</vt:lpstr>
      <vt:lpstr>PowerPoint Presentation</vt:lpstr>
      <vt:lpstr>Frequency Reuse (Cont’d)</vt:lpstr>
      <vt:lpstr>Example of Frequency Reuse</vt:lpstr>
      <vt:lpstr>Clustersize of 7</vt:lpstr>
      <vt:lpstr>Clustersize of 7 (Cont’d)</vt:lpstr>
      <vt:lpstr>Clustersize of 7, Reuse Pattern</vt:lpstr>
      <vt:lpstr>PowerPoint Presentation</vt:lpstr>
      <vt:lpstr>PowerPoint Presentation</vt:lpstr>
      <vt:lpstr>Design Tradeoff</vt:lpstr>
      <vt:lpstr>Cellular Coverage Representation</vt:lpstr>
      <vt:lpstr>PowerPoint Presentation</vt:lpstr>
      <vt:lpstr>Personal Communication System (PCS)</vt:lpstr>
      <vt:lpstr>Frequency Reuse Patterns</vt:lpstr>
      <vt:lpstr>Cell Structure</vt:lpstr>
      <vt:lpstr>Frequency Reuse</vt:lpstr>
      <vt:lpstr>Reuse Distance</vt:lpstr>
      <vt:lpstr>Reuse Distance (Cont’d)</vt:lpstr>
      <vt:lpstr>Reuse Distance (Cont’d)</vt:lpstr>
      <vt:lpstr>Reuse Distance (Cont’d)</vt:lpstr>
      <vt:lpstr>Frequency Reuse Example</vt:lpstr>
      <vt:lpstr>PowerPoint Presentation</vt:lpstr>
      <vt:lpstr>PowerPoint Presentation</vt:lpstr>
      <vt:lpstr>PowerPoint Presentation</vt:lpstr>
      <vt:lpstr>PowerPoint Presentation</vt:lpstr>
      <vt:lpstr>PowerPoint Presentation</vt:lpstr>
      <vt:lpstr>What if we had a smaller cluster?</vt:lpstr>
      <vt:lpstr>Problem with Smaller Clustersize</vt:lpstr>
      <vt:lpstr>Problem with Smaller Clustersize (Cont’d)</vt:lpstr>
      <vt:lpstr>Cellular Mobile Communications-II The Cellular Concept-System Design Fundamentals </vt:lpstr>
      <vt:lpstr>Cellular Mobile Communications-II The Cellular Concept-System Design Fundamentals </vt:lpstr>
      <vt:lpstr>PowerPoint Presentation</vt:lpstr>
      <vt:lpstr>Cellular Mobile Communications-II The Cellular Concept-System Design Fundamentals </vt:lpstr>
      <vt:lpstr>Cellular Mobile Communications-II The Cellular Concept-System Design Fundamentals </vt:lpstr>
      <vt:lpstr>Cellular Mobile Communications-II The Cellular Concept-System Design Fundamentals </vt:lpstr>
      <vt:lpstr>Cellular Mobile Communications-II The Cellular Concept-System Design Fundamentals </vt:lpstr>
      <vt:lpstr>Cellular Mobile Communications-II The Cellular Concept-System Design Fundamentals </vt:lpstr>
      <vt:lpstr>PowerPoint Presentation</vt:lpstr>
      <vt:lpstr>Cochannel Interference</vt:lpstr>
      <vt:lpstr>Worst Case of Cochannel Interference</vt:lpstr>
      <vt:lpstr>Cochannel Interference</vt:lpstr>
      <vt:lpstr>PowerPoint Presentation</vt:lpstr>
      <vt:lpstr>Increasing Capacity</vt:lpstr>
      <vt:lpstr>PowerPoint Presentation</vt:lpstr>
      <vt:lpstr>Personal Communication System (PCS)</vt:lpstr>
      <vt:lpstr>Personal Communication System (PCS)</vt:lpstr>
      <vt:lpstr>Personal Communication System (PCS)</vt:lpstr>
      <vt:lpstr>PowerPoint Presentation</vt:lpstr>
      <vt:lpstr>Personal Communication System (PCS)</vt:lpstr>
      <vt:lpstr>Personal Communication System (PCS)</vt:lpstr>
      <vt:lpstr>Handover in GSM</vt:lpstr>
      <vt:lpstr>Handoff Region</vt:lpstr>
      <vt:lpstr>Handover decision</vt:lpstr>
      <vt:lpstr>PowerPoint Presentation</vt:lpstr>
      <vt:lpstr>Hard Handover</vt:lpstr>
      <vt:lpstr>PowerPoint Presentation</vt:lpstr>
      <vt:lpstr>Personal Communication System (PCS)</vt:lpstr>
      <vt:lpstr>Personal Communication System (PCS)</vt:lpstr>
      <vt:lpstr>Personal Communication System (PCS)</vt:lpstr>
      <vt:lpstr>Soft Handover</vt:lpstr>
      <vt:lpstr>Personal Communication System (PCS)</vt:lpstr>
      <vt:lpstr>Personal Communication System (PCS)</vt:lpstr>
      <vt:lpstr>Personal Communication System (PCS)</vt:lpstr>
      <vt:lpstr>4 types of handover</vt:lpstr>
      <vt:lpstr>Personal Communication System (PCS)</vt:lpstr>
      <vt:lpstr>Personal Communication System (PCS)</vt:lpstr>
      <vt:lpstr>Personal Communication System (PCS)</vt:lpstr>
      <vt:lpstr>Personal Communication System (PCS)</vt:lpstr>
      <vt:lpstr>Personal Communication System (PCS)</vt:lpstr>
      <vt:lpstr>Personal Communication System (PCS)</vt:lpstr>
      <vt:lpstr>Personal Communication System (PCS)</vt:lpstr>
      <vt:lpstr>Personal Communication System (PCS)</vt:lpstr>
      <vt:lpstr>Personal Communication System (PCS)</vt:lpstr>
      <vt:lpstr>Personal Communication System (PCS)</vt:lpstr>
      <vt:lpstr>PowerPoint Presentation</vt:lpstr>
      <vt:lpstr>PowerPoint Presentation</vt:lpstr>
      <vt:lpstr>Cell splitting calculations</vt:lpstr>
      <vt:lpstr>Cell splitting from radius R to R/2 and R/4</vt:lpstr>
      <vt:lpstr>System capacity increase using cell splitting</vt:lpstr>
      <vt:lpstr>Cell Splitting</vt:lpstr>
      <vt:lpstr>Cell Splitting</vt:lpstr>
      <vt:lpstr>Personal Communication System (PCS)</vt:lpstr>
      <vt:lpstr>Illustration of cell splitting 1</vt:lpstr>
      <vt:lpstr>PowerPoint Presentation</vt:lpstr>
      <vt:lpstr>Illustration of cell splitting 2</vt:lpstr>
      <vt:lpstr>PowerPoint Presentation</vt:lpstr>
      <vt:lpstr>PowerPoint Presentation</vt:lpstr>
      <vt:lpstr>Illustration of cell splitting 3</vt:lpstr>
      <vt:lpstr>Cell Splitting</vt:lpstr>
      <vt:lpstr>PowerPoint Presentation</vt:lpstr>
      <vt:lpstr>Avoiding handoff: Umbrella cells</vt:lpstr>
      <vt:lpstr>PowerPoint Presentation</vt:lpstr>
      <vt:lpstr>Cell Sectoring by Antenna Design</vt:lpstr>
      <vt:lpstr>Cell Sectoring by Antenna Design</vt:lpstr>
      <vt:lpstr>PowerPoint Presentation</vt:lpstr>
      <vt:lpstr>PowerPoint Presentation</vt:lpstr>
      <vt:lpstr>PowerPoint Presentation</vt:lpstr>
      <vt:lpstr>Increasing Capacity</vt:lpstr>
      <vt:lpstr>Micro cell zone concept,  Repeaters</vt:lpstr>
      <vt:lpstr>Mixed Cell Architecture</vt:lpstr>
      <vt:lpstr>PowerPoint Presentation</vt:lpstr>
      <vt:lpstr>PowerPoint Presentation</vt:lpstr>
      <vt:lpstr>PowerPoint Presentation</vt:lpstr>
      <vt:lpstr>PowerPoint Presentation</vt:lpstr>
      <vt:lpstr>PowerPoint Presentation</vt:lpstr>
      <vt:lpstr>The Cellular Concept-System Design Fundamentals </vt:lpstr>
      <vt:lpstr>PowerPoint Presentation</vt:lpstr>
      <vt:lpstr>The Cellular Concept-System Design Fundamentals </vt:lpstr>
      <vt:lpstr>The Cellular Concept-System Design Fundamentals </vt:lpstr>
      <vt:lpstr> The Cellular Concept-System Design Fundamentals </vt:lpstr>
      <vt:lpstr> The Cellular Concept-System Design Fundamentals </vt:lpstr>
      <vt:lpstr>The Cellular Concept-System Design Fundamentals </vt:lpstr>
      <vt:lpstr>The Cellular Concept-System Design Fundamentals </vt:lpstr>
      <vt:lpstr>The Cellular Concept-System Design Fundamentals </vt:lpstr>
      <vt:lpstr> The Cellular Concept-System Design Fundamentals </vt:lpstr>
      <vt:lpstr> The Cellular Concept-System Design Fundamentals </vt:lpstr>
      <vt:lpstr>The Cellular Concept-System Design Fundamentals </vt:lpstr>
      <vt:lpstr> The Cellular Concept-System Design Fundamentals </vt:lpstr>
      <vt:lpstr> The Cellular Concept-System Design Fundamentals </vt:lpstr>
      <vt:lpstr>The Cellular Concept-System Design Fundamentals </vt:lpstr>
      <vt:lpstr>The Cellular Concept-System Design Fundamentals </vt:lpstr>
      <vt:lpstr>Channel antenna system design considerations.</vt:lpstr>
    </vt:vector>
  </TitlesOfParts>
  <Company>Telcordia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Cell Phones Work</dc:title>
  <dc:creator>Famolari</dc:creator>
  <cp:lastModifiedBy>Dhiraj Patel</cp:lastModifiedBy>
  <cp:revision>177</cp:revision>
  <dcterms:created xsi:type="dcterms:W3CDTF">2004-07-14T11:41:56Z</dcterms:created>
  <dcterms:modified xsi:type="dcterms:W3CDTF">2025-09-03T08:05:12Z</dcterms:modified>
</cp:coreProperties>
</file>